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2" r:id="rId4"/>
    <p:sldId id="260" r:id="rId5"/>
    <p:sldId id="261" r:id="rId6"/>
  </p:sldIdLst>
  <p:sldSz cx="9144000" cy="6858000" type="screen4x3"/>
  <p:notesSz cx="9601200" cy="73152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64831" autoAdjust="0"/>
  </p:normalViewPr>
  <p:slideViewPr>
    <p:cSldViewPr snapToGrid="0" snapToObjects="1">
      <p:cViewPr varScale="1">
        <p:scale>
          <a:sx n="52" d="100"/>
          <a:sy n="52" d="100"/>
        </p:scale>
        <p:origin x="20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94746"/>
            <a:ext cx="4800600" cy="48073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639225" y="286573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07" y="6702287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639224" y="102933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/>
              <a:pPr>
                <a:lnSpc>
                  <a:spcPts val="1223"/>
                </a:lnSpc>
                <a:defRPr/>
              </a:pPr>
              <a:t>28.11.2021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00947" y="6709304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30488" y="547688"/>
            <a:ext cx="2752725" cy="206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00949" y="2724193"/>
            <a:ext cx="7648224" cy="352542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111121"/>
            <a:ext cx="4800600" cy="355584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639225" y="302949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57" y="6522155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639224" y="119309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223"/>
                </a:lnSpc>
                <a:defRPr/>
              </a:pPr>
              <a:t>28.11.2021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00947" y="6529173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47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Font typeface="Arial" panose="020B0604020202020204" pitchFamily="34" charset="0"/>
              <a:buNone/>
            </a:pPr>
            <a:r>
              <a:rPr lang="de-DE" b="0" i="0" dirty="0">
                <a:effectLst/>
                <a:latin typeface="Corbel" panose="020B0503020204020204" pitchFamily="34" charset="0"/>
              </a:rPr>
              <a:t>4 Arten der Darstellungsmöglichkeit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Piktogramm -&gt; Piktogramm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  <a:latin typeface="Corbel" panose="020B0503020204020204" pitchFamily="34" charset="0"/>
              </a:rPr>
              <a:t>Realbild</a:t>
            </a:r>
            <a:r>
              <a:rPr lang="de-DE" b="0" i="0" dirty="0">
                <a:effectLst/>
                <a:latin typeface="Corbel" panose="020B0503020204020204" pitchFamily="34" charset="0"/>
              </a:rPr>
              <a:t> -&gt; </a:t>
            </a:r>
            <a:r>
              <a:rPr lang="de-DE" b="0" i="0" dirty="0" err="1">
                <a:effectLst/>
                <a:latin typeface="Corbel" panose="020B0503020204020204" pitchFamily="34" charset="0"/>
              </a:rPr>
              <a:t>Realbild</a:t>
            </a:r>
            <a:endParaRPr lang="de-DE" b="0" i="0" dirty="0">
              <a:effectLst/>
              <a:latin typeface="Corbel" panose="020B05030202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Piktogramm -&gt; </a:t>
            </a:r>
            <a:r>
              <a:rPr lang="de-DE" b="0" i="0" dirty="0" err="1">
                <a:effectLst/>
                <a:latin typeface="Corbel" panose="020B0503020204020204" pitchFamily="34" charset="0"/>
              </a:rPr>
              <a:t>Realbild</a:t>
            </a:r>
            <a:endParaRPr lang="de-DE" b="0" i="0" dirty="0">
              <a:effectLst/>
              <a:latin typeface="Corbel" panose="020B05030202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(</a:t>
            </a:r>
            <a:r>
              <a:rPr lang="de-DE" b="0" i="0" dirty="0" err="1">
                <a:effectLst/>
                <a:latin typeface="Corbel" panose="020B0503020204020204" pitchFamily="34" charset="0"/>
              </a:rPr>
              <a:t>Realbild</a:t>
            </a:r>
            <a:r>
              <a:rPr lang="de-DE" b="0" i="0" dirty="0">
                <a:effectLst/>
                <a:latin typeface="Corbel" panose="020B0503020204020204" pitchFamily="34" charset="0"/>
              </a:rPr>
              <a:t> -&gt; Piktogramm)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b="0" i="0" dirty="0">
              <a:effectLst/>
              <a:latin typeface="Corbel" panose="020B0503020204020204" pitchFamily="34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effectLst/>
                <a:latin typeface="Corbel" panose="020B0503020204020204" pitchFamily="34" charset="0"/>
              </a:rPr>
              <a:t>wobei 4. bereits ausgeschlossen werden kann, da von der Realität in die Abstraktion zu wechseln widersprüchlich ist: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03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https://github.com/SJetz/EPWS2122JetzPettinger/blob/main/Artefakte/Audit%202/RealbilderSupermarkt.pdf</a:t>
            </a:r>
          </a:p>
          <a:p>
            <a:r>
              <a:rPr lang="de-DE" dirty="0"/>
              <a:t>https://github.com/SJetz/EPWS2122JetzPettinger/blob/main/Artefakte/Audit%202/piktogrammgruppen-supermarkt.pdf</a:t>
            </a:r>
          </a:p>
          <a:p>
            <a:endParaRPr lang="de-DE" dirty="0"/>
          </a:p>
          <a:p>
            <a:r>
              <a:rPr lang="de-DE" dirty="0"/>
              <a:t>Testergebnis wurde am Samstag den 27.11.2021 erhalten und ausgewertet</a:t>
            </a:r>
          </a:p>
          <a:p>
            <a:r>
              <a:rPr lang="de-DE" dirty="0"/>
              <a:t>https://github.com/SJetz/EPWS2122JetzPettinger/blob/main/Artefakte/Audit%202/Auswertung%20Realbilder-Piktogramme.pdf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86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3C0D-0707-4A07-942E-3F0C914DAF04}" type="datetime1">
              <a:rPr lang="de-DE"/>
              <a:pPr>
                <a:defRPr/>
              </a:pPr>
              <a:t>28.11.2021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BA54-30FD-4718-9862-FA8DE106E2AC}" type="datetime1">
              <a:rPr lang="de-DE"/>
              <a:pPr>
                <a:defRPr/>
              </a:pPr>
              <a:t>28.11.2021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F7FE-B936-44CE-B01E-7D46A79E1B18}" type="datetime1">
              <a:rPr lang="de-DE"/>
              <a:pPr>
                <a:defRPr/>
              </a:pPr>
              <a:t>28.11.2021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D477-4E3C-41F1-B09E-3FA2207BEE79}" type="datetime1">
              <a:rPr lang="de-DE"/>
              <a:pPr>
                <a:defRPr/>
              </a:pPr>
              <a:t>28.11.2021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1D3-D35A-4DBE-85BB-0D62F8D70C02}" type="datetime1">
              <a:rPr lang="de-DE"/>
              <a:pPr>
                <a:defRPr/>
              </a:pPr>
              <a:t>28.11.2021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FA76-521D-410D-9484-84D53670E16D}" type="datetime1">
              <a:rPr lang="de-DE"/>
              <a:pPr>
                <a:defRPr/>
              </a:pPr>
              <a:t>28.11.2021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0988-F860-4782-AB30-BC8F0F300BD8}" type="datetime1">
              <a:rPr lang="de-DE"/>
              <a:pPr>
                <a:defRPr/>
              </a:pPr>
              <a:t>28.11.2021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70BF-E6ED-422A-A807-06FF340C5F16}" type="datetime1">
              <a:rPr lang="de-DE"/>
              <a:pPr>
                <a:defRPr/>
              </a:pPr>
              <a:t>28.11.2021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Sarah Elisabeth Jetz, Patrick Alexander </a:t>
            </a:r>
            <a:r>
              <a:rPr lang="de-DE" sz="900" b="0" dirty="0" err="1"/>
              <a:t>Pettinger</a:t>
            </a:r>
            <a:br>
              <a:rPr lang="de-DE" sz="900" b="0" dirty="0"/>
            </a:br>
            <a: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Entwicklungsprojekt 2021/22</a:t>
            </a:r>
            <a:b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de-DE" sz="900" b="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 err="1"/>
              <a:t>WiSe</a:t>
            </a:r>
            <a:r>
              <a:rPr lang="de-DE" dirty="0"/>
              <a:t> 2021/22</a:t>
            </a: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etz/EPWS2122JetzPettinger/wiki/Proof-of-Conce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Proof-of-Conce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blob/main/Artefakte/Audit%202/RealbilderSupermarkt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blob/main/Artefakte/Audit%202/piktogrammgruppen-supermark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Agenda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3291" y="1357313"/>
            <a:ext cx="8099823" cy="4320000"/>
          </a:xfrm>
        </p:spPr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POC 1: Gruppierungsproblem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POC 2: Optimale Darstellungsform identifizieren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Test: Welche Darstellung wird erkannt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Zukünftige Schritte</a:t>
            </a:r>
          </a:p>
          <a:p>
            <a:pPr lvl="3" indent="-342900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28.11.2021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4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9FFC0-BCE8-460B-B2E6-01FF538B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POC 1: Gruppierungsproblem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2F6AC-A67B-4702-9B4E-07CD594C39A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Ausgangspunkt:</a:t>
            </a:r>
          </a:p>
          <a:p>
            <a:pPr algn="l"/>
            <a:r>
              <a:rPr lang="de-DE" b="0" i="0" dirty="0">
                <a:effectLst/>
                <a:latin typeface="Corbel" panose="020B0503020204020204" pitchFamily="34" charset="0"/>
              </a:rPr>
              <a:t>Gruppierungen der Lebensmittelgruppen werden nicht erkannt.</a:t>
            </a:r>
          </a:p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Ablaufbeschreibung:</a:t>
            </a:r>
          </a:p>
          <a:p>
            <a:pPr algn="l"/>
            <a:r>
              <a:rPr lang="de-DE" b="0" i="0" dirty="0">
                <a:effectLst/>
                <a:latin typeface="Corbel" panose="020B0503020204020204" pitchFamily="34" charset="0"/>
              </a:rPr>
              <a:t>Lebensmittel und Drogeriewaren werden in bestmögliche Obergruppen eingeteilt.</a:t>
            </a:r>
          </a:p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Fail: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Obergruppen werden nicht erkannt oder missverstanden.</a:t>
            </a:r>
          </a:p>
          <a:p>
            <a:pPr algn="l"/>
            <a:r>
              <a:rPr lang="de-DE" b="1" i="0" dirty="0" err="1">
                <a:effectLst/>
                <a:latin typeface="Corbel" panose="020B0503020204020204" pitchFamily="34" charset="0"/>
              </a:rPr>
              <a:t>Fallback</a:t>
            </a:r>
            <a:r>
              <a:rPr lang="de-DE" b="1" i="0" dirty="0">
                <a:effectLst/>
                <a:latin typeface="Corbel" panose="020B05030202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Obergruppen weiter untergliedern.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Worstcase: Betreuer filtert das Realangebot auf eine für den User zugeschnittene Liste an Produkten.</a:t>
            </a:r>
          </a:p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Exit: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Gruppierungen werden wie gewünscht erkannt und verstanden.</a:t>
            </a:r>
          </a:p>
          <a:p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60761D-E0EC-441B-8A13-625D87C6C39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5E95FC-E676-4B57-BA07-4A7DA7EC34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28.11.2021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DD6CE-1264-4856-AD4E-15DEF9D5E8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A8B9B8-3D23-4821-8BF6-A0A3C9E82B78}"/>
              </a:ext>
            </a:extLst>
          </p:cNvPr>
          <p:cNvSpPr txBox="1"/>
          <p:nvPr/>
        </p:nvSpPr>
        <p:spPr>
          <a:xfrm>
            <a:off x="1850667" y="6362491"/>
            <a:ext cx="45784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2"/>
              </a:rPr>
              <a:t>https://github.com/SJetz/EPWS2122JetzPettinger/wiki/Proof-of-Concept</a:t>
            </a:r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4796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9FFC0-BCE8-460B-B2E6-01FF538B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POC</a:t>
            </a:r>
            <a:r>
              <a:rPr lang="de-DE" dirty="0"/>
              <a:t> </a:t>
            </a:r>
            <a:r>
              <a:rPr lang="de-DE" dirty="0">
                <a:latin typeface="Corbel" panose="020B0503020204020204" pitchFamily="34" charset="0"/>
              </a:rPr>
              <a:t>2: Optimale Darstellungsform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2F6AC-A67B-4702-9B4E-07CD594C39A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Ausgangspunkt:</a:t>
            </a:r>
          </a:p>
          <a:p>
            <a:pPr algn="l"/>
            <a:r>
              <a:rPr lang="de-DE" b="0" i="0" dirty="0">
                <a:effectLst/>
                <a:latin typeface="Corbel" panose="020B0503020204020204" pitchFamily="34" charset="0"/>
              </a:rPr>
              <a:t>Semantik wird nicht verstanden.</a:t>
            </a:r>
          </a:p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Ablaufbeschreibung:</a:t>
            </a:r>
          </a:p>
          <a:p>
            <a:pPr algn="l"/>
            <a:r>
              <a:rPr lang="de-DE" b="0" i="0" dirty="0">
                <a:effectLst/>
                <a:latin typeface="Corbel" panose="020B0503020204020204" pitchFamily="34" charset="0"/>
              </a:rPr>
              <a:t>Im folgenden werden die 4 Arten der Darstellungsmöglichkeiten getestet</a:t>
            </a:r>
            <a:endParaRPr lang="de-DE" dirty="0">
              <a:latin typeface="Corbel" panose="020B0503020204020204" pitchFamily="34" charset="0"/>
            </a:endParaRPr>
          </a:p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Fail: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Einer der Darstellungsmöglichkeiten wird nicht erkannt.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Worstcase: Keine der genannten Darstellungsformen wird erkannt.</a:t>
            </a:r>
          </a:p>
          <a:p>
            <a:pPr algn="l"/>
            <a:r>
              <a:rPr lang="de-DE" b="1" i="0" dirty="0" err="1">
                <a:effectLst/>
                <a:latin typeface="Corbel" panose="020B0503020204020204" pitchFamily="34" charset="0"/>
              </a:rPr>
              <a:t>Fallback</a:t>
            </a:r>
            <a:r>
              <a:rPr lang="de-DE" b="1" i="0" dirty="0">
                <a:effectLst/>
                <a:latin typeface="Corbel" panose="020B05030202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Wechsel zu einer anderen Darstellungsmöglichkeit.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Worstcase </a:t>
            </a:r>
            <a:r>
              <a:rPr lang="de-DE" b="0" i="0" dirty="0" err="1">
                <a:effectLst/>
                <a:latin typeface="Corbel" panose="020B0503020204020204" pitchFamily="34" charset="0"/>
              </a:rPr>
              <a:t>Fallback</a:t>
            </a:r>
            <a:r>
              <a:rPr lang="de-DE" b="0" i="0" dirty="0">
                <a:effectLst/>
                <a:latin typeface="Corbel" panose="020B0503020204020204" pitchFamily="34" charset="0"/>
              </a:rPr>
              <a:t>: Erlernen der verwendeten Darstellungsform.</a:t>
            </a:r>
          </a:p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Exit: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Der Optimalfall aus den oben genannten Darstellungsmöglichkeiten wird implementiert.</a:t>
            </a:r>
          </a:p>
          <a:p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60761D-E0EC-441B-8A13-625D87C6C39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5E95FC-E676-4B57-BA07-4A7DA7EC34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28.11.2021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DD6CE-1264-4856-AD4E-15DEF9D5E8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A8B9B8-3D23-4821-8BF6-A0A3C9E82B78}"/>
              </a:ext>
            </a:extLst>
          </p:cNvPr>
          <p:cNvSpPr txBox="1"/>
          <p:nvPr/>
        </p:nvSpPr>
        <p:spPr>
          <a:xfrm>
            <a:off x="1850667" y="6362491"/>
            <a:ext cx="45784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3"/>
              </a:rPr>
              <a:t>https://github.com/SJetz/EPWS2122JetzPettinger/wiki/Proof-of-Concept</a:t>
            </a:r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7500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9FFC0-BCE8-460B-B2E6-01FF538B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Test: Welche Darstellung wird erkannt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2F6AC-A67B-4702-9B4E-07CD594C39A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b="1" dirty="0">
                <a:latin typeface="Corbel" panose="020B0503020204020204" pitchFamily="34" charset="0"/>
              </a:rPr>
              <a:t>Beschreibung</a:t>
            </a:r>
            <a:r>
              <a:rPr lang="de-DE" dirty="0">
                <a:latin typeface="Corbel" panose="020B0503020204020204" pitchFamily="34" charset="0"/>
              </a:rPr>
              <a:t>: </a:t>
            </a:r>
          </a:p>
          <a:p>
            <a:r>
              <a:rPr lang="de-DE" dirty="0">
                <a:latin typeface="Corbel" panose="020B0503020204020204" pitchFamily="34" charset="0"/>
              </a:rPr>
              <a:t>	Zusammenstellen von </a:t>
            </a:r>
            <a:r>
              <a:rPr lang="de-DE" dirty="0">
                <a:latin typeface="Corbel" panose="020B0503020204020204" pitchFamily="34" charset="0"/>
                <a:hlinkClick r:id="rId3"/>
              </a:rPr>
              <a:t>Realbilder</a:t>
            </a:r>
            <a:r>
              <a:rPr lang="de-DE" dirty="0">
                <a:latin typeface="Corbel" panose="020B0503020204020204" pitchFamily="34" charset="0"/>
              </a:rPr>
              <a:t> und </a:t>
            </a:r>
            <a:r>
              <a:rPr lang="de-DE" dirty="0">
                <a:latin typeface="Corbel" panose="020B0503020204020204" pitchFamily="34" charset="0"/>
                <a:hlinkClick r:id="rId4"/>
              </a:rPr>
              <a:t>Piktogrammen</a:t>
            </a:r>
            <a:r>
              <a:rPr lang="de-DE" dirty="0">
                <a:latin typeface="Corbel" panose="020B0503020204020204" pitchFamily="34" charset="0"/>
              </a:rPr>
              <a:t>, welche grundlegende Gruppierungen der Anwendung darstellen sollen. Der Betreuer zeigt diese Bilder Personen mit mentaler Retardierung. Der Betreuer notiert die Aussagen der Personen. </a:t>
            </a:r>
          </a:p>
          <a:p>
            <a:r>
              <a:rPr lang="de-DE" b="1" dirty="0">
                <a:latin typeface="Corbel" panose="020B0503020204020204" pitchFamily="34" charset="0"/>
              </a:rPr>
              <a:t>Ziel</a:t>
            </a:r>
            <a:r>
              <a:rPr lang="de-DE" dirty="0">
                <a:latin typeface="Corbel" panose="020B0503020204020204" pitchFamily="34" charset="0"/>
              </a:rPr>
              <a:t>:</a:t>
            </a:r>
            <a:br>
              <a:rPr lang="de-DE" dirty="0">
                <a:latin typeface="Corbel" panose="020B0503020204020204" pitchFamily="34" charset="0"/>
              </a:rPr>
            </a:br>
            <a:r>
              <a:rPr lang="de-DE" dirty="0">
                <a:latin typeface="Corbel" panose="020B0503020204020204" pitchFamily="34" charset="0"/>
              </a:rPr>
              <a:t>Werden Gruppierungen erkannt?</a:t>
            </a:r>
          </a:p>
          <a:p>
            <a:r>
              <a:rPr lang="de-DE" dirty="0">
                <a:latin typeface="Corbel" panose="020B0503020204020204" pitchFamily="34" charset="0"/>
              </a:rPr>
              <a:t>	Werden Realbilder oder Piktogramme besser erkannt? </a:t>
            </a:r>
          </a:p>
          <a:p>
            <a:endParaRPr lang="de-DE" b="1" dirty="0">
              <a:latin typeface="Corbel" panose="020B0503020204020204" pitchFamily="34" charset="0"/>
            </a:endParaRPr>
          </a:p>
          <a:p>
            <a:r>
              <a:rPr lang="de-DE" b="1" dirty="0">
                <a:latin typeface="Corbel" panose="020B0503020204020204" pitchFamily="34" charset="0"/>
              </a:rPr>
              <a:t>Ergebnis</a:t>
            </a:r>
            <a:r>
              <a:rPr lang="de-DE" dirty="0">
                <a:latin typeface="Corbel" panose="020B0503020204020204" pitchFamily="34" charset="0"/>
              </a:rPr>
              <a:t>: </a:t>
            </a:r>
          </a:p>
          <a:p>
            <a:pPr marL="0" indent="0"/>
            <a:r>
              <a:rPr lang="de-DE" dirty="0">
                <a:latin typeface="Corbel" panose="020B0503020204020204" pitchFamily="34" charset="0"/>
              </a:rPr>
              <a:t>	Piktogramme werden besser erkannt</a:t>
            </a:r>
          </a:p>
          <a:p>
            <a:pPr marL="0" indent="0"/>
            <a:r>
              <a:rPr lang="de-DE" dirty="0">
                <a:latin typeface="Corbel" panose="020B0503020204020204" pitchFamily="34" charset="0"/>
              </a:rPr>
              <a:t>	Gruppierungen werden Großteiles erkannt, je nach Bilderauswahl</a:t>
            </a:r>
            <a:br>
              <a:rPr lang="de-DE" dirty="0">
                <a:latin typeface="Corbel" panose="020B0503020204020204" pitchFamily="34" charset="0"/>
              </a:rPr>
            </a:br>
            <a:r>
              <a:rPr lang="de-DE" dirty="0">
                <a:latin typeface="Corbel" panose="020B0503020204020204" pitchFamily="34" charset="0"/>
              </a:rPr>
              <a:t>	Kein zusätzlicher Dekor auf den Bildern zeigen</a:t>
            </a:r>
          </a:p>
          <a:p>
            <a:pPr marL="0" indent="0"/>
            <a:r>
              <a:rPr lang="de-DE" dirty="0">
                <a:latin typeface="Corbel" panose="020B0503020204020204" pitchFamily="34" charset="0"/>
              </a:rPr>
              <a:t>	Soll bei einer Bilderart bleiben (Piktogramm zu Piktogramm)</a:t>
            </a:r>
          </a:p>
          <a:p>
            <a:pPr marL="0" indent="0"/>
            <a:r>
              <a:rPr lang="de-DE" dirty="0">
                <a:latin typeface="Corbel" panose="020B0503020204020204" pitchFamily="34" charset="0"/>
              </a:rPr>
              <a:t>	</a:t>
            </a:r>
          </a:p>
          <a:p>
            <a:pPr marL="0" indent="0"/>
            <a:r>
              <a:rPr lang="de-DE" dirty="0">
                <a:latin typeface="Corbel" panose="020B0503020204020204" pitchFamily="34" charset="0"/>
              </a:rPr>
              <a:t>	</a:t>
            </a:r>
            <a:br>
              <a:rPr lang="de-DE" dirty="0">
                <a:latin typeface="Corbel" panose="020B0503020204020204" pitchFamily="34" charset="0"/>
              </a:rPr>
            </a:br>
            <a:r>
              <a:rPr lang="de-DE" dirty="0">
                <a:latin typeface="Corbel" panose="020B0503020204020204" pitchFamily="34" charset="0"/>
              </a:rPr>
              <a:t>		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60761D-E0EC-441B-8A13-625D87C6C39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5E95FC-E676-4B57-BA07-4A7DA7EC34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28.11.2021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DD6CE-1264-4856-AD4E-15DEF9D5E8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5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9FFC0-BCE8-460B-B2E6-01FF538B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Zukünftige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2F6AC-A67B-4702-9B4E-07CD594C39A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Erste Implementierung eines Prototypens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Startseite mit den Obergruppen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Untergruppenansicht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Produkte in Einkaufskorb hinzufügen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Wechsel zwischen Betreuer- und Betreuten-Ansicht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Design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Anfertigung von Piktogrammen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60761D-E0EC-441B-8A13-625D87C6C39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5E95FC-E676-4B57-BA07-4A7DA7EC34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28.11.2021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DD6CE-1264-4856-AD4E-15DEF9D5E8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96428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434</Words>
  <Application>Microsoft Office PowerPoint</Application>
  <PresentationFormat>Bildschirmpräsentation (4:3)</PresentationFormat>
  <Paragraphs>74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Symbol</vt:lpstr>
      <vt:lpstr>Wingdings</vt:lpstr>
      <vt:lpstr>Masterfolien ohne Erklärung_4_3_neu</vt:lpstr>
      <vt:lpstr>Agenda</vt:lpstr>
      <vt:lpstr>POC 1: Gruppierungsproblem</vt:lpstr>
      <vt:lpstr>POC 2: Optimale Darstellungsform identifizieren</vt:lpstr>
      <vt:lpstr>Test: Welche Darstellung wird erkannt</vt:lpstr>
      <vt:lpstr>Zukünftige Schritte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Sarah Elisabeth Jetz (sjetz)</cp:lastModifiedBy>
  <cp:revision>141</cp:revision>
  <cp:lastPrinted>2021-11-08T12:37:45Z</cp:lastPrinted>
  <dcterms:created xsi:type="dcterms:W3CDTF">2016-10-18T12:05:04Z</dcterms:created>
  <dcterms:modified xsi:type="dcterms:W3CDTF">2021-11-28T13:17:34Z</dcterms:modified>
</cp:coreProperties>
</file>