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7" r:id="rId2"/>
    <p:sldId id="340" r:id="rId3"/>
    <p:sldId id="337" r:id="rId4"/>
    <p:sldId id="338" r:id="rId5"/>
    <p:sldId id="336" r:id="rId6"/>
    <p:sldId id="339" r:id="rId7"/>
    <p:sldId id="342" r:id="rId8"/>
    <p:sldId id="329" r:id="rId9"/>
    <p:sldId id="343" r:id="rId10"/>
    <p:sldId id="344" r:id="rId11"/>
    <p:sldId id="345" r:id="rId12"/>
    <p:sldId id="348" r:id="rId13"/>
    <p:sldId id="347" r:id="rId14"/>
    <p:sldId id="346" r:id="rId15"/>
    <p:sldId id="350" r:id="rId16"/>
    <p:sldId id="349" r:id="rId17"/>
    <p:sldId id="33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3E5C-83A2-8EA5-27DA-27420AE16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1D26B-3C0E-53CB-5E42-5408495E3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112C3-EF29-731D-56FE-B27F0292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14766-F3FE-561B-B8CA-64A468AC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90C92-B048-AE43-A966-2EEE2C95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7E6A-A775-6604-DC92-62E0D854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3A871-A638-EFDF-3DC4-452273506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649A-07D5-FCA2-A591-4168AB8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77682-558A-8849-E08F-B73B42AE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7339-86CA-05D2-E1B5-6A46EE42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6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1956B-CFFA-183F-32C3-9E7B3703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425E8-78E2-A0B7-DA83-E73722CC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75D66-293C-8887-7519-8FAFBF25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33F0F-7ACE-E950-DFF9-7F54947E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1EA74-6389-45B8-3133-4C050021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007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D121-FC62-C204-5552-2AF6148E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031FC-C654-19E0-F956-6386EEB12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2965-99B3-7624-9047-EF00ED4B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F4F3-E283-4AF6-82FA-40DD8DCE3778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77CE-0219-7E0D-6098-E7A5C713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E486D-6658-2923-BEBA-85AF00C5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9851-9AC2-44C0-B49D-8515A59C1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7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D631-DEF5-9907-0002-55FAC6BD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68A3-E618-99B6-B729-4E2BDF53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D5A48-1C73-41C3-8E4F-6C5EE655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075B1-F8BC-D6C3-F447-7EE7D877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6C885-BE63-5A05-3044-5D56F487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70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C5C6-15D6-4B90-083A-4615B573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D762F-4B86-5044-375C-6832CA181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18D-045D-A948-700A-3B49FB9B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FD726-2C08-5A3E-34DA-99609AC4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1220-8E09-7EB4-E8BF-772CC730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B0F3-A490-9C84-AE5D-86566365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8B9C-7F86-E4C6-B61B-DE765F385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25AD4-1179-CACD-EF3A-885D7A451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888A3-726D-6226-6A58-C3D189B9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379C7-E554-33DE-BF68-49FAFF37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20BC-E3EC-989C-63BC-CD6DD77B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38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A385-BEF5-EE7E-6ED4-4A76CD0D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C083-DFA3-4EE3-4E02-E2BB7563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30372-E313-26FB-B9F6-7048E646F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67463-50E3-4307-12AA-5102288DD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03492-4E7A-2343-FB9A-BE272B96C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87213-81F2-ABB6-861C-311A4EE8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C12AE-E199-5FCE-A720-3D1840FC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5674A-1E6D-C3A2-91A1-ABCF7F0C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2558-159C-0FD7-A77D-9E722E79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317AE-BCA4-517D-F9F7-F08E1E1E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54F8E-78BC-5888-2516-8D07A8C4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62DEE-062E-AC64-B48B-EF8FD054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587A9-AA48-E0A5-2748-EDA29C91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A0B2C-B138-CC0F-3F7A-33A0E236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BDF12-BA9D-58C0-3B2A-0A15D17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89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CA9D-047C-86AF-6F40-216CBBBD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E7D7-486B-E71B-AC1D-E3C196F7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C4717-24B7-B7C1-C458-09F8CE56E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A1F3D-9075-A220-1A80-D24B97AF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22FF7-B85D-6451-C57A-4DDF2F2F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EF1B6-A5EC-EDC2-1F43-25D488E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56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D8EA-ECB3-02E4-6131-673C2800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B3B78-0BDF-B5B8-0238-66FB29E90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EA384-23D5-40DD-504A-5CEB18477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858AC-54DA-8578-55FE-771FE715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B2ACC-A59C-CE92-F918-5D738F3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300CF-C33B-AB5A-5351-2DB5379E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2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02C6B-3FCA-B12A-0F02-38900F3A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91EF-663B-793C-1D40-7F163B99B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B7C0-3CFC-BC89-9528-EFCBF8CDC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5315-C047-B0C1-26C1-9D27A4A9C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E23E3-41DF-F74E-768E-915C5B880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47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Difference Between ML,DL and AI</a:t>
            </a:r>
          </a:p>
        </p:txBody>
      </p:sp>
      <p:pic>
        <p:nvPicPr>
          <p:cNvPr id="1028" name="Picture 4" descr="ML vs DL vs AI">
            <a:extLst>
              <a:ext uri="{FF2B5EF4-FFF2-40B4-BE49-F238E27FC236}">
                <a16:creationId xmlns:a16="http://schemas.microsoft.com/office/drawing/2014/main" id="{82C7409D-171E-2C6C-5775-66D48FF4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56" y="1742825"/>
            <a:ext cx="8177406" cy="47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3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225166"/>
            <a:ext cx="10515600" cy="670573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dirty="0">
                <a:solidFill>
                  <a:srgbClr val="2F5496"/>
                </a:solidFill>
                <a:latin typeface="Times New Roman" panose="02020603050405020304" pitchFamily="18" charset="0"/>
              </a:rPr>
              <a:t>Assumption of Linear Regression</a:t>
            </a:r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34E15-9679-4F53-7BED-3B17B3972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983" y="1041854"/>
            <a:ext cx="10515600" cy="185996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Linearity – Linear relationship between dependent and independent variables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Homoscedasticity – Equal Variance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Multivariate normality – Normally distributed 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Independence – No auto-correlation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Lack pf multicollinearity – predictors are not correlated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6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225166"/>
            <a:ext cx="10515600" cy="670573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dirty="0">
                <a:solidFill>
                  <a:srgbClr val="2F5496"/>
                </a:solidFill>
                <a:latin typeface="Times New Roman" panose="02020603050405020304" pitchFamily="18" charset="0"/>
              </a:rPr>
              <a:t>Multiple Linear Regression</a:t>
            </a:r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0435-D7CF-985F-9BD5-FCE5F37F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298" y="11724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To estimate relationship between two or more independent variable with dependent variable.  Other technical terms that we will discuss: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Dummy Variable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Dummy Variable Trap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5 Method to build models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All In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Backward selection – Remove the variable with largest p-Value. And run again.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Forward Selection – Start with only intercepts and then add one variable at a time with lowest RSS( Residual Sum of Squares)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Mixed Selection – Backward selection and to start with intuition based variable removal.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Score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Comparision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Model Fit – R</a:t>
            </a:r>
            <a:r>
              <a:rPr lang="en-US" sz="1800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. Bigger the better.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Outliers – What are outlies, what we should do with them.</a:t>
            </a:r>
            <a:endParaRPr lang="en-US" sz="1800" baseline="30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2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225166"/>
            <a:ext cx="10515600" cy="670573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dirty="0">
                <a:solidFill>
                  <a:srgbClr val="2F5496"/>
                </a:solidFill>
                <a:latin typeface="Times New Roman" panose="02020603050405020304" pitchFamily="18" charset="0"/>
              </a:rPr>
              <a:t>Classification</a:t>
            </a:r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0435-D7CF-985F-9BD5-FCE5F37F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298" y="1172483"/>
            <a:ext cx="10515600" cy="2326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Classification algorithm is a Supervised Learning technique that is used to identify the category of new observations on the basis of training data. In Classification, a program learns from the given dataset or observations and then classifies new observation into a number of classes or groups. Such as, Yes or No, 0 or 1, Spam or Not Spam, cat or dog, etc. Classes can be called as targets/labels or categories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Difference between Regression and Classification - Classification is the task of predicting a discrete class label. Regression is the task of predicting a continuous quantity</a:t>
            </a: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21F473D-7ED3-2D97-12B0-F0FC68387ED9}"/>
              </a:ext>
            </a:extLst>
          </p:cNvPr>
          <p:cNvSpPr txBox="1">
            <a:spLocks/>
          </p:cNvSpPr>
          <p:nvPr/>
        </p:nvSpPr>
        <p:spPr>
          <a:xfrm>
            <a:off x="412102" y="4002769"/>
            <a:ext cx="10515600" cy="232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Logistic Regression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Naïve Bayes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Decision Tree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SVC (SVM)</a:t>
            </a: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46" name="Picture 2" descr="Difference between Classification &amp; Regression">
            <a:extLst>
              <a:ext uri="{FF2B5EF4-FFF2-40B4-BE49-F238E27FC236}">
                <a16:creationId xmlns:a16="http://schemas.microsoft.com/office/drawing/2014/main" id="{FC681E3D-1334-EF35-B34D-B98CCB45E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950" y="3060505"/>
            <a:ext cx="4275948" cy="280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61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225166"/>
            <a:ext cx="4713514" cy="670573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dirty="0">
                <a:solidFill>
                  <a:srgbClr val="2F5496"/>
                </a:solidFill>
                <a:latin typeface="Times New Roman" panose="02020603050405020304" pitchFamily="18" charset="0"/>
              </a:rPr>
              <a:t>Logistic Regression</a:t>
            </a:r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0435-D7CF-985F-9BD5-FCE5F37F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298" y="1172483"/>
            <a:ext cx="10515600" cy="92690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Support Vector Machines are a type of supervised machine learning algorithm that provides analysis of data for classification and regression analysis. While they can be used for regression, SVM is mostly used for classification.</a:t>
            </a:r>
          </a:p>
          <a:p>
            <a:pPr marL="342900" indent="-342900">
              <a:buAutoNum type="arabicPeriod"/>
            </a:pP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170" name="Picture 2" descr="Decision Tree Algorithm in Machine Learning - Javatpoint">
            <a:extLst>
              <a:ext uri="{FF2B5EF4-FFF2-40B4-BE49-F238E27FC236}">
                <a16:creationId xmlns:a16="http://schemas.microsoft.com/office/drawing/2014/main" id="{BF86F923-70C5-71EE-4910-1F50ED398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2569029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ACD445A-D8E0-02D5-2540-B47516EC069D}"/>
              </a:ext>
            </a:extLst>
          </p:cNvPr>
          <p:cNvSpPr txBox="1">
            <a:spLocks/>
          </p:cNvSpPr>
          <p:nvPr/>
        </p:nvSpPr>
        <p:spPr>
          <a:xfrm>
            <a:off x="430763" y="2495615"/>
            <a:ext cx="4713514" cy="670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F5496"/>
                </a:solidFill>
                <a:latin typeface="Times New Roman" panose="02020603050405020304" pitchFamily="18" charset="0"/>
              </a:rPr>
              <a:t>Decision Tree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9B18A1F-4F08-39C5-B44A-16A538F7ACCB}"/>
              </a:ext>
            </a:extLst>
          </p:cNvPr>
          <p:cNvSpPr txBox="1">
            <a:spLocks/>
          </p:cNvSpPr>
          <p:nvPr/>
        </p:nvSpPr>
        <p:spPr>
          <a:xfrm>
            <a:off x="514351" y="3108325"/>
            <a:ext cx="47625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Decision Tree is a Supervised learning technique that can be used for both classification and Regression problems, but mostly it is preferred for solving Classification problems. It is a tree-structured classifier, where internal nodes represent the features of a dataset, branches represent the decision rules and each leaf node represents the outcome.</a:t>
            </a: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2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225166"/>
            <a:ext cx="10515600" cy="670573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dirty="0">
                <a:solidFill>
                  <a:srgbClr val="2F5496"/>
                </a:solidFill>
                <a:latin typeface="Times New Roman" panose="02020603050405020304" pitchFamily="18" charset="0"/>
              </a:rPr>
              <a:t>SVM – Support Vector Machine</a:t>
            </a:r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0435-D7CF-985F-9BD5-FCE5F37F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298" y="1172483"/>
            <a:ext cx="10515600" cy="92690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Support Vector Machines are a type of supervised machine learning algorithm that provides analysis of data for classification and regression analysis. While they can be used for regression, SVM is mostly used for classification.</a:t>
            </a:r>
          </a:p>
          <a:p>
            <a:pPr marL="342900" indent="-342900">
              <a:buAutoNum type="arabicPeriod"/>
            </a:pP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2" name="Picture 2" descr="Support Vector Machine - an overview | ScienceDirect Topics">
            <a:extLst>
              <a:ext uri="{FF2B5EF4-FFF2-40B4-BE49-F238E27FC236}">
                <a16:creationId xmlns:a16="http://schemas.microsoft.com/office/drawing/2014/main" id="{1E5AD0E7-3C42-C13E-EEBE-AD1C90523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50" y="2630164"/>
            <a:ext cx="33813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20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225166"/>
            <a:ext cx="10515600" cy="670573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dirty="0">
                <a:solidFill>
                  <a:srgbClr val="2F5496"/>
                </a:solidFill>
                <a:latin typeface="Times New Roman" panose="02020603050405020304" pitchFamily="18" charset="0"/>
              </a:rPr>
              <a:t>Accuracy Metrics for Evaluation</a:t>
            </a:r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0435-D7CF-985F-9BD5-FCE5F37F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298" y="1351157"/>
            <a:ext cx="10515600" cy="53501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Accuracy Metrics for Classification problems.</a:t>
            </a:r>
          </a:p>
          <a:p>
            <a:pPr marL="342900" indent="-342900">
              <a:buAutoNum type="arabicPeriod"/>
            </a:pP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AutoShape 2" descr="Machine Learning Model Metrics – Trust Them? | FTI Consulting">
            <a:extLst>
              <a:ext uri="{FF2B5EF4-FFF2-40B4-BE49-F238E27FC236}">
                <a16:creationId xmlns:a16="http://schemas.microsoft.com/office/drawing/2014/main" id="{AFFB3B89-31C4-D3CC-B950-31545F2582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22" name="Picture 6" descr="Image">
            <a:extLst>
              <a:ext uri="{FF2B5EF4-FFF2-40B4-BE49-F238E27FC236}">
                <a16:creationId xmlns:a16="http://schemas.microsoft.com/office/drawing/2014/main" id="{BD30B02A-9670-9339-B14F-FD7753FF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02" y="2553672"/>
            <a:ext cx="80962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68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225167"/>
            <a:ext cx="10515600" cy="511952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dirty="0">
                <a:solidFill>
                  <a:srgbClr val="2F5496"/>
                </a:solidFill>
                <a:latin typeface="Times New Roman" panose="02020603050405020304" pitchFamily="18" charset="0"/>
              </a:rPr>
              <a:t>Clustering</a:t>
            </a:r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0435-D7CF-985F-9BD5-FCE5F37F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991" y="743312"/>
            <a:ext cx="11095653" cy="74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Grouping of un-labelled data such that similar data points fall in the same group /cluster than those which differ from the others, and is a un-supervised type of algorithm.</a:t>
            </a:r>
          </a:p>
          <a:p>
            <a:pPr marL="342900" indent="-342900">
              <a:buAutoNum type="arabicPeriod"/>
            </a:pP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194" name="Picture 2" descr="K-Means Clustering Algorithm - Javatpoint">
            <a:extLst>
              <a:ext uri="{FF2B5EF4-FFF2-40B4-BE49-F238E27FC236}">
                <a16:creationId xmlns:a16="http://schemas.microsoft.com/office/drawing/2014/main" id="{322E5F25-5F09-9DD4-3E57-CE3762BC3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1" y="4659793"/>
            <a:ext cx="4077089" cy="205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493C6F3-7721-C51E-9ABC-5359717CDDB6}"/>
              </a:ext>
            </a:extLst>
          </p:cNvPr>
          <p:cNvSpPr txBox="1">
            <a:spLocks/>
          </p:cNvSpPr>
          <p:nvPr/>
        </p:nvSpPr>
        <p:spPr>
          <a:xfrm>
            <a:off x="569555" y="2330659"/>
            <a:ext cx="4077089" cy="1682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K-means is a centroid-based clustering algorithm, where we calculate the distance between each data point and a centroid to assign it to a cluster. The goal is to identify the K number of groups in the dataset.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How to Choose K – Elbow method</a:t>
            </a: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ED253F-4382-BC9D-D676-347966143F96}"/>
              </a:ext>
            </a:extLst>
          </p:cNvPr>
          <p:cNvSpPr txBox="1">
            <a:spLocks/>
          </p:cNvSpPr>
          <p:nvPr/>
        </p:nvSpPr>
        <p:spPr>
          <a:xfrm>
            <a:off x="569555" y="1487089"/>
            <a:ext cx="3201955" cy="670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F5496"/>
                </a:solidFill>
                <a:latin typeface="Times New Roman" panose="02020603050405020304" pitchFamily="18" charset="0"/>
              </a:rPr>
              <a:t>K-Means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FE7B969-92FF-5E5F-4C97-DF4A9E291692}"/>
              </a:ext>
            </a:extLst>
          </p:cNvPr>
          <p:cNvSpPr txBox="1">
            <a:spLocks/>
          </p:cNvSpPr>
          <p:nvPr/>
        </p:nvSpPr>
        <p:spPr>
          <a:xfrm>
            <a:off x="5415253" y="2330659"/>
            <a:ext cx="5520225" cy="168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Hierarchical clustering, is an algorithm that builds a hierarchy of clusters. This algorithm starts with all the data points assigned to a cluster of their own. Then two nearest clusters are merged into the same cluster. In the end, this algorithm terminates when there is only a single cluster left.</a:t>
            </a: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5F5C54-7230-CB2B-3064-89AC880230E9}"/>
              </a:ext>
            </a:extLst>
          </p:cNvPr>
          <p:cNvSpPr txBox="1">
            <a:spLocks/>
          </p:cNvSpPr>
          <p:nvPr/>
        </p:nvSpPr>
        <p:spPr>
          <a:xfrm>
            <a:off x="5415253" y="1403115"/>
            <a:ext cx="6249955" cy="82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300" dirty="0">
                <a:solidFill>
                  <a:srgbClr val="2F5496"/>
                </a:solidFill>
                <a:latin typeface="Times New Roman" panose="02020603050405020304" pitchFamily="18" charset="0"/>
              </a:rPr>
              <a:t>Hierarchical</a:t>
            </a:r>
            <a:r>
              <a:rPr lang="en-IN" sz="4300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en-IN" sz="4300" dirty="0">
                <a:solidFill>
                  <a:srgbClr val="2F5496"/>
                </a:solidFill>
                <a:latin typeface="Times New Roman" panose="02020603050405020304" pitchFamily="18" charset="0"/>
              </a:rPr>
              <a:t>Clustering</a:t>
            </a:r>
            <a:endParaRPr lang="en-US" sz="430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196" name="Picture 4" descr="hierarchical clustering, dendogram">
            <a:extLst>
              <a:ext uri="{FF2B5EF4-FFF2-40B4-BE49-F238E27FC236}">
                <a16:creationId xmlns:a16="http://schemas.microsoft.com/office/drawing/2014/main" id="{6C8AA200-88AD-9552-6BF9-F359501EC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253" y="4260591"/>
            <a:ext cx="4595327" cy="221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039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0C7A-3965-2339-2473-F46D225A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pPr marR="0" rtl="0"/>
            <a:r>
              <a:rPr lang="en-IN" b="0" i="0" u="none" strike="noStrike" baseline="0" dirty="0">
                <a:solidFill>
                  <a:srgbClr val="2F5496"/>
                </a:solidFill>
                <a:latin typeface="Calibri Light" panose="020F0302020204030204" pitchFamily="34" charset="0"/>
              </a:rPr>
              <a:t>Others for Discussion</a:t>
            </a:r>
            <a:r>
              <a:rPr lang="en-US" b="0" i="0" u="none" strike="noStrike" baseline="0" dirty="0">
                <a:solidFill>
                  <a:srgbClr val="2F5496"/>
                </a:solidFill>
                <a:latin typeface="Calibri" panose="020F0502020204030204" pitchFamily="34" charset="0"/>
              </a:rPr>
              <a:t> </a:t>
            </a:r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B47FB-A07D-BC33-60FD-1B77A26F5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R="0" lvl="2" rtl="0"/>
            <a:r>
              <a:rPr lang="en-IN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Dimension Reduction</a:t>
            </a:r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- For Columns – Objective is to reduce columns, </a:t>
            </a:r>
            <a:r>
              <a:rPr lang="en-US" b="0" i="1" u="none" strike="noStrike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ie</a:t>
            </a:r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variance can be explained with reduce number of dimensions(columns)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PCA – Principal Component Analysis, When Variable is Continuous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Factor Analysis, When Variable is Continuous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MCA – Multiple Correspondent Analysis, when variable is discreet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Recommender system (Special case of Clustering)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Market Basket Analysis (Association Analysis)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Collaborative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Content Based Filtering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Model (SVD, LDA, NMF)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Hybrid based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Time series 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Arima (Parametric model) when there is not much noise (Variance) in data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Arch – </a:t>
            </a:r>
            <a:r>
              <a:rPr lang="en-US" b="0" i="0" u="none" strike="noStrike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Garch</a:t>
            </a:r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– (Non-Parametric model, when there is much of Noise in data)</a:t>
            </a:r>
          </a:p>
          <a:p>
            <a:pPr marR="0" lvl="3" rtl="0"/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18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o you fear AI taking over? A third of people believe computers ...">
            <a:extLst>
              <a:ext uri="{FF2B5EF4-FFF2-40B4-BE49-F238E27FC236}">
                <a16:creationId xmlns:a16="http://schemas.microsoft.com/office/drawing/2014/main" id="{B2B819A9-1369-9E6E-9E8B-5D74BBEE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253" y="245096"/>
            <a:ext cx="3703086" cy="212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hould We Be Afraid of Artificial Intelligence? - YouTube">
            <a:extLst>
              <a:ext uri="{FF2B5EF4-FFF2-40B4-BE49-F238E27FC236}">
                <a16:creationId xmlns:a16="http://schemas.microsoft.com/office/drawing/2014/main" id="{30728A66-FA34-2940-7C25-DAC48B56B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38" y="258925"/>
            <a:ext cx="4036321" cy="215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hould We Fear AI? - Free Grace International">
            <a:extLst>
              <a:ext uri="{FF2B5EF4-FFF2-40B4-BE49-F238E27FC236}">
                <a16:creationId xmlns:a16="http://schemas.microsoft.com/office/drawing/2014/main" id="{5958BC4C-AF6D-3521-C927-C2F3B6B27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168" y="258925"/>
            <a:ext cx="3703086" cy="215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33917E-F89D-34CA-13A1-80C5F04E0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439" y="3713101"/>
            <a:ext cx="7543800" cy="1266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A753F9-784A-C76B-5E93-C2D48CDDB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79" y="3518759"/>
            <a:ext cx="2838450" cy="12001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E546D1-9E3E-58C7-299D-50FC0D028F12}"/>
              </a:ext>
            </a:extLst>
          </p:cNvPr>
          <p:cNvSpPr/>
          <p:nvPr/>
        </p:nvSpPr>
        <p:spPr>
          <a:xfrm>
            <a:off x="529511" y="5046792"/>
            <a:ext cx="1684642" cy="615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No</a:t>
            </a:r>
            <a:endParaRPr lang="en-IN" sz="6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1779F-B3B3-3AEA-9B5D-2E0AA15EEA4F}"/>
              </a:ext>
            </a:extLst>
          </p:cNvPr>
          <p:cNvSpPr/>
          <p:nvPr/>
        </p:nvSpPr>
        <p:spPr>
          <a:xfrm>
            <a:off x="7131692" y="5252600"/>
            <a:ext cx="1684642" cy="615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Yes</a:t>
            </a:r>
            <a:endParaRPr lang="en-IN" sz="6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E3A24B-FB01-E0A5-3DB6-4DAD89D39668}"/>
              </a:ext>
            </a:extLst>
          </p:cNvPr>
          <p:cNvSpPr/>
          <p:nvPr/>
        </p:nvSpPr>
        <p:spPr>
          <a:xfrm>
            <a:off x="578056" y="2659783"/>
            <a:ext cx="1684642" cy="615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IF</a:t>
            </a:r>
            <a:endParaRPr lang="en-IN" sz="6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1E605E-68C8-EB5C-6D11-F27971A7A28A}"/>
              </a:ext>
            </a:extLst>
          </p:cNvPr>
          <p:cNvSpPr/>
          <p:nvPr/>
        </p:nvSpPr>
        <p:spPr>
          <a:xfrm>
            <a:off x="6956976" y="2721969"/>
            <a:ext cx="1684642" cy="615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IF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78527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ML Branches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625BF9-26DA-07D8-2C86-7BBE9DBF8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660" y="1690688"/>
            <a:ext cx="7832920" cy="4622106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49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0" y="46621"/>
            <a:ext cx="10515600" cy="642581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ML Algorithms</a:t>
            </a:r>
          </a:p>
        </p:txBody>
      </p:sp>
      <p:pic>
        <p:nvPicPr>
          <p:cNvPr id="3074" name="Picture 2" descr="Types of Machine Learning Algorithms">
            <a:extLst>
              <a:ext uri="{FF2B5EF4-FFF2-40B4-BE49-F238E27FC236}">
                <a16:creationId xmlns:a16="http://schemas.microsoft.com/office/drawing/2014/main" id="{2548B9A5-3E2D-B719-BB8A-17EB99D1A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23" y="767118"/>
            <a:ext cx="7820511" cy="5773641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97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1AEAF97-5F70-42E1-04F9-B01B64352FA1}"/>
              </a:ext>
            </a:extLst>
          </p:cNvPr>
          <p:cNvSpPr/>
          <p:nvPr/>
        </p:nvSpPr>
        <p:spPr>
          <a:xfrm>
            <a:off x="1250302" y="1199098"/>
            <a:ext cx="9280036" cy="521581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15000"/>
                <a:alpha val="7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343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Machine Learning – Process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FF7CCB-A079-9406-3B49-8143AC2F3F0B}"/>
              </a:ext>
            </a:extLst>
          </p:cNvPr>
          <p:cNvGrpSpPr/>
          <p:nvPr/>
        </p:nvGrpSpPr>
        <p:grpSpPr>
          <a:xfrm>
            <a:off x="1974569" y="1401029"/>
            <a:ext cx="7637408" cy="4831593"/>
            <a:chOff x="1974569" y="1401029"/>
            <a:chExt cx="7637408" cy="4831593"/>
          </a:xfrm>
          <a:solidFill>
            <a:schemeClr val="accent1">
              <a:alpha val="9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EA3E150-1DBA-0FD8-41B6-740515EC53B2}"/>
                </a:ext>
              </a:extLst>
            </p:cNvPr>
            <p:cNvSpPr/>
            <p:nvPr/>
          </p:nvSpPr>
          <p:spPr>
            <a:xfrm>
              <a:off x="1974569" y="1401029"/>
              <a:ext cx="1607875" cy="803937"/>
            </a:xfrm>
            <a:custGeom>
              <a:avLst/>
              <a:gdLst>
                <a:gd name="connsiteX0" fmla="*/ 0 w 1607875"/>
                <a:gd name="connsiteY0" fmla="*/ 80394 h 803937"/>
                <a:gd name="connsiteX1" fmla="*/ 80394 w 1607875"/>
                <a:gd name="connsiteY1" fmla="*/ 0 h 803937"/>
                <a:gd name="connsiteX2" fmla="*/ 1527481 w 1607875"/>
                <a:gd name="connsiteY2" fmla="*/ 0 h 803937"/>
                <a:gd name="connsiteX3" fmla="*/ 1607875 w 1607875"/>
                <a:gd name="connsiteY3" fmla="*/ 80394 h 803937"/>
                <a:gd name="connsiteX4" fmla="*/ 1607875 w 1607875"/>
                <a:gd name="connsiteY4" fmla="*/ 723543 h 803937"/>
                <a:gd name="connsiteX5" fmla="*/ 1527481 w 1607875"/>
                <a:gd name="connsiteY5" fmla="*/ 803937 h 803937"/>
                <a:gd name="connsiteX6" fmla="*/ 80394 w 1607875"/>
                <a:gd name="connsiteY6" fmla="*/ 803937 h 803937"/>
                <a:gd name="connsiteX7" fmla="*/ 0 w 1607875"/>
                <a:gd name="connsiteY7" fmla="*/ 723543 h 803937"/>
                <a:gd name="connsiteX8" fmla="*/ 0 w 1607875"/>
                <a:gd name="connsiteY8" fmla="*/ 80394 h 80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75" h="803937">
                  <a:moveTo>
                    <a:pt x="0" y="80394"/>
                  </a:moveTo>
                  <a:cubicBezTo>
                    <a:pt x="0" y="35994"/>
                    <a:pt x="35994" y="0"/>
                    <a:pt x="80394" y="0"/>
                  </a:cubicBezTo>
                  <a:lnTo>
                    <a:pt x="1527481" y="0"/>
                  </a:lnTo>
                  <a:cubicBezTo>
                    <a:pt x="1571881" y="0"/>
                    <a:pt x="1607875" y="35994"/>
                    <a:pt x="1607875" y="80394"/>
                  </a:cubicBezTo>
                  <a:lnTo>
                    <a:pt x="1607875" y="723543"/>
                  </a:lnTo>
                  <a:cubicBezTo>
                    <a:pt x="1607875" y="767943"/>
                    <a:pt x="1571881" y="803937"/>
                    <a:pt x="1527481" y="803937"/>
                  </a:cubicBezTo>
                  <a:lnTo>
                    <a:pt x="80394" y="803937"/>
                  </a:lnTo>
                  <a:cubicBezTo>
                    <a:pt x="35994" y="803937"/>
                    <a:pt x="0" y="767943"/>
                    <a:pt x="0" y="723543"/>
                  </a:cubicBezTo>
                  <a:lnTo>
                    <a:pt x="0" y="8039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1647" tIns="48947" rIns="61647" bIns="48947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Data Gathering</a:t>
              </a:r>
              <a:endParaRPr lang="en-IN" sz="20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DF17BFC-55D3-622A-51D3-6D47D7B9455D}"/>
                </a:ext>
              </a:extLst>
            </p:cNvPr>
            <p:cNvSpPr/>
            <p:nvPr/>
          </p:nvSpPr>
          <p:spPr>
            <a:xfrm>
              <a:off x="2135357" y="2204967"/>
              <a:ext cx="160787" cy="6029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02953"/>
                  </a:lnTo>
                  <a:lnTo>
                    <a:pt x="160787" y="602953"/>
                  </a:lnTo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D6E25D-1DF4-DD5C-7501-BA6887D49F10}"/>
                </a:ext>
              </a:extLst>
            </p:cNvPr>
            <p:cNvSpPr/>
            <p:nvPr/>
          </p:nvSpPr>
          <p:spPr>
            <a:xfrm>
              <a:off x="2296144" y="2405951"/>
              <a:ext cx="1286300" cy="803937"/>
            </a:xfrm>
            <a:custGeom>
              <a:avLst/>
              <a:gdLst>
                <a:gd name="connsiteX0" fmla="*/ 0 w 1286300"/>
                <a:gd name="connsiteY0" fmla="*/ 80394 h 803937"/>
                <a:gd name="connsiteX1" fmla="*/ 80394 w 1286300"/>
                <a:gd name="connsiteY1" fmla="*/ 0 h 803937"/>
                <a:gd name="connsiteX2" fmla="*/ 1205906 w 1286300"/>
                <a:gd name="connsiteY2" fmla="*/ 0 h 803937"/>
                <a:gd name="connsiteX3" fmla="*/ 1286300 w 1286300"/>
                <a:gd name="connsiteY3" fmla="*/ 80394 h 803937"/>
                <a:gd name="connsiteX4" fmla="*/ 1286300 w 1286300"/>
                <a:gd name="connsiteY4" fmla="*/ 723543 h 803937"/>
                <a:gd name="connsiteX5" fmla="*/ 1205906 w 1286300"/>
                <a:gd name="connsiteY5" fmla="*/ 803937 h 803937"/>
                <a:gd name="connsiteX6" fmla="*/ 80394 w 1286300"/>
                <a:gd name="connsiteY6" fmla="*/ 803937 h 803937"/>
                <a:gd name="connsiteX7" fmla="*/ 0 w 1286300"/>
                <a:gd name="connsiteY7" fmla="*/ 723543 h 803937"/>
                <a:gd name="connsiteX8" fmla="*/ 0 w 1286300"/>
                <a:gd name="connsiteY8" fmla="*/ 80394 h 80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6300" h="803937">
                  <a:moveTo>
                    <a:pt x="0" y="80394"/>
                  </a:moveTo>
                  <a:cubicBezTo>
                    <a:pt x="0" y="35994"/>
                    <a:pt x="35994" y="0"/>
                    <a:pt x="80394" y="0"/>
                  </a:cubicBezTo>
                  <a:lnTo>
                    <a:pt x="1205906" y="0"/>
                  </a:lnTo>
                  <a:cubicBezTo>
                    <a:pt x="1250306" y="0"/>
                    <a:pt x="1286300" y="35994"/>
                    <a:pt x="1286300" y="80394"/>
                  </a:cubicBezTo>
                  <a:lnTo>
                    <a:pt x="1286300" y="723543"/>
                  </a:lnTo>
                  <a:cubicBezTo>
                    <a:pt x="1286300" y="767943"/>
                    <a:pt x="1250306" y="803937"/>
                    <a:pt x="1205906" y="803937"/>
                  </a:cubicBezTo>
                  <a:lnTo>
                    <a:pt x="80394" y="803937"/>
                  </a:lnTo>
                  <a:cubicBezTo>
                    <a:pt x="35994" y="803937"/>
                    <a:pt x="0" y="767943"/>
                    <a:pt x="0" y="723543"/>
                  </a:cubicBezTo>
                  <a:lnTo>
                    <a:pt x="0" y="80394"/>
                  </a:lnTo>
                  <a:close/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407" tIns="38787" rIns="46407" bIns="38787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Integration with Source Data</a:t>
              </a:r>
              <a:endParaRPr lang="en-IN" sz="12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478D30-108C-1DB0-7FA1-562A4112AE50}"/>
                </a:ext>
              </a:extLst>
            </p:cNvPr>
            <p:cNvSpPr/>
            <p:nvPr/>
          </p:nvSpPr>
          <p:spPr>
            <a:xfrm>
              <a:off x="2135357" y="2204967"/>
              <a:ext cx="160787" cy="16078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07875"/>
                  </a:lnTo>
                  <a:lnTo>
                    <a:pt x="160787" y="1607875"/>
                  </a:lnTo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EB3D4B1-03C2-ECBA-24B0-F2D12B907FD3}"/>
                </a:ext>
              </a:extLst>
            </p:cNvPr>
            <p:cNvSpPr/>
            <p:nvPr/>
          </p:nvSpPr>
          <p:spPr>
            <a:xfrm>
              <a:off x="2296144" y="3410873"/>
              <a:ext cx="1286300" cy="803937"/>
            </a:xfrm>
            <a:custGeom>
              <a:avLst/>
              <a:gdLst>
                <a:gd name="connsiteX0" fmla="*/ 0 w 1286300"/>
                <a:gd name="connsiteY0" fmla="*/ 80394 h 803937"/>
                <a:gd name="connsiteX1" fmla="*/ 80394 w 1286300"/>
                <a:gd name="connsiteY1" fmla="*/ 0 h 803937"/>
                <a:gd name="connsiteX2" fmla="*/ 1205906 w 1286300"/>
                <a:gd name="connsiteY2" fmla="*/ 0 h 803937"/>
                <a:gd name="connsiteX3" fmla="*/ 1286300 w 1286300"/>
                <a:gd name="connsiteY3" fmla="*/ 80394 h 803937"/>
                <a:gd name="connsiteX4" fmla="*/ 1286300 w 1286300"/>
                <a:gd name="connsiteY4" fmla="*/ 723543 h 803937"/>
                <a:gd name="connsiteX5" fmla="*/ 1205906 w 1286300"/>
                <a:gd name="connsiteY5" fmla="*/ 803937 h 803937"/>
                <a:gd name="connsiteX6" fmla="*/ 80394 w 1286300"/>
                <a:gd name="connsiteY6" fmla="*/ 803937 h 803937"/>
                <a:gd name="connsiteX7" fmla="*/ 0 w 1286300"/>
                <a:gd name="connsiteY7" fmla="*/ 723543 h 803937"/>
                <a:gd name="connsiteX8" fmla="*/ 0 w 1286300"/>
                <a:gd name="connsiteY8" fmla="*/ 80394 h 80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6300" h="803937">
                  <a:moveTo>
                    <a:pt x="0" y="80394"/>
                  </a:moveTo>
                  <a:cubicBezTo>
                    <a:pt x="0" y="35994"/>
                    <a:pt x="35994" y="0"/>
                    <a:pt x="80394" y="0"/>
                  </a:cubicBezTo>
                  <a:lnTo>
                    <a:pt x="1205906" y="0"/>
                  </a:lnTo>
                  <a:cubicBezTo>
                    <a:pt x="1250306" y="0"/>
                    <a:pt x="1286300" y="35994"/>
                    <a:pt x="1286300" y="80394"/>
                  </a:cubicBezTo>
                  <a:lnTo>
                    <a:pt x="1286300" y="723543"/>
                  </a:lnTo>
                  <a:cubicBezTo>
                    <a:pt x="1286300" y="767943"/>
                    <a:pt x="1250306" y="803937"/>
                    <a:pt x="1205906" y="803937"/>
                  </a:cubicBezTo>
                  <a:lnTo>
                    <a:pt x="80394" y="803937"/>
                  </a:lnTo>
                  <a:cubicBezTo>
                    <a:pt x="35994" y="803937"/>
                    <a:pt x="0" y="767943"/>
                    <a:pt x="0" y="723543"/>
                  </a:cubicBezTo>
                  <a:lnTo>
                    <a:pt x="0" y="80394"/>
                  </a:lnTo>
                  <a:close/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407" tIns="38787" rIns="46407" bIns="38787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Data Transformation</a:t>
              </a:r>
              <a:endParaRPr lang="en-IN" sz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6D3BDF5-B485-E5BA-98FA-5657E107215A}"/>
                </a:ext>
              </a:extLst>
            </p:cNvPr>
            <p:cNvSpPr/>
            <p:nvPr/>
          </p:nvSpPr>
          <p:spPr>
            <a:xfrm>
              <a:off x="2135357" y="2204967"/>
              <a:ext cx="160787" cy="26127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12797"/>
                  </a:lnTo>
                  <a:lnTo>
                    <a:pt x="160787" y="2612797"/>
                  </a:lnTo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554A7B-9490-8856-0AB7-87F6A91646EE}"/>
                </a:ext>
              </a:extLst>
            </p:cNvPr>
            <p:cNvSpPr/>
            <p:nvPr/>
          </p:nvSpPr>
          <p:spPr>
            <a:xfrm>
              <a:off x="2296144" y="4415795"/>
              <a:ext cx="1286300" cy="803937"/>
            </a:xfrm>
            <a:custGeom>
              <a:avLst/>
              <a:gdLst>
                <a:gd name="connsiteX0" fmla="*/ 0 w 1286300"/>
                <a:gd name="connsiteY0" fmla="*/ 80394 h 803937"/>
                <a:gd name="connsiteX1" fmla="*/ 80394 w 1286300"/>
                <a:gd name="connsiteY1" fmla="*/ 0 h 803937"/>
                <a:gd name="connsiteX2" fmla="*/ 1205906 w 1286300"/>
                <a:gd name="connsiteY2" fmla="*/ 0 h 803937"/>
                <a:gd name="connsiteX3" fmla="*/ 1286300 w 1286300"/>
                <a:gd name="connsiteY3" fmla="*/ 80394 h 803937"/>
                <a:gd name="connsiteX4" fmla="*/ 1286300 w 1286300"/>
                <a:gd name="connsiteY4" fmla="*/ 723543 h 803937"/>
                <a:gd name="connsiteX5" fmla="*/ 1205906 w 1286300"/>
                <a:gd name="connsiteY5" fmla="*/ 803937 h 803937"/>
                <a:gd name="connsiteX6" fmla="*/ 80394 w 1286300"/>
                <a:gd name="connsiteY6" fmla="*/ 803937 h 803937"/>
                <a:gd name="connsiteX7" fmla="*/ 0 w 1286300"/>
                <a:gd name="connsiteY7" fmla="*/ 723543 h 803937"/>
                <a:gd name="connsiteX8" fmla="*/ 0 w 1286300"/>
                <a:gd name="connsiteY8" fmla="*/ 80394 h 80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6300" h="803937">
                  <a:moveTo>
                    <a:pt x="0" y="80394"/>
                  </a:moveTo>
                  <a:cubicBezTo>
                    <a:pt x="0" y="35994"/>
                    <a:pt x="35994" y="0"/>
                    <a:pt x="80394" y="0"/>
                  </a:cubicBezTo>
                  <a:lnTo>
                    <a:pt x="1205906" y="0"/>
                  </a:lnTo>
                  <a:cubicBezTo>
                    <a:pt x="1250306" y="0"/>
                    <a:pt x="1286300" y="35994"/>
                    <a:pt x="1286300" y="80394"/>
                  </a:cubicBezTo>
                  <a:lnTo>
                    <a:pt x="1286300" y="723543"/>
                  </a:lnTo>
                  <a:cubicBezTo>
                    <a:pt x="1286300" y="767943"/>
                    <a:pt x="1250306" y="803937"/>
                    <a:pt x="1205906" y="803937"/>
                  </a:cubicBezTo>
                  <a:lnTo>
                    <a:pt x="80394" y="803937"/>
                  </a:lnTo>
                  <a:cubicBezTo>
                    <a:pt x="35994" y="803937"/>
                    <a:pt x="0" y="767943"/>
                    <a:pt x="0" y="723543"/>
                  </a:cubicBezTo>
                  <a:lnTo>
                    <a:pt x="0" y="80394"/>
                  </a:lnTo>
                  <a:close/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407" tIns="38787" rIns="46407" bIns="38787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Other aspects of Data Engineering</a:t>
              </a:r>
              <a:endParaRPr lang="en-IN" sz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A8B979-5166-5961-6B8E-DEFC36959E5E}"/>
                </a:ext>
              </a:extLst>
            </p:cNvPr>
            <p:cNvSpPr/>
            <p:nvPr/>
          </p:nvSpPr>
          <p:spPr>
            <a:xfrm>
              <a:off x="3984413" y="1401029"/>
              <a:ext cx="1607875" cy="805529"/>
            </a:xfrm>
            <a:custGeom>
              <a:avLst/>
              <a:gdLst>
                <a:gd name="connsiteX0" fmla="*/ 0 w 1607875"/>
                <a:gd name="connsiteY0" fmla="*/ 80553 h 805529"/>
                <a:gd name="connsiteX1" fmla="*/ 80553 w 1607875"/>
                <a:gd name="connsiteY1" fmla="*/ 0 h 805529"/>
                <a:gd name="connsiteX2" fmla="*/ 1527322 w 1607875"/>
                <a:gd name="connsiteY2" fmla="*/ 0 h 805529"/>
                <a:gd name="connsiteX3" fmla="*/ 1607875 w 1607875"/>
                <a:gd name="connsiteY3" fmla="*/ 80553 h 805529"/>
                <a:gd name="connsiteX4" fmla="*/ 1607875 w 1607875"/>
                <a:gd name="connsiteY4" fmla="*/ 724976 h 805529"/>
                <a:gd name="connsiteX5" fmla="*/ 1527322 w 1607875"/>
                <a:gd name="connsiteY5" fmla="*/ 805529 h 805529"/>
                <a:gd name="connsiteX6" fmla="*/ 80553 w 1607875"/>
                <a:gd name="connsiteY6" fmla="*/ 805529 h 805529"/>
                <a:gd name="connsiteX7" fmla="*/ 0 w 1607875"/>
                <a:gd name="connsiteY7" fmla="*/ 724976 h 805529"/>
                <a:gd name="connsiteX8" fmla="*/ 0 w 1607875"/>
                <a:gd name="connsiteY8" fmla="*/ 80553 h 80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75" h="805529">
                  <a:moveTo>
                    <a:pt x="0" y="80553"/>
                  </a:moveTo>
                  <a:cubicBezTo>
                    <a:pt x="0" y="36065"/>
                    <a:pt x="36065" y="0"/>
                    <a:pt x="80553" y="0"/>
                  </a:cubicBezTo>
                  <a:lnTo>
                    <a:pt x="1527322" y="0"/>
                  </a:lnTo>
                  <a:cubicBezTo>
                    <a:pt x="1571810" y="0"/>
                    <a:pt x="1607875" y="36065"/>
                    <a:pt x="1607875" y="80553"/>
                  </a:cubicBezTo>
                  <a:lnTo>
                    <a:pt x="1607875" y="724976"/>
                  </a:lnTo>
                  <a:cubicBezTo>
                    <a:pt x="1607875" y="769464"/>
                    <a:pt x="1571810" y="805529"/>
                    <a:pt x="1527322" y="805529"/>
                  </a:cubicBezTo>
                  <a:lnTo>
                    <a:pt x="80553" y="805529"/>
                  </a:lnTo>
                  <a:cubicBezTo>
                    <a:pt x="36065" y="805529"/>
                    <a:pt x="0" y="769464"/>
                    <a:pt x="0" y="724976"/>
                  </a:cubicBezTo>
                  <a:lnTo>
                    <a:pt x="0" y="80553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1693" tIns="48993" rIns="61693" bIns="48993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Data Pre-processing</a:t>
              </a:r>
              <a:endParaRPr lang="en-IN" sz="20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383BFA-CE5C-12E6-9D76-A1EE895D8D75}"/>
                </a:ext>
              </a:extLst>
            </p:cNvPr>
            <p:cNvSpPr/>
            <p:nvPr/>
          </p:nvSpPr>
          <p:spPr>
            <a:xfrm>
              <a:off x="4145201" y="2206558"/>
              <a:ext cx="160787" cy="6037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03753"/>
                  </a:lnTo>
                  <a:lnTo>
                    <a:pt x="160787" y="603753"/>
                  </a:lnTo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98554B-D4F2-A186-6EC1-C601A78ADB36}"/>
                </a:ext>
              </a:extLst>
            </p:cNvPr>
            <p:cNvSpPr/>
            <p:nvPr/>
          </p:nvSpPr>
          <p:spPr>
            <a:xfrm>
              <a:off x="4305988" y="2407543"/>
              <a:ext cx="1286300" cy="805537"/>
            </a:xfrm>
            <a:custGeom>
              <a:avLst/>
              <a:gdLst>
                <a:gd name="connsiteX0" fmla="*/ 0 w 1286300"/>
                <a:gd name="connsiteY0" fmla="*/ 80554 h 805537"/>
                <a:gd name="connsiteX1" fmla="*/ 80554 w 1286300"/>
                <a:gd name="connsiteY1" fmla="*/ 0 h 805537"/>
                <a:gd name="connsiteX2" fmla="*/ 1205746 w 1286300"/>
                <a:gd name="connsiteY2" fmla="*/ 0 h 805537"/>
                <a:gd name="connsiteX3" fmla="*/ 1286300 w 1286300"/>
                <a:gd name="connsiteY3" fmla="*/ 80554 h 805537"/>
                <a:gd name="connsiteX4" fmla="*/ 1286300 w 1286300"/>
                <a:gd name="connsiteY4" fmla="*/ 724983 h 805537"/>
                <a:gd name="connsiteX5" fmla="*/ 1205746 w 1286300"/>
                <a:gd name="connsiteY5" fmla="*/ 805537 h 805537"/>
                <a:gd name="connsiteX6" fmla="*/ 80554 w 1286300"/>
                <a:gd name="connsiteY6" fmla="*/ 805537 h 805537"/>
                <a:gd name="connsiteX7" fmla="*/ 0 w 1286300"/>
                <a:gd name="connsiteY7" fmla="*/ 724983 h 805537"/>
                <a:gd name="connsiteX8" fmla="*/ 0 w 1286300"/>
                <a:gd name="connsiteY8" fmla="*/ 80554 h 80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6300" h="805537">
                  <a:moveTo>
                    <a:pt x="0" y="80554"/>
                  </a:moveTo>
                  <a:cubicBezTo>
                    <a:pt x="0" y="36065"/>
                    <a:pt x="36065" y="0"/>
                    <a:pt x="80554" y="0"/>
                  </a:cubicBezTo>
                  <a:lnTo>
                    <a:pt x="1205746" y="0"/>
                  </a:lnTo>
                  <a:cubicBezTo>
                    <a:pt x="1250235" y="0"/>
                    <a:pt x="1286300" y="36065"/>
                    <a:pt x="1286300" y="80554"/>
                  </a:cubicBezTo>
                  <a:lnTo>
                    <a:pt x="1286300" y="724983"/>
                  </a:lnTo>
                  <a:cubicBezTo>
                    <a:pt x="1286300" y="769472"/>
                    <a:pt x="1250235" y="805537"/>
                    <a:pt x="1205746" y="805537"/>
                  </a:cubicBezTo>
                  <a:lnTo>
                    <a:pt x="80554" y="805537"/>
                  </a:lnTo>
                  <a:cubicBezTo>
                    <a:pt x="36065" y="805537"/>
                    <a:pt x="0" y="769472"/>
                    <a:pt x="0" y="724983"/>
                  </a:cubicBezTo>
                  <a:lnTo>
                    <a:pt x="0" y="80554"/>
                  </a:lnTo>
                  <a:close/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453" tIns="38833" rIns="46453" bIns="3883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Import Data</a:t>
              </a:r>
              <a:endParaRPr lang="en-IN" sz="12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B3EEC7-5051-1FA7-FAB4-F4E197A8445F}"/>
                </a:ext>
              </a:extLst>
            </p:cNvPr>
            <p:cNvSpPr/>
            <p:nvPr/>
          </p:nvSpPr>
          <p:spPr>
            <a:xfrm>
              <a:off x="4145201" y="2206558"/>
              <a:ext cx="160787" cy="16102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10271"/>
                  </a:lnTo>
                  <a:lnTo>
                    <a:pt x="160787" y="1610271"/>
                  </a:lnTo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B701C9-17CB-C4A8-7D76-2DBE80CE1F2D}"/>
                </a:ext>
              </a:extLst>
            </p:cNvPr>
            <p:cNvSpPr/>
            <p:nvPr/>
          </p:nvSpPr>
          <p:spPr>
            <a:xfrm>
              <a:off x="4305988" y="3414065"/>
              <a:ext cx="1286300" cy="805529"/>
            </a:xfrm>
            <a:custGeom>
              <a:avLst/>
              <a:gdLst>
                <a:gd name="connsiteX0" fmla="*/ 0 w 1286300"/>
                <a:gd name="connsiteY0" fmla="*/ 80553 h 805529"/>
                <a:gd name="connsiteX1" fmla="*/ 80553 w 1286300"/>
                <a:gd name="connsiteY1" fmla="*/ 0 h 805529"/>
                <a:gd name="connsiteX2" fmla="*/ 1205747 w 1286300"/>
                <a:gd name="connsiteY2" fmla="*/ 0 h 805529"/>
                <a:gd name="connsiteX3" fmla="*/ 1286300 w 1286300"/>
                <a:gd name="connsiteY3" fmla="*/ 80553 h 805529"/>
                <a:gd name="connsiteX4" fmla="*/ 1286300 w 1286300"/>
                <a:gd name="connsiteY4" fmla="*/ 724976 h 805529"/>
                <a:gd name="connsiteX5" fmla="*/ 1205747 w 1286300"/>
                <a:gd name="connsiteY5" fmla="*/ 805529 h 805529"/>
                <a:gd name="connsiteX6" fmla="*/ 80553 w 1286300"/>
                <a:gd name="connsiteY6" fmla="*/ 805529 h 805529"/>
                <a:gd name="connsiteX7" fmla="*/ 0 w 1286300"/>
                <a:gd name="connsiteY7" fmla="*/ 724976 h 805529"/>
                <a:gd name="connsiteX8" fmla="*/ 0 w 1286300"/>
                <a:gd name="connsiteY8" fmla="*/ 80553 h 80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6300" h="805529">
                  <a:moveTo>
                    <a:pt x="0" y="80553"/>
                  </a:moveTo>
                  <a:cubicBezTo>
                    <a:pt x="0" y="36065"/>
                    <a:pt x="36065" y="0"/>
                    <a:pt x="80553" y="0"/>
                  </a:cubicBezTo>
                  <a:lnTo>
                    <a:pt x="1205747" y="0"/>
                  </a:lnTo>
                  <a:cubicBezTo>
                    <a:pt x="1250235" y="0"/>
                    <a:pt x="1286300" y="36065"/>
                    <a:pt x="1286300" y="80553"/>
                  </a:cubicBezTo>
                  <a:lnTo>
                    <a:pt x="1286300" y="724976"/>
                  </a:lnTo>
                  <a:cubicBezTo>
                    <a:pt x="1286300" y="769464"/>
                    <a:pt x="1250235" y="805529"/>
                    <a:pt x="1205747" y="805529"/>
                  </a:cubicBezTo>
                  <a:lnTo>
                    <a:pt x="80553" y="805529"/>
                  </a:lnTo>
                  <a:cubicBezTo>
                    <a:pt x="36065" y="805529"/>
                    <a:pt x="0" y="769464"/>
                    <a:pt x="0" y="724976"/>
                  </a:cubicBezTo>
                  <a:lnTo>
                    <a:pt x="0" y="80553"/>
                  </a:lnTo>
                  <a:close/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453" tIns="38833" rIns="46453" bIns="38833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/>
                <a:t>Clean Data</a:t>
              </a:r>
              <a:endParaRPr lang="en-IN" sz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658F8-FDD3-8988-30E2-3523DB4AF61E}"/>
                </a:ext>
              </a:extLst>
            </p:cNvPr>
            <p:cNvSpPr/>
            <p:nvPr/>
          </p:nvSpPr>
          <p:spPr>
            <a:xfrm>
              <a:off x="4145201" y="2206558"/>
              <a:ext cx="160787" cy="261678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16784"/>
                  </a:lnTo>
                  <a:lnTo>
                    <a:pt x="160787" y="2616784"/>
                  </a:lnTo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D85EE7F-CE85-2836-2FAD-0259AAE13A1A}"/>
                </a:ext>
              </a:extLst>
            </p:cNvPr>
            <p:cNvSpPr/>
            <p:nvPr/>
          </p:nvSpPr>
          <p:spPr>
            <a:xfrm>
              <a:off x="4305988" y="4420579"/>
              <a:ext cx="1286300" cy="805529"/>
            </a:xfrm>
            <a:custGeom>
              <a:avLst/>
              <a:gdLst>
                <a:gd name="connsiteX0" fmla="*/ 0 w 1286300"/>
                <a:gd name="connsiteY0" fmla="*/ 80553 h 805529"/>
                <a:gd name="connsiteX1" fmla="*/ 80553 w 1286300"/>
                <a:gd name="connsiteY1" fmla="*/ 0 h 805529"/>
                <a:gd name="connsiteX2" fmla="*/ 1205747 w 1286300"/>
                <a:gd name="connsiteY2" fmla="*/ 0 h 805529"/>
                <a:gd name="connsiteX3" fmla="*/ 1286300 w 1286300"/>
                <a:gd name="connsiteY3" fmla="*/ 80553 h 805529"/>
                <a:gd name="connsiteX4" fmla="*/ 1286300 w 1286300"/>
                <a:gd name="connsiteY4" fmla="*/ 724976 h 805529"/>
                <a:gd name="connsiteX5" fmla="*/ 1205747 w 1286300"/>
                <a:gd name="connsiteY5" fmla="*/ 805529 h 805529"/>
                <a:gd name="connsiteX6" fmla="*/ 80553 w 1286300"/>
                <a:gd name="connsiteY6" fmla="*/ 805529 h 805529"/>
                <a:gd name="connsiteX7" fmla="*/ 0 w 1286300"/>
                <a:gd name="connsiteY7" fmla="*/ 724976 h 805529"/>
                <a:gd name="connsiteX8" fmla="*/ 0 w 1286300"/>
                <a:gd name="connsiteY8" fmla="*/ 80553 h 80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6300" h="805529">
                  <a:moveTo>
                    <a:pt x="0" y="80553"/>
                  </a:moveTo>
                  <a:cubicBezTo>
                    <a:pt x="0" y="36065"/>
                    <a:pt x="36065" y="0"/>
                    <a:pt x="80553" y="0"/>
                  </a:cubicBezTo>
                  <a:lnTo>
                    <a:pt x="1205747" y="0"/>
                  </a:lnTo>
                  <a:cubicBezTo>
                    <a:pt x="1250235" y="0"/>
                    <a:pt x="1286300" y="36065"/>
                    <a:pt x="1286300" y="80553"/>
                  </a:cubicBezTo>
                  <a:lnTo>
                    <a:pt x="1286300" y="724976"/>
                  </a:lnTo>
                  <a:cubicBezTo>
                    <a:pt x="1286300" y="769464"/>
                    <a:pt x="1250235" y="805529"/>
                    <a:pt x="1205747" y="805529"/>
                  </a:cubicBezTo>
                  <a:lnTo>
                    <a:pt x="80553" y="805529"/>
                  </a:lnTo>
                  <a:cubicBezTo>
                    <a:pt x="36065" y="805529"/>
                    <a:pt x="0" y="769464"/>
                    <a:pt x="0" y="724976"/>
                  </a:cubicBezTo>
                  <a:lnTo>
                    <a:pt x="0" y="80553"/>
                  </a:lnTo>
                  <a:close/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453" tIns="38833" rIns="46453" bIns="38833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Split Data – Train &amp; Test</a:t>
              </a:r>
              <a:endParaRPr lang="en-IN" sz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CE2560-490E-50B5-2378-9BED3E31C1EC}"/>
                </a:ext>
              </a:extLst>
            </p:cNvPr>
            <p:cNvSpPr/>
            <p:nvPr/>
          </p:nvSpPr>
          <p:spPr>
            <a:xfrm>
              <a:off x="4145201" y="2206558"/>
              <a:ext cx="160787" cy="362329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623298"/>
                  </a:lnTo>
                  <a:lnTo>
                    <a:pt x="160787" y="3623298"/>
                  </a:lnTo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CC2033-2A8E-A2A4-DEC6-01E7D21C2597}"/>
                </a:ext>
              </a:extLst>
            </p:cNvPr>
            <p:cNvSpPr/>
            <p:nvPr/>
          </p:nvSpPr>
          <p:spPr>
            <a:xfrm>
              <a:off x="4305988" y="5427093"/>
              <a:ext cx="1286300" cy="805529"/>
            </a:xfrm>
            <a:custGeom>
              <a:avLst/>
              <a:gdLst>
                <a:gd name="connsiteX0" fmla="*/ 0 w 1286300"/>
                <a:gd name="connsiteY0" fmla="*/ 80553 h 805529"/>
                <a:gd name="connsiteX1" fmla="*/ 80553 w 1286300"/>
                <a:gd name="connsiteY1" fmla="*/ 0 h 805529"/>
                <a:gd name="connsiteX2" fmla="*/ 1205747 w 1286300"/>
                <a:gd name="connsiteY2" fmla="*/ 0 h 805529"/>
                <a:gd name="connsiteX3" fmla="*/ 1286300 w 1286300"/>
                <a:gd name="connsiteY3" fmla="*/ 80553 h 805529"/>
                <a:gd name="connsiteX4" fmla="*/ 1286300 w 1286300"/>
                <a:gd name="connsiteY4" fmla="*/ 724976 h 805529"/>
                <a:gd name="connsiteX5" fmla="*/ 1205747 w 1286300"/>
                <a:gd name="connsiteY5" fmla="*/ 805529 h 805529"/>
                <a:gd name="connsiteX6" fmla="*/ 80553 w 1286300"/>
                <a:gd name="connsiteY6" fmla="*/ 805529 h 805529"/>
                <a:gd name="connsiteX7" fmla="*/ 0 w 1286300"/>
                <a:gd name="connsiteY7" fmla="*/ 724976 h 805529"/>
                <a:gd name="connsiteX8" fmla="*/ 0 w 1286300"/>
                <a:gd name="connsiteY8" fmla="*/ 80553 h 80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6300" h="805529">
                  <a:moveTo>
                    <a:pt x="0" y="80553"/>
                  </a:moveTo>
                  <a:cubicBezTo>
                    <a:pt x="0" y="36065"/>
                    <a:pt x="36065" y="0"/>
                    <a:pt x="80553" y="0"/>
                  </a:cubicBezTo>
                  <a:lnTo>
                    <a:pt x="1205747" y="0"/>
                  </a:lnTo>
                  <a:cubicBezTo>
                    <a:pt x="1250235" y="0"/>
                    <a:pt x="1286300" y="36065"/>
                    <a:pt x="1286300" y="80553"/>
                  </a:cubicBezTo>
                  <a:lnTo>
                    <a:pt x="1286300" y="724976"/>
                  </a:lnTo>
                  <a:cubicBezTo>
                    <a:pt x="1286300" y="769464"/>
                    <a:pt x="1250235" y="805529"/>
                    <a:pt x="1205747" y="805529"/>
                  </a:cubicBezTo>
                  <a:lnTo>
                    <a:pt x="80553" y="805529"/>
                  </a:lnTo>
                  <a:cubicBezTo>
                    <a:pt x="36065" y="805529"/>
                    <a:pt x="0" y="769464"/>
                    <a:pt x="0" y="724976"/>
                  </a:cubicBezTo>
                  <a:lnTo>
                    <a:pt x="0" y="80553"/>
                  </a:lnTo>
                  <a:close/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453" tIns="38833" rIns="46453" bIns="38833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/>
                <a:t>Feature Scaling</a:t>
              </a:r>
              <a:endParaRPr lang="en-IN" sz="12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A1B2CF-E341-6C23-1C32-CA0A535793E7}"/>
                </a:ext>
              </a:extLst>
            </p:cNvPr>
            <p:cNvSpPr/>
            <p:nvPr/>
          </p:nvSpPr>
          <p:spPr>
            <a:xfrm>
              <a:off x="5994257" y="1401029"/>
              <a:ext cx="1607875" cy="805529"/>
            </a:xfrm>
            <a:custGeom>
              <a:avLst/>
              <a:gdLst>
                <a:gd name="connsiteX0" fmla="*/ 0 w 1607875"/>
                <a:gd name="connsiteY0" fmla="*/ 80553 h 805529"/>
                <a:gd name="connsiteX1" fmla="*/ 80553 w 1607875"/>
                <a:gd name="connsiteY1" fmla="*/ 0 h 805529"/>
                <a:gd name="connsiteX2" fmla="*/ 1527322 w 1607875"/>
                <a:gd name="connsiteY2" fmla="*/ 0 h 805529"/>
                <a:gd name="connsiteX3" fmla="*/ 1607875 w 1607875"/>
                <a:gd name="connsiteY3" fmla="*/ 80553 h 805529"/>
                <a:gd name="connsiteX4" fmla="*/ 1607875 w 1607875"/>
                <a:gd name="connsiteY4" fmla="*/ 724976 h 805529"/>
                <a:gd name="connsiteX5" fmla="*/ 1527322 w 1607875"/>
                <a:gd name="connsiteY5" fmla="*/ 805529 h 805529"/>
                <a:gd name="connsiteX6" fmla="*/ 80553 w 1607875"/>
                <a:gd name="connsiteY6" fmla="*/ 805529 h 805529"/>
                <a:gd name="connsiteX7" fmla="*/ 0 w 1607875"/>
                <a:gd name="connsiteY7" fmla="*/ 724976 h 805529"/>
                <a:gd name="connsiteX8" fmla="*/ 0 w 1607875"/>
                <a:gd name="connsiteY8" fmla="*/ 80553 h 80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75" h="805529">
                  <a:moveTo>
                    <a:pt x="0" y="80553"/>
                  </a:moveTo>
                  <a:cubicBezTo>
                    <a:pt x="0" y="36065"/>
                    <a:pt x="36065" y="0"/>
                    <a:pt x="80553" y="0"/>
                  </a:cubicBezTo>
                  <a:lnTo>
                    <a:pt x="1527322" y="0"/>
                  </a:lnTo>
                  <a:cubicBezTo>
                    <a:pt x="1571810" y="0"/>
                    <a:pt x="1607875" y="36065"/>
                    <a:pt x="1607875" y="80553"/>
                  </a:cubicBezTo>
                  <a:lnTo>
                    <a:pt x="1607875" y="724976"/>
                  </a:lnTo>
                  <a:cubicBezTo>
                    <a:pt x="1607875" y="769464"/>
                    <a:pt x="1571810" y="805529"/>
                    <a:pt x="1527322" y="805529"/>
                  </a:cubicBezTo>
                  <a:lnTo>
                    <a:pt x="80553" y="805529"/>
                  </a:lnTo>
                  <a:cubicBezTo>
                    <a:pt x="36065" y="805529"/>
                    <a:pt x="0" y="769464"/>
                    <a:pt x="0" y="724976"/>
                  </a:cubicBezTo>
                  <a:lnTo>
                    <a:pt x="0" y="80553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1693" tIns="48993" rIns="61693" bIns="48993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Modelling</a:t>
              </a:r>
              <a:endParaRPr lang="en-IN" sz="2000" kern="12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1357BED-6F6E-00F1-5150-A779376DDCA7}"/>
                </a:ext>
              </a:extLst>
            </p:cNvPr>
            <p:cNvSpPr/>
            <p:nvPr/>
          </p:nvSpPr>
          <p:spPr>
            <a:xfrm>
              <a:off x="6155045" y="2206558"/>
              <a:ext cx="160787" cy="5988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98841"/>
                  </a:lnTo>
                  <a:lnTo>
                    <a:pt x="160787" y="598841"/>
                  </a:lnTo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F0E09D7-4C89-DEEC-7718-229B3EEBB661}"/>
                </a:ext>
              </a:extLst>
            </p:cNvPr>
            <p:cNvSpPr/>
            <p:nvPr/>
          </p:nvSpPr>
          <p:spPr>
            <a:xfrm>
              <a:off x="6315832" y="2407543"/>
              <a:ext cx="1286891" cy="795713"/>
            </a:xfrm>
            <a:custGeom>
              <a:avLst/>
              <a:gdLst>
                <a:gd name="connsiteX0" fmla="*/ 0 w 1286891"/>
                <a:gd name="connsiteY0" fmla="*/ 79571 h 795713"/>
                <a:gd name="connsiteX1" fmla="*/ 79571 w 1286891"/>
                <a:gd name="connsiteY1" fmla="*/ 0 h 795713"/>
                <a:gd name="connsiteX2" fmla="*/ 1207320 w 1286891"/>
                <a:gd name="connsiteY2" fmla="*/ 0 h 795713"/>
                <a:gd name="connsiteX3" fmla="*/ 1286891 w 1286891"/>
                <a:gd name="connsiteY3" fmla="*/ 79571 h 795713"/>
                <a:gd name="connsiteX4" fmla="*/ 1286891 w 1286891"/>
                <a:gd name="connsiteY4" fmla="*/ 716142 h 795713"/>
                <a:gd name="connsiteX5" fmla="*/ 1207320 w 1286891"/>
                <a:gd name="connsiteY5" fmla="*/ 795713 h 795713"/>
                <a:gd name="connsiteX6" fmla="*/ 79571 w 1286891"/>
                <a:gd name="connsiteY6" fmla="*/ 795713 h 795713"/>
                <a:gd name="connsiteX7" fmla="*/ 0 w 1286891"/>
                <a:gd name="connsiteY7" fmla="*/ 716142 h 795713"/>
                <a:gd name="connsiteX8" fmla="*/ 0 w 1286891"/>
                <a:gd name="connsiteY8" fmla="*/ 79571 h 79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6891" h="795713">
                  <a:moveTo>
                    <a:pt x="0" y="79571"/>
                  </a:moveTo>
                  <a:cubicBezTo>
                    <a:pt x="0" y="35625"/>
                    <a:pt x="35625" y="0"/>
                    <a:pt x="79571" y="0"/>
                  </a:cubicBezTo>
                  <a:lnTo>
                    <a:pt x="1207320" y="0"/>
                  </a:lnTo>
                  <a:cubicBezTo>
                    <a:pt x="1251266" y="0"/>
                    <a:pt x="1286891" y="35625"/>
                    <a:pt x="1286891" y="79571"/>
                  </a:cubicBezTo>
                  <a:lnTo>
                    <a:pt x="1286891" y="716142"/>
                  </a:lnTo>
                  <a:cubicBezTo>
                    <a:pt x="1286891" y="760088"/>
                    <a:pt x="1251266" y="795713"/>
                    <a:pt x="1207320" y="795713"/>
                  </a:cubicBezTo>
                  <a:lnTo>
                    <a:pt x="79571" y="795713"/>
                  </a:lnTo>
                  <a:cubicBezTo>
                    <a:pt x="35625" y="795713"/>
                    <a:pt x="0" y="760088"/>
                    <a:pt x="0" y="716142"/>
                  </a:cubicBezTo>
                  <a:lnTo>
                    <a:pt x="0" y="79571"/>
                  </a:lnTo>
                  <a:close/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166" tIns="38546" rIns="46166" bIns="38546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Build Model</a:t>
              </a:r>
              <a:endParaRPr lang="en-IN" sz="1200" kern="12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E5284B-2F0F-587A-C242-A856AEB4F068}"/>
                </a:ext>
              </a:extLst>
            </p:cNvPr>
            <p:cNvSpPr/>
            <p:nvPr/>
          </p:nvSpPr>
          <p:spPr>
            <a:xfrm>
              <a:off x="6155045" y="2206558"/>
              <a:ext cx="160787" cy="16004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00446"/>
                  </a:lnTo>
                  <a:lnTo>
                    <a:pt x="160787" y="1600446"/>
                  </a:lnTo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80BF87-6200-04C8-4501-AE093F3CADCC}"/>
                </a:ext>
              </a:extLst>
            </p:cNvPr>
            <p:cNvSpPr/>
            <p:nvPr/>
          </p:nvSpPr>
          <p:spPr>
            <a:xfrm>
              <a:off x="6315832" y="3404241"/>
              <a:ext cx="1286300" cy="805529"/>
            </a:xfrm>
            <a:custGeom>
              <a:avLst/>
              <a:gdLst>
                <a:gd name="connsiteX0" fmla="*/ 0 w 1286300"/>
                <a:gd name="connsiteY0" fmla="*/ 80553 h 805529"/>
                <a:gd name="connsiteX1" fmla="*/ 80553 w 1286300"/>
                <a:gd name="connsiteY1" fmla="*/ 0 h 805529"/>
                <a:gd name="connsiteX2" fmla="*/ 1205747 w 1286300"/>
                <a:gd name="connsiteY2" fmla="*/ 0 h 805529"/>
                <a:gd name="connsiteX3" fmla="*/ 1286300 w 1286300"/>
                <a:gd name="connsiteY3" fmla="*/ 80553 h 805529"/>
                <a:gd name="connsiteX4" fmla="*/ 1286300 w 1286300"/>
                <a:gd name="connsiteY4" fmla="*/ 724976 h 805529"/>
                <a:gd name="connsiteX5" fmla="*/ 1205747 w 1286300"/>
                <a:gd name="connsiteY5" fmla="*/ 805529 h 805529"/>
                <a:gd name="connsiteX6" fmla="*/ 80553 w 1286300"/>
                <a:gd name="connsiteY6" fmla="*/ 805529 h 805529"/>
                <a:gd name="connsiteX7" fmla="*/ 0 w 1286300"/>
                <a:gd name="connsiteY7" fmla="*/ 724976 h 805529"/>
                <a:gd name="connsiteX8" fmla="*/ 0 w 1286300"/>
                <a:gd name="connsiteY8" fmla="*/ 80553 h 80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6300" h="805529">
                  <a:moveTo>
                    <a:pt x="0" y="80553"/>
                  </a:moveTo>
                  <a:cubicBezTo>
                    <a:pt x="0" y="36065"/>
                    <a:pt x="36065" y="0"/>
                    <a:pt x="80553" y="0"/>
                  </a:cubicBezTo>
                  <a:lnTo>
                    <a:pt x="1205747" y="0"/>
                  </a:lnTo>
                  <a:cubicBezTo>
                    <a:pt x="1250235" y="0"/>
                    <a:pt x="1286300" y="36065"/>
                    <a:pt x="1286300" y="80553"/>
                  </a:cubicBezTo>
                  <a:lnTo>
                    <a:pt x="1286300" y="724976"/>
                  </a:lnTo>
                  <a:cubicBezTo>
                    <a:pt x="1286300" y="769464"/>
                    <a:pt x="1250235" y="805529"/>
                    <a:pt x="1205747" y="805529"/>
                  </a:cubicBezTo>
                  <a:lnTo>
                    <a:pt x="80553" y="805529"/>
                  </a:lnTo>
                  <a:cubicBezTo>
                    <a:pt x="36065" y="805529"/>
                    <a:pt x="0" y="769464"/>
                    <a:pt x="0" y="724976"/>
                  </a:cubicBezTo>
                  <a:lnTo>
                    <a:pt x="0" y="80553"/>
                  </a:lnTo>
                  <a:close/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166" tIns="38546" rIns="46166" bIns="38546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Train Model</a:t>
              </a:r>
              <a:endParaRPr lang="en-IN" sz="12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1A26445-95A6-179C-344E-50BBF71E24CD}"/>
                </a:ext>
              </a:extLst>
            </p:cNvPr>
            <p:cNvSpPr/>
            <p:nvPr/>
          </p:nvSpPr>
          <p:spPr>
            <a:xfrm>
              <a:off x="6155045" y="2206558"/>
              <a:ext cx="160787" cy="260696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06960"/>
                  </a:lnTo>
                  <a:lnTo>
                    <a:pt x="160787" y="2606960"/>
                  </a:lnTo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6445328-7405-6E09-77C9-F5071A8A22B2}"/>
                </a:ext>
              </a:extLst>
            </p:cNvPr>
            <p:cNvSpPr/>
            <p:nvPr/>
          </p:nvSpPr>
          <p:spPr>
            <a:xfrm>
              <a:off x="6315832" y="4410755"/>
              <a:ext cx="1286300" cy="805529"/>
            </a:xfrm>
            <a:custGeom>
              <a:avLst/>
              <a:gdLst>
                <a:gd name="connsiteX0" fmla="*/ 0 w 1286300"/>
                <a:gd name="connsiteY0" fmla="*/ 80553 h 805529"/>
                <a:gd name="connsiteX1" fmla="*/ 80553 w 1286300"/>
                <a:gd name="connsiteY1" fmla="*/ 0 h 805529"/>
                <a:gd name="connsiteX2" fmla="*/ 1205747 w 1286300"/>
                <a:gd name="connsiteY2" fmla="*/ 0 h 805529"/>
                <a:gd name="connsiteX3" fmla="*/ 1286300 w 1286300"/>
                <a:gd name="connsiteY3" fmla="*/ 80553 h 805529"/>
                <a:gd name="connsiteX4" fmla="*/ 1286300 w 1286300"/>
                <a:gd name="connsiteY4" fmla="*/ 724976 h 805529"/>
                <a:gd name="connsiteX5" fmla="*/ 1205747 w 1286300"/>
                <a:gd name="connsiteY5" fmla="*/ 805529 h 805529"/>
                <a:gd name="connsiteX6" fmla="*/ 80553 w 1286300"/>
                <a:gd name="connsiteY6" fmla="*/ 805529 h 805529"/>
                <a:gd name="connsiteX7" fmla="*/ 0 w 1286300"/>
                <a:gd name="connsiteY7" fmla="*/ 724976 h 805529"/>
                <a:gd name="connsiteX8" fmla="*/ 0 w 1286300"/>
                <a:gd name="connsiteY8" fmla="*/ 80553 h 80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6300" h="805529">
                  <a:moveTo>
                    <a:pt x="0" y="80553"/>
                  </a:moveTo>
                  <a:cubicBezTo>
                    <a:pt x="0" y="36065"/>
                    <a:pt x="36065" y="0"/>
                    <a:pt x="80553" y="0"/>
                  </a:cubicBezTo>
                  <a:lnTo>
                    <a:pt x="1205747" y="0"/>
                  </a:lnTo>
                  <a:cubicBezTo>
                    <a:pt x="1250235" y="0"/>
                    <a:pt x="1286300" y="36065"/>
                    <a:pt x="1286300" y="80553"/>
                  </a:cubicBezTo>
                  <a:lnTo>
                    <a:pt x="1286300" y="724976"/>
                  </a:lnTo>
                  <a:cubicBezTo>
                    <a:pt x="1286300" y="769464"/>
                    <a:pt x="1250235" y="805529"/>
                    <a:pt x="1205747" y="805529"/>
                  </a:cubicBezTo>
                  <a:lnTo>
                    <a:pt x="80553" y="805529"/>
                  </a:lnTo>
                  <a:cubicBezTo>
                    <a:pt x="36065" y="805529"/>
                    <a:pt x="0" y="769464"/>
                    <a:pt x="0" y="724976"/>
                  </a:cubicBezTo>
                  <a:lnTo>
                    <a:pt x="0" y="80553"/>
                  </a:lnTo>
                  <a:close/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166" tIns="38546" rIns="46166" bIns="38546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Test Model</a:t>
              </a:r>
              <a:endParaRPr lang="en-IN" sz="120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35BF73-0601-02DA-1A54-B27F741B8F55}"/>
                </a:ext>
              </a:extLst>
            </p:cNvPr>
            <p:cNvSpPr/>
            <p:nvPr/>
          </p:nvSpPr>
          <p:spPr>
            <a:xfrm>
              <a:off x="6155045" y="2206558"/>
              <a:ext cx="160787" cy="36134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613474"/>
                  </a:lnTo>
                  <a:lnTo>
                    <a:pt x="160787" y="3613474"/>
                  </a:lnTo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33A2BF4-0E5B-77D8-E2DF-03F26E74F731}"/>
                </a:ext>
              </a:extLst>
            </p:cNvPr>
            <p:cNvSpPr/>
            <p:nvPr/>
          </p:nvSpPr>
          <p:spPr>
            <a:xfrm>
              <a:off x="6315832" y="5417268"/>
              <a:ext cx="1286300" cy="805529"/>
            </a:xfrm>
            <a:custGeom>
              <a:avLst/>
              <a:gdLst>
                <a:gd name="connsiteX0" fmla="*/ 0 w 1286300"/>
                <a:gd name="connsiteY0" fmla="*/ 80553 h 805529"/>
                <a:gd name="connsiteX1" fmla="*/ 80553 w 1286300"/>
                <a:gd name="connsiteY1" fmla="*/ 0 h 805529"/>
                <a:gd name="connsiteX2" fmla="*/ 1205747 w 1286300"/>
                <a:gd name="connsiteY2" fmla="*/ 0 h 805529"/>
                <a:gd name="connsiteX3" fmla="*/ 1286300 w 1286300"/>
                <a:gd name="connsiteY3" fmla="*/ 80553 h 805529"/>
                <a:gd name="connsiteX4" fmla="*/ 1286300 w 1286300"/>
                <a:gd name="connsiteY4" fmla="*/ 724976 h 805529"/>
                <a:gd name="connsiteX5" fmla="*/ 1205747 w 1286300"/>
                <a:gd name="connsiteY5" fmla="*/ 805529 h 805529"/>
                <a:gd name="connsiteX6" fmla="*/ 80553 w 1286300"/>
                <a:gd name="connsiteY6" fmla="*/ 805529 h 805529"/>
                <a:gd name="connsiteX7" fmla="*/ 0 w 1286300"/>
                <a:gd name="connsiteY7" fmla="*/ 724976 h 805529"/>
                <a:gd name="connsiteX8" fmla="*/ 0 w 1286300"/>
                <a:gd name="connsiteY8" fmla="*/ 80553 h 80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6300" h="805529">
                  <a:moveTo>
                    <a:pt x="0" y="80553"/>
                  </a:moveTo>
                  <a:cubicBezTo>
                    <a:pt x="0" y="36065"/>
                    <a:pt x="36065" y="0"/>
                    <a:pt x="80553" y="0"/>
                  </a:cubicBezTo>
                  <a:lnTo>
                    <a:pt x="1205747" y="0"/>
                  </a:lnTo>
                  <a:cubicBezTo>
                    <a:pt x="1250235" y="0"/>
                    <a:pt x="1286300" y="36065"/>
                    <a:pt x="1286300" y="80553"/>
                  </a:cubicBezTo>
                  <a:lnTo>
                    <a:pt x="1286300" y="724976"/>
                  </a:lnTo>
                  <a:cubicBezTo>
                    <a:pt x="1286300" y="769464"/>
                    <a:pt x="1250235" y="805529"/>
                    <a:pt x="1205747" y="805529"/>
                  </a:cubicBezTo>
                  <a:lnTo>
                    <a:pt x="80553" y="805529"/>
                  </a:lnTo>
                  <a:cubicBezTo>
                    <a:pt x="36065" y="805529"/>
                    <a:pt x="0" y="769464"/>
                    <a:pt x="0" y="724976"/>
                  </a:cubicBezTo>
                  <a:lnTo>
                    <a:pt x="0" y="80553"/>
                  </a:lnTo>
                  <a:close/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166" tIns="38546" rIns="46166" bIns="38546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/>
                <a:t>Fine Tune</a:t>
              </a:r>
              <a:r>
                <a:rPr lang="en-US" sz="1200" dirty="0"/>
                <a:t> Model</a:t>
              </a:r>
              <a:endParaRPr lang="en-IN" sz="120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68DCB26-7413-CDF2-911C-7A2765CFA6CE}"/>
                </a:ext>
              </a:extLst>
            </p:cNvPr>
            <p:cNvSpPr/>
            <p:nvPr/>
          </p:nvSpPr>
          <p:spPr>
            <a:xfrm>
              <a:off x="8004102" y="1401029"/>
              <a:ext cx="1607875" cy="805529"/>
            </a:xfrm>
            <a:custGeom>
              <a:avLst/>
              <a:gdLst>
                <a:gd name="connsiteX0" fmla="*/ 0 w 1607875"/>
                <a:gd name="connsiteY0" fmla="*/ 80553 h 805529"/>
                <a:gd name="connsiteX1" fmla="*/ 80553 w 1607875"/>
                <a:gd name="connsiteY1" fmla="*/ 0 h 805529"/>
                <a:gd name="connsiteX2" fmla="*/ 1527322 w 1607875"/>
                <a:gd name="connsiteY2" fmla="*/ 0 h 805529"/>
                <a:gd name="connsiteX3" fmla="*/ 1607875 w 1607875"/>
                <a:gd name="connsiteY3" fmla="*/ 80553 h 805529"/>
                <a:gd name="connsiteX4" fmla="*/ 1607875 w 1607875"/>
                <a:gd name="connsiteY4" fmla="*/ 724976 h 805529"/>
                <a:gd name="connsiteX5" fmla="*/ 1527322 w 1607875"/>
                <a:gd name="connsiteY5" fmla="*/ 805529 h 805529"/>
                <a:gd name="connsiteX6" fmla="*/ 80553 w 1607875"/>
                <a:gd name="connsiteY6" fmla="*/ 805529 h 805529"/>
                <a:gd name="connsiteX7" fmla="*/ 0 w 1607875"/>
                <a:gd name="connsiteY7" fmla="*/ 724976 h 805529"/>
                <a:gd name="connsiteX8" fmla="*/ 0 w 1607875"/>
                <a:gd name="connsiteY8" fmla="*/ 80553 h 80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75" h="805529">
                  <a:moveTo>
                    <a:pt x="0" y="80553"/>
                  </a:moveTo>
                  <a:cubicBezTo>
                    <a:pt x="0" y="36065"/>
                    <a:pt x="36065" y="0"/>
                    <a:pt x="80553" y="0"/>
                  </a:cubicBezTo>
                  <a:lnTo>
                    <a:pt x="1527322" y="0"/>
                  </a:lnTo>
                  <a:cubicBezTo>
                    <a:pt x="1571810" y="0"/>
                    <a:pt x="1607875" y="36065"/>
                    <a:pt x="1607875" y="80553"/>
                  </a:cubicBezTo>
                  <a:lnTo>
                    <a:pt x="1607875" y="724976"/>
                  </a:lnTo>
                  <a:cubicBezTo>
                    <a:pt x="1607875" y="769464"/>
                    <a:pt x="1571810" y="805529"/>
                    <a:pt x="1527322" y="805529"/>
                  </a:cubicBezTo>
                  <a:lnTo>
                    <a:pt x="80553" y="805529"/>
                  </a:lnTo>
                  <a:cubicBezTo>
                    <a:pt x="36065" y="805529"/>
                    <a:pt x="0" y="769464"/>
                    <a:pt x="0" y="724976"/>
                  </a:cubicBezTo>
                  <a:lnTo>
                    <a:pt x="0" y="8055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rgbClr val="002060">
                  <a:alpha val="78000"/>
                </a:srgbClr>
              </a:solidFill>
              <a:prstDash val="solid"/>
              <a:miter lim="800000"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693" tIns="48993" rIns="61693" bIns="48993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Model Deployment</a:t>
              </a:r>
              <a:endParaRPr lang="en-IN" sz="20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444B122-04A9-142B-64A6-7812B4568A8D}"/>
                </a:ext>
              </a:extLst>
            </p:cNvPr>
            <p:cNvSpPr/>
            <p:nvPr/>
          </p:nvSpPr>
          <p:spPr>
            <a:xfrm>
              <a:off x="8164889" y="2206558"/>
              <a:ext cx="160787" cy="6037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03749"/>
                  </a:lnTo>
                  <a:lnTo>
                    <a:pt x="160787" y="603749"/>
                  </a:lnTo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D5DBA2-07A4-B662-E9D2-9380B442DCEF}"/>
                </a:ext>
              </a:extLst>
            </p:cNvPr>
            <p:cNvSpPr/>
            <p:nvPr/>
          </p:nvSpPr>
          <p:spPr>
            <a:xfrm>
              <a:off x="8325677" y="2407543"/>
              <a:ext cx="1286300" cy="805529"/>
            </a:xfrm>
            <a:custGeom>
              <a:avLst/>
              <a:gdLst>
                <a:gd name="connsiteX0" fmla="*/ 0 w 1286300"/>
                <a:gd name="connsiteY0" fmla="*/ 80553 h 805529"/>
                <a:gd name="connsiteX1" fmla="*/ 80553 w 1286300"/>
                <a:gd name="connsiteY1" fmla="*/ 0 h 805529"/>
                <a:gd name="connsiteX2" fmla="*/ 1205747 w 1286300"/>
                <a:gd name="connsiteY2" fmla="*/ 0 h 805529"/>
                <a:gd name="connsiteX3" fmla="*/ 1286300 w 1286300"/>
                <a:gd name="connsiteY3" fmla="*/ 80553 h 805529"/>
                <a:gd name="connsiteX4" fmla="*/ 1286300 w 1286300"/>
                <a:gd name="connsiteY4" fmla="*/ 724976 h 805529"/>
                <a:gd name="connsiteX5" fmla="*/ 1205747 w 1286300"/>
                <a:gd name="connsiteY5" fmla="*/ 805529 h 805529"/>
                <a:gd name="connsiteX6" fmla="*/ 80553 w 1286300"/>
                <a:gd name="connsiteY6" fmla="*/ 805529 h 805529"/>
                <a:gd name="connsiteX7" fmla="*/ 0 w 1286300"/>
                <a:gd name="connsiteY7" fmla="*/ 724976 h 805529"/>
                <a:gd name="connsiteX8" fmla="*/ 0 w 1286300"/>
                <a:gd name="connsiteY8" fmla="*/ 80553 h 80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6300" h="805529">
                  <a:moveTo>
                    <a:pt x="0" y="80553"/>
                  </a:moveTo>
                  <a:cubicBezTo>
                    <a:pt x="0" y="36065"/>
                    <a:pt x="36065" y="0"/>
                    <a:pt x="80553" y="0"/>
                  </a:cubicBezTo>
                  <a:lnTo>
                    <a:pt x="1205747" y="0"/>
                  </a:lnTo>
                  <a:cubicBezTo>
                    <a:pt x="1250235" y="0"/>
                    <a:pt x="1286300" y="36065"/>
                    <a:pt x="1286300" y="80553"/>
                  </a:cubicBezTo>
                  <a:lnTo>
                    <a:pt x="1286300" y="724976"/>
                  </a:lnTo>
                  <a:cubicBezTo>
                    <a:pt x="1286300" y="769464"/>
                    <a:pt x="1250235" y="805529"/>
                    <a:pt x="1205747" y="805529"/>
                  </a:cubicBezTo>
                  <a:lnTo>
                    <a:pt x="80553" y="805529"/>
                  </a:lnTo>
                  <a:cubicBezTo>
                    <a:pt x="36065" y="805529"/>
                    <a:pt x="0" y="769464"/>
                    <a:pt x="0" y="724976"/>
                  </a:cubicBezTo>
                  <a:lnTo>
                    <a:pt x="0" y="80553"/>
                  </a:lnTo>
                  <a:close/>
                </a:path>
              </a:pathLst>
            </a:custGeom>
            <a:grpFill/>
            <a:ln w="25400">
              <a:solidFill>
                <a:srgbClr val="002060">
                  <a:alpha val="78000"/>
                </a:srgb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453" tIns="38833" rIns="46453" bIns="3883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Deployment to Production</a:t>
              </a:r>
              <a:endParaRPr lang="en-I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347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45"/>
            <a:ext cx="10515600" cy="698565"/>
          </a:xfrm>
        </p:spPr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Feature 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78F16-E34F-8276-C16B-B1831757425F}"/>
              </a:ext>
            </a:extLst>
          </p:cNvPr>
          <p:cNvSpPr txBox="1"/>
          <p:nvPr/>
        </p:nvSpPr>
        <p:spPr>
          <a:xfrm>
            <a:off x="755779" y="802432"/>
            <a:ext cx="87987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Scaling - The process of transforming features to a common scale. It ensures that all the features have equal influence in the learning process. </a:t>
            </a:r>
          </a:p>
          <a:p>
            <a:r>
              <a:rPr lang="en-US" dirty="0"/>
              <a:t>It prevents features with large scale from dominating learning process and hence it ensures all features are treated equally.</a:t>
            </a:r>
          </a:p>
          <a:p>
            <a:endParaRPr lang="en-US" dirty="0"/>
          </a:p>
          <a:p>
            <a:r>
              <a:rPr lang="en-US" dirty="0"/>
              <a:t>Normalization and Standardization are two common techniques that are used for Feature scaling.</a:t>
            </a:r>
          </a:p>
          <a:p>
            <a:r>
              <a:rPr lang="en-US" dirty="0"/>
              <a:t>Normalization is a scaling technique in which values are shifted and rescaled so that they end up ranging between 0 and 1. It is also known as Min-Max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Standardization:-  Standardization is scaling method where the values are centered around the mean with a unit standard deviation. This means that the mean of the attribute becomes zero, and the resultant distribution has a unit standard deviation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tandardization is preferred when you want to ensure a Gaussian distribution for your data and use algorithms sensitive to feature scale. Normalization is preferred when your data is not normally distributed, you need to scale to a specific range, or you are using algorithms that are not sensitive to feature scale</a:t>
            </a:r>
            <a:endParaRPr lang="en-IN" dirty="0"/>
          </a:p>
        </p:txBody>
      </p:sp>
      <p:pic>
        <p:nvPicPr>
          <p:cNvPr id="1026" name="Picture 2" descr="Normalization equation">
            <a:extLst>
              <a:ext uri="{FF2B5EF4-FFF2-40B4-BE49-F238E27FC236}">
                <a16:creationId xmlns:a16="http://schemas.microsoft.com/office/drawing/2014/main" id="{9BE5A4A7-7892-1EFD-EC79-782F7600E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56" y="3429000"/>
            <a:ext cx="1428750" cy="50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ndardization equation">
            <a:extLst>
              <a:ext uri="{FF2B5EF4-FFF2-40B4-BE49-F238E27FC236}">
                <a16:creationId xmlns:a16="http://schemas.microsoft.com/office/drawing/2014/main" id="{155FA7CB-7DCA-D481-4372-1640BAAAD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31" y="5063803"/>
            <a:ext cx="9239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96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45"/>
            <a:ext cx="10515600" cy="698565"/>
          </a:xfrm>
        </p:spPr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Feature Scaling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A503CF-096D-E387-7FB8-2F3969E8332C}"/>
              </a:ext>
            </a:extLst>
          </p:cNvPr>
          <p:cNvSpPr txBox="1">
            <a:spLocks/>
          </p:cNvSpPr>
          <p:nvPr/>
        </p:nvSpPr>
        <p:spPr>
          <a:xfrm>
            <a:off x="748004" y="1178528"/>
            <a:ext cx="10515600" cy="577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2F5496"/>
                </a:solidFill>
                <a:latin typeface="Times New Roman" panose="02020603050405020304" pitchFamily="18" charset="0"/>
              </a:rPr>
              <a:t>Which of two person are close to each other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66362D-9DFD-1F04-9902-82959BC45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91077"/>
              </p:ext>
            </p:extLst>
          </p:nvPr>
        </p:nvGraphicFramePr>
        <p:xfrm>
          <a:off x="903514" y="182275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215814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196115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9410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8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5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8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361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1A9A03-265D-C0E0-416E-69FD4D53F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02259"/>
              </p:ext>
            </p:extLst>
          </p:nvPr>
        </p:nvGraphicFramePr>
        <p:xfrm>
          <a:off x="838200" y="4201192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215814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196115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9410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8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5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8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36182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148057-A9ED-B26C-92F9-4BABE7F5A174}"/>
              </a:ext>
            </a:extLst>
          </p:cNvPr>
          <p:cNvSpPr/>
          <p:nvPr/>
        </p:nvSpPr>
        <p:spPr>
          <a:xfrm>
            <a:off x="1119673" y="3633066"/>
            <a:ext cx="2976466" cy="3604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After Normalization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E87BBD-1351-38C0-C23E-BE4F6046DB47}"/>
              </a:ext>
            </a:extLst>
          </p:cNvPr>
          <p:cNvSpPr/>
          <p:nvPr/>
        </p:nvSpPr>
        <p:spPr>
          <a:xfrm>
            <a:off x="513184" y="2188668"/>
            <a:ext cx="1912775" cy="3026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CE2946-B6B6-6BD4-3AC7-403287740C3B}"/>
              </a:ext>
            </a:extLst>
          </p:cNvPr>
          <p:cNvSpPr/>
          <p:nvPr/>
        </p:nvSpPr>
        <p:spPr>
          <a:xfrm>
            <a:off x="748004" y="5346441"/>
            <a:ext cx="3413449" cy="302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7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225166"/>
            <a:ext cx="10515600" cy="670573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Train and Test Data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34E15-9679-4F53-7BED-3B17B3972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983" y="1041854"/>
            <a:ext cx="10515600" cy="2802358"/>
          </a:xfrm>
        </p:spPr>
        <p:txBody>
          <a:bodyPr/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Train Set – Data Used to train the Model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Test sets – Data Used to test the Model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Split Ratio – Most Commonly used 70% – 30% OR 80% – 20% ratio. Depending on the data set size.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Prevents overfitting.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In deep learning, we use three types of splits, Train, Test and Validation.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Types of splitting:</a:t>
            </a:r>
          </a:p>
          <a:p>
            <a:pPr lvl="1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Hold out method – Simple, very commonly used for training projects, blindly split in split ratio opted for.</a:t>
            </a:r>
          </a:p>
          <a:p>
            <a:pPr lvl="1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K-Fold – Splits data in k ( random number) folds and use k-1 for training and rest for testing. It’s iterative. 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A6674A8-7172-911B-6B16-38320C1BAAA7}"/>
              </a:ext>
            </a:extLst>
          </p:cNvPr>
          <p:cNvSpPr txBox="1">
            <a:spLocks/>
          </p:cNvSpPr>
          <p:nvPr/>
        </p:nvSpPr>
        <p:spPr>
          <a:xfrm>
            <a:off x="505408" y="3990327"/>
            <a:ext cx="10515600" cy="226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Some General Terms: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Overfitting – Model predicts accurately with train data but fail to predict accurately with un-seen data.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Underfitting – Model has not learned the patterns with train data and fail with test data.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Accuracy metrics:</a:t>
            </a:r>
          </a:p>
          <a:p>
            <a:pPr lvl="1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Regression problem – R- Squared, RMS etc.</a:t>
            </a:r>
          </a:p>
          <a:p>
            <a:pPr lvl="1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Classification problem – Confusion Matrix, Accuracy, Precision, Recall, F1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9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225166"/>
            <a:ext cx="10515600" cy="670573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dirty="0">
                <a:solidFill>
                  <a:srgbClr val="2F5496"/>
                </a:solidFill>
                <a:latin typeface="Times New Roman" panose="02020603050405020304" pitchFamily="18" charset="0"/>
              </a:rPr>
              <a:t>Linear Regression</a:t>
            </a:r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34E15-9679-4F53-7BED-3B17B3972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983" y="1041854"/>
            <a:ext cx="10515600" cy="119749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Simple Regression Model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Multiple Regression Model  Test sets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Polynomial regression Model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790F3159-4F02-2A83-3595-06A26EB1D4E1}"/>
              </a:ext>
            </a:extLst>
          </p:cNvPr>
          <p:cNvSpPr txBox="1">
            <a:spLocks/>
          </p:cNvSpPr>
          <p:nvPr/>
        </p:nvSpPr>
        <p:spPr>
          <a:xfrm>
            <a:off x="436983" y="2385462"/>
            <a:ext cx="10515600" cy="119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Linear regression is a 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statistical</a:t>
            </a:r>
            <a:r>
              <a:rPr lang="en-IN" sz="1400" b="0" i="0" dirty="0">
                <a:solidFill>
                  <a:srgbClr val="51565E"/>
                </a:solidFill>
                <a:effectLst/>
                <a:latin typeface="Roboto" panose="020F0502020204030204" pitchFamily="2" charset="0"/>
              </a:rPr>
              <a:t>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method to establish the relationship between dependent and independent variables.  If independent variable is single/ one it is called Simple linear regression and if they are multiple then it is called Multiple linear regression.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It is represented by the formula - 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y = </a:t>
            </a:r>
            <a:r>
              <a:rPr lang="el-GR" sz="1800" dirty="0">
                <a:solidFill>
                  <a:schemeClr val="accent1">
                    <a:lumMod val="50000"/>
                  </a:schemeClr>
                </a:solidFill>
              </a:rPr>
              <a:t>β0 +β1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x + </a:t>
            </a:r>
            <a:r>
              <a:rPr lang="el-GR" sz="1800" dirty="0">
                <a:solidFill>
                  <a:schemeClr val="accent1">
                    <a:lumMod val="50000"/>
                  </a:schemeClr>
                </a:solidFill>
              </a:rPr>
              <a:t>ε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. Where </a:t>
            </a:r>
            <a:r>
              <a:rPr lang="el-GR" sz="1800" dirty="0">
                <a:solidFill>
                  <a:schemeClr val="accent1">
                    <a:lumMod val="50000"/>
                  </a:schemeClr>
                </a:solidFill>
              </a:rPr>
              <a:t>ε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Error Value, </a:t>
            </a:r>
            <a:r>
              <a:rPr lang="el-GR" sz="1800" dirty="0">
                <a:solidFill>
                  <a:schemeClr val="accent1">
                    <a:lumMod val="50000"/>
                  </a:schemeClr>
                </a:solidFill>
              </a:rPr>
              <a:t>β0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Intercept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l-GR" sz="1800" dirty="0">
                <a:solidFill>
                  <a:schemeClr val="accent1">
                    <a:lumMod val="50000"/>
                  </a:schemeClr>
                </a:solidFill>
              </a:rPr>
              <a:t>β1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Coefficient,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x = attribute of independent variable, y = Observed Value of dependent variable.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AE96BCE-BADA-AB61-8508-56C4BBEAF678}"/>
              </a:ext>
            </a:extLst>
          </p:cNvPr>
          <p:cNvSpPr txBox="1">
            <a:spLocks/>
          </p:cNvSpPr>
          <p:nvPr/>
        </p:nvSpPr>
        <p:spPr>
          <a:xfrm>
            <a:off x="334347" y="3582955"/>
            <a:ext cx="10515600" cy="97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To identify which slope lines best suites our regression for the given data point is determine by method called OLS ( Ordinary Least Square). It tries to identify the best slope (predicted line) where the sum of squares between actual and observed is minimized. 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 descr="Ordinary Least Squares Method: Concepts &amp; Examples">
            <a:extLst>
              <a:ext uri="{FF2B5EF4-FFF2-40B4-BE49-F238E27FC236}">
                <a16:creationId xmlns:a16="http://schemas.microsoft.com/office/drawing/2014/main" id="{701B509B-7A93-2762-7C78-CB1B4D4B1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96" y="4954555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rdinary Least-Squares Regression">
            <a:extLst>
              <a:ext uri="{FF2B5EF4-FFF2-40B4-BE49-F238E27FC236}">
                <a16:creationId xmlns:a16="http://schemas.microsoft.com/office/drawing/2014/main" id="{F4C660B2-6337-580B-F102-F537019EB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20" y="45627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gression 101: Understanding business flows with OLS regression in R |  R-bloggers">
            <a:extLst>
              <a:ext uri="{FF2B5EF4-FFF2-40B4-BE49-F238E27FC236}">
                <a16:creationId xmlns:a16="http://schemas.microsoft.com/office/drawing/2014/main" id="{6622FCC1-4338-1C2F-0A51-8C83C5D8F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46" y="4666698"/>
            <a:ext cx="2286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0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1594</TotalTime>
  <Words>1293</Words>
  <Application>Microsoft Office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Google Sans</vt:lpstr>
      <vt:lpstr>Lato</vt:lpstr>
      <vt:lpstr>Roboto</vt:lpstr>
      <vt:lpstr>Times New Roman</vt:lpstr>
      <vt:lpstr>Office Theme</vt:lpstr>
      <vt:lpstr>Difference Between ML,DL and AI</vt:lpstr>
      <vt:lpstr>PowerPoint Presentation</vt:lpstr>
      <vt:lpstr>ML Branches</vt:lpstr>
      <vt:lpstr>ML Algorithms</vt:lpstr>
      <vt:lpstr>Machine Learning – Process</vt:lpstr>
      <vt:lpstr>Feature Scaling</vt:lpstr>
      <vt:lpstr>Feature Scaling</vt:lpstr>
      <vt:lpstr>Train and Test Data Sets</vt:lpstr>
      <vt:lpstr>Linear Regression</vt:lpstr>
      <vt:lpstr>Assumption of Linear Regression</vt:lpstr>
      <vt:lpstr>Multiple Linear Regression</vt:lpstr>
      <vt:lpstr>Classification</vt:lpstr>
      <vt:lpstr>Logistic Regression</vt:lpstr>
      <vt:lpstr>SVM – Support Vector Machine</vt:lpstr>
      <vt:lpstr>Accuracy Metrics for Evaluation</vt:lpstr>
      <vt:lpstr>Clustering</vt:lpstr>
      <vt:lpstr>Others for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ML,DL and AI</dc:title>
  <dc:creator>sudhakar jharbade</dc:creator>
  <cp:lastModifiedBy>sudhakar jharbade</cp:lastModifiedBy>
  <cp:revision>11</cp:revision>
  <dcterms:created xsi:type="dcterms:W3CDTF">2023-12-11T10:24:45Z</dcterms:created>
  <dcterms:modified xsi:type="dcterms:W3CDTF">2023-12-12T13:01:40Z</dcterms:modified>
</cp:coreProperties>
</file>