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7" r:id="rId2"/>
    <p:sldId id="340" r:id="rId3"/>
    <p:sldId id="337" r:id="rId4"/>
    <p:sldId id="338" r:id="rId5"/>
    <p:sldId id="336" r:id="rId6"/>
    <p:sldId id="339" r:id="rId7"/>
    <p:sldId id="329" r:id="rId8"/>
    <p:sldId id="330" r:id="rId9"/>
    <p:sldId id="331" r:id="rId10"/>
    <p:sldId id="258" r:id="rId11"/>
    <p:sldId id="332" r:id="rId12"/>
    <p:sldId id="334" r:id="rId13"/>
    <p:sldId id="335" r:id="rId14"/>
    <p:sldId id="333" r:id="rId15"/>
    <p:sldId id="259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3E5C-83A2-8EA5-27DA-27420AE16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1D26B-3C0E-53CB-5E42-5408495E3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112C3-EF29-731D-56FE-B27F0292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2285-24DC-4DD2-A3DD-A50541F20C9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14766-F3FE-561B-B8CA-64A468AC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90C92-B048-AE43-A966-2EEE2C95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24F-9EC1-4824-B3BF-DBBA6BB31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4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7E6A-A775-6604-DC92-62E0D854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3A871-A638-EFDF-3DC4-452273506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649A-07D5-FCA2-A591-4168AB8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2285-24DC-4DD2-A3DD-A50541F20C9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77682-558A-8849-E08F-B73B42AE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7339-86CA-05D2-E1B5-6A46EE42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24F-9EC1-4824-B3BF-DBBA6BB31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26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1956B-CFFA-183F-32C3-9E7B3703E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425E8-78E2-A0B7-DA83-E73722CCB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75D66-293C-8887-7519-8FAFBF25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2285-24DC-4DD2-A3DD-A50541F20C9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33F0F-7ACE-E950-DFF9-7F54947E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1EA74-6389-45B8-3133-4C050021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24F-9EC1-4824-B3BF-DBBA6BB31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007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D121-FC62-C204-5552-2AF6148E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031FC-C654-19E0-F956-6386EEB12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D2965-99B3-7624-9047-EF00ED4B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F4F3-E283-4AF6-82FA-40DD8DCE3778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D77CE-0219-7E0D-6098-E7A5C713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E486D-6658-2923-BEBA-85AF00C5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9851-9AC2-44C0-B49D-8515A59C1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87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D631-DEF5-9907-0002-55FAC6BD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68A3-E618-99B6-B729-4E2BDF533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D5A48-1C73-41C3-8E4F-6C5EE655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2285-24DC-4DD2-A3DD-A50541F20C9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075B1-F8BC-D6C3-F447-7EE7D877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6C885-BE63-5A05-3044-5D56F487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24F-9EC1-4824-B3BF-DBBA6BB31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70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C5C6-15D6-4B90-083A-4615B573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D762F-4B86-5044-375C-6832CA181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18D-045D-A948-700A-3B49FB9B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2285-24DC-4DD2-A3DD-A50541F20C9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FD726-2C08-5A3E-34DA-99609AC4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B1220-8E09-7EB4-E8BF-772CC730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24F-9EC1-4824-B3BF-DBBA6BB31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B0F3-A490-9C84-AE5D-86566365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8B9C-7F86-E4C6-B61B-DE765F385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25AD4-1179-CACD-EF3A-885D7A451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888A3-726D-6226-6A58-C3D189B9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2285-24DC-4DD2-A3DD-A50541F20C9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379C7-E554-33DE-BF68-49FAFF37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E20BC-E3EC-989C-63BC-CD6DD77B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24F-9EC1-4824-B3BF-DBBA6BB31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38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A385-BEF5-EE7E-6ED4-4A76CD0D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BC083-DFA3-4EE3-4E02-E2BB7563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30372-E313-26FB-B9F6-7048E646F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67463-50E3-4307-12AA-5102288DD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03492-4E7A-2343-FB9A-BE272B96C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87213-81F2-ABB6-861C-311A4EE8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2285-24DC-4DD2-A3DD-A50541F20C9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C12AE-E199-5FCE-A720-3D1840FC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5674A-1E6D-C3A2-91A1-ABCF7F0C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24F-9EC1-4824-B3BF-DBBA6BB31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8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2558-159C-0FD7-A77D-9E722E79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317AE-BCA4-517D-F9F7-F08E1E1E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2285-24DC-4DD2-A3DD-A50541F20C9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54F8E-78BC-5888-2516-8D07A8C4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62DEE-062E-AC64-B48B-EF8FD054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24F-9EC1-4824-B3BF-DBBA6BB31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2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587A9-AA48-E0A5-2748-EDA29C91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2285-24DC-4DD2-A3DD-A50541F20C9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A0B2C-B138-CC0F-3F7A-33A0E236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BDF12-BA9D-58C0-3B2A-0A15D17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24F-9EC1-4824-B3BF-DBBA6BB31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89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CA9D-047C-86AF-6F40-216CBBBD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EE7D7-486B-E71B-AC1D-E3C196F70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C4717-24B7-B7C1-C458-09F8CE56E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A1F3D-9075-A220-1A80-D24B97AF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2285-24DC-4DD2-A3DD-A50541F20C9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22FF7-B85D-6451-C57A-4DDF2F2F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EF1B6-A5EC-EDC2-1F43-25D488EE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24F-9EC1-4824-B3BF-DBBA6BB31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56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D8EA-ECB3-02E4-6131-673C2800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4B3B78-0BDF-B5B8-0238-66FB29E90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EA384-23D5-40DD-504A-5CEB18477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858AC-54DA-8578-55FE-771FE715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2285-24DC-4DD2-A3DD-A50541F20C9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B2ACC-A59C-CE92-F918-5D738F3B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300CF-C33B-AB5A-5351-2DB5379E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A24F-9EC1-4824-B3BF-DBBA6BB31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72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02C6B-3FCA-B12A-0F02-38900F3A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A91EF-663B-793C-1D40-7F163B99B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CB7C0-3CFC-BC89-9528-EFCBF8CDC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2285-24DC-4DD2-A3DD-A50541F20C9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65315-C047-B0C1-26C1-9D27A4A9C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E23E3-41DF-F74E-768E-915C5B880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DA24F-9EC1-4824-B3BF-DBBA6BB31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47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9B9-ECA9-ECEA-FC93-BF5C6F57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Difference Between ML,DL and AI</a:t>
            </a:r>
          </a:p>
        </p:txBody>
      </p:sp>
      <p:pic>
        <p:nvPicPr>
          <p:cNvPr id="1028" name="Picture 4" descr="ML vs DL vs AI">
            <a:extLst>
              <a:ext uri="{FF2B5EF4-FFF2-40B4-BE49-F238E27FC236}">
                <a16:creationId xmlns:a16="http://schemas.microsoft.com/office/drawing/2014/main" id="{82C7409D-171E-2C6C-5775-66D48FF46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56" y="1742825"/>
            <a:ext cx="8177406" cy="47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3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0C7A-3965-2339-2473-F46D225A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baseline="0">
                <a:solidFill>
                  <a:srgbClr val="2F5496"/>
                </a:solidFill>
                <a:latin typeface="Calibri Light" panose="020F0302020204030204" pitchFamily="34" charset="0"/>
              </a:rPr>
              <a:t>Predictive</a:t>
            </a:r>
            <a:r>
              <a:rPr lang="en-US" b="0" i="0" u="none" strike="noStrike" baseline="0">
                <a:solidFill>
                  <a:srgbClr val="2F5496"/>
                </a:solidFill>
                <a:latin typeface="Calibri" panose="020F0502020204030204" pitchFamily="34" charset="0"/>
              </a:rPr>
              <a:t>- </a:t>
            </a:r>
            <a:endParaRPr lang="en-US" b="0" i="0" u="none" strike="noStrike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B47FB-A07D-BC33-60FD-1B77A26F5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Supervised</a:t>
            </a:r>
          </a:p>
          <a:p>
            <a:pPr marR="0" lvl="2" rtl="0"/>
            <a:r>
              <a:rPr lang="en-US" b="1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Continuous</a:t>
            </a:r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Prediction – If my dependent variable we go with Continuous (Regression models)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Linear Regression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Non -Linear Regression (Many Sub Model)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K Nearest Neighbor *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Support Vector Machine *</a:t>
            </a:r>
          </a:p>
          <a:p>
            <a:pPr marR="0" lvl="3" rtl="0"/>
            <a:r>
              <a:rPr lang="en-US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Decision Trees</a:t>
            </a:r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(Many Sub Model) *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CART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Neural Network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Ensemble Models *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Bagging</a:t>
            </a:r>
          </a:p>
          <a:p>
            <a:pPr marR="0" lvl="3" rtl="0"/>
            <a:r>
              <a:rPr lang="en-US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Random Forest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Boosting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Staging</a:t>
            </a:r>
          </a:p>
          <a:p>
            <a:pPr marR="0" lvl="2" rtl="0"/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Time series 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Arima (Parametric model) when there is not much noise (Variance) in data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Arch – </a:t>
            </a:r>
            <a:r>
              <a:rPr lang="en-US" b="0" i="0" u="none" strike="noStrike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Garch</a:t>
            </a:r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– (Non-Parametric model, when there is much of Noise in data)</a:t>
            </a:r>
          </a:p>
          <a:p>
            <a:pPr marR="0" lvl="2" rtl="0"/>
            <a:endParaRPr lang="en-US" b="0" i="1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32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0C7A-3965-2339-2473-F46D225A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baseline="0">
                <a:solidFill>
                  <a:srgbClr val="2F5496"/>
                </a:solidFill>
                <a:latin typeface="Calibri Light" panose="020F0302020204030204" pitchFamily="34" charset="0"/>
              </a:rPr>
              <a:t>Predictive</a:t>
            </a:r>
            <a:r>
              <a:rPr lang="en-US" b="0" i="0" u="none" strike="noStrike" baseline="0">
                <a:solidFill>
                  <a:srgbClr val="2F5496"/>
                </a:solidFill>
                <a:latin typeface="Calibri" panose="020F0502020204030204" pitchFamily="34" charset="0"/>
              </a:rPr>
              <a:t>- </a:t>
            </a:r>
            <a:endParaRPr lang="en-US" b="0" i="0" u="none" strike="noStrike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B47FB-A07D-BC33-60FD-1B77A26F5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2" rtl="0"/>
            <a:r>
              <a:rPr lang="en-IN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Classification</a:t>
            </a:r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- If the Dependent column is Categorical or discreet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Logistic Regression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Naïve Bayes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Discernment Analysis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All the above Models *</a:t>
            </a:r>
          </a:p>
        </p:txBody>
      </p:sp>
    </p:spTree>
    <p:extLst>
      <p:ext uri="{BB962C8B-B14F-4D97-AF65-F5344CB8AC3E}">
        <p14:creationId xmlns:p14="http://schemas.microsoft.com/office/powerpoint/2010/main" val="69369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0C7A-3965-2339-2473-F46D225A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baseline="0">
                <a:solidFill>
                  <a:srgbClr val="2F5496"/>
                </a:solidFill>
                <a:latin typeface="Calibri Light" panose="020F0302020204030204" pitchFamily="34" charset="0"/>
              </a:rPr>
              <a:t>Predictive</a:t>
            </a:r>
            <a:r>
              <a:rPr lang="en-US" b="0" i="0" u="none" strike="noStrike" baseline="0">
                <a:solidFill>
                  <a:srgbClr val="2F5496"/>
                </a:solidFill>
                <a:latin typeface="Calibri" panose="020F0502020204030204" pitchFamily="34" charset="0"/>
              </a:rPr>
              <a:t>- </a:t>
            </a:r>
            <a:endParaRPr lang="en-US" b="0" i="0" u="none" strike="noStrike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B47FB-A07D-BC33-60FD-1B77A26F5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2" rtl="0"/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Un-Supervised </a:t>
            </a:r>
          </a:p>
          <a:p>
            <a:pPr marR="0" lvl="2" rtl="0"/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Clustering technique – For rows, Objective is to have one more/ added column</a:t>
            </a:r>
          </a:p>
          <a:p>
            <a:pPr marR="0" lvl="2" rtl="0"/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Hierarchal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Agglomerative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Divisive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Non- Hierarchal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K-Means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PAMCLARA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Fuzzy Clustering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Location Based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Density Based</a:t>
            </a:r>
          </a:p>
        </p:txBody>
      </p:sp>
    </p:spTree>
    <p:extLst>
      <p:ext uri="{BB962C8B-B14F-4D97-AF65-F5344CB8AC3E}">
        <p14:creationId xmlns:p14="http://schemas.microsoft.com/office/powerpoint/2010/main" val="378312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0C7A-3965-2339-2473-F46D225A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baseline="0">
                <a:solidFill>
                  <a:srgbClr val="2F5496"/>
                </a:solidFill>
                <a:latin typeface="Calibri Light" panose="020F0302020204030204" pitchFamily="34" charset="0"/>
              </a:rPr>
              <a:t>Predictive</a:t>
            </a:r>
            <a:r>
              <a:rPr lang="en-US" b="0" i="0" u="none" strike="noStrike" baseline="0">
                <a:solidFill>
                  <a:srgbClr val="2F5496"/>
                </a:solidFill>
                <a:latin typeface="Calibri" panose="020F0502020204030204" pitchFamily="34" charset="0"/>
              </a:rPr>
              <a:t>- </a:t>
            </a:r>
            <a:endParaRPr lang="en-US" b="0" i="0" u="none" strike="noStrike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B47FB-A07D-BC33-60FD-1B77A26F5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2" rtl="0"/>
            <a:r>
              <a:rPr lang="en-IN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Dimension Reduction</a:t>
            </a:r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- For Columns – Objective is to reduce columns, </a:t>
            </a:r>
            <a:r>
              <a:rPr lang="en-US" b="0" i="1" u="none" strike="noStrike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ie</a:t>
            </a:r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variance can be explained with reduce number of dimensions(columns)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PCA – Principal Component Analysis, When Variable is Continuous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Factor Analysis, When Variable is Continuous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MCA – Multiple Correspondent Analysis, when variable is discreet</a:t>
            </a:r>
          </a:p>
          <a:p>
            <a:pPr marR="0" lvl="2" rtl="0"/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Recommender system (Special case of Clustering)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Market Basket Analysis (Association Analysis)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Collaborative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Content Based Filtering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Model (SVD, LDA, NMF)</a:t>
            </a:r>
          </a:p>
          <a:p>
            <a:pPr marR="0" lvl="3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Hybrid based</a:t>
            </a:r>
          </a:p>
        </p:txBody>
      </p:sp>
    </p:spTree>
    <p:extLst>
      <p:ext uri="{BB962C8B-B14F-4D97-AF65-F5344CB8AC3E}">
        <p14:creationId xmlns:p14="http://schemas.microsoft.com/office/powerpoint/2010/main" val="2300189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0C7A-3965-2339-2473-F46D225A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baseline="0">
                <a:solidFill>
                  <a:srgbClr val="2F5496"/>
                </a:solidFill>
                <a:latin typeface="Calibri Light" panose="020F0302020204030204" pitchFamily="34" charset="0"/>
              </a:rPr>
              <a:t>Predictive</a:t>
            </a:r>
            <a:r>
              <a:rPr lang="en-US" b="0" i="0" u="none" strike="noStrike" baseline="0">
                <a:solidFill>
                  <a:srgbClr val="2F5496"/>
                </a:solidFill>
                <a:latin typeface="Calibri" panose="020F0502020204030204" pitchFamily="34" charset="0"/>
              </a:rPr>
              <a:t>- </a:t>
            </a:r>
            <a:endParaRPr lang="en-US" b="0" i="0" u="none" strike="noStrike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B47FB-A07D-BC33-60FD-1B77A26F5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Re-enforcement </a:t>
            </a:r>
          </a:p>
          <a:p>
            <a:pPr marR="0" lvl="2" rtl="0"/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Uses Euclidian distance method for distance calculation, so we have to use K means only for the samples in which variables are continuous. So, if data is discreet, or categorical we can’t use K-Means.</a:t>
            </a:r>
          </a:p>
          <a:p>
            <a:pPr marR="0" lvl="2" rtl="0"/>
            <a:r>
              <a:rPr lang="en-US" b="1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</a:t>
            </a:r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When classification techniques are decision tree or Random forest independent variable (IV) can either be categorical or continuous. There is no need for transformation for IV using dummy variable coding.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CART (Classification and Regression Tree)</a:t>
            </a:r>
          </a:p>
          <a:p>
            <a:pPr marR="0" lvl="2" rtl="0"/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Uses </a:t>
            </a:r>
            <a:r>
              <a:rPr lang="en-US" b="1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Gini Gain</a:t>
            </a:r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as measure of impurity for evaluation of IV.</a:t>
            </a:r>
          </a:p>
          <a:p>
            <a:pPr marR="0" lvl="2" rtl="0"/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It always does a </a:t>
            </a:r>
            <a:r>
              <a:rPr lang="en-US" b="1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Binary Split.</a:t>
            </a:r>
          </a:p>
          <a:p>
            <a:pPr marR="0" lvl="2" rtl="0"/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Finding the right sized tree.</a:t>
            </a:r>
          </a:p>
          <a:p>
            <a:pPr marR="0" lvl="2" rtl="0"/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Pre-pruning</a:t>
            </a:r>
          </a:p>
          <a:p>
            <a:pPr marR="0" lvl="2" rtl="0"/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Post-pruning</a:t>
            </a:r>
          </a:p>
        </p:txBody>
      </p:sp>
    </p:spTree>
    <p:extLst>
      <p:ext uri="{BB962C8B-B14F-4D97-AF65-F5344CB8AC3E}">
        <p14:creationId xmlns:p14="http://schemas.microsoft.com/office/powerpoint/2010/main" val="199061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5A16-606B-19A6-E424-F24B6D33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en-US" b="0" i="0" u="none" strike="noStrike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3203A-EAAD-6C40-C3A0-E0EE4F8B7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169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5D9B-EA1C-6A02-602D-1378EC7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CART – For our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D4850-50BF-1D98-5736-A2476B2B3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316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7DB1-9AD5-C455-1EA4-E4142BE8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Model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2AA88-E9BE-0ED7-6321-920F8F1D0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82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2E15-6AC6-D6DA-56DA-A1277CE6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Pre-Pruning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0C3F6-AEE1-0520-6F11-51F123330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76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1822-97BB-470E-F3C1-58A9FD78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Min Split/Min Bucket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02EDC-A982-E3FB-4631-1DBAC814C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50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o you fear AI taking over? A third of people believe computers ...">
            <a:extLst>
              <a:ext uri="{FF2B5EF4-FFF2-40B4-BE49-F238E27FC236}">
                <a16:creationId xmlns:a16="http://schemas.microsoft.com/office/drawing/2014/main" id="{B2B819A9-1369-9E6E-9E8B-5D74BBEEE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253" y="245096"/>
            <a:ext cx="3703086" cy="212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hould We Be Afraid of Artificial Intelligence? - YouTube">
            <a:extLst>
              <a:ext uri="{FF2B5EF4-FFF2-40B4-BE49-F238E27FC236}">
                <a16:creationId xmlns:a16="http://schemas.microsoft.com/office/drawing/2014/main" id="{30728A66-FA34-2940-7C25-DAC48B56B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38" y="258925"/>
            <a:ext cx="4036321" cy="215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hould We Fear AI? - Free Grace International">
            <a:extLst>
              <a:ext uri="{FF2B5EF4-FFF2-40B4-BE49-F238E27FC236}">
                <a16:creationId xmlns:a16="http://schemas.microsoft.com/office/drawing/2014/main" id="{5958BC4C-AF6D-3521-C927-C2F3B6B27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168" y="258925"/>
            <a:ext cx="3703086" cy="215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33917E-F89D-34CA-13A1-80C5F04E0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439" y="3713101"/>
            <a:ext cx="7543800" cy="1266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A753F9-784A-C76B-5E93-C2D48CDDB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79" y="3518759"/>
            <a:ext cx="2838450" cy="12001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E546D1-9E3E-58C7-299D-50FC0D028F12}"/>
              </a:ext>
            </a:extLst>
          </p:cNvPr>
          <p:cNvSpPr/>
          <p:nvPr/>
        </p:nvSpPr>
        <p:spPr>
          <a:xfrm>
            <a:off x="529511" y="5046792"/>
            <a:ext cx="1684642" cy="615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No</a:t>
            </a:r>
            <a:endParaRPr lang="en-IN" sz="6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F1779F-B3B3-3AEA-9B5D-2E0AA15EEA4F}"/>
              </a:ext>
            </a:extLst>
          </p:cNvPr>
          <p:cNvSpPr/>
          <p:nvPr/>
        </p:nvSpPr>
        <p:spPr>
          <a:xfrm>
            <a:off x="7131692" y="5252600"/>
            <a:ext cx="1684642" cy="615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Yes</a:t>
            </a:r>
            <a:endParaRPr lang="en-IN" sz="6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E3A24B-FB01-E0A5-3DB6-4DAD89D39668}"/>
              </a:ext>
            </a:extLst>
          </p:cNvPr>
          <p:cNvSpPr/>
          <p:nvPr/>
        </p:nvSpPr>
        <p:spPr>
          <a:xfrm>
            <a:off x="578056" y="2659783"/>
            <a:ext cx="1684642" cy="615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IF</a:t>
            </a:r>
            <a:endParaRPr lang="en-IN" sz="6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1E605E-68C8-EB5C-6D11-F27971A7A28A}"/>
              </a:ext>
            </a:extLst>
          </p:cNvPr>
          <p:cNvSpPr/>
          <p:nvPr/>
        </p:nvSpPr>
        <p:spPr>
          <a:xfrm>
            <a:off x="6956976" y="2721969"/>
            <a:ext cx="1684642" cy="615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IF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78527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C865-17D2-3DC3-1289-9A0ECF85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Post Pruning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8D075-8A02-AFB1-DC9B-B1F2FA6F7A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021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E7F6-F4A0-FF59-8CA2-40C9C66B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CP (Cost Parameter)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59FF5-62BC-23FA-7144-3321D2146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713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3B98-DB9B-9694-1F70-490A87EB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Greedy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4D831-31F8-CDCA-49A8-AD7553237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93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5D1E-A469-CC07-D527-EDD39C0D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XVAL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2A17-210E-D378-14DA-AC2870DD1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104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F949-8988-E10C-CBE2-1BEC77DF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Visual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BCF25-2312-5DA3-42B5-B659F2755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96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7C09-304D-1411-5911-743901FA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DT (rpart -plot)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4C646-F2F2-4114-898C-CA0EB8B65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30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BD59-A4C1-177E-7ABC-2F041CD2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Predict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91407-E4AC-E9F5-36D2-3333E2618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65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2850-8F91-1B0F-B507-A2624AA7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CB577-3D30-96D6-29A8-2787D82A7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903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8A92-B611-A424-CFB5-818E2F56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Probability score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7E8DD-3493-9235-C115-159CED2F4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018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719B-1892-842D-0F07-1E2EE104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Model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D8721-8AE6-8FA7-5A6A-47A7B9871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8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9B9-ECA9-ECEA-FC93-BF5C6F57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ML Branches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625BF9-26DA-07D8-2C86-7BBE9DBF8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660" y="1690688"/>
            <a:ext cx="7832920" cy="4622106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497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020F-1224-F84C-26EA-5A0357A5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91E8D-8AA8-3668-171D-08F19AF85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074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7753-D001-7C4A-2790-A9095E74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Actual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A170F-D81E-41AF-259B-F93C3B7B0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346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FB1E-1043-BBB4-0CBA-FDF3A85F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Predicted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56291-DD5C-6106-5B80-AF450CF0B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252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5FCB-39BE-0822-5F4F-FCFA08EF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Accuracy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E0A1E-88FD-CF86-8F9D-57B67B01C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096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F3EF-49E8-C634-D1AB-4B544AC1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TN+TP/ Total Predictors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54CB5-3E63-96A8-7E0E-01632E952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285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1058-5841-2E7E-8E61-E5B05463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Misclassification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C4848-1625-65C9-C101-AE0712079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32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118E-9FD5-F9E5-0C99-AC977221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1 - Accuracy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B5B63-162A-4C76-C8C2-CFF26A432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95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1223-899A-121B-3B5D-0B76172E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Precession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7DA51-EA61-6DB5-8D0D-6745CEC84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569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137F-F38E-3510-B366-63259881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TP/Predictive Positives (TP+FP) - </a:t>
            </a:r>
            <a:r>
              <a:rPr lang="en-US" b="0" i="0" u="none" strike="noStrike" baseline="0">
                <a:highlight>
                  <a:srgbClr val="FFFF00"/>
                </a:highlight>
                <a:latin typeface="Calibri" panose="020F0502020204030204" pitchFamily="34" charset="0"/>
              </a:rPr>
              <a:t>Lower the Precession – Higher the Type 1 error</a:t>
            </a:r>
            <a:endParaRPr lang="en-US" b="0" i="0" u="none" strike="noStrike" baseline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09C99-9C50-C355-81B1-F209C743E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950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903D-9B67-4656-F03F-9F20DCC8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Recall – Is also referred as Sensitivity OR True Positive Rate (TPR)</a:t>
            </a:r>
            <a:endParaRPr lang="en-US" b="0" i="0" u="none" strike="noStrike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43E0A-9949-B191-619A-B538A5124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85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9B9-ECA9-ECEA-FC93-BF5C6F57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0" y="46621"/>
            <a:ext cx="10515600" cy="642581"/>
          </a:xfrm>
        </p:spPr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ML Algorithms</a:t>
            </a:r>
          </a:p>
        </p:txBody>
      </p:sp>
      <p:pic>
        <p:nvPicPr>
          <p:cNvPr id="3074" name="Picture 2" descr="Types of Machine Learning Algorithms">
            <a:extLst>
              <a:ext uri="{FF2B5EF4-FFF2-40B4-BE49-F238E27FC236}">
                <a16:creationId xmlns:a16="http://schemas.microsoft.com/office/drawing/2014/main" id="{2548B9A5-3E2D-B719-BB8A-17EB99D1A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23" y="767118"/>
            <a:ext cx="7820511" cy="5773641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975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DE2B-C447-E2E0-7EE9-B04C58CF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TP/ FN +TP - </a:t>
            </a:r>
            <a:r>
              <a:rPr lang="en-US" b="0" i="0" u="none" strike="noStrike" baseline="0">
                <a:highlight>
                  <a:srgbClr val="FFFF00"/>
                </a:highlight>
                <a:latin typeface="Calibri" panose="020F0502020204030204" pitchFamily="34" charset="0"/>
              </a:rPr>
              <a:t>Lower the recall – Higher the Type 2 error</a:t>
            </a:r>
            <a:endParaRPr lang="en-US" b="0" i="0" u="none" strike="noStrike" baseline="0"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BCE64-C399-9378-F6E2-B6667E066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357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81C1-1B73-1603-ECE9-AFF9E469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 Are Black box models, requires huge set of data. Two reason for which we go with Data Mining techniques</a:t>
            </a:r>
            <a:endParaRPr lang="en-US" b="0" i="0" u="none" strike="noStrike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591C0-44B6-574F-BE10-C00C15E9C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920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5BEF-4C5C-9FD6-7F96-B06B2123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Data is non parametric (that is data does not follow any distribution like normal etc)</a:t>
            </a:r>
            <a:endParaRPr lang="en-US" b="0" i="0" u="none" strike="noStrike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1B6A6-F47A-5186-51EC-34F8E84D6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864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D6EA-CF28-305B-87BA-2F7956B1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If prediction is only requirement for our business problem</a:t>
            </a:r>
            <a:endParaRPr lang="en-US" b="0" i="0" u="none" strike="noStrike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5D4A1-FFD8-945A-0779-8A4B02AC9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42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CACC-9E60-4AE2-EFB1-8BAABD48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Bagging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564B2-5BA4-2965-7A14-B35179EA4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2500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84A6-4F11-401F-769E-EE3F7A2A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All the models for base estimator are the same like if we use decision tree etc</a:t>
            </a:r>
            <a:endParaRPr lang="en-US" b="0" i="0" u="none" strike="noStrike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65CC2-74B0-C7A7-8126-C967F9281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839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5045-6159-BE60-94D7-CDA60893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Same input data is provided to all the estimators with different input parameter like number of rows will be different</a:t>
            </a:r>
            <a:endParaRPr lang="en-US" b="0" i="0" u="none" strike="noStrike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D69BE-F46A-C39F-ABF7-7AF61DE01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046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9B0D-3DAE-F8BB-EF06-BCEC2F4C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Parallel execution</a:t>
            </a:r>
            <a:endParaRPr lang="en-US" b="0" i="0" u="none" strike="noStrike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D53CE-5CE5-4689-A5F4-429CDF2B2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640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B82A-50B1-3A92-B0CE-81B05ECB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When Bagging is done with Decision Tree, it is called Random Forest, or we can say that Random Forest is collection of Decision Tree</a:t>
            </a:r>
            <a:endParaRPr lang="en-US" b="0" i="0" u="none" strike="noStrike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503ED-825B-BB7E-AE26-A1B4E8777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388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CE25-3A64-DA49-FD42-578FB35E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2D629-B166-B414-143C-E441A122E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8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9B9-ECA9-ECEA-FC93-BF5C6F57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Machine Learning – Process</a:t>
            </a:r>
          </a:p>
        </p:txBody>
      </p:sp>
    </p:spTree>
    <p:extLst>
      <p:ext uri="{BB962C8B-B14F-4D97-AF65-F5344CB8AC3E}">
        <p14:creationId xmlns:p14="http://schemas.microsoft.com/office/powerpoint/2010/main" val="12334728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591D-CE73-EE08-81B2-690B0CAF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All the models for base estimators are the same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C3D47-12C2-83D8-EC9D-91E8C7944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625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C8A2-660C-D88C-C517-50BFA62B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Input data is provided to first model and mistakes done by first model is passed to next model like wise to other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AF99A-1318-5704-B1C2-B50E29A6F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5969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75CA-5690-22FE-9937-58387304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Only Error data is passed.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674D8-2444-3F08-EC96-8D9719D94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760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52FA-AA9E-EDFB-E745-5255D81F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Sequential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5E17B-4515-B79D-915B-7685A1AA5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9853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8702-F308-FA39-E288-9BE35B6A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Generally bosting method tend to overfit quickly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8E165-6B8F-4FFD-26F9-FAD6D10C6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5280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9AD2-458D-DB05-C3A3-DF81B15F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There are two types of models in 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EF3C2-7841-1C6B-FF2F-E208508F2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557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4A5D-D7CA-BF06-35FE-66F8577E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ADA Boost (Adaptive Boosting)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E5721-370F-6BAD-399C-064C2CE6C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1755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DF3B-AFC1-4FF7-FAF2-35F5126B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Gradient 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975D5-F935-E591-E996-07C6AFC86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07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C5DE-90D4-ECB2-33F6-2A3B0B5F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Stacking/Blending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808DF-51BC-AABA-6745-F1BBA195B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248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2840-4701-0525-C657-227E759A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Every model will be different like logistic, Random forest, KNN etc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F6BFA-706A-0A32-B767-161AAEEFD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45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9B9-ECA9-ECEA-FC93-BF5C6F57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Machine Learning Project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AE461-C5E3-6571-19A8-D6A54906E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Define Business Problem – Understand the business Problem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Collection of Data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Cleaning Data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Transformation of Data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Visualization of Data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Model Building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Presentation of Insights</a:t>
            </a:r>
          </a:p>
          <a:p>
            <a:pPr marL="0" marR="0" lvl="0" indent="0" rtl="0">
              <a:buNone/>
            </a:pPr>
            <a:endParaRPr lang="en-US" b="0" i="0" u="none" strike="noStrike" baseline="0" dirty="0">
              <a:solidFill>
                <a:srgbClr val="1F376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9633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3AD6-DE37-A33A-13A0-72828074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Input data will not change</a:t>
            </a:r>
            <a:endParaRPr lang="en-US" b="0" i="0" u="none" strike="noStrike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C3547-3C3B-6DDA-DD1F-6EDEEC1A9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6068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A802-B5B6-0A8D-AE70-9533CDB1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Strength of every individual tree should be high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537AD-8405-AC3E-E080-6617EE5A6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7202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B79C-3F5B-3D01-41B1-D42BCE1B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The correlation between decision trees in the forest should be low.</a:t>
            </a:r>
            <a:endParaRPr lang="en-US" b="0" i="0" u="none" strike="noStrike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4C9B1-17BB-A020-9F8F-84A21C09B6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4070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928B-2A8A-BB6B-1870-22947168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Over Sampling</a:t>
            </a:r>
            <a:endParaRPr lang="en-US" b="0" i="0" u="none" strike="noStrike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7AC8B-D035-375A-9578-CB68C70D2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6202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7543-1984-F596-3A8F-53164313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Changing the cut off of probability (alpha value)- changing the threshold – Only advised if there is imbalance of data</a:t>
            </a:r>
            <a:r>
              <a:rPr lang="en-US" b="0" i="0" u="none" strike="noStrike" baseline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389B7-40AD-F313-8184-F99506F6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1188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AC10-8E9E-A9CB-DC22-285DD990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Sigmoid function – Underlying logistic function</a:t>
            </a:r>
            <a:endParaRPr lang="en-US" b="0" i="0" u="none" strike="noStrike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78A8D-989C-35E5-BA94-8DD84488B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6425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A407-03BF-9B03-BCA4-D9BEA666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RELU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9CA36-6292-A5D6-540A-202A04923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8930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6C8-6EC2-94F9-D5EC-14E0D9D9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LEAKY – RELU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B5384-F5D0-8319-A488-C968FFAEB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0886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F4A6-D776-42F2-4CF0-913C7677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Soft max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6A6F2-0FAB-0CA1-16E8-5F79A8C03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259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E737-9689-AA70-0B50-7F0E0843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Heaviside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9DA9C-0B0F-F057-F368-D0D97C47C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0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9B9-ECA9-ECEA-FC93-BF5C6F57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High Level ML Project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AE461-C5E3-6571-19A8-D6A54906E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R="0" lvl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Defining Business Problems: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Understand business problem and the nature of data that is required to solve the problem</a:t>
            </a:r>
          </a:p>
          <a:p>
            <a:pPr marR="0" lvl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Collect data: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We can collect data from two sources 1. Primary and 2. Secondary Source, there are two types data Quantity and Quality (Text, videos, images etc.), Quantity Datasets - There are two types here Continuous and Discreet, Continuous are further divided in two types – Ratio Scales and Interval scales. Discreet are further divided in 3 different types Binary, Nominal, Ordinal, Binary is further divided in two </a:t>
            </a:r>
            <a:r>
              <a:rPr lang="en-US" b="0" i="0" u="none" strike="noStrike" baseline="0" dirty="0" err="1">
                <a:solidFill>
                  <a:srgbClr val="1F3763"/>
                </a:solidFill>
                <a:latin typeface="Times New Roman" panose="02020603050405020304" pitchFamily="18" charset="0"/>
              </a:rPr>
              <a:t>ie</a:t>
            </a:r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 Symmetrical Binary and Asymmetrical.</a:t>
            </a:r>
          </a:p>
          <a:p>
            <a:pPr marR="0" lvl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Clean data: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Two important data steps that we identify in these steps is Missing data value and Outliers, in case od Missing data then we can </a:t>
            </a:r>
          </a:p>
          <a:p>
            <a:pPr marR="0" lvl="2" rtl="0"/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Remove data column/ rows</a:t>
            </a:r>
          </a:p>
          <a:p>
            <a:pPr marR="0" lvl="2" rtl="0"/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Impute – </a:t>
            </a:r>
          </a:p>
          <a:p>
            <a:pPr lvl="3"/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Measure of Central tendency</a:t>
            </a:r>
          </a:p>
          <a:p>
            <a:pPr lvl="3"/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Prediction (KNN – K Nearest Neighbor)</a:t>
            </a:r>
          </a:p>
          <a:p>
            <a:pPr marR="0" lvl="2" rtl="0"/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Special Case – Forward Fill, backward Fill, generally we use it in time bound data/ time series data.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Outliers:</a:t>
            </a:r>
          </a:p>
          <a:p>
            <a:pPr marR="0" lvl="2" rtl="0"/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Identify: Univariate / Bivariate</a:t>
            </a:r>
          </a:p>
          <a:p>
            <a:pPr marR="0" lvl="2" rtl="0"/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Univariate – </a:t>
            </a:r>
            <a:r>
              <a:rPr lang="en-US" b="0" i="1" u="none" strike="noStrike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BoxPlot</a:t>
            </a:r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, Histogram</a:t>
            </a:r>
          </a:p>
          <a:p>
            <a:pPr marR="0" lvl="2" rtl="0"/>
            <a:r>
              <a:rPr lang="en-US" b="0" i="1" u="none" strike="noStrike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BiVariate</a:t>
            </a:r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– Scatter plot, r(square) for rows</a:t>
            </a:r>
          </a:p>
          <a:p>
            <a:pPr marR="0" lvl="2" rtl="0"/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Decide: </a:t>
            </a:r>
          </a:p>
          <a:p>
            <a:pPr lvl="3"/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Remove- When variance is biased</a:t>
            </a:r>
          </a:p>
          <a:p>
            <a:pPr lvl="3"/>
            <a:r>
              <a:rPr lang="en-US" b="0" i="1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Retain – When variance is unbiased</a:t>
            </a:r>
          </a:p>
        </p:txBody>
      </p:sp>
    </p:spTree>
    <p:extLst>
      <p:ext uri="{BB962C8B-B14F-4D97-AF65-F5344CB8AC3E}">
        <p14:creationId xmlns:p14="http://schemas.microsoft.com/office/powerpoint/2010/main" val="29891945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C3EB-D1A5-73DA-F485-65243EE8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Hyperbolic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A2B30-4790-EC95-B923-93CE7FA9A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3359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0505-5A20-5C87-BDB5-6D119379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Similar to Linear/Logistic regression, Neural networks model also requires independent variables to be continuous.</a:t>
            </a:r>
            <a:endParaRPr lang="en-US" b="0" i="0" u="none" strike="noStrike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FC68D-2957-7D73-AC8B-4997D8861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7398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3658-0E32-B48B-DFC3-377F1B9F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Always scale the independent variables before performing Neural network model provided if not already scaled</a:t>
            </a:r>
            <a:r>
              <a:rPr lang="en-US" b="0" i="0" u="none" strike="noStrike" baseline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F2570-9F0B-72E8-4D9B-C3345A3A5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7306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9279-678E-D3FB-F228-7B6DD928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Confusion Matrix</a:t>
            </a:r>
            <a:endParaRPr lang="en-US" b="0" i="0" u="none" strike="noStrike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92E37-0724-CBA3-73C5-6F0BB25D0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0627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561F-FBA7-26B0-1407-E9383D7B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Rank Order</a:t>
            </a:r>
            <a:endParaRPr lang="en-US" b="0" i="0" u="none" strike="noStrike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75C68-5349-267D-4CA8-7D6475CC8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230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334D-0CED-9489-D3FD-D958E430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ROC Curve – </a:t>
            </a:r>
            <a:endParaRPr lang="en-US" b="0" i="0" u="none" strike="noStrike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333F7-3190-BCE8-845D-E29E0C8BD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9713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42D9-B7BA-40F0-851D-57FD1AF9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Ideal scenario of the model will have TPR = 1 and FPR = 0, this indicates overfitted model. </a:t>
            </a:r>
            <a:endParaRPr lang="en-US" b="0" i="0" u="none" strike="noStrike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D154B-453F-7580-791D-BF091C48E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012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B022-A46B-3FD3-F092-F2680213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Steeper the ROC Curve; stronger the model</a:t>
            </a:r>
            <a:r>
              <a:rPr lang="en-US" b="0" i="0" u="none" strike="noStrike" baseline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DAD80-046B-B3DB-5E10-955D87202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5747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851C-A442-5997-D740-91CEE78F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If the entire ROC graph area = 100%, then, the area under ROC curve is also called AUC (Area Under Curve). AUC range between 0 – 1, higher the AUC score stronger the model.</a:t>
            </a:r>
            <a:endParaRPr lang="en-US" b="0" i="0" u="none" strike="noStrike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7A15A-85FE-1D5B-8592-A6BD4C5B9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8760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0DE6-5E7E-A4C9-FE14-23BD3F54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Gini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89951-B331-D880-EA04-78C4A46B9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53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9B9-ECA9-ECEA-FC93-BF5C6F57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High Level ML Project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AE461-C5E3-6571-19A8-D6A54906E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Transformation of data: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Log transformation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Min max normalization </a:t>
            </a:r>
            <a:r>
              <a:rPr lang="en-US" b="0" i="0" u="none" strike="noStrike" baseline="0" dirty="0" err="1">
                <a:solidFill>
                  <a:srgbClr val="1F3763"/>
                </a:solidFill>
                <a:latin typeface="Times New Roman" panose="02020603050405020304" pitchFamily="18" charset="0"/>
              </a:rPr>
              <a:t>ie</a:t>
            </a:r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1F3763"/>
                </a:solidFill>
                <a:latin typeface="Times New Roman" panose="02020603050405020304" pitchFamily="18" charset="0"/>
              </a:rPr>
              <a:t>Xnorm</a:t>
            </a:r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 = X-Min/ Max-Min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Scaling – Z score transformation, Z = X-Mu/sigma</a:t>
            </a:r>
          </a:p>
          <a:p>
            <a:pPr marR="0" lvl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Visualization of data: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Using Tableau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Different types of graphs </a:t>
            </a:r>
            <a:r>
              <a:rPr lang="en-US" b="0" i="0" u="none" strike="noStrike" baseline="0" dirty="0" err="1">
                <a:solidFill>
                  <a:srgbClr val="1F3763"/>
                </a:solidFill>
                <a:latin typeface="Times New Roman" panose="02020603050405020304" pitchFamily="18" charset="0"/>
              </a:rPr>
              <a:t>etc</a:t>
            </a:r>
            <a:endParaRPr lang="en-US" b="0" i="0" u="none" strike="noStrike" baseline="0" dirty="0">
              <a:solidFill>
                <a:srgbClr val="1F3763"/>
              </a:solidFill>
              <a:latin typeface="Times New Roman" panose="02020603050405020304" pitchFamily="18" charset="0"/>
            </a:endParaRPr>
          </a:p>
          <a:p>
            <a:pPr marR="0" lvl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Modeling: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Model Selection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Model Building 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Performance measure</a:t>
            </a:r>
          </a:p>
          <a:p>
            <a:pPr marR="0" lvl="1" rtl="0"/>
            <a:endParaRPr lang="en-US" b="0" i="0" u="none" strike="noStrike" baseline="0" dirty="0">
              <a:solidFill>
                <a:srgbClr val="1F376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53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2589-C805-4722-CE57-555479B4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AUC Curve</a:t>
            </a:r>
            <a:endParaRPr lang="en-US" b="0" i="0" u="none" strike="noStrike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06BD8-2949-C842-6233-C58ED558F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662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2BB3-AA89-B621-2526-A25F0CF3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Sort the predicted probabilities in lowest to highest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26CA9-516C-1EFE-055D-FA8D3D176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5519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4953-507B-CC0E-5D49-AD2C15EF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Bucket the data in 10 deciles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7BE54-13B5-2018-351B-59ABFFCF3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8511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EB17-18C0-CCC4-BC03-CEC54596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Calibri" panose="020F0502020204030204" pitchFamily="34" charset="0"/>
              </a:rPr>
              <a:t>Calculate the response count for each decile</a:t>
            </a:r>
            <a:endParaRPr lang="en-US" b="0" i="0" u="none" strike="noStrike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024D-8C46-3B95-1482-B2912B9DA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9B9-ECA9-ECEA-FC93-BF5C6F57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High Level ML Project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AE461-C5E3-6571-19A8-D6A54906E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R="0" lvl="0" rtl="0"/>
            <a:r>
              <a:rPr lang="en-IN" b="0" i="1" u="none" strike="noStrike" baseline="0" dirty="0">
                <a:solidFill>
                  <a:srgbClr val="4472C4"/>
                </a:solidFill>
                <a:latin typeface="Times New Roman" panose="02020603050405020304" pitchFamily="18" charset="0"/>
              </a:rPr>
              <a:t>Modelling Data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Descriptive 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Inferential – Test of population parameter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Test of Means (Parametric)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One Sample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Two Sample</a:t>
            </a:r>
          </a:p>
          <a:p>
            <a:pPr marR="0" lvl="1" rtl="0"/>
            <a:r>
              <a:rPr lang="en-US" b="0" i="0" u="none" strike="noStrike" baseline="0" dirty="0" err="1">
                <a:solidFill>
                  <a:srgbClr val="1F3763"/>
                </a:solidFill>
                <a:latin typeface="Times New Roman" panose="02020603050405020304" pitchFamily="18" charset="0"/>
              </a:rPr>
              <a:t>Anova</a:t>
            </a:r>
            <a:endParaRPr lang="en-US" b="0" i="0" u="none" strike="noStrike" baseline="0" dirty="0">
              <a:solidFill>
                <a:srgbClr val="1F3763"/>
              </a:solidFill>
              <a:latin typeface="Times New Roman" panose="02020603050405020304" pitchFamily="18" charset="0"/>
            </a:endParaRPr>
          </a:p>
          <a:p>
            <a:pPr marR="0" lvl="1" rtl="0"/>
            <a:r>
              <a:rPr lang="en-US" b="0" i="0" u="none" strike="noStrike" baseline="0" dirty="0" err="1">
                <a:solidFill>
                  <a:srgbClr val="1F3763"/>
                </a:solidFill>
                <a:latin typeface="Times New Roman" panose="02020603050405020304" pitchFamily="18" charset="0"/>
              </a:rPr>
              <a:t>Manova</a:t>
            </a:r>
            <a:endParaRPr lang="en-US" b="0" i="0" u="none" strike="noStrike" baseline="0" dirty="0">
              <a:solidFill>
                <a:srgbClr val="1F3763"/>
              </a:solidFill>
              <a:latin typeface="Times New Roman" panose="02020603050405020304" pitchFamily="18" charset="0"/>
            </a:endParaRPr>
          </a:p>
          <a:p>
            <a:pPr marR="0" lvl="1" rtl="0"/>
            <a:r>
              <a:rPr lang="en-US" b="0" i="0" u="none" strike="noStrike" baseline="0" dirty="0" err="1">
                <a:solidFill>
                  <a:srgbClr val="1F3763"/>
                </a:solidFill>
                <a:latin typeface="Times New Roman" panose="02020603050405020304" pitchFamily="18" charset="0"/>
              </a:rPr>
              <a:t>Mancova</a:t>
            </a:r>
            <a:endParaRPr lang="en-US" b="0" i="0" u="none" strike="noStrike" baseline="0" dirty="0">
              <a:solidFill>
                <a:srgbClr val="1F3763"/>
              </a:solidFill>
              <a:latin typeface="Times New Roman" panose="02020603050405020304" pitchFamily="18" charset="0"/>
            </a:endParaRP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Test of Proportion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Chi Square Test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Test of Normality</a:t>
            </a:r>
          </a:p>
          <a:p>
            <a:pPr marR="0" lvl="1" rtl="0"/>
            <a:r>
              <a:rPr lang="en-US" b="0" i="0" u="none" strike="noStrike" baseline="0" dirty="0" err="1">
                <a:solidFill>
                  <a:srgbClr val="1F3763"/>
                </a:solidFill>
                <a:latin typeface="Times New Roman" panose="02020603050405020304" pitchFamily="18" charset="0"/>
              </a:rPr>
              <a:t>Shaprio</a:t>
            </a:r>
            <a:endParaRPr lang="en-US" b="0" i="0" u="none" strike="noStrike" baseline="0" dirty="0">
              <a:solidFill>
                <a:srgbClr val="1F3763"/>
              </a:solidFill>
              <a:latin typeface="Times New Roman" panose="02020603050405020304" pitchFamily="18" charset="0"/>
            </a:endParaRP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Anderson Darling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Test of Variance</a:t>
            </a:r>
          </a:p>
          <a:p>
            <a:pPr marR="0" lvl="1" rtl="0"/>
            <a:r>
              <a:rPr lang="en-US" b="0" i="0" u="none" strike="noStrike" baseline="0" dirty="0" err="1">
                <a:solidFill>
                  <a:srgbClr val="1F3763"/>
                </a:solidFill>
                <a:latin typeface="Times New Roman" panose="02020603050405020304" pitchFamily="18" charset="0"/>
              </a:rPr>
              <a:t>Levines</a:t>
            </a:r>
            <a:endParaRPr lang="en-US" b="0" i="0" u="none" strike="noStrike" baseline="0" dirty="0">
              <a:solidFill>
                <a:srgbClr val="1F3763"/>
              </a:solidFill>
              <a:latin typeface="Times New Roman" panose="02020603050405020304" pitchFamily="18" charset="0"/>
            </a:endParaRP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KMO</a:t>
            </a:r>
          </a:p>
          <a:p>
            <a:pPr marR="0" lvl="1" rtl="0"/>
            <a:r>
              <a:rPr lang="en-US" b="0" i="0" u="none" strike="noStrike" baseline="0" dirty="0" err="1">
                <a:solidFill>
                  <a:srgbClr val="1F3763"/>
                </a:solidFill>
                <a:latin typeface="Times New Roman" panose="02020603050405020304" pitchFamily="18" charset="0"/>
              </a:rPr>
              <a:t>Bartlett’ss</a:t>
            </a:r>
            <a:endParaRPr lang="en-US" b="0" i="0" u="none" strike="noStrike" baseline="0" dirty="0">
              <a:solidFill>
                <a:srgbClr val="1F3763"/>
              </a:solidFill>
              <a:latin typeface="Times New Roman" panose="02020603050405020304" pitchFamily="18" charset="0"/>
            </a:endParaRP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VIF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Test of Medians ( Non -Parametric)</a:t>
            </a: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Will </a:t>
            </a:r>
            <a:r>
              <a:rPr lang="en-US" b="0" i="0" u="none" strike="noStrike" baseline="0" dirty="0" err="1">
                <a:solidFill>
                  <a:srgbClr val="1F3763"/>
                </a:solidFill>
                <a:latin typeface="Times New Roman" panose="02020603050405020304" pitchFamily="18" charset="0"/>
              </a:rPr>
              <a:t>Coxxon</a:t>
            </a:r>
            <a:endParaRPr lang="en-US" b="0" i="0" u="none" strike="noStrike" baseline="0" dirty="0">
              <a:solidFill>
                <a:srgbClr val="1F3763"/>
              </a:solidFill>
              <a:latin typeface="Times New Roman" panose="02020603050405020304" pitchFamily="18" charset="0"/>
            </a:endParaRPr>
          </a:p>
          <a:p>
            <a:pPr marR="0" lvl="1" rtl="0"/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Man </a:t>
            </a:r>
            <a:r>
              <a:rPr lang="en-US" b="0" i="0" u="none" strike="noStrike" baseline="0" dirty="0" err="1">
                <a:solidFill>
                  <a:srgbClr val="1F3763"/>
                </a:solidFill>
                <a:latin typeface="Times New Roman" panose="02020603050405020304" pitchFamily="18" charset="0"/>
              </a:rPr>
              <a:t>whitneyU</a:t>
            </a:r>
            <a:endParaRPr lang="en-US" b="0" i="0" u="none" strike="noStrike" baseline="0" dirty="0">
              <a:solidFill>
                <a:srgbClr val="1F3763"/>
              </a:solidFill>
              <a:latin typeface="Times New Roman" panose="02020603050405020304" pitchFamily="18" charset="0"/>
            </a:endParaRPr>
          </a:p>
          <a:p>
            <a:pPr marR="0" lvl="1" rtl="0"/>
            <a:r>
              <a:rPr lang="en-US" b="0" i="0" u="none" strike="noStrike" baseline="0" dirty="0" err="1">
                <a:solidFill>
                  <a:srgbClr val="1F3763"/>
                </a:solidFill>
                <a:latin typeface="Times New Roman" panose="02020603050405020304" pitchFamily="18" charset="0"/>
              </a:rPr>
              <a:t>Kruscol</a:t>
            </a:r>
            <a:r>
              <a:rPr lang="en-US" b="0" i="0" u="none" strike="noStrike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 Wallace</a:t>
            </a:r>
          </a:p>
        </p:txBody>
      </p:sp>
    </p:spTree>
    <p:extLst>
      <p:ext uri="{BB962C8B-B14F-4D97-AF65-F5344CB8AC3E}">
        <p14:creationId xmlns:p14="http://schemas.microsoft.com/office/powerpoint/2010/main" val="381961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157</TotalTime>
  <Words>1204</Words>
  <Application>Microsoft Office PowerPoint</Application>
  <PresentationFormat>Widescreen</PresentationFormat>
  <Paragraphs>196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8" baseType="lpstr">
      <vt:lpstr>Arial</vt:lpstr>
      <vt:lpstr>Calibri</vt:lpstr>
      <vt:lpstr>Calibri Light</vt:lpstr>
      <vt:lpstr>Times New Roman</vt:lpstr>
      <vt:lpstr>Office Theme</vt:lpstr>
      <vt:lpstr>Difference Between ML,DL and AI</vt:lpstr>
      <vt:lpstr>PowerPoint Presentation</vt:lpstr>
      <vt:lpstr>ML Branches</vt:lpstr>
      <vt:lpstr>ML Algorithms</vt:lpstr>
      <vt:lpstr>Machine Learning – Process</vt:lpstr>
      <vt:lpstr>Machine Learning Project Flow</vt:lpstr>
      <vt:lpstr>High Level ML Project Flow</vt:lpstr>
      <vt:lpstr>High Level ML Project Flow</vt:lpstr>
      <vt:lpstr>High Level ML Project Flow</vt:lpstr>
      <vt:lpstr>Predictive- </vt:lpstr>
      <vt:lpstr>Predictive- </vt:lpstr>
      <vt:lpstr>Predictive- </vt:lpstr>
      <vt:lpstr>Predictive- </vt:lpstr>
      <vt:lpstr>Predictive- </vt:lpstr>
      <vt:lpstr>PowerPoint Presentation</vt:lpstr>
      <vt:lpstr>CART – For our exercise</vt:lpstr>
      <vt:lpstr>Model Building</vt:lpstr>
      <vt:lpstr>Pre-Pruning</vt:lpstr>
      <vt:lpstr>Min Split/Min Bucket</vt:lpstr>
      <vt:lpstr>Post Pruning</vt:lpstr>
      <vt:lpstr>CP (Cost Parameter)</vt:lpstr>
      <vt:lpstr>Greedy Algorithm</vt:lpstr>
      <vt:lpstr>XVAL</vt:lpstr>
      <vt:lpstr>Visual</vt:lpstr>
      <vt:lpstr>DT (rpart -plot)</vt:lpstr>
      <vt:lpstr>Predict</vt:lpstr>
      <vt:lpstr>Class</vt:lpstr>
      <vt:lpstr>Probability score</vt:lpstr>
      <vt:lpstr>Model Evaluation</vt:lpstr>
      <vt:lpstr>Confusion Matrix</vt:lpstr>
      <vt:lpstr>Actual</vt:lpstr>
      <vt:lpstr>Predicted </vt:lpstr>
      <vt:lpstr>Accuracy</vt:lpstr>
      <vt:lpstr>TN+TP/ Total Predictors</vt:lpstr>
      <vt:lpstr>Misclassification</vt:lpstr>
      <vt:lpstr>1 - Accuracy</vt:lpstr>
      <vt:lpstr>Precession</vt:lpstr>
      <vt:lpstr>TP/Predictive Positives (TP+FP) - Lower the Precession – Higher the Type 1 error</vt:lpstr>
      <vt:lpstr>Recall – Is also referred as Sensitivity OR True Positive Rate (TPR)</vt:lpstr>
      <vt:lpstr>TP/ FN +TP - Lower the recall – Higher the Type 2 error</vt:lpstr>
      <vt:lpstr> Are Black box models, requires huge set of data. Two reason for which we go with Data Mining techniques</vt:lpstr>
      <vt:lpstr>Data is non parametric (that is data does not follow any distribution like normal etc)</vt:lpstr>
      <vt:lpstr>If prediction is only requirement for our business problem</vt:lpstr>
      <vt:lpstr>Bagging</vt:lpstr>
      <vt:lpstr>All the models for base estimator are the same like if we use decision tree etc</vt:lpstr>
      <vt:lpstr>Same input data is provided to all the estimators with different input parameter like number of rows will be different</vt:lpstr>
      <vt:lpstr>Parallel execution</vt:lpstr>
      <vt:lpstr>When Bagging is done with Decision Tree, it is called Random Forest, or we can say that Random Forest is collection of Decision Tree</vt:lpstr>
      <vt:lpstr>Boosting</vt:lpstr>
      <vt:lpstr>All the models for base estimators are the same</vt:lpstr>
      <vt:lpstr>Input data is provided to first model and mistakes done by first model is passed to next model like wise to other models</vt:lpstr>
      <vt:lpstr>Only Error data is passed.</vt:lpstr>
      <vt:lpstr>Sequential execution</vt:lpstr>
      <vt:lpstr>Generally bosting method tend to overfit quickly</vt:lpstr>
      <vt:lpstr>There are two types of models in Boosting</vt:lpstr>
      <vt:lpstr>ADA Boost (Adaptive Boosting)</vt:lpstr>
      <vt:lpstr>Gradient Boosting</vt:lpstr>
      <vt:lpstr>Stacking/Blending</vt:lpstr>
      <vt:lpstr>Every model will be different like logistic, Random forest, KNN etc</vt:lpstr>
      <vt:lpstr>Input data will not change</vt:lpstr>
      <vt:lpstr>Strength of every individual tree should be high</vt:lpstr>
      <vt:lpstr>The correlation between decision trees in the forest should be low.</vt:lpstr>
      <vt:lpstr>Over Sampling</vt:lpstr>
      <vt:lpstr>Changing the cut off of probability (alpha value)- changing the threshold – Only advised if there is imbalance of data.</vt:lpstr>
      <vt:lpstr>Sigmoid function – Underlying logistic function</vt:lpstr>
      <vt:lpstr>RELU </vt:lpstr>
      <vt:lpstr>LEAKY – RELU</vt:lpstr>
      <vt:lpstr>Soft max</vt:lpstr>
      <vt:lpstr>Heaviside</vt:lpstr>
      <vt:lpstr>Hyperbolic</vt:lpstr>
      <vt:lpstr>Similar to Linear/Logistic regression, Neural networks model also requires independent variables to be continuous.</vt:lpstr>
      <vt:lpstr>Always scale the independent variables before performing Neural network model provided if not already scaled.</vt:lpstr>
      <vt:lpstr>Confusion Matrix</vt:lpstr>
      <vt:lpstr>Rank Order</vt:lpstr>
      <vt:lpstr>ROC Curve – </vt:lpstr>
      <vt:lpstr>Ideal scenario of the model will have TPR = 1 and FPR = 0, this indicates overfitted model. </vt:lpstr>
      <vt:lpstr>Steeper the ROC Curve; stronger the model.</vt:lpstr>
      <vt:lpstr>If the entire ROC graph area = 100%, then, the area under ROC curve is also called AUC (Area Under Curve). AUC range between 0 – 1, higher the AUC score stronger the model.</vt:lpstr>
      <vt:lpstr>Gini Index</vt:lpstr>
      <vt:lpstr>AUC Curve</vt:lpstr>
      <vt:lpstr>Sort the predicted probabilities in lowest to highest</vt:lpstr>
      <vt:lpstr>Bucket the data in 10 deciles</vt:lpstr>
      <vt:lpstr>Calculate the response count for each decile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ML,DL and AI</dc:title>
  <dc:creator>sudhakar jharbade</dc:creator>
  <cp:lastModifiedBy>sudhakar jharbade</cp:lastModifiedBy>
  <cp:revision>1</cp:revision>
  <dcterms:created xsi:type="dcterms:W3CDTF">2023-12-11T10:24:45Z</dcterms:created>
  <dcterms:modified xsi:type="dcterms:W3CDTF">2023-12-11T13:02:13Z</dcterms:modified>
</cp:coreProperties>
</file>