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8" r:id="rId3"/>
    <p:sldId id="309" r:id="rId4"/>
    <p:sldId id="315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6406" autoAdjust="0"/>
  </p:normalViewPr>
  <p:slideViewPr>
    <p:cSldViewPr snapToGrid="0">
      <p:cViewPr varScale="1">
        <p:scale>
          <a:sx n="58" d="100"/>
          <a:sy n="58" d="100"/>
        </p:scale>
        <p:origin x="30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02607-2083-18A5-3A3A-3958BDFE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230CA-1441-3E11-73E2-EAC5014E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75765-86C4-AC7F-72F1-F697BF77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8D8C7-413D-5BFF-84A2-AB0DE6B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D3A3-4E38-7845-C22A-EC9C3D5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EED7-B89C-6E9A-6CC3-BFDD6321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72469-24E9-AF6D-41FD-40D4934A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5A5CC-7804-64D8-D449-9B852CBB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EEF1E-5181-7497-2D71-5FE008B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1872A-CAE4-310B-7F4C-82BB279C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1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8F8FC2-D436-0C6C-6342-ECEEBAF5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8E3BE-CF7D-5390-918B-24D74023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FF233-5C56-172C-7BFF-8E2F4464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D785-35E5-463F-ABFA-F824B4C5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93C03-E61A-6FAA-9E43-0D87DAF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DFCF-1C05-99CB-E030-C9A3146C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45222-71F3-DD5F-C3F3-8A34F42B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548BA-16E7-3A97-9CF4-80E4179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E485A-FDE9-BF37-8069-F2277927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A1116-0ACE-9B41-F6BA-2B4FCE9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4FD0-6020-352F-6106-331029ED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0C459-5224-6133-7259-2E921DC5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C219E-4DD2-19AA-1B29-929A1767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64810-C816-5B99-A9F2-D21C02C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5617D-5886-58FA-46FF-2EA5431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1505-69EA-9B12-C532-2FE93139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1A3FB-E82E-6FB8-1B8C-B83358F1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AE7A7-F156-E350-CFDD-B617710C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8B1E6-E0EF-7F7A-4FAA-3E7A3BD0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427AB-7CC4-7419-1A05-E31C0464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91886-BCD4-8E6B-6FDE-8C362591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7978C-04DA-573D-583B-7252B73E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7A5F8-1289-534A-3108-C86BD3F1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11F50-4C27-5C1D-57C7-96F6D9D4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606DA-3157-5596-2F15-4534E6806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C771D-3C52-6D12-B6FE-C49BEC56C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5BE4C9-F70B-89A0-54B6-324CB4DE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B1994-262B-6581-EE11-16DC334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00F0C-60FD-235C-AFF1-A42CACD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0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4813-C367-5C89-3344-96E246B2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5CFF2-4F9A-FE1E-D9B1-92F46F79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8CA9F-2822-0104-DDE0-EA803DDD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925AF-B898-0252-3264-62CE65FB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71817-F2EB-D68E-E846-69BC21E7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DC0C33-C2EF-DC87-2248-DE844D00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753063-41FF-6098-4D6D-83733430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F0421-4FFC-C0EF-FDB4-DBCCF0D1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FF4-3F29-2341-465D-6A2F33E1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5564B-94DE-E1E6-9DA0-BB0694B6E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71BAE-7E6D-7572-5179-4385BB02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04712-7AD1-8E6B-DA75-F6B5F8E8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30D1E-471A-5085-EEB5-BB5F3B7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D8FA-28D5-2F91-76C0-348DCB0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4864E-6B4F-A7D8-1E5D-B23C92CE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24EB8-E33E-6ED0-BB72-4D9C676D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3384D-49BB-D2C5-6B33-E64DA29C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11076-D98D-6A86-3CAA-3A20AFBE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FE4E9-7D3B-3A36-9FC4-116DA32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7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5A8E4-1F20-A45C-7E66-498EB153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DF153-1735-A933-3578-81F49C7D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5FBB6-A84B-7184-FB70-1E4009851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96ED-4111-4579-B1E0-278AA3217AB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735AD-8A02-1B1C-0A98-84CB470D8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92AC5-3300-16A7-538C-4637BD0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3D65-8251-447A-B4BC-4A49AE473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9A2-BF78-5833-231D-0D35BCC6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설문조사 결과의 집계 </a:t>
            </a:r>
            <a:r>
              <a:rPr lang="en-US" altLang="ko-KR" dirty="0"/>
              <a:t>- </a:t>
            </a:r>
            <a:r>
              <a:rPr lang="ko-KR" altLang="en-US" dirty="0"/>
              <a:t>설문지 및 조사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DA72A-FBC4-7935-D102-AC9F4F50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통신사 스마트폰을 이용하는 시민 </a:t>
            </a:r>
            <a:r>
              <a:rPr lang="en-US" altLang="ko-KR" dirty="0"/>
              <a:t>20</a:t>
            </a:r>
            <a:r>
              <a:rPr lang="ko-KR" altLang="en-US" dirty="0"/>
              <a:t>명을 대상으로 무작위 설문조사를 실시한 결과 다음과 같은 결과를 얻었다고 가정하자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26" y="2996724"/>
            <a:ext cx="6958171" cy="36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1.4.1 </a:t>
            </a:r>
            <a:r>
              <a:rPr lang="ko-KR" altLang="en-US" dirty="0"/>
              <a:t>설문지 및 조사 결과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7" y="1690688"/>
            <a:ext cx="6350765" cy="49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04886"/>
              </p:ext>
            </p:extLst>
          </p:nvPr>
        </p:nvGraphicFramePr>
        <p:xfrm>
          <a:off x="2838251" y="67377"/>
          <a:ext cx="5978490" cy="671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15">
                  <a:extLst>
                    <a:ext uri="{9D8B030D-6E8A-4147-A177-3AD203B41FA5}">
                      <a16:colId xmlns:a16="http://schemas.microsoft.com/office/drawing/2014/main" val="1794741151"/>
                    </a:ext>
                  </a:extLst>
                </a:gridCol>
                <a:gridCol w="996415">
                  <a:extLst>
                    <a:ext uri="{9D8B030D-6E8A-4147-A177-3AD203B41FA5}">
                      <a16:colId xmlns:a16="http://schemas.microsoft.com/office/drawing/2014/main" val="3754074380"/>
                    </a:ext>
                  </a:extLst>
                </a:gridCol>
                <a:gridCol w="996415">
                  <a:extLst>
                    <a:ext uri="{9D8B030D-6E8A-4147-A177-3AD203B41FA5}">
                      <a16:colId xmlns:a16="http://schemas.microsoft.com/office/drawing/2014/main" val="3334430770"/>
                    </a:ext>
                  </a:extLst>
                </a:gridCol>
                <a:gridCol w="996415">
                  <a:extLst>
                    <a:ext uri="{9D8B030D-6E8A-4147-A177-3AD203B41FA5}">
                      <a16:colId xmlns:a16="http://schemas.microsoft.com/office/drawing/2014/main" val="3668272984"/>
                    </a:ext>
                  </a:extLst>
                </a:gridCol>
                <a:gridCol w="996415">
                  <a:extLst>
                    <a:ext uri="{9D8B030D-6E8A-4147-A177-3AD203B41FA5}">
                      <a16:colId xmlns:a16="http://schemas.microsoft.com/office/drawing/2014/main" val="3851448865"/>
                    </a:ext>
                  </a:extLst>
                </a:gridCol>
                <a:gridCol w="996415">
                  <a:extLst>
                    <a:ext uri="{9D8B030D-6E8A-4147-A177-3AD203B41FA5}">
                      <a16:colId xmlns:a16="http://schemas.microsoft.com/office/drawing/2014/main" val="4001351876"/>
                    </a:ext>
                  </a:extLst>
                </a:gridCol>
              </a:tblGrid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연번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8638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3566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2873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8895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78880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23180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2918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07629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77631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64842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1975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29742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67352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9233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89236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1088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57940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73003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85746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99122"/>
                  </a:ext>
                </a:extLst>
              </a:tr>
              <a:tr h="319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1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6506"/>
            <a:ext cx="10515600" cy="1325563"/>
          </a:xfrm>
        </p:spPr>
        <p:txBody>
          <a:bodyPr/>
          <a:lstStyle/>
          <a:p>
            <a:r>
              <a:rPr lang="en-US" altLang="ko-KR" dirty="0"/>
              <a:t>1.6.1 </a:t>
            </a:r>
            <a:r>
              <a:rPr lang="ko-KR" altLang="en-US" dirty="0"/>
              <a:t>단순 회귀분석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4614"/>
            <a:ext cx="10515600" cy="435133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] </a:t>
            </a:r>
            <a:r>
              <a:rPr lang="ko-KR" altLang="en-US" dirty="0"/>
              <a:t>서울시 강남구 지역 주민 </a:t>
            </a:r>
            <a:r>
              <a:rPr lang="en-US" altLang="ko-KR" dirty="0"/>
              <a:t>10</a:t>
            </a:r>
            <a:r>
              <a:rPr lang="ko-KR" altLang="en-US" dirty="0"/>
              <a:t>명을 대상으로 월급</a:t>
            </a:r>
            <a:r>
              <a:rPr lang="en-US" altLang="ko-KR" dirty="0"/>
              <a:t>, </a:t>
            </a:r>
            <a:r>
              <a:rPr lang="ko-KR" altLang="en-US" dirty="0"/>
              <a:t>월 지출</a:t>
            </a:r>
            <a:r>
              <a:rPr lang="en-US" altLang="ko-KR" dirty="0"/>
              <a:t>, </a:t>
            </a:r>
            <a:r>
              <a:rPr lang="ko-KR" altLang="en-US" dirty="0"/>
              <a:t>재산을 </a:t>
            </a:r>
            <a:r>
              <a:rPr lang="ko-KR" altLang="en-US" dirty="0" err="1"/>
              <a:t>설문조사한</a:t>
            </a:r>
            <a:r>
              <a:rPr lang="ko-KR" altLang="en-US" dirty="0"/>
              <a:t> 결과 다음과 같았다</a:t>
            </a:r>
            <a:r>
              <a:rPr lang="en-US" altLang="ko-KR" dirty="0"/>
              <a:t>. </a:t>
            </a:r>
            <a:r>
              <a:rPr lang="ko-KR" altLang="en-US" dirty="0"/>
              <a:t>월 지출을 종속변수로 하고</a:t>
            </a:r>
            <a:r>
              <a:rPr lang="en-US" altLang="ko-KR" dirty="0"/>
              <a:t>, </a:t>
            </a:r>
            <a:r>
              <a:rPr lang="ko-KR" altLang="en-US" dirty="0"/>
              <a:t>월급을 독립변수로 하여 월급이 월 지출에 영향을 미치는지를 단순 회귀 분석하라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52239"/>
              </p:ext>
            </p:extLst>
          </p:nvPr>
        </p:nvGraphicFramePr>
        <p:xfrm>
          <a:off x="2118627" y="2787632"/>
          <a:ext cx="8128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5736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741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4776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274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월 지출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 원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월급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 원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재산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 원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7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9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61492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3046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1886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7604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01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60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95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2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2377-51B4-6447-8E85-2BF7613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20"/>
            <a:ext cx="10515600" cy="1325563"/>
          </a:xfrm>
        </p:spPr>
        <p:txBody>
          <a:bodyPr/>
          <a:lstStyle/>
          <a:p>
            <a:r>
              <a:rPr lang="en-US" altLang="ko-KR" dirty="0"/>
              <a:t>1.6.2 </a:t>
            </a:r>
            <a:r>
              <a:rPr lang="ko-KR" altLang="en-US" dirty="0"/>
              <a:t>다중 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86986-0648-41E1-8CC0-E6325A7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12"/>
            <a:ext cx="10515600" cy="435133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] </a:t>
            </a:r>
            <a:r>
              <a:rPr lang="ko-KR" altLang="en-US" dirty="0"/>
              <a:t>전국 연도별 </a:t>
            </a:r>
            <a:r>
              <a:rPr lang="en-US" altLang="ko-KR" dirty="0"/>
              <a:t>15</a:t>
            </a:r>
            <a:r>
              <a:rPr lang="ko-KR" altLang="en-US" dirty="0"/>
              <a:t>세 이상 생산가능인구</a:t>
            </a:r>
            <a:r>
              <a:rPr lang="en-US" altLang="ko-KR" dirty="0"/>
              <a:t>, </a:t>
            </a:r>
            <a:r>
              <a:rPr lang="ko-KR" altLang="en-US" dirty="0"/>
              <a:t>경제활동인구</a:t>
            </a:r>
            <a:r>
              <a:rPr lang="en-US" altLang="ko-KR" dirty="0"/>
              <a:t>, </a:t>
            </a:r>
            <a:r>
              <a:rPr lang="ko-KR" altLang="en-US" dirty="0"/>
              <a:t>취업자 수 자료를 활용하여 취업자 수를 종속변수로 하고</a:t>
            </a:r>
            <a:r>
              <a:rPr lang="en-US" altLang="ko-KR" dirty="0"/>
              <a:t>, </a:t>
            </a:r>
            <a:r>
              <a:rPr lang="ko-KR" altLang="en-US" dirty="0"/>
              <a:t>독립변수를 </a:t>
            </a:r>
            <a:r>
              <a:rPr lang="en-US" altLang="ko-KR" dirty="0"/>
              <a:t>15</a:t>
            </a:r>
            <a:r>
              <a:rPr lang="ko-KR" altLang="en-US" dirty="0"/>
              <a:t>세 이상 인구와 경제활동인구로 하여 독립변수인 </a:t>
            </a:r>
            <a:r>
              <a:rPr lang="en-US" altLang="ko-KR" dirty="0"/>
              <a:t>15</a:t>
            </a:r>
            <a:r>
              <a:rPr lang="ko-KR" altLang="en-US" dirty="0"/>
              <a:t>세 이상 인구와 경제활동인구가 취업자 수에 미치는 영향관계를 다중 </a:t>
            </a:r>
            <a:r>
              <a:rPr lang="ko-KR" altLang="en-US" dirty="0" err="1"/>
              <a:t>회귀분석하라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CE8C3C-745E-0DCF-48A9-88E0EC7E9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83090"/>
              </p:ext>
            </p:extLst>
          </p:nvPr>
        </p:nvGraphicFramePr>
        <p:xfrm>
          <a:off x="1865587" y="3160640"/>
          <a:ext cx="81280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8702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607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3195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066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취업자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천명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r>
                        <a:rPr lang="ko-KR" altLang="en-US" dirty="0"/>
                        <a:t>세 이상 인구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천명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경제활동인구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천명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7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2002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9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2003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4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3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2006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676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040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  <a:r>
                        <a:rPr lang="ko-KR" altLang="en-US" dirty="0"/>
                        <a:t>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6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358</Words>
  <Application>Microsoft Office PowerPoint</Application>
  <PresentationFormat>와이드스크린</PresentationFormat>
  <Paragraphs>216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1.4 설문조사 결과의 집계 - 설문지 및 조사 결과</vt:lpstr>
      <vt:lpstr>1.4.1 설문지 및 조사 결과</vt:lpstr>
      <vt:lpstr>PowerPoint 프레젠테이션</vt:lpstr>
      <vt:lpstr>1.6.1 단순 회귀분석</vt:lpstr>
      <vt:lpstr>1.6.2 다중 회귀분석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기초 통계</dc:title>
  <dc:creator>이 성진D</dc:creator>
  <cp:lastModifiedBy>이 성진D</cp:lastModifiedBy>
  <cp:revision>23</cp:revision>
  <dcterms:created xsi:type="dcterms:W3CDTF">2023-04-03T13:34:02Z</dcterms:created>
  <dcterms:modified xsi:type="dcterms:W3CDTF">2023-04-15T08:15:46Z</dcterms:modified>
</cp:coreProperties>
</file>