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3780"/>
  </p:normalViewPr>
  <p:slideViewPr>
    <p:cSldViewPr snapToGrid="0" snapToObjects="1">
      <p:cViewPr varScale="1">
        <p:scale>
          <a:sx n="96" d="100"/>
          <a:sy n="96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Pan/Idealab/NTHU/Semester-6/NLP/term_project/question_type_dis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Pan/Idealab/NTHU/Semester-6/NLP/term_project/question_type_dist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Pan/Idealab/NTHU/Semester-6/NLP/term_project/classifier%20performanc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Pan/Idealab/NTHU/Semester-6/NLP/term_project/classifier%20performanc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Pan/Idealab/NTHU/Semester-6/NLP/term_project/classifier%20performanc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Pan/Idealab/NTHU/Semester-6/NLP/term_project/classifier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Unambiguous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question_type_dist!$A$2:$A$14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进行式</c:v>
                </c:pt>
                <c:pt idx="3">
                  <c:v>过去式</c:v>
                </c:pt>
                <c:pt idx="4">
                  <c:v>未来式</c:v>
                </c:pt>
                <c:pt idx="5">
                  <c:v>关系代名词</c:v>
                </c:pt>
                <c:pt idx="6">
                  <c:v>不定词</c:v>
                </c:pt>
                <c:pt idx="7">
                  <c:v>名词字句</c:v>
                </c:pt>
                <c:pt idx="8">
                  <c:v>被动</c:v>
                </c:pt>
                <c:pt idx="9">
                  <c:v>介系词</c:v>
                </c:pt>
                <c:pt idx="10">
                  <c:v>连接词</c:v>
                </c:pt>
                <c:pt idx="11">
                  <c:v>假设语气</c:v>
                </c:pt>
                <c:pt idx="12">
                  <c:v>分词</c:v>
                </c:pt>
              </c:strCache>
            </c:strRef>
          </c:cat>
          <c:val>
            <c:numRef>
              <c:f>question_type_dist!$B$2:$B$14</c:f>
              <c:numCache>
                <c:formatCode>General</c:formatCode>
                <c:ptCount val="13"/>
                <c:pt idx="0">
                  <c:v>2.0</c:v>
                </c:pt>
                <c:pt idx="1">
                  <c:v>207.0</c:v>
                </c:pt>
                <c:pt idx="2">
                  <c:v>193.0</c:v>
                </c:pt>
                <c:pt idx="3">
                  <c:v>448.0</c:v>
                </c:pt>
                <c:pt idx="4">
                  <c:v>35.0</c:v>
                </c:pt>
                <c:pt idx="5">
                  <c:v>462.0</c:v>
                </c:pt>
                <c:pt idx="6">
                  <c:v>96.0</c:v>
                </c:pt>
                <c:pt idx="7">
                  <c:v>88.0</c:v>
                </c:pt>
                <c:pt idx="8">
                  <c:v>244.0</c:v>
                </c:pt>
                <c:pt idx="9">
                  <c:v>1000.0</c:v>
                </c:pt>
                <c:pt idx="10">
                  <c:v>528.0</c:v>
                </c:pt>
                <c:pt idx="11">
                  <c:v>57.0</c:v>
                </c:pt>
                <c:pt idx="12">
                  <c:v>515.0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6137632"/>
        <c:axId val="1856363056"/>
      </c:barChart>
      <c:catAx>
        <c:axId val="185613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6363056"/>
        <c:crosses val="autoZero"/>
        <c:auto val="1"/>
        <c:lblAlgn val="ctr"/>
        <c:lblOffset val="100"/>
        <c:noMultiLvlLbl val="0"/>
      </c:catAx>
      <c:valAx>
        <c:axId val="18563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613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Ambiguous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question_type_dist!$D$2:$D$14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进行式</c:v>
                </c:pt>
                <c:pt idx="3">
                  <c:v>过去式</c:v>
                </c:pt>
                <c:pt idx="4">
                  <c:v>未来式</c:v>
                </c:pt>
                <c:pt idx="5">
                  <c:v>关系代名词</c:v>
                </c:pt>
                <c:pt idx="6">
                  <c:v>不定词</c:v>
                </c:pt>
                <c:pt idx="7">
                  <c:v>名词字句</c:v>
                </c:pt>
                <c:pt idx="8">
                  <c:v>被动</c:v>
                </c:pt>
                <c:pt idx="9">
                  <c:v>介系词</c:v>
                </c:pt>
                <c:pt idx="10">
                  <c:v>连接词</c:v>
                </c:pt>
                <c:pt idx="11">
                  <c:v>假设语气</c:v>
                </c:pt>
                <c:pt idx="12">
                  <c:v>分词</c:v>
                </c:pt>
              </c:strCache>
            </c:strRef>
          </c:cat>
          <c:val>
            <c:numRef>
              <c:f>question_type_dist!$E$2:$E$14</c:f>
              <c:numCache>
                <c:formatCode>General</c:formatCode>
                <c:ptCount val="13"/>
                <c:pt idx="0">
                  <c:v>0.0</c:v>
                </c:pt>
                <c:pt idx="1">
                  <c:v>410.0</c:v>
                </c:pt>
                <c:pt idx="2">
                  <c:v>309.0</c:v>
                </c:pt>
                <c:pt idx="3">
                  <c:v>156.0</c:v>
                </c:pt>
                <c:pt idx="4">
                  <c:v>0.0</c:v>
                </c:pt>
                <c:pt idx="5">
                  <c:v>491.0</c:v>
                </c:pt>
                <c:pt idx="6">
                  <c:v>115.0</c:v>
                </c:pt>
                <c:pt idx="7">
                  <c:v>36.0</c:v>
                </c:pt>
                <c:pt idx="8">
                  <c:v>306.0</c:v>
                </c:pt>
                <c:pt idx="9">
                  <c:v>91.0</c:v>
                </c:pt>
                <c:pt idx="10">
                  <c:v>20.0</c:v>
                </c:pt>
                <c:pt idx="11">
                  <c:v>15.0</c:v>
                </c:pt>
                <c:pt idx="12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840112"/>
        <c:axId val="1793864592"/>
      </c:barChart>
      <c:catAx>
        <c:axId val="-21438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93864592"/>
        <c:crosses val="autoZero"/>
        <c:auto val="1"/>
        <c:lblAlgn val="ctr"/>
        <c:lblOffset val="100"/>
        <c:noMultiLvlLbl val="0"/>
      </c:catAx>
      <c:valAx>
        <c:axId val="179386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4384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NB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0620637574171862"/>
          <c:y val="0.159779633725115"/>
          <c:w val="0.907762159506673"/>
          <c:h val="0.62593060599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0.92</c:v>
                </c:pt>
                <c:pt idx="3">
                  <c:v>0.86</c:v>
                </c:pt>
                <c:pt idx="4">
                  <c:v>0.0</c:v>
                </c:pt>
                <c:pt idx="5">
                  <c:v>0.86</c:v>
                </c:pt>
                <c:pt idx="6">
                  <c:v>1.0</c:v>
                </c:pt>
                <c:pt idx="7">
                  <c:v>1.0</c:v>
                </c:pt>
                <c:pt idx="8">
                  <c:v>0.92</c:v>
                </c:pt>
                <c:pt idx="9">
                  <c:v>0.56</c:v>
                </c:pt>
                <c:pt idx="10">
                  <c:v>0.82</c:v>
                </c:pt>
                <c:pt idx="11">
                  <c:v>1.0</c:v>
                </c:pt>
                <c:pt idx="12">
                  <c:v>0.81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Sheet1!$A$4:$A$16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Sheet1!$C$4:$C$16</c:f>
              <c:numCache>
                <c:formatCode>General</c:formatCode>
                <c:ptCount val="13"/>
                <c:pt idx="0">
                  <c:v>0.0</c:v>
                </c:pt>
                <c:pt idx="1">
                  <c:v>0.55</c:v>
                </c:pt>
                <c:pt idx="2">
                  <c:v>0.56</c:v>
                </c:pt>
                <c:pt idx="3">
                  <c:v>0.71</c:v>
                </c:pt>
                <c:pt idx="4">
                  <c:v>0.0</c:v>
                </c:pt>
                <c:pt idx="5">
                  <c:v>0.76</c:v>
                </c:pt>
                <c:pt idx="6">
                  <c:v>0.05</c:v>
                </c:pt>
                <c:pt idx="7">
                  <c:v>0.11</c:v>
                </c:pt>
                <c:pt idx="8">
                  <c:v>0.24</c:v>
                </c:pt>
                <c:pt idx="9">
                  <c:v>0.98</c:v>
                </c:pt>
                <c:pt idx="10">
                  <c:v>0.77</c:v>
                </c:pt>
                <c:pt idx="11">
                  <c:v>0.08</c:v>
                </c:pt>
                <c:pt idx="12">
                  <c:v>0.84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1809040"/>
        <c:axId val="1801721984"/>
      </c:barChart>
      <c:catAx>
        <c:axId val="18018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1721984"/>
        <c:crosses val="autoZero"/>
        <c:auto val="1"/>
        <c:lblAlgn val="ctr"/>
        <c:lblOffset val="100"/>
        <c:noMultiLvlLbl val="0"/>
      </c:catAx>
      <c:valAx>
        <c:axId val="180172198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18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7973535263926"/>
          <c:y val="0.0297983752074775"/>
          <c:w val="0.406397701507347"/>
          <c:h val="0.0875056682191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SVM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0812221580424615"/>
          <c:y val="0.163293628318252"/>
          <c:w val="0.87928935066426"/>
          <c:h val="0.629625932571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Sheet1!$M$4:$M$16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Sheet1!$N$4:$N$16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0.93</c:v>
                </c:pt>
                <c:pt idx="4">
                  <c:v>1.0</c:v>
                </c:pt>
                <c:pt idx="5">
                  <c:v>0.98</c:v>
                </c:pt>
                <c:pt idx="6">
                  <c:v>1.0</c:v>
                </c:pt>
                <c:pt idx="7">
                  <c:v>0.83</c:v>
                </c:pt>
                <c:pt idx="8">
                  <c:v>0.96</c:v>
                </c:pt>
                <c:pt idx="9">
                  <c:v>0.91</c:v>
                </c:pt>
                <c:pt idx="10">
                  <c:v>0.95</c:v>
                </c:pt>
                <c:pt idx="11">
                  <c:v>0.91</c:v>
                </c:pt>
                <c:pt idx="12">
                  <c:v>0.92</c:v>
                </c:pt>
              </c:numCache>
            </c:numRef>
          </c:val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Sheet1!$M$4:$M$16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Sheet1!$O$4:$O$16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0.92</c:v>
                </c:pt>
                <c:pt idx="3">
                  <c:v>0.84</c:v>
                </c:pt>
                <c:pt idx="4">
                  <c:v>1.0</c:v>
                </c:pt>
                <c:pt idx="5">
                  <c:v>0.97</c:v>
                </c:pt>
                <c:pt idx="6">
                  <c:v>0.8</c:v>
                </c:pt>
                <c:pt idx="7">
                  <c:v>0.83</c:v>
                </c:pt>
                <c:pt idx="8">
                  <c:v>0.92</c:v>
                </c:pt>
                <c:pt idx="9">
                  <c:v>0.98</c:v>
                </c:pt>
                <c:pt idx="10">
                  <c:v>0.93</c:v>
                </c:pt>
                <c:pt idx="11">
                  <c:v>0.83</c:v>
                </c:pt>
                <c:pt idx="12">
                  <c:v>0.97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5523584"/>
        <c:axId val="-2125633664"/>
      </c:barChart>
      <c:catAx>
        <c:axId val="-212552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25633664"/>
        <c:crosses val="autoZero"/>
        <c:auto val="1"/>
        <c:lblAlgn val="ctr"/>
        <c:lblOffset val="100"/>
        <c:noMultiLvlLbl val="0"/>
      </c:catAx>
      <c:valAx>
        <c:axId val="-212563366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2552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245700173764"/>
          <c:y val="0.0400190813458718"/>
          <c:w val="0.302134900451639"/>
          <c:h val="0.0875056682191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0672682612786609"/>
          <c:y val="0.159779633725115"/>
          <c:w val="0.900027336205616"/>
          <c:h val="0.637596191324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Sheet1!$G$4:$G$16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Sheet1!$H$4:$H$16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0.93</c:v>
                </c:pt>
                <c:pt idx="4">
                  <c:v>1.0</c:v>
                </c:pt>
                <c:pt idx="5">
                  <c:v>0.94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0.88</c:v>
                </c:pt>
                <c:pt idx="10">
                  <c:v>0.96</c:v>
                </c:pt>
                <c:pt idx="11">
                  <c:v>0.92</c:v>
                </c:pt>
                <c:pt idx="12">
                  <c:v>0.92</c:v>
                </c:pt>
              </c:numCache>
            </c:numRef>
          </c:val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Sheet1!$G$4:$G$16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Sheet1!$I$4:$I$16</c:f>
              <c:numCache>
                <c:formatCode>General</c:formatCode>
                <c:ptCount val="13"/>
                <c:pt idx="0">
                  <c:v>0.0</c:v>
                </c:pt>
                <c:pt idx="1">
                  <c:v>0.93</c:v>
                </c:pt>
                <c:pt idx="2">
                  <c:v>0.87</c:v>
                </c:pt>
                <c:pt idx="3">
                  <c:v>0.93</c:v>
                </c:pt>
                <c:pt idx="4">
                  <c:v>0.57</c:v>
                </c:pt>
                <c:pt idx="5">
                  <c:v>0.98</c:v>
                </c:pt>
                <c:pt idx="6">
                  <c:v>0.75</c:v>
                </c:pt>
                <c:pt idx="7">
                  <c:v>0.67</c:v>
                </c:pt>
                <c:pt idx="8">
                  <c:v>0.84</c:v>
                </c:pt>
                <c:pt idx="9">
                  <c:v>0.97</c:v>
                </c:pt>
                <c:pt idx="10">
                  <c:v>0.94</c:v>
                </c:pt>
                <c:pt idx="11">
                  <c:v>0.92</c:v>
                </c:pt>
                <c:pt idx="12">
                  <c:v>0.99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5738656"/>
        <c:axId val="-2126331472"/>
      </c:barChart>
      <c:catAx>
        <c:axId val="-21257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26331472"/>
        <c:crosses val="autoZero"/>
        <c:auto val="1"/>
        <c:lblAlgn val="ctr"/>
        <c:lblOffset val="100"/>
        <c:noMultiLvlLbl val="0"/>
      </c:catAx>
      <c:valAx>
        <c:axId val="-212633147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2573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62646461645125"/>
          <c:y val="0.0297983752074775"/>
          <c:w val="0.427872580686244"/>
          <c:h val="0.0875056682191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0742753718285214"/>
          <c:y val="0.190231481481481"/>
          <c:w val="0.889613517060367"/>
          <c:h val="0.601260489781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Sheet1!$S$4:$S$16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Sheet1!$T$4:$T$16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0.97</c:v>
                </c:pt>
                <c:pt idx="3">
                  <c:v>0.91</c:v>
                </c:pt>
                <c:pt idx="4">
                  <c:v>0.8</c:v>
                </c:pt>
                <c:pt idx="5">
                  <c:v>0.91</c:v>
                </c:pt>
                <c:pt idx="6">
                  <c:v>1.0</c:v>
                </c:pt>
                <c:pt idx="7">
                  <c:v>0.92</c:v>
                </c:pt>
                <c:pt idx="8">
                  <c:v>0.98</c:v>
                </c:pt>
                <c:pt idx="9">
                  <c:v>0.89</c:v>
                </c:pt>
                <c:pt idx="10">
                  <c:v>0.91</c:v>
                </c:pt>
                <c:pt idx="11">
                  <c:v>1.0</c:v>
                </c:pt>
                <c:pt idx="12">
                  <c:v>0.93</c:v>
                </c:pt>
              </c:numCache>
            </c:numRef>
          </c:val>
        </c:ser>
        <c:ser>
          <c:idx val="1"/>
          <c:order val="1"/>
          <c:tx>
            <c:strRef>
              <c:f>Sheet1!$U$3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Sheet1!$S$4:$S$16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Sheet1!$U$4:$U$16</c:f>
              <c:numCache>
                <c:formatCode>General</c:formatCode>
                <c:ptCount val="13"/>
                <c:pt idx="0">
                  <c:v>0.0</c:v>
                </c:pt>
                <c:pt idx="1">
                  <c:v>0.9</c:v>
                </c:pt>
                <c:pt idx="2">
                  <c:v>0.95</c:v>
                </c:pt>
                <c:pt idx="3">
                  <c:v>0.9</c:v>
                </c:pt>
                <c:pt idx="4">
                  <c:v>0.57</c:v>
                </c:pt>
                <c:pt idx="5">
                  <c:v>0.9</c:v>
                </c:pt>
                <c:pt idx="6">
                  <c:v>0.8</c:v>
                </c:pt>
                <c:pt idx="7">
                  <c:v>0.67</c:v>
                </c:pt>
                <c:pt idx="8">
                  <c:v>0.88</c:v>
                </c:pt>
                <c:pt idx="9">
                  <c:v>0.96</c:v>
                </c:pt>
                <c:pt idx="10">
                  <c:v>0.97</c:v>
                </c:pt>
                <c:pt idx="11">
                  <c:v>0.75</c:v>
                </c:pt>
                <c:pt idx="12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1372400"/>
        <c:axId val="1792266048"/>
      </c:barChart>
      <c:catAx>
        <c:axId val="180137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92266048"/>
        <c:crosses val="autoZero"/>
        <c:auto val="1"/>
        <c:lblAlgn val="ctr"/>
        <c:lblOffset val="100"/>
        <c:noMultiLvlLbl val="0"/>
      </c:catAx>
      <c:valAx>
        <c:axId val="17922660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137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4172134733158"/>
          <c:y val="0.0393354476523768"/>
          <c:w val="0.322766841644794"/>
          <c:h val="0.08750569501190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50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675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8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217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26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24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94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9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290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18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9BC7-03B7-194C-B491-8117B19CC20D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3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E-Learning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Assistant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Jinping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</a:t>
            </a:r>
            <a:endParaRPr kumimoji="1" lang="zh-CN" altLang="en-US" dirty="0" smtClean="0"/>
          </a:p>
          <a:p>
            <a:r>
              <a:rPr kumimoji="1" lang="en-US" altLang="zh-CN" dirty="0" smtClean="0"/>
              <a:t>Yi-</a:t>
            </a:r>
            <a:r>
              <a:rPr kumimoji="1" lang="en-US" altLang="zh-CN" dirty="0" err="1" smtClean="0"/>
              <a:t>Hshin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62" y="186975"/>
            <a:ext cx="4358734" cy="21531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77" y="356350"/>
            <a:ext cx="1271473" cy="127147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943226" y="1193102"/>
            <a:ext cx="945120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210462" y="2233438"/>
            <a:ext cx="4667572" cy="1569471"/>
            <a:chOff x="3900488" y="2662666"/>
            <a:chExt cx="4667572" cy="1569471"/>
          </a:xfrm>
        </p:grpSpPr>
        <p:sp>
          <p:nvSpPr>
            <p:cNvPr id="8" name="文字方塊 7"/>
            <p:cNvSpPr txBox="1"/>
            <p:nvPr/>
          </p:nvSpPr>
          <p:spPr>
            <a:xfrm>
              <a:off x="3900488" y="2914651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782408" y="2681717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0" name="文字方塊 9"/>
            <p:cNvSpPr txBox="1"/>
            <p:nvPr/>
          </p:nvSpPr>
          <p:spPr>
            <a:xfrm rot="3961249">
              <a:off x="5241312" y="2755356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dirty="0" smtClean="0"/>
                <a:t>?</a:t>
              </a:r>
              <a:endParaRPr kumimoji="1" lang="zh-TW" altLang="en-US" sz="48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 rot="796079">
              <a:off x="4316010" y="3264129"/>
              <a:ext cx="5052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400" smtClean="0"/>
                <a:t>?</a:t>
              </a:r>
              <a:endParaRPr kumimoji="1" lang="zh-TW" altLang="en-US" sz="5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20660268">
              <a:off x="5904168" y="275965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smtClean="0"/>
                <a:t>?</a:t>
              </a:r>
              <a:endParaRPr kumimoji="1" lang="zh-TW" altLang="en-US" sz="40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 rot="20734071">
              <a:off x="8146150" y="2803463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 rot="19105435">
              <a:off x="5001429" y="339844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19930840">
              <a:off x="6346957" y="3321409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 smtClean="0"/>
                <a:t>?</a:t>
              </a:r>
              <a:endParaRPr kumimoji="1" lang="zh-TW" altLang="en-US" sz="4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651757" y="266266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311626" y="278727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010805" y="3232674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smtClean="0"/>
                <a:t>?</a:t>
              </a:r>
              <a:endParaRPr kumimoji="1" lang="zh-TW" altLang="en-US" sz="48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 rot="17280283">
              <a:off x="5710290" y="3445151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 smtClean="0"/>
                <a:t>?</a:t>
              </a:r>
              <a:endParaRPr kumimoji="1" lang="zh-TW" altLang="en-US" sz="4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 rot="2258224">
              <a:off x="7515225" y="3216474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0" smtClean="0"/>
                <a:t>?</a:t>
              </a:r>
              <a:endParaRPr kumimoji="1" lang="zh-TW" altLang="en-US" sz="6000" dirty="0"/>
            </a:p>
          </p:txBody>
        </p:sp>
      </p:grpSp>
      <p:sp>
        <p:nvSpPr>
          <p:cNvPr id="22" name="向右箭號 21"/>
          <p:cNvSpPr/>
          <p:nvPr/>
        </p:nvSpPr>
        <p:spPr>
          <a:xfrm rot="10800000">
            <a:off x="2943225" y="2676074"/>
            <a:ext cx="945121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45176" y="2509541"/>
            <a:ext cx="234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Ask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questions</a:t>
            </a:r>
            <a:r>
              <a:rPr kumimoji="1" lang="zh-CN" altLang="en-US" sz="2400" dirty="0" smtClean="0"/>
              <a:t> </a:t>
            </a:r>
          </a:p>
          <a:p>
            <a:r>
              <a:rPr kumimoji="1" lang="en-US" altLang="zh-CN" sz="2400" dirty="0" smtClean="0"/>
              <a:t>wait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answers</a:t>
            </a:r>
            <a:endParaRPr kumimoji="1"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9586" y="4020552"/>
            <a:ext cx="810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Classify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students’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questions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English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grammar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categories</a:t>
            </a:r>
            <a:endParaRPr kumimoji="1"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93998" y="5134916"/>
            <a:ext cx="514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Know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weakness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each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</a:t>
            </a:r>
            <a:endParaRPr kumimoji="1"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9586" y="3484964"/>
            <a:ext cx="127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mtClean="0">
                <a:solidFill>
                  <a:srgbClr val="0070C0"/>
                </a:solidFill>
              </a:rPr>
              <a:t>Goal</a:t>
            </a:r>
            <a:r>
              <a:rPr kumimoji="1" lang="en-US" altLang="zh-CN" sz="2400" b="1">
                <a:solidFill>
                  <a:srgbClr val="0070C0"/>
                </a:solidFill>
              </a:rPr>
              <a:t>:</a:t>
            </a:r>
            <a:endParaRPr kumimoji="1"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93998" y="4606044"/>
            <a:ext cx="347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0070C0"/>
                </a:solidFill>
              </a:rPr>
              <a:t>By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doing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this,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we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can:</a:t>
            </a:r>
            <a:endParaRPr kumimoji="1"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19587" y="5620924"/>
            <a:ext cx="70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Provide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s</a:t>
            </a:r>
            <a:r>
              <a:rPr kumimoji="1" lang="en-US" altLang="zh-CN" sz="2400" dirty="0" smtClean="0"/>
              <a:t>tudy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recommendation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students</a:t>
            </a:r>
            <a:r>
              <a:rPr kumimoji="1" lang="zh-CN" altLang="en-US" sz="2400" dirty="0" smtClean="0"/>
              <a:t> </a:t>
            </a:r>
            <a:endParaRPr kumimoji="1"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9586" y="6104139"/>
            <a:ext cx="70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Track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route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each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42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5060" y="4024689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為什麼這裏要用兩個</a:t>
            </a:r>
            <a:r>
              <a:rPr kumimoji="1" lang="en-US" altLang="zh-CN" sz="1400" dirty="0" smtClean="0">
                <a:latin typeface="Microsoft JhengHei" charset="0"/>
                <a:ea typeface="Microsoft JhengHei" charset="0"/>
                <a:cs typeface="Microsoft JhengHei" charset="0"/>
              </a:rPr>
              <a:t>that</a:t>
            </a:r>
            <a:r>
              <a:rPr kumimoji="1" lang="zh-CN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呢？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6198" y="4322581"/>
            <a:ext cx="326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that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wasn’t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the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way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to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create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a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good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brand</a:t>
            </a:r>
            <a:r>
              <a:rPr kumimoji="1" lang="zh-CN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是名詞字句嗎？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5060" y="4845801"/>
            <a:ext cx="314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It’s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that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you’re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trying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為何有兩個主詞？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0" y="454479"/>
            <a:ext cx="8109679" cy="19597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04" y="3392890"/>
            <a:ext cx="4521316" cy="23826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60586" y="604492"/>
            <a:ext cx="991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>
                <a:ea typeface="Microsoft JhengHei" charset="0"/>
                <a:cs typeface="Microsoft JhengHei" charset="0"/>
              </a:rPr>
              <a:t>questions</a:t>
            </a:r>
            <a:endParaRPr kumimoji="1" lang="zh-TW" altLang="en-US" sz="1600" dirty="0">
              <a:ea typeface="Microsoft JhengHei" charset="0"/>
              <a:cs typeface="Microsoft JhengHei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0451" y="1921686"/>
            <a:ext cx="8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ea typeface="Microsoft JhengHei" charset="0"/>
                <a:cs typeface="Microsoft JhengHei" charset="0"/>
              </a:rPr>
              <a:t>answers</a:t>
            </a:r>
            <a:endParaRPr kumimoji="1" lang="zh-TW" altLang="en-US" sz="1600" dirty="0"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309556"/>
              </p:ext>
            </p:extLst>
          </p:nvPr>
        </p:nvGraphicFramePr>
        <p:xfrm>
          <a:off x="881270" y="2057400"/>
          <a:ext cx="3703982" cy="283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770326"/>
              </p:ext>
            </p:extLst>
          </p:nvPr>
        </p:nvGraphicFramePr>
        <p:xfrm>
          <a:off x="4585252" y="2057400"/>
          <a:ext cx="3816626" cy="283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15824"/>
              </p:ext>
            </p:extLst>
          </p:nvPr>
        </p:nvGraphicFramePr>
        <p:xfrm>
          <a:off x="517074" y="281986"/>
          <a:ext cx="3994966" cy="295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47640"/>
              </p:ext>
            </p:extLst>
          </p:nvPr>
        </p:nvGraphicFramePr>
        <p:xfrm>
          <a:off x="331075" y="3399939"/>
          <a:ext cx="4180965" cy="3195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圖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086469"/>
              </p:ext>
            </p:extLst>
          </p:nvPr>
        </p:nvGraphicFramePr>
        <p:xfrm>
          <a:off x="4512039" y="281987"/>
          <a:ext cx="4122295" cy="295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568290"/>
              </p:ext>
            </p:extLst>
          </p:nvPr>
        </p:nvGraphicFramePr>
        <p:xfrm>
          <a:off x="4512039" y="3307828"/>
          <a:ext cx="4101439" cy="337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707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101</Words>
  <Application>Microsoft Macintosh PowerPoint</Application>
  <PresentationFormat>如螢幕大小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Microsoft JhengHei</vt:lpstr>
      <vt:lpstr>宋体</vt:lpstr>
      <vt:lpstr>新細明體</vt:lpstr>
      <vt:lpstr>Arial</vt:lpstr>
      <vt:lpstr>Office 佈景主題</vt:lpstr>
      <vt:lpstr>E-Learning Assistant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Assistant</dc:title>
  <dc:creator>Jinping Shi</dc:creator>
  <cp:lastModifiedBy>Jinping Shi</cp:lastModifiedBy>
  <cp:revision>11</cp:revision>
  <dcterms:created xsi:type="dcterms:W3CDTF">2017-06-11T12:54:30Z</dcterms:created>
  <dcterms:modified xsi:type="dcterms:W3CDTF">2017-06-13T05:04:38Z</dcterms:modified>
</cp:coreProperties>
</file>