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28750e9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28750e9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287510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287510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2875108e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2875108e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28750e9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28750e9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28750e99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28750e99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28750e99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28750e99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28750e99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28750e99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2875108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2875108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2875108e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2875108e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2875108e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2875108e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2ef091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2ef091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2875108e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2875108e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2ef0918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2ef0918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28750e99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28750e9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2f6d02a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2f6d02a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28750e9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28750e9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2ef0918e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2ef0918e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2875108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2875108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ef0918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2ef0918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 With Z - Using Excel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 1: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Margin of Error  </a:t>
            </a:r>
            <a:r>
              <a:rPr lang="en" sz="1800"/>
              <a:t>=confidence.norm(alpha, population standard deviation, sample size)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Add/subtract MOE to/from the sample mean to get intervals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5720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 2: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Z Critical Value = norm.s.inv(1-alpha)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Standard Error = stdev.p(x) / sqrt(n)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Margin of Error = CV * SE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Add/subtract MOE to/from the sample mean to get intervals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 With Z - Using Python</a:t>
            </a:r>
            <a:endParaRPr/>
          </a:p>
        </p:txBody>
      </p:sp>
      <p:sp>
        <p:nvSpPr>
          <p:cNvPr id="125" name="Google Shape;125;p23"/>
          <p:cNvSpPr txBox="1"/>
          <p:nvPr>
            <p:ph idx="2" type="body"/>
          </p:nvPr>
        </p:nvSpPr>
        <p:spPr>
          <a:xfrm>
            <a:off x="506225" y="1152475"/>
            <a:ext cx="40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import scipy.stats as stats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import numpy as np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x = [1, 2, 3, 4, 5]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mean_x = np.mean(x)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stdev_x = np.std(x)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n = len(x)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s</a:t>
            </a:r>
            <a:r>
              <a:rPr lang="en" sz="1650"/>
              <a:t>qrt_n = np.sqrt(n)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cv = stats.norm.ppf(1-(alpha/2))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/>
          </a:p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572125" y="1152475"/>
            <a:ext cx="40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s</a:t>
            </a:r>
            <a:r>
              <a:rPr lang="en" sz="1650"/>
              <a:t>e = stdev_x / sqrt_n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m</a:t>
            </a:r>
            <a:r>
              <a:rPr lang="en" sz="1650"/>
              <a:t>oe = se * cv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u</a:t>
            </a:r>
            <a:r>
              <a:rPr lang="en" sz="1650"/>
              <a:t>pper = mean_x + moe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l</a:t>
            </a:r>
            <a:r>
              <a:rPr lang="en" sz="1650"/>
              <a:t>ower = mean_y - moe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vs Interval Size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intervals relate to confidence?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Higher confidence = More likely to contain the population parameter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More likely to contain the population parameter = Wider!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550" y="3411021"/>
            <a:ext cx="5758899" cy="12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you don’t know the population standard deviation?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almost never will!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case use the T-Distribution instead of Z-Distribution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sample standard deviation instead of population standard deviation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 is “parameterized” by alpha, sample size, tails (1 vs 2), and degrees of freedom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DOF = n - 1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Tails = 2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6937" l="0" r="0" t="6234"/>
          <a:stretch/>
        </p:blipFill>
        <p:spPr>
          <a:xfrm>
            <a:off x="5260700" y="1877013"/>
            <a:ext cx="3067050" cy="13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616" y="0"/>
            <a:ext cx="535676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Mean: 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Sample Size: 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Sample Standard Deviation: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Confidence = 95% / Alpha = 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 / 2 = 2.5%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CV from T Table = 2.064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5720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Bound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50 + 2.064 * 3 /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MOE = 2.064 * 0.6 = 1.23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50 + 1.23 = 51.23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Lower Bound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50 - 1.23 = 48.77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 b="6937" l="0" r="0" t="6234"/>
          <a:stretch/>
        </p:blipFill>
        <p:spPr>
          <a:xfrm>
            <a:off x="7063850" y="509445"/>
            <a:ext cx="1768450" cy="8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 With T - Using Excel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 1: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MOE</a:t>
            </a:r>
            <a:r>
              <a:rPr lang="en" sz="1800"/>
              <a:t> =confidence.t(alpha, sample standard deviation, sample size)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Add/subtract MOE to/from the sample mean to get intervals</a:t>
            </a:r>
            <a:endParaRPr b="1"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4311600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 2: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 Critical Value = t.inv(1-alpha)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Standard Error = stdev.p(x) / sqrt(n)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Margin of Error = CV * SE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Add/subtract MOE to/from the sample mean to get intervals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 With T - Using Python</a:t>
            </a:r>
            <a:endParaRPr/>
          </a:p>
        </p:txBody>
      </p:sp>
      <p:sp>
        <p:nvSpPr>
          <p:cNvPr id="166" name="Google Shape;166;p29"/>
          <p:cNvSpPr txBox="1"/>
          <p:nvPr>
            <p:ph idx="2" type="body"/>
          </p:nvPr>
        </p:nvSpPr>
        <p:spPr>
          <a:xfrm>
            <a:off x="506225" y="1152475"/>
            <a:ext cx="40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/>
              <a:t>Python w/ Scipy</a:t>
            </a:r>
            <a:endParaRPr b="1"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import scipy.stats as stats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import numpy as np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x = [1, 2, 3, 4, 5]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mean_x = np.mean(x)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stdev_x = np.std(x)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n = len(x)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sqrt_n = np.sqrt(n)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/>
              <a:t>cv = stats.t.ppf(1-(0.05/2), df=10)</a:t>
            </a:r>
            <a:endParaRPr b="1"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/>
          </a:p>
        </p:txBody>
      </p:sp>
      <p:sp>
        <p:nvSpPr>
          <p:cNvPr id="167" name="Google Shape;167;p29"/>
          <p:cNvSpPr txBox="1"/>
          <p:nvPr>
            <p:ph idx="2" type="body"/>
          </p:nvPr>
        </p:nvSpPr>
        <p:spPr>
          <a:xfrm>
            <a:off x="4572125" y="1152475"/>
            <a:ext cx="40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se = stdev_x / sqrt_n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moe = se * cv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upper = mean_x + moe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lower = mean_y - moe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 Sample Size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</a:t>
            </a:r>
            <a:r>
              <a:rPr lang="en"/>
              <a:t> Sample Size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634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confidence level and an acceptable margin of error, how large must our sample be?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 = margin of error (added and subtracted to get confidence intervals)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 = necessary sample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500" y="2009775"/>
            <a:ext cx="19050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Estimates	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Point Estimate: </a:t>
            </a:r>
            <a:r>
              <a:rPr lang="en"/>
              <a:t>A single value estimate of a population parameter.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we’ve seen, each sample statistic is likely to differ from the population parameter.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may want/need a way to quantify this variation…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That’s where confidence intervals come in!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78658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193375" y="4109100"/>
            <a:ext cx="351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</a:t>
            </a:r>
            <a:r>
              <a:rPr lang="en" sz="1800">
                <a:solidFill>
                  <a:schemeClr val="dk2"/>
                </a:solidFill>
              </a:rPr>
              <a:t>opulation mean = 99.72, 100 samples, max mean = 108.26, min mean = 92.26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 Sample Size Example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601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Deviation = 45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wanted to know the mean +/-5 at the 90% confidence level, you’d need…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(1.645^2 * 45^2) / 5^2 = 219.19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Round up to 220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</a:t>
            </a:r>
            <a:r>
              <a:rPr lang="en"/>
              <a:t> must be at least 220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500" y="2009775"/>
            <a:ext cx="19050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and Formula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Population </a:t>
            </a:r>
            <a:r>
              <a:rPr lang="en"/>
              <a:t>standard</a:t>
            </a:r>
            <a:r>
              <a:rPr lang="en"/>
              <a:t> deviation is known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Sample is normally distributed or larger than n = 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Margin of Error = CV * 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Upper bound = Sample Mean </a:t>
            </a:r>
            <a:r>
              <a:rPr lang="en"/>
              <a:t>+ MOE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Lower bound = Sample Mean - MOE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100" y="1398175"/>
            <a:ext cx="36766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100" y="3474066"/>
            <a:ext cx="3676651" cy="851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75" y="438974"/>
            <a:ext cx="4145400" cy="426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027" y="406197"/>
            <a:ext cx="4145400" cy="4331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Confidence Intervals?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17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Confidence Interval Interpretation: </a:t>
            </a:r>
            <a:r>
              <a:rPr lang="en"/>
              <a:t>If the same population were sampled repeatedly and confidence intervals were constructed in the same way each time, 1-Alpha % of the intervals constructed would contain the true population parameter being estimated.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Confidence intervals are a measure of the reliability of the estimate, with narrower intervals indicating a better estimate.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716" y="3318150"/>
            <a:ext cx="6664558" cy="15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Confidence Intervals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20 samples, 20 sample means, and 20 confidence intervals…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None are equal to the actual population mean, as we would expect, due to sampling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 the 20 intervals, 10 contain the actual population parameter being estimated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Ergo, this table shows intervals for 50% confidence (if </a:t>
            </a:r>
            <a:r>
              <a:rPr lang="en"/>
              <a:t>correctly</a:t>
            </a:r>
            <a:r>
              <a:rPr lang="en"/>
              <a:t> constructed)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450" y="1001887"/>
            <a:ext cx="3717575" cy="37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AREN’T Confidence Intervals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15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 are constantly misinterpreted.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Incorrect interpretation: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There is a 1-Alpha % chance that the true population mean falls within the interval</a:t>
            </a:r>
            <a:endParaRPr b="1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716" y="3318150"/>
            <a:ext cx="6664558" cy="15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Textbook is WRONG!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3773"/>
            <a:ext cx="4260301" cy="272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8151" y="246597"/>
            <a:ext cx="3301048" cy="23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8151" y="2689475"/>
            <a:ext cx="3301050" cy="2325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Mean: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Sample Size: 81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Population Standard Deviation: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Confidence = 95% / Alpha = 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 / 2 = 2.5%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CV from Z Table = 1.96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730025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Upper Bound =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100</a:t>
            </a:r>
            <a:r>
              <a:rPr lang="en"/>
              <a:t> + 1.96 * (15 / sqrt(81))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100 + 1.96 * 1.67 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100 + 3.27 = </a:t>
            </a:r>
            <a:r>
              <a:rPr lang="en"/>
              <a:t>103.27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Lower Bound =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100 - 1.96 * (15 / sqrt(81))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100 - 1.96 * 1.67 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100 - 3.27 = 96.73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