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CD02343-28EE-4729-9CA3-A3004B5C1CF3}">
  <a:tblStyle styleId="{ACD02343-28EE-4729-9CA3-A3004B5C1C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5d8b403c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5d8b403c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5d8b403c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a5d8b403c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382f0b0b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382f0b0b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382f0b0b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a382f0b0b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6332a8ec8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6332a8ec8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382f0b0b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382f0b0b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332a8ec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6332a8ec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332a8ec8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6332a8ec8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5d8b403c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a5d8b403c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a5d8b403c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a5d8b403c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b307e2d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b307e2d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6332a8ec8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6332a8ec8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bf79016a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bf79016a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8b307e2d1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8b307e2d1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8b307e2d1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8b307e2d1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8b307e2d1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8b307e2d1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332a8ec8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6332a8ec8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5899040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5899040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5d8b403c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5d8b403c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5d8b403c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5d8b403c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= 0 or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</a:t>
            </a:r>
            <a:r>
              <a:rPr lang="en"/>
              <a:t> R^2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no R^2 for logistic regression, but there is “Pseudo R^2”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They are similar is concept, but not the same and </a:t>
            </a:r>
            <a:r>
              <a:rPr lang="en"/>
              <a:t>interpretation</a:t>
            </a:r>
            <a:r>
              <a:rPr lang="en"/>
              <a:t> is not the same at all.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are several formulations: Statsmodels uses McFadden’s Pseudo R^2 by default.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= 1 - (ln(Lm)/ln(Lo)), where Lm is the likelihood for the fitted model and Lo is the likelihood for a model without any predictors.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Pseudo R^2…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Can be u</a:t>
            </a:r>
            <a:r>
              <a:rPr lang="en"/>
              <a:t>sed to compare models.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Is often low, relative to R^2 from OLS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Is bound between 0 and 1, with higher values indicating a better fit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Cannot be used to compare models of different types or different dependent variables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7" y="622313"/>
            <a:ext cx="4421551" cy="389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Interpreting Logit Results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414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Odds = Probability / 1 - Probability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log(p / 1-p) = log(odds) = B0 + B1X1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Interpretation of Coefficients: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one unit increase in X1 will result in a B1 increase in log(odds) of Y =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one unit increase in X1 will result in an e^B1 increase in the odds of Y = 1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One additional year of life correlates with a 0.0415 point increase in the log odds of purchasing and a 1.04 point increase in the odds of purchasing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Confusing and not very helpful, right?!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47900"/>
            <a:ext cx="4333206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Interpreting Logit Results - Marginal Effects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414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Marginal Effects</a:t>
            </a:r>
            <a:r>
              <a:rPr lang="en"/>
              <a:t>: The average change in the probability of Y=1 associated with a single unit increase in X, when all other variables are set to their mean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each additional year of life, the </a:t>
            </a:r>
            <a:r>
              <a:rPr lang="en"/>
              <a:t>probability</a:t>
            </a:r>
            <a:r>
              <a:rPr lang="en"/>
              <a:t> of purchasing increases by 1.03 percent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each additional past purchase, the probability of </a:t>
            </a:r>
            <a:r>
              <a:rPr lang="en"/>
              <a:t>purchasing</a:t>
            </a:r>
            <a:r>
              <a:rPr lang="en"/>
              <a:t> </a:t>
            </a:r>
            <a:r>
              <a:rPr lang="en"/>
              <a:t>increases</a:t>
            </a:r>
            <a:r>
              <a:rPr lang="en"/>
              <a:t> by 17%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Marginal effects are much more useful and can be calculated by Python, R, and most other stats software.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 rotWithShape="1">
          <a:blip r:embed="rId3">
            <a:alphaModFix/>
          </a:blip>
          <a:srcRect b="0" l="0" r="0" t="57910"/>
          <a:stretch/>
        </p:blipFill>
        <p:spPr>
          <a:xfrm>
            <a:off x="4974000" y="1017724"/>
            <a:ext cx="3442799" cy="1300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733125"/>
            <a:ext cx="4387200" cy="1926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Interpreting Logit Results - Elasticity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414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Elasticity</a:t>
            </a:r>
            <a:r>
              <a:rPr lang="en"/>
              <a:t>: The change in the probability of Y=1 associated with a 1% increase in 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1% increase in age corresponds to a 67% increase in the probability of purchasing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each additional percent increase in past purchases, the probability of purchasing increases by 51.37%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 rotWithShape="1">
          <a:blip r:embed="rId3">
            <a:alphaModFix/>
          </a:blip>
          <a:srcRect b="0" l="0" r="0" t="57910"/>
          <a:stretch/>
        </p:blipFill>
        <p:spPr>
          <a:xfrm>
            <a:off x="4974000" y="1017724"/>
            <a:ext cx="3442799" cy="1300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7775" y="2850925"/>
            <a:ext cx="4495251" cy="191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Probabilities and Prediction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384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Y-Hat is the probability of Y being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Prediction is done by recoding</a:t>
            </a:r>
            <a:r>
              <a:rPr lang="en"/>
              <a:t> Y-Hat as either 0 or 1 depending on distance to the cutoff (typically 0.5)</a:t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875" y="445024"/>
            <a:ext cx="3993875" cy="174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3875" y="2677900"/>
            <a:ext cx="4317726" cy="1890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 Possible Outcomes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True positive:</a:t>
            </a:r>
            <a:r>
              <a:rPr lang="en"/>
              <a:t> Case is positive and predicted positive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r>
              <a:rPr b="1" lang="en"/>
              <a:t>rue negative</a:t>
            </a:r>
            <a:r>
              <a:rPr lang="en"/>
              <a:t>: Case is negative and predicted negative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False negative</a:t>
            </a:r>
            <a:r>
              <a:rPr lang="en"/>
              <a:t>: Case is positive but predicted negative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False positive</a:t>
            </a:r>
            <a:r>
              <a:rPr lang="en"/>
              <a:t>: Case was negative but predicted positive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Confusion Matrix: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4" name="Google Shape;154;p27"/>
          <p:cNvGraphicFramePr/>
          <p:nvPr/>
        </p:nvGraphicFramePr>
        <p:xfrm>
          <a:off x="952500" y="401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{ACD02343-28EE-4729-9CA3-A3004B5C1CF3}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Report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Accuracy = (TP + TN) / (TP + FP + FN + TN)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Accuracy tells the percentage of predictions made correctly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Precision</a:t>
            </a:r>
            <a:r>
              <a:rPr lang="en"/>
              <a:t> = TP / (TP + FP)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Precision</a:t>
            </a:r>
            <a:r>
              <a:rPr lang="en"/>
              <a:t> tells us what percentage of positive identifications was actually correct.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Precision = 0.73 = Out of all customers that the model predicted would purchase, 73% of them did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Recall</a:t>
            </a:r>
            <a:r>
              <a:rPr lang="en"/>
              <a:t> = TP / (TP + FN)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Recall tells us what percentage of actual positives the model correctly </a:t>
            </a:r>
            <a:r>
              <a:rPr lang="en"/>
              <a:t>identified.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Recall = 76% = Out of all the customers that actually </a:t>
            </a:r>
            <a:r>
              <a:rPr lang="en"/>
              <a:t>purchased, the model predicted this correctly for 76% of them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F1</a:t>
            </a:r>
            <a:r>
              <a:rPr lang="en"/>
              <a:t>  = 2*(Recall * Precision) / (Recall + Precision)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F1 is the weighted harmonic mean of precision and recall.  Closer to 1 = better.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Testing / Statistical Significance 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152475"/>
            <a:ext cx="410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 = Coefficient (- H0) / Standard Error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(…or does it?)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Find CV from Z table for a selected level of alpha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abs(Z) &gt; abs(CV), reject the null hypothesis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Or, if p &lt; alpha, reject the null hypothesis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9550" y="1833177"/>
            <a:ext cx="4102751" cy="126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Models</a:t>
            </a:r>
            <a:endParaRPr/>
          </a:p>
        </p:txBody>
      </p:sp>
      <p:graphicFrame>
        <p:nvGraphicFramePr>
          <p:cNvPr id="173" name="Google Shape;173;p30"/>
          <p:cNvGraphicFramePr/>
          <p:nvPr/>
        </p:nvGraphicFramePr>
        <p:xfrm>
          <a:off x="952500" y="144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{ACD02343-28EE-4729-9CA3-A3004B5C1CF3}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Statistic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Higher is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Pseudo R^2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Better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Better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Better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Better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Better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Nested Models - Likelihood Ratio Test</a:t>
            </a:r>
            <a:endParaRPr/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311700" y="1152475"/>
            <a:ext cx="407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Model: The model with all final independent variables included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Reduced Model: A model with only some of the independent variables included in the full model and no independent variables that are not included in the full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LLR Test Stat = -2 * (log-likelihood of reduced model - log-likelihood of full model)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CV = Chi-Squared for degrees of freedom = number of variables dropped in reduced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Stat &gt; CV, reject null hypothesis that additional variables do not add significant predictive power to the model</a:t>
            </a:r>
            <a:endParaRPr/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0625" y="1017725"/>
            <a:ext cx="361064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Variables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independent variables are coded 0 if the variable’s condition is not met and 1 if the variable’s condition is met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Binary independent variables are used for dummy and/or categorical variables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Sales = B0 + B1(Advertising) + B2(Rain) + 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Interpretation of B2: The change in sales associated with rainy days versus non-rainy days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2721625" y="337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{ACD02343-28EE-4729-9CA3-A3004B5C1CF3}</a:tableStyleId>
              </a:tblPr>
              <a:tblGrid>
                <a:gridCol w="1387625"/>
                <a:gridCol w="1387625"/>
                <a:gridCol w="1387625"/>
                <a:gridCol w="1387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Advertising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Rain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7/1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7/2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7/3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span variables that are equally spaced values of n length that range from the highest to lowest values of each variable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Set each variable equal to its mean (or any other values you want to use), except the one you want to investigate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Calculate predictions and see how p(y=1) changes as other variable moves from lowest to highest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8088" y="2917225"/>
            <a:ext cx="2313652" cy="1810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1563" y="731325"/>
            <a:ext cx="3086684" cy="168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Ordered Logistic Regression</a:t>
            </a:r>
            <a:endParaRPr/>
          </a:p>
        </p:txBody>
      </p:sp>
      <p:sp>
        <p:nvSpPr>
          <p:cNvPr id="194" name="Google Shape;194;p3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dependent variable is ordinal?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 1 if totally dissatisfied, 2 if slightly </a:t>
            </a:r>
            <a:r>
              <a:rPr lang="en"/>
              <a:t>dissatisfied</a:t>
            </a:r>
            <a:r>
              <a:rPr lang="en"/>
              <a:t>, 3 if neither satisfied nor dissatisfied, 4 if slightly </a:t>
            </a:r>
            <a:r>
              <a:rPr lang="en"/>
              <a:t>satisfied</a:t>
            </a:r>
            <a:r>
              <a:rPr lang="en"/>
              <a:t>, 5 if highly satisfied.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OLS assumptions are violated (</a:t>
            </a:r>
            <a:r>
              <a:rPr lang="en"/>
              <a:t>heteroskedasticity</a:t>
            </a:r>
            <a:r>
              <a:rPr lang="en"/>
              <a:t> &amp; interval / ratio scale)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Complications: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Proportional odds required - differences between categories must be equal / interpreted as equal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Slightly more complicated interpretation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Variables 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also have binary dependent variables.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Used for classification problems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Pass or fail?  Win or lose?  Accept or reject?  </a:t>
            </a:r>
            <a:endParaRPr/>
          </a:p>
        </p:txBody>
      </p:sp>
      <p:graphicFrame>
        <p:nvGraphicFramePr>
          <p:cNvPr id="69" name="Google Shape;69;p15"/>
          <p:cNvGraphicFramePr/>
          <p:nvPr/>
        </p:nvGraphicFramePr>
        <p:xfrm>
          <a:off x="1796750" y="298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{ACD02343-28EE-4729-9CA3-A3004B5C1CF3}</a:tableStyleId>
              </a:tblPr>
              <a:tblGrid>
                <a:gridCol w="1387625"/>
                <a:gridCol w="1387625"/>
                <a:gridCol w="1387625"/>
                <a:gridCol w="1387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Pass Exam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Study 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Days Absent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Stats Major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Linear Probability Model</a:t>
            </a:r>
            <a:r>
              <a:rPr lang="en"/>
              <a:t> 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 or Fail = B0 + B1(Study Time) + B2(Days Absent) + B3(Stats Major)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handled by OLS, this is called a </a:t>
            </a:r>
            <a:r>
              <a:rPr b="1" lang="en"/>
              <a:t>linear probability model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Interpretation of B2: The change in the </a:t>
            </a:r>
            <a:r>
              <a:rPr b="1" lang="en"/>
              <a:t>probability</a:t>
            </a:r>
            <a:r>
              <a:rPr lang="en"/>
              <a:t> of passing the exam associated with an additional day absent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6" name="Google Shape;76;p16"/>
          <p:cNvGraphicFramePr/>
          <p:nvPr/>
        </p:nvGraphicFramePr>
        <p:xfrm>
          <a:off x="1796750" y="337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{ACD02343-28EE-4729-9CA3-A3004B5C1CF3}</a:tableStyleId>
              </a:tblPr>
              <a:tblGrid>
                <a:gridCol w="1387625"/>
                <a:gridCol w="1387625"/>
                <a:gridCol w="1387625"/>
                <a:gridCol w="1387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Pass Exam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Study 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Days Absent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Stats Major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the Linear Probability Model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35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 to use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But has lots of problems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Errors aren’t normally distributed since Y only takes two values.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Errors are are heteroskedastic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Predicted probabilities can be above 1 or below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Use logistic regression instead!</a:t>
            </a:r>
            <a:endParaRPr b="1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3900" y="1046350"/>
            <a:ext cx="5080102" cy="362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9414"/>
            <a:ext cx="9144000" cy="4004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7888"/>
            <a:ext cx="9144000" cy="454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Likelihood and Maximum Likelihood Estimation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Likelihood: A measure of the probability of getting the given data given specific parameter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Maximum Likelihood </a:t>
            </a:r>
            <a:r>
              <a:rPr lang="en"/>
              <a:t>Estimation</a:t>
            </a:r>
            <a:r>
              <a:rPr lang="en"/>
              <a:t>: A </a:t>
            </a:r>
            <a:r>
              <a:rPr lang="en"/>
              <a:t>procedure</a:t>
            </a:r>
            <a:r>
              <a:rPr lang="en"/>
              <a:t> for estimating parameters given an an assumed distribution and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Logistic regression is estimated using MLE, not OLS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https://arunaddagatla.medium.com/maximum-likelihood-estimation-in-logistic-regression-f86ff1627b67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Interpreting Logit Results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467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Pseudo R^2</a:t>
            </a:r>
            <a:r>
              <a:rPr lang="en"/>
              <a:t>: Not the same as R^2, but higher is generally better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Log-Likelihood</a:t>
            </a:r>
            <a:r>
              <a:rPr lang="en"/>
              <a:t>: No direct interpretation, but useful as input in calculation for comparing models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Log-Likelihood Null</a:t>
            </a:r>
            <a:r>
              <a:rPr lang="en"/>
              <a:t>: The log-likelihood for a model with no explanatory variables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LLR p-value</a:t>
            </a:r>
            <a:r>
              <a:rPr lang="en"/>
              <a:t>: Similar to p-value for an F-Test for full model, testing HO: B1 + B2 + BN = 0.  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9501" y="1013200"/>
            <a:ext cx="3534975" cy="31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