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EAD5BC-E3A4-4ACA-AAB9-D6E915E4D777}">
  <a:tblStyle styleId="{FBEAD5BC-E3A4-4ACA-AAB9-D6E915E4D7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52BCCC-8B57-4E4B-B95F-BB348A152FD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943a3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943a3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5943a3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5943a3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5943a3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5943a3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5943a3c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5943a3c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5943a3c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5943a3c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34dbfa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34dbfa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34dbfae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34dbfae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943a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943a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5943a3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5943a3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0878fc6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0878fc6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534dbfa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534dbfa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5943a3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5943a3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5ee07b9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5ee07b9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5ee07b9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5ee07b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5ee07b9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5ee07b9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5ee07b9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5ee07b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5ee07b9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5ee07b9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5943a3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5943a3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5943a3c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5943a3c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5943a3c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5943a3c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0878fc6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0878fc6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34dbfae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34dbfae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878fc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0878fc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0878fc6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0878fc6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5ee07b9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5ee07b9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0878fc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0878fc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0878fc6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0878fc6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34dbfae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34dbfae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5943a3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5943a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534dbfa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534dbfa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943a3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943a3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943a3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943a3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943a3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943a3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hEWY6kkBdpo" TargetMode="External"/><Relationship Id="rId4" Type="http://schemas.openxmlformats.org/officeDocument/2006/relationships/image" Target="../media/image2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HMkllhBI91Y" TargetMode="Externa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Organizing &amp; Visualizing Data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It’s not just for looks!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Donut Charts</a:t>
            </a:r>
            <a:endParaRPr/>
          </a:p>
        </p:txBody>
      </p:sp>
      <p:graphicFrame>
        <p:nvGraphicFramePr>
          <p:cNvPr id="125" name="Google Shape;125;p22"/>
          <p:cNvGraphicFramePr/>
          <p:nvPr/>
        </p:nvGraphicFramePr>
        <p:xfrm>
          <a:off x="472525" y="1964950"/>
          <a:ext cx="3000000" cy="3000000"/>
        </p:xfrm>
        <a:graphic>
          <a:graphicData uri="http://schemas.openxmlformats.org/drawingml/2006/table">
            <a:tbl>
              <a:tblPr>
                <a:noFill/>
                <a:tableStyleId>{FBEAD5BC-E3A4-4ACA-AAB9-D6E915E4D777}</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26" name="Google Shape;126;p22" title="Chart"/>
          <p:cNvPicPr preferRelativeResize="0"/>
          <p:nvPr/>
        </p:nvPicPr>
        <p:blipFill>
          <a:blip r:embed="rId3">
            <a:alphaModFix/>
          </a:blip>
          <a:stretch>
            <a:fillRect/>
          </a:stretch>
        </p:blipFill>
        <p:spPr>
          <a:xfrm>
            <a:off x="4383375" y="1468825"/>
            <a:ext cx="4608225" cy="284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Pareto Charts</a:t>
            </a:r>
            <a:endParaRPr/>
          </a:p>
        </p:txBody>
      </p:sp>
      <p:graphicFrame>
        <p:nvGraphicFramePr>
          <p:cNvPr id="132" name="Google Shape;132;p23"/>
          <p:cNvGraphicFramePr/>
          <p:nvPr/>
        </p:nvGraphicFramePr>
        <p:xfrm>
          <a:off x="472525" y="1964950"/>
          <a:ext cx="3000000" cy="3000000"/>
        </p:xfrm>
        <a:graphic>
          <a:graphicData uri="http://schemas.openxmlformats.org/drawingml/2006/table">
            <a:tbl>
              <a:tblPr>
                <a:noFill/>
                <a:tableStyleId>{FBEAD5BC-E3A4-4ACA-AAB9-D6E915E4D777}</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3" name="Google Shape;133;p23" title="Chart"/>
          <p:cNvPicPr preferRelativeResize="0"/>
          <p:nvPr/>
        </p:nvPicPr>
        <p:blipFill>
          <a:blip r:embed="rId3">
            <a:alphaModFix/>
          </a:blip>
          <a:stretch>
            <a:fillRect/>
          </a:stretch>
        </p:blipFill>
        <p:spPr>
          <a:xfrm>
            <a:off x="4333199" y="1513550"/>
            <a:ext cx="4656450" cy="287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Column Charts</a:t>
            </a:r>
            <a:endParaRPr/>
          </a:p>
        </p:txBody>
      </p:sp>
      <p:graphicFrame>
        <p:nvGraphicFramePr>
          <p:cNvPr id="139" name="Google Shape;139;p24"/>
          <p:cNvGraphicFramePr/>
          <p:nvPr/>
        </p:nvGraphicFramePr>
        <p:xfrm>
          <a:off x="387900" y="2222275"/>
          <a:ext cx="3000000" cy="3000000"/>
        </p:xfrm>
        <a:graphic>
          <a:graphicData uri="http://schemas.openxmlformats.org/drawingml/2006/table">
            <a:tbl>
              <a:tblPr>
                <a:noFill/>
                <a:tableStyleId>{FBEAD5BC-E3A4-4ACA-AAB9-D6E915E4D777}</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0" name="Google Shape;140;p24"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Bar Charts</a:t>
            </a:r>
            <a:endParaRPr/>
          </a:p>
        </p:txBody>
      </p:sp>
      <p:graphicFrame>
        <p:nvGraphicFramePr>
          <p:cNvPr id="146" name="Google Shape;146;p25"/>
          <p:cNvGraphicFramePr/>
          <p:nvPr/>
        </p:nvGraphicFramePr>
        <p:xfrm>
          <a:off x="387900" y="2222275"/>
          <a:ext cx="3000000" cy="3000000"/>
        </p:xfrm>
        <a:graphic>
          <a:graphicData uri="http://schemas.openxmlformats.org/drawingml/2006/table">
            <a:tbl>
              <a:tblPr>
                <a:noFill/>
                <a:tableStyleId>{FBEAD5BC-E3A4-4ACA-AAB9-D6E915E4D777}</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7" name="Google Shape;147;p25"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Multiple Donut Charts</a:t>
            </a:r>
            <a:endParaRPr/>
          </a:p>
        </p:txBody>
      </p:sp>
      <p:graphicFrame>
        <p:nvGraphicFramePr>
          <p:cNvPr id="153" name="Google Shape;153;p26"/>
          <p:cNvGraphicFramePr/>
          <p:nvPr/>
        </p:nvGraphicFramePr>
        <p:xfrm>
          <a:off x="387900" y="2222275"/>
          <a:ext cx="3000000" cy="3000000"/>
        </p:xfrm>
        <a:graphic>
          <a:graphicData uri="http://schemas.openxmlformats.org/drawingml/2006/table">
            <a:tbl>
              <a:tblPr>
                <a:noFill/>
                <a:tableStyleId>{FBEAD5BC-E3A4-4ACA-AAB9-D6E915E4D777}</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54" name="Google Shape;154;p26" title="Chart"/>
          <p:cNvPicPr preferRelativeResize="0"/>
          <p:nvPr/>
        </p:nvPicPr>
        <p:blipFill>
          <a:blip r:embed="rId3">
            <a:alphaModFix/>
          </a:blip>
          <a:stretch>
            <a:fillRect/>
          </a:stretch>
        </p:blipFill>
        <p:spPr>
          <a:xfrm>
            <a:off x="4800850" y="913075"/>
            <a:ext cx="3156975" cy="1813851"/>
          </a:xfrm>
          <a:prstGeom prst="rect">
            <a:avLst/>
          </a:prstGeom>
          <a:noFill/>
          <a:ln>
            <a:noFill/>
          </a:ln>
        </p:spPr>
      </p:pic>
      <p:pic>
        <p:nvPicPr>
          <p:cNvPr id="155" name="Google Shape;155;p26" title="Chart"/>
          <p:cNvPicPr preferRelativeResize="0"/>
          <p:nvPr/>
        </p:nvPicPr>
        <p:blipFill>
          <a:blip r:embed="rId4">
            <a:alphaModFix/>
          </a:blip>
          <a:stretch>
            <a:fillRect/>
          </a:stretch>
        </p:blipFill>
        <p:spPr>
          <a:xfrm>
            <a:off x="4800851" y="3086653"/>
            <a:ext cx="3156975" cy="1813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Quantitative</a:t>
            </a:r>
            <a:endParaRPr/>
          </a:p>
        </p:txBody>
      </p:sp>
      <p:sp>
        <p:nvSpPr>
          <p:cNvPr id="161" name="Google Shape;16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Numerical</a:t>
            </a:r>
            <a:endParaRPr/>
          </a:p>
          <a:p>
            <a:pPr indent="0" lvl="0" marL="0" rtl="0" algn="l">
              <a:spcBef>
                <a:spcPts val="1200"/>
              </a:spcBef>
              <a:spcAft>
                <a:spcPts val="0"/>
              </a:spcAft>
              <a:buNone/>
            </a:pPr>
            <a:r>
              <a:rPr lang="en"/>
              <a:t>Can be analyzed mathematically</a:t>
            </a:r>
            <a:endParaRPr/>
          </a:p>
          <a:p>
            <a:pPr indent="0" lvl="0" marL="0" rtl="0" algn="l">
              <a:spcBef>
                <a:spcPts val="1200"/>
              </a:spcBef>
              <a:spcAft>
                <a:spcPts val="0"/>
              </a:spcAft>
              <a:buNone/>
            </a:pPr>
            <a:r>
              <a:rPr lang="en"/>
              <a:t>Discrete or Continuous</a:t>
            </a:r>
            <a:endParaRPr/>
          </a:p>
          <a:p>
            <a:pPr indent="0" lvl="0" marL="0" rtl="0" algn="l">
              <a:spcBef>
                <a:spcPts val="1200"/>
              </a:spcBef>
              <a:spcAft>
                <a:spcPts val="0"/>
              </a:spcAft>
              <a:buNone/>
            </a:pPr>
            <a:r>
              <a:rPr b="1" lang="en"/>
              <a:t>Discrete</a:t>
            </a:r>
            <a:r>
              <a:rPr lang="en"/>
              <a:t> if only using integers (counting numbers) / cannot be subdivided</a:t>
            </a:r>
            <a:endParaRPr/>
          </a:p>
          <a:p>
            <a:pPr indent="0" lvl="0" marL="0" rtl="0" algn="l">
              <a:spcBef>
                <a:spcPts val="1200"/>
              </a:spcBef>
              <a:spcAft>
                <a:spcPts val="0"/>
              </a:spcAft>
              <a:buNone/>
            </a:pPr>
            <a:r>
              <a:rPr lang="en"/>
              <a:t>Example: Numbers rolled on dice, Number of students in a class, Number of home runs in a baseball game</a:t>
            </a:r>
            <a:endParaRPr/>
          </a:p>
          <a:p>
            <a:pPr indent="0" lvl="0" marL="0" rtl="0" algn="l">
              <a:spcBef>
                <a:spcPts val="1200"/>
              </a:spcBef>
              <a:spcAft>
                <a:spcPts val="0"/>
              </a:spcAft>
              <a:buNone/>
            </a:pPr>
            <a:r>
              <a:rPr b="1" lang="en"/>
              <a:t>Continuous</a:t>
            </a:r>
            <a:r>
              <a:rPr lang="en"/>
              <a:t> if using numbers that can be </a:t>
            </a:r>
            <a:r>
              <a:rPr lang="en"/>
              <a:t>meaningfully</a:t>
            </a:r>
            <a:r>
              <a:rPr lang="en"/>
              <a:t> subdivided into smaller / finer levels</a:t>
            </a:r>
            <a:endParaRPr/>
          </a:p>
          <a:p>
            <a:pPr indent="0" lvl="0" marL="0" rtl="0" algn="l">
              <a:spcBef>
                <a:spcPts val="1200"/>
              </a:spcBef>
              <a:spcAft>
                <a:spcPts val="1200"/>
              </a:spcAft>
              <a:buNone/>
            </a:pPr>
            <a:r>
              <a:rPr lang="en"/>
              <a:t>Example: Time taken during a project, Speed of cars, Height of individuals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vs Continuous </a:t>
            </a:r>
            <a:endParaRPr/>
          </a:p>
        </p:txBody>
      </p:sp>
      <p:pic>
        <p:nvPicPr>
          <p:cNvPr id="167" name="Google Shape;167;p28"/>
          <p:cNvPicPr preferRelativeResize="0"/>
          <p:nvPr/>
        </p:nvPicPr>
        <p:blipFill rotWithShape="1">
          <a:blip r:embed="rId3">
            <a:alphaModFix/>
          </a:blip>
          <a:srcRect b="8124" l="0" r="0" t="19269"/>
          <a:stretch/>
        </p:blipFill>
        <p:spPr>
          <a:xfrm>
            <a:off x="717388" y="1326200"/>
            <a:ext cx="7709226" cy="3734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Organizing Quantitative Data: Stem &amp; Leaf  Tables</a:t>
            </a:r>
            <a:endParaRPr/>
          </a:p>
        </p:txBody>
      </p:sp>
      <p:sp>
        <p:nvSpPr>
          <p:cNvPr id="173" name="Google Shape;173;p29"/>
          <p:cNvSpPr txBox="1"/>
          <p:nvPr>
            <p:ph idx="1" type="body"/>
          </p:nvPr>
        </p:nvSpPr>
        <p:spPr>
          <a:xfrm>
            <a:off x="387900" y="1489825"/>
            <a:ext cx="2763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Exam Grades:</a:t>
            </a:r>
            <a:endParaRPr/>
          </a:p>
          <a:p>
            <a:pPr indent="0" lvl="0" marL="0" rtl="0" algn="l">
              <a:spcBef>
                <a:spcPts val="1200"/>
              </a:spcBef>
              <a:spcAft>
                <a:spcPts val="0"/>
              </a:spcAft>
              <a:buNone/>
            </a:pPr>
            <a:r>
              <a:rPr lang="en"/>
              <a:t>68</a:t>
            </a:r>
            <a:endParaRPr/>
          </a:p>
          <a:p>
            <a:pPr indent="0" lvl="0" marL="0" rtl="0" algn="l">
              <a:spcBef>
                <a:spcPts val="1200"/>
              </a:spcBef>
              <a:spcAft>
                <a:spcPts val="0"/>
              </a:spcAft>
              <a:buNone/>
            </a:pPr>
            <a:r>
              <a:rPr lang="en"/>
              <a:t>65</a:t>
            </a:r>
            <a:endParaRPr/>
          </a:p>
          <a:p>
            <a:pPr indent="0" lvl="0" marL="0" rtl="0" algn="l">
              <a:spcBef>
                <a:spcPts val="1200"/>
              </a:spcBef>
              <a:spcAft>
                <a:spcPts val="0"/>
              </a:spcAft>
              <a:buNone/>
            </a:pPr>
            <a:r>
              <a:rPr lang="en"/>
              <a:t>79</a:t>
            </a:r>
            <a:endParaRPr/>
          </a:p>
          <a:p>
            <a:pPr indent="0" lvl="0" marL="0" rtl="0" algn="l">
              <a:spcBef>
                <a:spcPts val="1200"/>
              </a:spcBef>
              <a:spcAft>
                <a:spcPts val="0"/>
              </a:spcAft>
              <a:buNone/>
            </a:pPr>
            <a:r>
              <a:rPr lang="en"/>
              <a:t>87</a:t>
            </a:r>
            <a:endParaRPr/>
          </a:p>
          <a:p>
            <a:pPr indent="0" lvl="0" marL="0" rtl="0" algn="l">
              <a:spcBef>
                <a:spcPts val="1200"/>
              </a:spcBef>
              <a:spcAft>
                <a:spcPts val="0"/>
              </a:spcAft>
              <a:buNone/>
            </a:pPr>
            <a:r>
              <a:rPr lang="en"/>
              <a:t>92</a:t>
            </a:r>
            <a:endParaRPr/>
          </a:p>
          <a:p>
            <a:pPr indent="0" lvl="0" marL="0" rtl="0" algn="l">
              <a:spcBef>
                <a:spcPts val="1200"/>
              </a:spcBef>
              <a:spcAft>
                <a:spcPts val="0"/>
              </a:spcAft>
              <a:buNone/>
            </a:pPr>
            <a:r>
              <a:rPr lang="en"/>
              <a:t>89</a:t>
            </a:r>
            <a:endParaRPr/>
          </a:p>
          <a:p>
            <a:pPr indent="0" lvl="0" marL="0" rtl="0" algn="l">
              <a:spcBef>
                <a:spcPts val="1200"/>
              </a:spcBef>
              <a:spcAft>
                <a:spcPts val="0"/>
              </a:spcAft>
              <a:buNone/>
            </a:pPr>
            <a:r>
              <a:rPr lang="en"/>
              <a:t>67</a:t>
            </a:r>
            <a:endParaRPr/>
          </a:p>
          <a:p>
            <a:pPr indent="0" lvl="0" marL="0" rtl="0" algn="l">
              <a:spcBef>
                <a:spcPts val="1200"/>
              </a:spcBef>
              <a:spcAft>
                <a:spcPts val="0"/>
              </a:spcAft>
              <a:buNone/>
            </a:pPr>
            <a:r>
              <a:rPr lang="en"/>
              <a:t>81</a:t>
            </a:r>
            <a:endParaRPr/>
          </a:p>
          <a:p>
            <a:pPr indent="0" lvl="0" marL="0" rtl="0" algn="l">
              <a:spcBef>
                <a:spcPts val="1200"/>
              </a:spcBef>
              <a:spcAft>
                <a:spcPts val="1200"/>
              </a:spcAft>
              <a:buNone/>
            </a:pPr>
            <a:r>
              <a:rPr lang="en"/>
              <a:t>90</a:t>
            </a:r>
            <a:endParaRPr/>
          </a:p>
        </p:txBody>
      </p:sp>
      <p:graphicFrame>
        <p:nvGraphicFramePr>
          <p:cNvPr id="174" name="Google Shape;174;p29"/>
          <p:cNvGraphicFramePr/>
          <p:nvPr/>
        </p:nvGraphicFramePr>
        <p:xfrm>
          <a:off x="3568875" y="1976150"/>
          <a:ext cx="3000000" cy="3000000"/>
        </p:xfrm>
        <a:graphic>
          <a:graphicData uri="http://schemas.openxmlformats.org/drawingml/2006/table">
            <a:tbl>
              <a:tblPr>
                <a:noFill/>
                <a:tableStyleId>{FBEAD5BC-E3A4-4ACA-AAB9-D6E915E4D777}</a:tableStyleId>
              </a:tblPr>
              <a:tblGrid>
                <a:gridCol w="2329775"/>
                <a:gridCol w="2329775"/>
              </a:tblGrid>
              <a:tr h="381000">
                <a:tc>
                  <a:txBody>
                    <a:bodyPr/>
                    <a:lstStyle/>
                    <a:p>
                      <a:pPr indent="0" lvl="0" marL="0" rtl="0" algn="l">
                        <a:spcBef>
                          <a:spcPts val="0"/>
                        </a:spcBef>
                        <a:spcAft>
                          <a:spcPts val="0"/>
                        </a:spcAft>
                        <a:buNone/>
                      </a:pPr>
                      <a:r>
                        <a:rPr lang="en">
                          <a:solidFill>
                            <a:schemeClr val="dk1"/>
                          </a:solidFill>
                        </a:rPr>
                        <a:t>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Leaf</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5 7 8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Quantitative Data: Histograms</a:t>
            </a:r>
            <a:endParaRPr/>
          </a:p>
        </p:txBody>
      </p:sp>
      <p:sp>
        <p:nvSpPr>
          <p:cNvPr id="180" name="Google Shape;180;p30"/>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Similar to bar charts </a:t>
            </a:r>
            <a:endParaRPr/>
          </a:p>
          <a:p>
            <a:pPr indent="0" lvl="0" marL="0" rtl="0" algn="l">
              <a:spcBef>
                <a:spcPts val="1200"/>
              </a:spcBef>
              <a:spcAft>
                <a:spcPts val="0"/>
              </a:spcAft>
              <a:buNone/>
            </a:pPr>
            <a:r>
              <a:rPr lang="en"/>
              <a:t>Divide data into “bins” (typically between 5 and 20)</a:t>
            </a:r>
            <a:endParaRPr/>
          </a:p>
          <a:p>
            <a:pPr indent="0" lvl="0" marL="0" rtl="0" algn="l">
              <a:spcBef>
                <a:spcPts val="1200"/>
              </a:spcBef>
              <a:spcAft>
                <a:spcPts val="0"/>
              </a:spcAft>
              <a:buNone/>
            </a:pPr>
            <a:r>
              <a:rPr lang="en"/>
              <a:t>Height based on frequency / percentage of total count</a:t>
            </a:r>
            <a:endParaRPr/>
          </a:p>
          <a:p>
            <a:pPr indent="0" lvl="0" marL="0" rtl="0" algn="l">
              <a:spcBef>
                <a:spcPts val="1200"/>
              </a:spcBef>
              <a:spcAft>
                <a:spcPts val="0"/>
              </a:spcAft>
              <a:buNone/>
            </a:pPr>
            <a:r>
              <a:rPr lang="en"/>
              <a:t>Divide range of data (Max - Min) by bin count to get bin size / width</a:t>
            </a:r>
            <a:endParaRPr/>
          </a:p>
          <a:p>
            <a:pPr indent="0" lvl="0" marL="0" rtl="0" algn="l">
              <a:spcBef>
                <a:spcPts val="1200"/>
              </a:spcBef>
              <a:spcAft>
                <a:spcPts val="0"/>
              </a:spcAft>
              <a:buNone/>
            </a:pPr>
            <a:r>
              <a:rPr lang="en"/>
              <a:t>Example: If max = 95 and min = 30, range = 65.  If five bins, bin width = 65/5 = 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 gaps in bars if data are continuous</a:t>
            </a:r>
            <a:endParaRPr/>
          </a:p>
          <a:p>
            <a:pPr indent="0" lvl="0" marL="0" rtl="0" algn="l">
              <a:spcBef>
                <a:spcPts val="120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4509049" y="1144125"/>
            <a:ext cx="901701" cy="3782701"/>
          </a:xfrm>
          <a:prstGeom prst="rect">
            <a:avLst/>
          </a:prstGeom>
          <a:noFill/>
          <a:ln>
            <a:noFill/>
          </a:ln>
        </p:spPr>
      </p:pic>
      <p:pic>
        <p:nvPicPr>
          <p:cNvPr id="182" name="Google Shape;182;p30"/>
          <p:cNvPicPr preferRelativeResize="0"/>
          <p:nvPr/>
        </p:nvPicPr>
        <p:blipFill>
          <a:blip r:embed="rId4">
            <a:alphaModFix/>
          </a:blip>
          <a:stretch>
            <a:fillRect/>
          </a:stretch>
        </p:blipFill>
        <p:spPr>
          <a:xfrm>
            <a:off x="5724175" y="1144125"/>
            <a:ext cx="2808593" cy="1776650"/>
          </a:xfrm>
          <a:prstGeom prst="rect">
            <a:avLst/>
          </a:prstGeom>
          <a:noFill/>
          <a:ln>
            <a:noFill/>
          </a:ln>
        </p:spPr>
      </p:pic>
      <p:pic>
        <p:nvPicPr>
          <p:cNvPr id="183" name="Google Shape;183;p30" title="Chart"/>
          <p:cNvPicPr preferRelativeResize="0"/>
          <p:nvPr/>
        </p:nvPicPr>
        <p:blipFill>
          <a:blip r:embed="rId5">
            <a:alphaModFix/>
          </a:blip>
          <a:stretch>
            <a:fillRect/>
          </a:stretch>
        </p:blipFill>
        <p:spPr>
          <a:xfrm>
            <a:off x="5724175" y="3214450"/>
            <a:ext cx="2873289" cy="17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Box and Whisker Plots</a:t>
            </a:r>
            <a:endParaRPr/>
          </a:p>
        </p:txBody>
      </p:sp>
      <p:pic>
        <p:nvPicPr>
          <p:cNvPr id="189" name="Google Shape;189;p31"/>
          <p:cNvPicPr preferRelativeResize="0"/>
          <p:nvPr/>
        </p:nvPicPr>
        <p:blipFill>
          <a:blip r:embed="rId3">
            <a:alphaModFix/>
          </a:blip>
          <a:stretch>
            <a:fillRect/>
          </a:stretch>
        </p:blipFill>
        <p:spPr>
          <a:xfrm>
            <a:off x="1742888" y="1560927"/>
            <a:ext cx="5658224" cy="290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Qualitative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Often called </a:t>
            </a:r>
            <a:r>
              <a:rPr b="1" lang="en" sz="1400"/>
              <a:t>categorical</a:t>
            </a:r>
            <a:r>
              <a:rPr lang="en" sz="1400"/>
              <a:t> data</a:t>
            </a:r>
            <a:endParaRPr sz="1400"/>
          </a:p>
          <a:p>
            <a:pPr indent="0" lvl="0" marL="0" rtl="0" algn="l">
              <a:spcBef>
                <a:spcPts val="1200"/>
              </a:spcBef>
              <a:spcAft>
                <a:spcPts val="0"/>
              </a:spcAft>
              <a:buNone/>
            </a:pPr>
            <a:r>
              <a:rPr b="1" lang="en" sz="1400"/>
              <a:t>Non-Numerical / Labels / Categories</a:t>
            </a:r>
            <a:endParaRPr b="1" sz="1400"/>
          </a:p>
          <a:p>
            <a:pPr indent="0" lvl="0" marL="0" rtl="0" algn="l">
              <a:spcBef>
                <a:spcPts val="1200"/>
              </a:spcBef>
              <a:spcAft>
                <a:spcPts val="0"/>
              </a:spcAft>
              <a:buNone/>
            </a:pPr>
            <a:r>
              <a:rPr b="1" lang="en" sz="1400"/>
              <a:t>Nominal</a:t>
            </a:r>
            <a:r>
              <a:rPr lang="en" sz="1400"/>
              <a:t> if labels have no order / ranking </a:t>
            </a:r>
            <a:endParaRPr sz="1400"/>
          </a:p>
          <a:p>
            <a:pPr indent="0" lvl="0" marL="0" rtl="0" algn="l">
              <a:spcBef>
                <a:spcPts val="1200"/>
              </a:spcBef>
              <a:spcAft>
                <a:spcPts val="0"/>
              </a:spcAft>
              <a:buNone/>
            </a:pPr>
            <a:r>
              <a:rPr lang="en" sz="1400"/>
              <a:t>Examples: Name, major, gender, nation, season</a:t>
            </a:r>
            <a:endParaRPr sz="1400"/>
          </a:p>
          <a:p>
            <a:pPr indent="0" lvl="0" marL="0" rtl="0" algn="l">
              <a:spcBef>
                <a:spcPts val="1200"/>
              </a:spcBef>
              <a:spcAft>
                <a:spcPts val="0"/>
              </a:spcAft>
              <a:buNone/>
            </a:pPr>
            <a:r>
              <a:rPr b="1" lang="en" sz="1400"/>
              <a:t>Ordinal</a:t>
            </a:r>
            <a:r>
              <a:rPr lang="en" sz="1400"/>
              <a:t> if labels have order / ranking </a:t>
            </a:r>
            <a:endParaRPr sz="1400"/>
          </a:p>
          <a:p>
            <a:pPr indent="0" lvl="0" marL="0" rtl="0" algn="l">
              <a:spcBef>
                <a:spcPts val="1200"/>
              </a:spcBef>
              <a:spcAft>
                <a:spcPts val="0"/>
              </a:spcAft>
              <a:buNone/>
            </a:pPr>
            <a:r>
              <a:rPr lang="en" sz="1400"/>
              <a:t>Examples : Grades (A, B, C…), Place (1st, 2nd, 3rd…), Education level (High School, Undergrad, Graduate), Scales 1-10*</a:t>
            </a:r>
            <a:endParaRPr sz="1400"/>
          </a:p>
          <a:p>
            <a:pPr indent="0" lvl="0" marL="0" rtl="0" algn="l">
              <a:spcBef>
                <a:spcPts val="1200"/>
              </a:spcBef>
              <a:spcAft>
                <a:spcPts val="0"/>
              </a:spcAft>
              <a:buNone/>
            </a:pPr>
            <a:r>
              <a:rPr lang="en" sz="1400"/>
              <a:t>Can have numeric labels, but they are still labels, not quantitative data upon which math can be done - 2nd place isn’t 5x better than 10th - INTERVALS MAY NOT BE EQUAL</a:t>
            </a:r>
            <a:endParaRPr sz="1400"/>
          </a:p>
          <a:p>
            <a:pPr indent="0" lvl="0" marL="0" rtl="0" algn="l">
              <a:spcBef>
                <a:spcPts val="1200"/>
              </a:spcBef>
              <a:spcAft>
                <a:spcPts val="1200"/>
              </a:spcAft>
              <a:buNone/>
            </a:pPr>
            <a:r>
              <a:rPr b="1" lang="en" sz="1400"/>
              <a:t>NOT LESS IMPORTANT / USEFUL THANK QUANTITATIVE DATA - We still do quantitative work with this data, it’s just of a different nature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Numerical Variables: Scatter Plots</a:t>
            </a:r>
            <a:endParaRPr/>
          </a:p>
        </p:txBody>
      </p:sp>
      <p:graphicFrame>
        <p:nvGraphicFramePr>
          <p:cNvPr id="195" name="Google Shape;195;p32"/>
          <p:cNvGraphicFramePr/>
          <p:nvPr/>
        </p:nvGraphicFramePr>
        <p:xfrm>
          <a:off x="203300" y="2354175"/>
          <a:ext cx="3000000" cy="3000000"/>
        </p:xfrm>
        <a:graphic>
          <a:graphicData uri="http://schemas.openxmlformats.org/drawingml/2006/table">
            <a:tbl>
              <a:tblPr>
                <a:noFill/>
                <a:tableStyleId>{FBEAD5BC-E3A4-4ACA-AAB9-D6E915E4D777}</a:tableStyleId>
              </a:tblPr>
              <a:tblGrid>
                <a:gridCol w="2092050"/>
                <a:gridCol w="2092050"/>
              </a:tblGrid>
              <a:tr h="381000">
                <a:tc>
                  <a:txBody>
                    <a:bodyPr/>
                    <a:lstStyle/>
                    <a:p>
                      <a:pPr indent="0" lvl="0" marL="0" rtl="0" algn="l">
                        <a:spcBef>
                          <a:spcPts val="0"/>
                        </a:spcBef>
                        <a:spcAft>
                          <a:spcPts val="0"/>
                        </a:spcAft>
                        <a:buNone/>
                      </a:pPr>
                      <a:r>
                        <a:rPr lang="en">
                          <a:solidFill>
                            <a:schemeClr val="dk1"/>
                          </a:solidFill>
                        </a:rPr>
                        <a:t>Height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Weight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197</a:t>
                      </a:r>
                      <a:endParaRPr>
                        <a:solidFill>
                          <a:schemeClr val="dk1"/>
                        </a:solidFill>
                      </a:endParaRPr>
                    </a:p>
                  </a:txBody>
                  <a:tcPr marT="91425" marB="91425" marR="91425" marL="91425"/>
                </a:tc>
              </a:tr>
            </a:tbl>
          </a:graphicData>
        </a:graphic>
      </p:graphicFrame>
      <p:pic>
        <p:nvPicPr>
          <p:cNvPr id="196" name="Google Shape;196;p32" title="Chart"/>
          <p:cNvPicPr preferRelativeResize="0"/>
          <p:nvPr/>
        </p:nvPicPr>
        <p:blipFill>
          <a:blip r:embed="rId3">
            <a:alphaModFix/>
          </a:blip>
          <a:stretch>
            <a:fillRect/>
          </a:stretch>
        </p:blipFill>
        <p:spPr>
          <a:xfrm>
            <a:off x="4572000" y="1985700"/>
            <a:ext cx="4267199" cy="2634647"/>
          </a:xfrm>
          <a:prstGeom prst="rect">
            <a:avLst/>
          </a:prstGeom>
          <a:noFill/>
          <a:ln>
            <a:noFill/>
          </a:ln>
        </p:spPr>
      </p:pic>
      <p:sp>
        <p:nvSpPr>
          <p:cNvPr id="197" name="Google Shape;197;p32"/>
          <p:cNvSpPr txBox="1"/>
          <p:nvPr>
            <p:ph idx="1" type="body"/>
          </p:nvPr>
        </p:nvSpPr>
        <p:spPr>
          <a:xfrm>
            <a:off x="134400" y="1206750"/>
            <a:ext cx="4437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coordinate pairs of two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a:t>
            </a:r>
            <a:r>
              <a:rPr lang="en"/>
              <a:t> Three Or More Variables: Bubble Charts</a:t>
            </a:r>
            <a:endParaRPr/>
          </a:p>
        </p:txBody>
      </p:sp>
      <p:sp>
        <p:nvSpPr>
          <p:cNvPr id="203" name="Google Shape;203;p33"/>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 and Y values go on the X and Y axes, </a:t>
            </a:r>
            <a:r>
              <a:rPr lang="en"/>
              <a:t>respectively</a:t>
            </a:r>
            <a:endParaRPr/>
          </a:p>
          <a:p>
            <a:pPr indent="0" lvl="0" marL="0" rtl="0" algn="l">
              <a:spcBef>
                <a:spcPts val="1200"/>
              </a:spcBef>
              <a:spcAft>
                <a:spcPts val="0"/>
              </a:spcAft>
              <a:buNone/>
            </a:pPr>
            <a:r>
              <a:rPr lang="en"/>
              <a:t>A third variable, Z, is related to the size of the bubble</a:t>
            </a:r>
            <a:endParaRPr/>
          </a:p>
          <a:p>
            <a:pPr indent="0" lvl="0" marL="0" rtl="0" algn="l">
              <a:spcBef>
                <a:spcPts val="1200"/>
              </a:spcBef>
              <a:spcAft>
                <a:spcPts val="0"/>
              </a:spcAft>
              <a:buNone/>
            </a:pPr>
            <a:r>
              <a:rPr lang="en"/>
              <a:t>Color of bubbles could indicate </a:t>
            </a:r>
            <a:r>
              <a:rPr lang="en"/>
              <a:t>another</a:t>
            </a:r>
            <a:r>
              <a:rPr lang="en"/>
              <a:t> categorical or </a:t>
            </a:r>
            <a:r>
              <a:rPr lang="en"/>
              <a:t>continuous</a:t>
            </a:r>
            <a:r>
              <a:rPr lang="en"/>
              <a:t> variable</a:t>
            </a:r>
            <a:endParaRPr/>
          </a:p>
          <a:p>
            <a:pPr indent="0" lvl="0" marL="0" rtl="0" algn="l">
              <a:spcBef>
                <a:spcPts val="1200"/>
              </a:spcBef>
              <a:spcAft>
                <a:spcPts val="1200"/>
              </a:spcAft>
              <a:buNone/>
            </a:pPr>
            <a:r>
              <a:rPr lang="en"/>
              <a:t>Remember: Just because you can, doesn’t mean you should…</a:t>
            </a:r>
            <a:endParaRPr/>
          </a:p>
        </p:txBody>
      </p:sp>
      <p:pic>
        <p:nvPicPr>
          <p:cNvPr id="204" name="Google Shape;204;p33"/>
          <p:cNvPicPr preferRelativeResize="0"/>
          <p:nvPr/>
        </p:nvPicPr>
        <p:blipFill>
          <a:blip r:embed="rId3">
            <a:alphaModFix/>
          </a:blip>
          <a:stretch>
            <a:fillRect/>
          </a:stretch>
        </p:blipFill>
        <p:spPr>
          <a:xfrm>
            <a:off x="4673725" y="1781363"/>
            <a:ext cx="4267198" cy="24958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210" name="Google Shape;210;p34"/>
          <p:cNvSpPr txBox="1"/>
          <p:nvPr>
            <p:ph idx="1" type="body"/>
          </p:nvPr>
        </p:nvSpPr>
        <p:spPr>
          <a:xfrm>
            <a:off x="311700" y="1152475"/>
            <a:ext cx="36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Area of squares shows relative magnitude of each category </a:t>
            </a:r>
            <a:endParaRPr sz="2300"/>
          </a:p>
        </p:txBody>
      </p:sp>
      <p:pic>
        <p:nvPicPr>
          <p:cNvPr id="211" name="Google Shape;211;p34"/>
          <p:cNvPicPr preferRelativeResize="0"/>
          <p:nvPr/>
        </p:nvPicPr>
        <p:blipFill>
          <a:blip r:embed="rId3">
            <a:alphaModFix/>
          </a:blip>
          <a:stretch>
            <a:fillRect/>
          </a:stretch>
        </p:blipFill>
        <p:spPr>
          <a:xfrm>
            <a:off x="4369350" y="1419949"/>
            <a:ext cx="4205049" cy="288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 Maps</a:t>
            </a:r>
            <a:endParaRPr/>
          </a:p>
        </p:txBody>
      </p:sp>
      <p:sp>
        <p:nvSpPr>
          <p:cNvPr id="217" name="Google Shape;217;p35"/>
          <p:cNvSpPr txBox="1"/>
          <p:nvPr>
            <p:ph idx="1" type="body"/>
          </p:nvPr>
        </p:nvSpPr>
        <p:spPr>
          <a:xfrm>
            <a:off x="311700" y="1152475"/>
            <a:ext cx="33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Color of segment indicates direction and/or magnitude</a:t>
            </a:r>
            <a:endParaRPr sz="2300"/>
          </a:p>
          <a:p>
            <a:pPr indent="0" lvl="0" marL="0" rtl="0" algn="l">
              <a:spcBef>
                <a:spcPts val="1200"/>
              </a:spcBef>
              <a:spcAft>
                <a:spcPts val="0"/>
              </a:spcAft>
              <a:buNone/>
            </a:pPr>
            <a:r>
              <a:rPr lang="en" sz="2300"/>
              <a:t>Can be configured all sorts of ways</a:t>
            </a:r>
            <a:endParaRPr sz="2300"/>
          </a:p>
          <a:p>
            <a:pPr indent="0" lvl="0" marL="0" rtl="0" algn="l">
              <a:spcBef>
                <a:spcPts val="1200"/>
              </a:spcBef>
              <a:spcAft>
                <a:spcPts val="1200"/>
              </a:spcAft>
              <a:buNone/>
            </a:pPr>
            <a:r>
              <a:t/>
            </a:r>
            <a:endParaRPr sz="2300"/>
          </a:p>
        </p:txBody>
      </p:sp>
      <p:pic>
        <p:nvPicPr>
          <p:cNvPr id="218" name="Google Shape;218;p35"/>
          <p:cNvPicPr preferRelativeResize="0"/>
          <p:nvPr/>
        </p:nvPicPr>
        <p:blipFill>
          <a:blip r:embed="rId3">
            <a:alphaModFix/>
          </a:blip>
          <a:stretch>
            <a:fillRect/>
          </a:stretch>
        </p:blipFill>
        <p:spPr>
          <a:xfrm>
            <a:off x="4036300" y="661263"/>
            <a:ext cx="448071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Spatial Data</a:t>
            </a:r>
            <a:endParaRPr/>
          </a:p>
        </p:txBody>
      </p:sp>
      <p:sp>
        <p:nvSpPr>
          <p:cNvPr id="224" name="Google Shape;224;p36"/>
          <p:cNvSpPr txBox="1"/>
          <p:nvPr>
            <p:ph idx="1" type="body"/>
          </p:nvPr>
        </p:nvSpPr>
        <p:spPr>
          <a:xfrm>
            <a:off x="311700" y="1152475"/>
            <a:ext cx="42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Spatial data: Data with a location component</a:t>
            </a:r>
            <a:endParaRPr sz="2300"/>
          </a:p>
          <a:p>
            <a:pPr indent="0" lvl="0" marL="0" rtl="0" algn="l">
              <a:spcBef>
                <a:spcPts val="1200"/>
              </a:spcBef>
              <a:spcAft>
                <a:spcPts val="1200"/>
              </a:spcAft>
              <a:buNone/>
            </a:pPr>
            <a:r>
              <a:rPr lang="en" sz="2300"/>
              <a:t>Data added to map as labels, points, colors, etc.</a:t>
            </a:r>
            <a:endParaRPr sz="2300"/>
          </a:p>
        </p:txBody>
      </p:sp>
      <p:pic>
        <p:nvPicPr>
          <p:cNvPr id="225" name="Google Shape;225;p36"/>
          <p:cNvPicPr preferRelativeResize="0"/>
          <p:nvPr/>
        </p:nvPicPr>
        <p:blipFill>
          <a:blip r:embed="rId3">
            <a:alphaModFix/>
          </a:blip>
          <a:stretch>
            <a:fillRect/>
          </a:stretch>
        </p:blipFill>
        <p:spPr>
          <a:xfrm>
            <a:off x="5191050" y="671525"/>
            <a:ext cx="2990850" cy="1524000"/>
          </a:xfrm>
          <a:prstGeom prst="rect">
            <a:avLst/>
          </a:prstGeom>
          <a:noFill/>
          <a:ln>
            <a:noFill/>
          </a:ln>
        </p:spPr>
      </p:pic>
      <p:pic>
        <p:nvPicPr>
          <p:cNvPr id="226" name="Google Shape;226;p36"/>
          <p:cNvPicPr preferRelativeResize="0"/>
          <p:nvPr/>
        </p:nvPicPr>
        <p:blipFill>
          <a:blip r:embed="rId4">
            <a:alphaModFix/>
          </a:blip>
          <a:stretch>
            <a:fillRect/>
          </a:stretch>
        </p:blipFill>
        <p:spPr>
          <a:xfrm>
            <a:off x="5191049" y="2432556"/>
            <a:ext cx="2990850" cy="21363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1812835" y="0"/>
            <a:ext cx="551833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 Time Series / Line Charts</a:t>
            </a:r>
            <a:endParaRPr/>
          </a:p>
        </p:txBody>
      </p:sp>
      <p:graphicFrame>
        <p:nvGraphicFramePr>
          <p:cNvPr id="237" name="Google Shape;237;p38"/>
          <p:cNvGraphicFramePr/>
          <p:nvPr/>
        </p:nvGraphicFramePr>
        <p:xfrm>
          <a:off x="1741650" y="784600"/>
          <a:ext cx="3000000" cy="3000000"/>
        </p:xfrm>
        <a:graphic>
          <a:graphicData uri="http://schemas.openxmlformats.org/drawingml/2006/table">
            <a:tbl>
              <a:tblPr>
                <a:noFill/>
                <a:tableStyleId>{1C52BCCC-8B57-4E4B-B95F-BB348A152FD8}</a:tableStyleId>
              </a:tblPr>
              <a:tblGrid>
                <a:gridCol w="952500"/>
                <a:gridCol w="952500"/>
              </a:tblGrid>
              <a:tr h="329600">
                <a:tc>
                  <a:txBody>
                    <a:bodyPr/>
                    <a:lstStyle/>
                    <a:p>
                      <a:pPr indent="0" lvl="0" marL="0" rtl="0" algn="l">
                        <a:lnSpc>
                          <a:spcPct val="115000"/>
                        </a:lnSpc>
                        <a:spcBef>
                          <a:spcPts val="0"/>
                        </a:spcBef>
                        <a:spcAft>
                          <a:spcPts val="0"/>
                        </a:spcAft>
                        <a:buNone/>
                      </a:pPr>
                      <a:r>
                        <a:rPr lang="en">
                          <a:solidFill>
                            <a:schemeClr val="dk1"/>
                          </a:solidFill>
                        </a:rPr>
                        <a:t>Month</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Sales</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Jan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Feb</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61</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Apr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May</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60</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76</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Jul</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59</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Aug</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75</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Sep</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74</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Oct</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Nov</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Dec</a:t>
                      </a:r>
                      <a:endParaRPr>
                        <a:solidFill>
                          <a:schemeClr val="dk1"/>
                        </a:solidFill>
                      </a:endParaRPr>
                    </a:p>
                  </a:txBody>
                  <a:tcPr marT="19050" marB="19050" marR="28575" marL="28575" anchor="b">
                    <a:lnL cap="flat" cmpd="sng" w="8650">
                      <a:solidFill>
                        <a:srgbClr val="CCCCCC"/>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bl>
          </a:graphicData>
        </a:graphic>
      </p:graphicFrame>
      <p:pic>
        <p:nvPicPr>
          <p:cNvPr id="238" name="Google Shape;238;p38" title="Chart"/>
          <p:cNvPicPr preferRelativeResize="0"/>
          <p:nvPr/>
        </p:nvPicPr>
        <p:blipFill>
          <a:blip r:embed="rId3">
            <a:alphaModFix/>
          </a:blip>
          <a:stretch>
            <a:fillRect/>
          </a:stretch>
        </p:blipFill>
        <p:spPr>
          <a:xfrm>
            <a:off x="3799050" y="1296525"/>
            <a:ext cx="5192550" cy="32107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44" name="Google Shape;244;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Mess with the axes!</a:t>
            </a:r>
            <a:endParaRPr/>
          </a:p>
        </p:txBody>
      </p:sp>
      <p:pic>
        <p:nvPicPr>
          <p:cNvPr id="245" name="Google Shape;245;p39" title="Chart"/>
          <p:cNvPicPr preferRelativeResize="0"/>
          <p:nvPr/>
        </p:nvPicPr>
        <p:blipFill>
          <a:blip r:embed="rId3">
            <a:alphaModFix/>
          </a:blip>
          <a:stretch>
            <a:fillRect/>
          </a:stretch>
        </p:blipFill>
        <p:spPr>
          <a:xfrm>
            <a:off x="228251" y="2064347"/>
            <a:ext cx="4159176" cy="2571753"/>
          </a:xfrm>
          <a:prstGeom prst="rect">
            <a:avLst/>
          </a:prstGeom>
          <a:noFill/>
          <a:ln>
            <a:noFill/>
          </a:ln>
        </p:spPr>
      </p:pic>
      <p:pic>
        <p:nvPicPr>
          <p:cNvPr id="246" name="Google Shape;246;p39" title="Chart"/>
          <p:cNvPicPr preferRelativeResize="0"/>
          <p:nvPr/>
        </p:nvPicPr>
        <p:blipFill>
          <a:blip r:embed="rId4">
            <a:alphaModFix/>
          </a:blip>
          <a:stretch>
            <a:fillRect/>
          </a:stretch>
        </p:blipFill>
        <p:spPr>
          <a:xfrm>
            <a:off x="4571994" y="2024550"/>
            <a:ext cx="4287924" cy="2651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2" name="Google Shape;252;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Mess with the axes!</a:t>
            </a:r>
            <a:endParaRPr/>
          </a:p>
        </p:txBody>
      </p:sp>
      <p:pic>
        <p:nvPicPr>
          <p:cNvPr id="253" name="Google Shape;253;p40" title="Chart"/>
          <p:cNvPicPr preferRelativeResize="0"/>
          <p:nvPr/>
        </p:nvPicPr>
        <p:blipFill>
          <a:blip r:embed="rId3">
            <a:alphaModFix/>
          </a:blip>
          <a:stretch>
            <a:fillRect/>
          </a:stretch>
        </p:blipFill>
        <p:spPr>
          <a:xfrm>
            <a:off x="4571994" y="2255400"/>
            <a:ext cx="3954951" cy="2445474"/>
          </a:xfrm>
          <a:prstGeom prst="rect">
            <a:avLst/>
          </a:prstGeom>
          <a:noFill/>
          <a:ln>
            <a:noFill/>
          </a:ln>
        </p:spPr>
      </p:pic>
      <p:pic>
        <p:nvPicPr>
          <p:cNvPr id="254" name="Google Shape;254;p40" title="Chart"/>
          <p:cNvPicPr preferRelativeResize="0"/>
          <p:nvPr/>
        </p:nvPicPr>
        <p:blipFill>
          <a:blip r:embed="rId4">
            <a:alphaModFix/>
          </a:blip>
          <a:stretch>
            <a:fillRect/>
          </a:stretch>
        </p:blipFill>
        <p:spPr>
          <a:xfrm>
            <a:off x="328998" y="2255400"/>
            <a:ext cx="3954951" cy="24454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60" name="Google Shape;260;p41"/>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261" name="Google Shape;261;p41"/>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262" name="Google Shape;262;p41"/>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One Categorical Variable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Table</a:t>
            </a:r>
            <a:r>
              <a:rPr lang="en"/>
              <a:t>: A table tallying frequencies or percentages</a:t>
            </a:r>
            <a:endParaRPr/>
          </a:p>
          <a:p>
            <a:pPr indent="0" lvl="0" marL="0" rtl="0" algn="l">
              <a:spcBef>
                <a:spcPts val="1200"/>
              </a:spcBef>
              <a:spcAft>
                <a:spcPts val="0"/>
              </a:spcAft>
              <a:buNone/>
            </a:pPr>
            <a:r>
              <a:rPr lang="en"/>
              <a:t>Used for a single categorical variable </a:t>
            </a:r>
            <a:endParaRPr/>
          </a:p>
          <a:p>
            <a:pPr indent="0" lvl="0" marL="0" rtl="0" algn="l">
              <a:spcBef>
                <a:spcPts val="1200"/>
              </a:spcBef>
              <a:spcAft>
                <a:spcPts val="1200"/>
              </a:spcAft>
              <a:buNone/>
            </a:pPr>
            <a:r>
              <a:t/>
            </a:r>
            <a:endParaRPr/>
          </a:p>
        </p:txBody>
      </p:sp>
      <p:graphicFrame>
        <p:nvGraphicFramePr>
          <p:cNvPr id="77" name="Google Shape;77;p15"/>
          <p:cNvGraphicFramePr/>
          <p:nvPr/>
        </p:nvGraphicFramePr>
        <p:xfrm>
          <a:off x="885500" y="2571750"/>
          <a:ext cx="3000000" cy="3000000"/>
        </p:xfrm>
        <a:graphic>
          <a:graphicData uri="http://schemas.openxmlformats.org/drawingml/2006/table">
            <a:tbl>
              <a:tblPr>
                <a:noFill/>
                <a:tableStyleId>{FBEAD5BC-E3A4-4ACA-AAB9-D6E915E4D777}</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Favorite Class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 Frequency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Applied Business 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83.33</a:t>
                      </a:r>
                      <a:r>
                        <a:rPr lang="en">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Managerial 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16.66%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Poetry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2"/>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73" name="Google Shape;273;p43"/>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274" name="Google Shape;274;p43"/>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275" name="Google Shape;275;p43"/>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2079450" y="1854225"/>
            <a:ext cx="4985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20"/>
              <a:t>Key lesson of Anscombe's Quartet: Visualizing data is a critical part of analysis, not just for fun, aesthetics, and/or showing others!!!</a:t>
            </a:r>
            <a:endParaRPr sz="23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Today we're going to start our two-part unit on data visualization. Up to this point we've discussed raw data - which are just numbers - but usually it's much more useful to represent this information with charts and graphs. There are two types of data we encounter, categorical and quantitative data, and they likewise require different types of visualizations. Today we'll focus on bar charts, pie charts, pictographs, and histograms and show you what they can and cannot tell us about their underlying data as well as some of the ways they can be misused to misinform.  &#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285" name="Google Shape;285;p45" title="Charts Are Like Pasta - Data Visualization Part 1: Crash Course Statistics #5">
            <a:hlinkClick r:id="rId3"/>
          </p:cNvPr>
          <p:cNvPicPr preferRelativeResize="0"/>
          <p:nvPr/>
        </p:nvPicPr>
        <p:blipFill>
          <a:blip r:embed="rId4">
            <a:alphaModFix/>
          </a:blip>
          <a:stretch>
            <a:fillRect/>
          </a:stretch>
        </p:blipFill>
        <p:spPr>
          <a:xfrm>
            <a:off x="693675" y="390200"/>
            <a:ext cx="7583800" cy="42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Today we’re going to finish up our unit on data visualization by taking a closer look at how dot plots, box plots, and stem and leaf plots represent data. We’ll also talk about the rules we can use to identify outliers and apply our new data viz skills by taking a closer look at how Justin Timberlake’s song lyrics have changed since he went solo. &#10;&#10;We scraped our Justin Timberlake song data from lyrics.com. If you're interested in how we did it or would like to try out the code on a different artist, check out our code on GitHub: https://github.com/cmparlettpelleriti/CC2018/tree/master/unique_lyrs &#10;&#10;DISCLAIMER: Please be respectful to lyrics websites when scraping data. Some sites may have limits for the number of requests you can make each day.&#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290" name="Google Shape;290;p46" title="Plots, Outliers, and Justin Timberlake: Data Visualization Part 2: Crash Course Statistics #6">
            <a:hlinkClick r:id="rId3"/>
          </p:cNvPr>
          <p:cNvPicPr preferRelativeResize="0"/>
          <p:nvPr/>
        </p:nvPicPr>
        <p:blipFill>
          <a:blip r:embed="rId4">
            <a:alphaModFix/>
          </a:blip>
          <a:stretch>
            <a:fillRect/>
          </a:stretch>
        </p:blipFill>
        <p:spPr>
          <a:xfrm>
            <a:off x="682600" y="459788"/>
            <a:ext cx="7509200" cy="42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percentages of two variables</a:t>
            </a:r>
            <a:endParaRPr/>
          </a:p>
          <a:p>
            <a:pPr indent="0" lvl="0" marL="0" rtl="0" algn="l">
              <a:spcBef>
                <a:spcPts val="1200"/>
              </a:spcBef>
              <a:spcAft>
                <a:spcPts val="1200"/>
              </a:spcAft>
              <a:buNone/>
            </a:pPr>
            <a:r>
              <a:t/>
            </a:r>
            <a:endParaRPr/>
          </a:p>
        </p:txBody>
      </p:sp>
      <p:graphicFrame>
        <p:nvGraphicFramePr>
          <p:cNvPr id="84" name="Google Shape;84;p16"/>
          <p:cNvGraphicFramePr/>
          <p:nvPr/>
        </p:nvGraphicFramePr>
        <p:xfrm>
          <a:off x="825850" y="2571750"/>
          <a:ext cx="3000000" cy="3000000"/>
        </p:xfrm>
        <a:graphic>
          <a:graphicData uri="http://schemas.openxmlformats.org/drawingml/2006/table">
            <a:tbl>
              <a:tblPr>
                <a:noFill/>
                <a:tableStyleId>{FBEAD5BC-E3A4-4ACA-AAB9-D6E915E4D777}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a:t>
            </a:r>
            <a:r>
              <a:rPr b="1" lang="en"/>
              <a:t>percentages</a:t>
            </a:r>
            <a:r>
              <a:rPr lang="en"/>
              <a:t> of two variables</a:t>
            </a:r>
            <a:endParaRPr/>
          </a:p>
          <a:p>
            <a:pPr indent="0" lvl="0" marL="0" rtl="0" algn="l">
              <a:spcBef>
                <a:spcPts val="1200"/>
              </a:spcBef>
              <a:spcAft>
                <a:spcPts val="1200"/>
              </a:spcAft>
              <a:buNone/>
            </a:pPr>
            <a:r>
              <a:t/>
            </a:r>
            <a:endParaRPr/>
          </a:p>
        </p:txBody>
      </p:sp>
      <p:graphicFrame>
        <p:nvGraphicFramePr>
          <p:cNvPr id="91" name="Google Shape;91;p17"/>
          <p:cNvGraphicFramePr/>
          <p:nvPr/>
        </p:nvGraphicFramePr>
        <p:xfrm>
          <a:off x="825850" y="2571750"/>
          <a:ext cx="3000000" cy="3000000"/>
        </p:xfrm>
        <a:graphic>
          <a:graphicData uri="http://schemas.openxmlformats.org/drawingml/2006/table">
            <a:tbl>
              <a:tblPr>
                <a:noFill/>
                <a:tableStyleId>{FBEAD5BC-E3A4-4ACA-AAB9-D6E915E4D777}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1/27 = 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7/27 = 25.9%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11/27 = 40.7%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6/27 = 22.2%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12/27 = 44.4%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27/27 = 100%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tables </a:t>
            </a:r>
            <a:r>
              <a:rPr lang="en"/>
              <a:t>using percentages</a:t>
            </a:r>
            <a:r>
              <a:rPr b="1" lang="en"/>
              <a:t> </a:t>
            </a:r>
            <a:r>
              <a:rPr lang="en"/>
              <a:t>can be based on overall totals, </a:t>
            </a:r>
            <a:r>
              <a:rPr b="1" lang="en"/>
              <a:t>row totals</a:t>
            </a:r>
            <a:r>
              <a:rPr lang="en"/>
              <a:t>, or column totals based on need</a:t>
            </a:r>
            <a:endParaRPr/>
          </a:p>
          <a:p>
            <a:pPr indent="0" lvl="0" marL="0" rtl="0" algn="l">
              <a:spcBef>
                <a:spcPts val="1200"/>
              </a:spcBef>
              <a:spcAft>
                <a:spcPts val="1200"/>
              </a:spcAft>
              <a:buNone/>
            </a:pPr>
            <a:r>
              <a:t/>
            </a:r>
            <a:endParaRPr/>
          </a:p>
        </p:txBody>
      </p:sp>
      <p:graphicFrame>
        <p:nvGraphicFramePr>
          <p:cNvPr id="98" name="Google Shape;98;p18"/>
          <p:cNvGraphicFramePr/>
          <p:nvPr/>
        </p:nvGraphicFramePr>
        <p:xfrm>
          <a:off x="852025" y="2571750"/>
          <a:ext cx="3000000" cy="3000000"/>
        </p:xfrm>
        <a:graphic>
          <a:graphicData uri="http://schemas.openxmlformats.org/drawingml/2006/table">
            <a:tbl>
              <a:tblPr>
                <a:noFill/>
                <a:tableStyleId>{FBEAD5BC-E3A4-4ACA-AAB9-D6E915E4D777}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Bar Charts</a:t>
            </a:r>
            <a:endParaRPr/>
          </a:p>
        </p:txBody>
      </p:sp>
      <p:graphicFrame>
        <p:nvGraphicFramePr>
          <p:cNvPr id="104" name="Google Shape;104;p19"/>
          <p:cNvGraphicFramePr/>
          <p:nvPr/>
        </p:nvGraphicFramePr>
        <p:xfrm>
          <a:off x="472525" y="1964950"/>
          <a:ext cx="3000000" cy="3000000"/>
        </p:xfrm>
        <a:graphic>
          <a:graphicData uri="http://schemas.openxmlformats.org/drawingml/2006/table">
            <a:tbl>
              <a:tblPr>
                <a:noFill/>
                <a:tableStyleId>{FBEAD5BC-E3A4-4ACA-AAB9-D6E915E4D777}</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05" name="Google Shape;105;p19" title="Chart"/>
          <p:cNvPicPr preferRelativeResize="0"/>
          <p:nvPr/>
        </p:nvPicPr>
        <p:blipFill>
          <a:blip r:embed="rId3">
            <a:alphaModFix/>
          </a:blip>
          <a:stretch>
            <a:fillRect/>
          </a:stretch>
        </p:blipFill>
        <p:spPr>
          <a:xfrm>
            <a:off x="4358750" y="1605638"/>
            <a:ext cx="4608225" cy="2849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Column Charts</a:t>
            </a:r>
            <a:endParaRPr/>
          </a:p>
        </p:txBody>
      </p:sp>
      <p:graphicFrame>
        <p:nvGraphicFramePr>
          <p:cNvPr id="111" name="Google Shape;111;p20"/>
          <p:cNvGraphicFramePr/>
          <p:nvPr/>
        </p:nvGraphicFramePr>
        <p:xfrm>
          <a:off x="472525" y="1964950"/>
          <a:ext cx="3000000" cy="3000000"/>
        </p:xfrm>
        <a:graphic>
          <a:graphicData uri="http://schemas.openxmlformats.org/drawingml/2006/table">
            <a:tbl>
              <a:tblPr>
                <a:noFill/>
                <a:tableStyleId>{FBEAD5BC-E3A4-4ACA-AAB9-D6E915E4D777}</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2" name="Google Shape;112;p20" title="Chart"/>
          <p:cNvPicPr preferRelativeResize="0"/>
          <p:nvPr/>
        </p:nvPicPr>
        <p:blipFill>
          <a:blip r:embed="rId3">
            <a:alphaModFix/>
          </a:blip>
          <a:stretch>
            <a:fillRect/>
          </a:stretch>
        </p:blipFill>
        <p:spPr>
          <a:xfrm>
            <a:off x="4334150" y="1530350"/>
            <a:ext cx="4608225" cy="284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Pie Charts</a:t>
            </a:r>
            <a:endParaRPr/>
          </a:p>
        </p:txBody>
      </p:sp>
      <p:graphicFrame>
        <p:nvGraphicFramePr>
          <p:cNvPr id="118" name="Google Shape;118;p21"/>
          <p:cNvGraphicFramePr/>
          <p:nvPr/>
        </p:nvGraphicFramePr>
        <p:xfrm>
          <a:off x="472525" y="1964950"/>
          <a:ext cx="3000000" cy="3000000"/>
        </p:xfrm>
        <a:graphic>
          <a:graphicData uri="http://schemas.openxmlformats.org/drawingml/2006/table">
            <a:tbl>
              <a:tblPr>
                <a:noFill/>
                <a:tableStyleId>{FBEAD5BC-E3A4-4ACA-AAB9-D6E915E4D777}</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9" name="Google Shape;119;p21" title="Chart"/>
          <p:cNvPicPr preferRelativeResize="0"/>
          <p:nvPr/>
        </p:nvPicPr>
        <p:blipFill>
          <a:blip r:embed="rId3">
            <a:alphaModFix/>
          </a:blip>
          <a:stretch>
            <a:fillRect/>
          </a:stretch>
        </p:blipFill>
        <p:spPr>
          <a:xfrm>
            <a:off x="4383375" y="1296525"/>
            <a:ext cx="4608225" cy="2849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