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3c308f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3c308f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3c308f5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3c308f5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3c308f5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3c308f5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c308f5d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c308f5d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c308f5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c308f5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c308f5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c308f5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ea65e6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5ea65e6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3c308f5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3c308f5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44d854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44d854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44d854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644d85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4dc88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4dc88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3c308f5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3c308f5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c308f5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c308f5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5ea65e6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5ea65e6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5ea65e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5ea65e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c308f5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c308f5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c308f5d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c308f5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3c308f5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3c308f5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c308f5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c308f5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Function Plot (ACF)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ACF plot is a bar chart of the coefficients of correlation </a:t>
            </a:r>
            <a:r>
              <a:rPr lang="en"/>
              <a:t>coefficient</a:t>
            </a:r>
            <a:r>
              <a:rPr lang="en"/>
              <a:t> between a time series and its lagged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value of 0.75 when lag is 10 means the correlation </a:t>
            </a:r>
            <a:r>
              <a:rPr lang="en"/>
              <a:t>coefficient</a:t>
            </a:r>
            <a:r>
              <a:rPr lang="en"/>
              <a:t> between the </a:t>
            </a:r>
            <a:r>
              <a:rPr lang="en"/>
              <a:t>series</a:t>
            </a:r>
            <a:r>
              <a:rPr lang="en"/>
              <a:t> and its value 10 periods prior is 75%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</a:t>
            </a:r>
            <a:r>
              <a:rPr lang="en"/>
              <a:t>Autocorrelation Function Plot (PACF)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PACF plot is a bar chart of the partial correlation coefficient between a time series and its lagged values, controlling for the impact of all shorter lag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value of 0.75 when lag is 10 means the correlation coefficient between the series and its value 10 periods prior is 75%, after controlling for the impact of the dependent variable at lags of 1 through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Time Series Models - Autoregressive Models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models explain Y in terms of past values of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AR(n): Yt = B0 + B1(Yt-1) + B2(Yt-2) + … Bn(Yt-n)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Appropriate lag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No missing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Well behaved errors*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Linearity*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529" y="2088575"/>
            <a:ext cx="4544674" cy="28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AR Lag Order 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AIC and BIC for models with different lag structures (lower is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PACF plots (vs ACF for MA)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Check fitted values vs residual plots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950" y="445025"/>
            <a:ext cx="2910076" cy="21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25" y="2733950"/>
            <a:ext cx="2935734" cy="2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Time Series Models - Moving Average Models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</a:t>
            </a:r>
            <a:r>
              <a:rPr lang="en"/>
              <a:t>average</a:t>
            </a:r>
            <a:r>
              <a:rPr lang="en"/>
              <a:t> models explain Y in terms of errors and past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MA(n): Yt = Mean + et + B1(et-1) + B2(et-2) + … Bn(et-n)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Finite Order - Lagged errors beyond specified order do not influence current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No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Well behaved errors*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Linearity*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MA Lag Order 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 AIC and BIC for models with different lag structures (lower is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ACF plots (vs PACF for 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fitted values vs residual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275" y="2571747"/>
            <a:ext cx="3000400" cy="233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279" y="232225"/>
            <a:ext cx="3000400" cy="23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with AR and MA Models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Plug (rolling) values into </a:t>
            </a:r>
            <a:r>
              <a:rPr lang="en"/>
              <a:t>coefficients</a:t>
            </a:r>
            <a:r>
              <a:rPr lang="en"/>
              <a:t> or use software to do it for you!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778" y="1600450"/>
            <a:ext cx="555843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ARMA, ARIMA, and ARIMAX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= AR + 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ARIMA = AR + Differencing + 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ARIMA (p, d, q)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autoregressive term, d = differencing term, q = moving average term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ARIMAX = ARIMA + E</a:t>
            </a:r>
            <a:r>
              <a:rPr b="1" lang="en"/>
              <a:t>x</a:t>
            </a:r>
            <a:r>
              <a:rPr lang="en"/>
              <a:t>ogenous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https://people.duke.edu/~rnau/411arim.htm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 of Squared Errors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Mean Absolute Deviation</a:t>
            </a:r>
            <a:endParaRPr b="1"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35839" r="0" t="0"/>
          <a:stretch/>
        </p:blipFill>
        <p:spPr>
          <a:xfrm>
            <a:off x="686325" y="2279650"/>
            <a:ext cx="24567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4">
            <a:alphaModFix/>
          </a:blip>
          <a:srcRect b="0" l="45495" r="0" t="0"/>
          <a:stretch/>
        </p:blipFill>
        <p:spPr>
          <a:xfrm>
            <a:off x="5541625" y="2394450"/>
            <a:ext cx="1696775" cy="1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Root Mean Squared Error</a:t>
            </a:r>
            <a:endParaRPr/>
          </a:p>
        </p:txBody>
      </p:sp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Percentage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0" y="2228725"/>
            <a:ext cx="3879700" cy="1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97" y="2228722"/>
            <a:ext cx="3879700" cy="1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time series data?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Data: Data that is collected / </a:t>
            </a:r>
            <a:r>
              <a:rPr lang="en"/>
              <a:t>recorded</a:t>
            </a:r>
            <a:r>
              <a:rPr lang="en"/>
              <a:t> at regular intervals that is indexed / ordered chronologically.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Series Issues: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Autocorrelation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25" y="2073424"/>
            <a:ext cx="5381476" cy="2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Autoregression (VAR)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Coming soon, maybe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Methods - Moving Averages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Average: </a:t>
            </a:r>
            <a:r>
              <a:rPr lang="en"/>
              <a:t>A succession of averages derived from successive segments of values, typically overlapping and equal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reveal underlying trends / remove seasonal / cyclical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MA2 = Y = (Yt + Yt-1) /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MA3 = Y = (Yt + Yt-1 + Yt-2) /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so 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600" y="3297778"/>
            <a:ext cx="2691649" cy="151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650" y="1230387"/>
            <a:ext cx="2583549" cy="1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00" y="2571747"/>
            <a:ext cx="6719402" cy="24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300" y="62251"/>
            <a:ext cx="6719401" cy="24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Methods - Exponential Smoothing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 = Y1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 = WYi + (1-W))Ei-1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ranges from 0 to 1 and is selected </a:t>
            </a:r>
            <a:r>
              <a:rPr lang="en"/>
              <a:t>subjectively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Smaller W = More Smoothing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Larger W = Better for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Yi+1 = Ei for forecasting one period ahead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25" y="1152476"/>
            <a:ext cx="4531602" cy="12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777353"/>
            <a:ext cx="3682778" cy="221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Components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Trend: The long term progression of a series that </a:t>
            </a:r>
            <a:r>
              <a:rPr lang="en"/>
              <a:t>excludes short term fluctuations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Seasonality: Fluctuations that repeat over a specific period - regular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Cyclical: Fluctuations that do not repeat over a specific period - irregular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Noise / Error / Random: Fluctuations in the data that occur after trend, seasonality, and cyclical factors are accounted for.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8" cy="343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Residual Patterns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 errors vs time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25" y="1357238"/>
            <a:ext cx="5457974" cy="30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vs Non-Stationary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50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data has a constant mean and variance.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Often stationarity is required for proper forecasting.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transformed to create </a:t>
            </a:r>
            <a:r>
              <a:rPr lang="en"/>
              <a:t>stationary</a:t>
            </a:r>
            <a:r>
              <a:rPr lang="en"/>
              <a:t> data, interpretation of model results may change.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Augmented Dickey Fuller test to for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Non-Stationary, HA: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p-value &lt; alpha, reject the null that the data are non-stationary / conclude that the data probably are stationary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625" y="2850525"/>
            <a:ext cx="2622126" cy="171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625" y="849275"/>
            <a:ext cx="2622126" cy="167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Differencing</a:t>
            </a:r>
            <a:r>
              <a:rPr lang="en"/>
              <a:t>: Transforming values in a time series by subtracting the prior value(s)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make non-stationary data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models may change*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difference of Yt = Yt - Yt-1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 difference of Yt = (Yt - Yt-1) - (Yt-1 - Yt-2)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075" y="592650"/>
            <a:ext cx="2622126" cy="167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075" y="2723424"/>
            <a:ext cx="2622116" cy="16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