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Roboto"/>
      <p:regular r:id="rId76"/>
      <p:bold r:id="rId77"/>
      <p:italic r:id="rId78"/>
      <p:boldItalic r:id="rId79"/>
    </p:embeddedFont>
    <p:embeddedFont>
      <p:font typeface="Source Code Pro"/>
      <p:regular r:id="rId80"/>
      <p:bold r:id="rId81"/>
      <p:italic r:id="rId82"/>
      <p:boldItalic r:id="rId83"/>
    </p:embeddedFont>
    <p:embeddedFont>
      <p:font typeface="Oswald"/>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2A9ED6-86C9-473D-917A-FD72D07D1F73}">
  <a:tblStyle styleId="{332A9ED6-86C9-473D-917A-FD72D07D1F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Oswald-regular.fntdata"/><Relationship Id="rId83" Type="http://schemas.openxmlformats.org/officeDocument/2006/relationships/font" Target="fonts/SourceCodePro-boldItalic.fntdata"/><Relationship Id="rId42" Type="http://schemas.openxmlformats.org/officeDocument/2006/relationships/slide" Target="slides/slide35.xml"/><Relationship Id="rId41" Type="http://schemas.openxmlformats.org/officeDocument/2006/relationships/slide" Target="slides/slide34.xml"/><Relationship Id="rId85" Type="http://schemas.openxmlformats.org/officeDocument/2006/relationships/font" Target="fonts/Oswald-bold.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SourceCodePro-regular.fntdata"/><Relationship Id="rId82" Type="http://schemas.openxmlformats.org/officeDocument/2006/relationships/font" Target="fonts/SourceCodePro-italic.fntdata"/><Relationship Id="rId81"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Roboto-bold.fntdata"/><Relationship Id="rId32" Type="http://schemas.openxmlformats.org/officeDocument/2006/relationships/slide" Target="slides/slide25.xml"/><Relationship Id="rId76" Type="http://schemas.openxmlformats.org/officeDocument/2006/relationships/font" Target="fonts/Roboto-regular.fntdata"/><Relationship Id="rId35" Type="http://schemas.openxmlformats.org/officeDocument/2006/relationships/slide" Target="slides/slide28.xml"/><Relationship Id="rId79" Type="http://schemas.openxmlformats.org/officeDocument/2006/relationships/font" Target="fonts/Roboto-boldItalic.fntdata"/><Relationship Id="rId34" Type="http://schemas.openxmlformats.org/officeDocument/2006/relationships/slide" Target="slides/slide27.xml"/><Relationship Id="rId78" Type="http://schemas.openxmlformats.org/officeDocument/2006/relationships/font" Target="fonts/Roboto-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f3703db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f3703db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135028d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135028d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b0eec6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b0eec6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eb0eec6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eb0eec6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eb0eec6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eb0eec6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eb0eec6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eb0eec6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8a50ca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8a50ca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dbae4fc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dbae4fc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135028d5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135028d5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28213c2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28213c2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738ffe0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738ffe0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bdc615f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bdc615f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b6dba6f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b6dba6f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0f3703db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0f3703db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0f3703db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0f3703db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f3703db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0f3703db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eb0eec6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eb0eec6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135028d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135028d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f3703db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f3703db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f3703db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f3703db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bdc615f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bdc615f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eb0eec6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eb0eec6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d1dd03d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d1dd03d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bdc615f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bdc615f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eb0eec6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eb0eec6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bdc615f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bdc615f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eb0eec6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eb0eec6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bdc615f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fbdc615f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dbae4fc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dbae4fc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dbae4f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fdbae4f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dbae4fc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dbae4fc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28213c2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28213c2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dbae4fc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fdbae4fc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dc615f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bdc615f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0f3703db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0f3703db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135028d5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135028d5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135028d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a135028d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948f02a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948f02a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eb0eec6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9eb0eec6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135028d5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135028d5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d703bd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d703bd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d703bde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d703bde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fd703bde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fd703bde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d703bde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d703bde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f3703d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f3703d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fd1dd03d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fd1dd03d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fdbae4fc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fdbae4fc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fdbae4fc7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fdbae4fc7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d1dd03d1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d1dd03d1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fd1dd03d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fd1dd03d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dbae4fc7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dbae4fc7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fdbae4fc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fdbae4fc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b948f02a3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b948f02a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b948f02a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b948f02a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fdbae4fc7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fdbae4fc7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0f3703db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0f3703db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dbae4fc7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dbae4fc7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b948f02a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b948f02a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b86cf7d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b86cf7d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a0f3703db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a0f3703db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c8a50ca0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c8a50ca0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a0f3703db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a0f3703db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a0f3703db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a0f3703db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a0f3703db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a0f3703db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a0f3703db9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a0f3703db9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f3703d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f3703db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f3703db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0f3703db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f3703db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f3703db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36.png"/><Relationship Id="rId5"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6.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6.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35.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23.png"/><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8.png"/><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
        <p:nvSpPr>
          <p:cNvPr id="108" name="Google Shape;108;p2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H0 vs 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r>
              <a:rPr lang="en"/>
              <a:t> </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Several assumptions must be met for hypothesis testing to be valid.  For testing differences in means, the following are required:</a:t>
            </a:r>
            <a:endParaRPr/>
          </a:p>
          <a:p>
            <a:pPr indent="-342900" lvl="0" marL="457200" rtl="0" algn="l">
              <a:spcBef>
                <a:spcPts val="1200"/>
              </a:spcBef>
              <a:spcAft>
                <a:spcPts val="0"/>
              </a:spcAft>
              <a:buSzPts val="1800"/>
              <a:buAutoNum type="arabicParenR"/>
            </a:pPr>
            <a:r>
              <a:rPr lang="en"/>
              <a:t>Data come from a random sample of the population (independent, unrelated, equal probability of getting picked, representative of population)</a:t>
            </a:r>
            <a:endParaRPr/>
          </a:p>
          <a:p>
            <a:pPr indent="-342900" lvl="0" marL="457200" rtl="0" algn="l">
              <a:spcBef>
                <a:spcPts val="0"/>
              </a:spcBef>
              <a:spcAft>
                <a:spcPts val="0"/>
              </a:spcAft>
              <a:buSzPts val="1800"/>
              <a:buAutoNum type="arabicParenR"/>
            </a:pPr>
            <a:r>
              <a:rPr lang="en"/>
              <a:t>Data must be normally distributed - CLT has us covered if n&gt;30!</a:t>
            </a:r>
            <a:endParaRPr/>
          </a:p>
          <a:p>
            <a:pPr indent="-342900" lvl="0" marL="457200" rtl="0" algn="l">
              <a:spcBef>
                <a:spcPts val="0"/>
              </a:spcBef>
              <a:spcAft>
                <a:spcPts val="0"/>
              </a:spcAft>
              <a:buSzPts val="1800"/>
              <a:buAutoNum type="arabicParenR"/>
            </a:pPr>
            <a:r>
              <a:rPr lang="en"/>
              <a:t>Data must have equal variances - If not, use Welch’s T-Test</a:t>
            </a:r>
            <a:endParaRPr/>
          </a:p>
          <a:p>
            <a:pPr indent="-342900" lvl="0" marL="457200" rtl="0" algn="l">
              <a:spcBef>
                <a:spcPts val="0"/>
              </a:spcBef>
              <a:spcAft>
                <a:spcPts val="0"/>
              </a:spcAft>
              <a:buSzPts val="1800"/>
              <a:buAutoNum type="arabicParenR"/>
            </a:pPr>
            <a:r>
              <a:rPr lang="en"/>
              <a:t>Population variance / standard deviation must be known - If not, use T-Test</a:t>
            </a:r>
            <a:endParaRPr/>
          </a:p>
          <a:p>
            <a:pPr indent="-342900" lvl="0" marL="457200" rtl="0" algn="l">
              <a:spcBef>
                <a:spcPts val="0"/>
              </a:spcBef>
              <a:spcAft>
                <a:spcPts val="0"/>
              </a:spcAft>
              <a:buSzPts val="1800"/>
              <a:buAutoNum type="arabicParenR"/>
            </a:pPr>
            <a:r>
              <a:rPr lang="en"/>
              <a:t>Sample size should be greater than 30 - If not, use T-Test</a:t>
            </a:r>
            <a:endParaRPr/>
          </a:p>
          <a:p>
            <a:pPr indent="0" lvl="0" marL="0" rtl="0" algn="l">
              <a:spcBef>
                <a:spcPts val="1200"/>
              </a:spcBef>
              <a:spcAft>
                <a:spcPts val="1200"/>
              </a:spcAft>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Steps:</a:t>
            </a:r>
            <a:endParaRPr/>
          </a:p>
        </p:txBody>
      </p:sp>
      <p:sp>
        <p:nvSpPr>
          <p:cNvPr id="182" name="Google Shape;182;p35"/>
          <p:cNvSpPr txBox="1"/>
          <p:nvPr>
            <p:ph idx="1" type="body"/>
          </p:nvPr>
        </p:nvSpPr>
        <p:spPr>
          <a:xfrm>
            <a:off x="311700" y="1152475"/>
            <a:ext cx="5212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en"/>
              <a:t>State your null and alternative hypotheses.</a:t>
            </a:r>
            <a:endParaRPr/>
          </a:p>
          <a:p>
            <a:pPr indent="-342900" lvl="0" marL="457200" rtl="0" algn="l">
              <a:spcBef>
                <a:spcPts val="0"/>
              </a:spcBef>
              <a:spcAft>
                <a:spcPts val="0"/>
              </a:spcAft>
              <a:buSzPts val="1800"/>
              <a:buAutoNum type="arabicParenR"/>
            </a:pPr>
            <a:r>
              <a:rPr lang="en"/>
              <a:t>Determine which type of test to conduct (one vs two sample, one vs two tail, means vs proportions, Z or T).</a:t>
            </a:r>
            <a:endParaRPr/>
          </a:p>
          <a:p>
            <a:pPr indent="-342900" lvl="0" marL="457200" rtl="0" algn="l">
              <a:spcBef>
                <a:spcPts val="0"/>
              </a:spcBef>
              <a:spcAft>
                <a:spcPts val="0"/>
              </a:spcAft>
              <a:buSzPts val="1800"/>
              <a:buAutoNum type="arabicParenR"/>
            </a:pPr>
            <a:r>
              <a:rPr lang="en"/>
              <a:t>Determine your decision rule (Z &gt; CV, Z &lt; CV, abs(Z) &gt; abs(CV)).</a:t>
            </a:r>
            <a:endParaRPr/>
          </a:p>
          <a:p>
            <a:pPr indent="-342900" lvl="0" marL="457200" rtl="0" algn="l">
              <a:spcBef>
                <a:spcPts val="0"/>
              </a:spcBef>
              <a:spcAft>
                <a:spcPts val="0"/>
              </a:spcAft>
              <a:buSzPts val="1800"/>
              <a:buAutoNum type="arabicParenR"/>
            </a:pPr>
            <a:r>
              <a:rPr lang="en"/>
              <a:t>Select a significance level (alpha) and find the corresponding critical value.</a:t>
            </a:r>
            <a:endParaRPr/>
          </a:p>
          <a:p>
            <a:pPr indent="-342900" lvl="0" marL="457200" rtl="0" algn="l">
              <a:spcBef>
                <a:spcPts val="0"/>
              </a:spcBef>
              <a:spcAft>
                <a:spcPts val="0"/>
              </a:spcAft>
              <a:buSzPts val="1800"/>
              <a:buAutoNum type="arabicParenR"/>
            </a:pPr>
            <a:r>
              <a:rPr lang="en"/>
              <a:t>Calculate Z for your data.</a:t>
            </a:r>
            <a:endParaRPr/>
          </a:p>
          <a:p>
            <a:pPr indent="-342900" lvl="0" marL="457200" rtl="0" algn="l">
              <a:spcBef>
                <a:spcPts val="0"/>
              </a:spcBef>
              <a:spcAft>
                <a:spcPts val="0"/>
              </a:spcAft>
              <a:buSzPts val="1800"/>
              <a:buAutoNum type="arabicParenR"/>
            </a:pPr>
            <a:r>
              <a:rPr lang="en"/>
              <a:t>Apply the decision rule, draw your </a:t>
            </a:r>
            <a:r>
              <a:rPr lang="en"/>
              <a:t>conclusion,</a:t>
            </a:r>
            <a:r>
              <a:rPr lang="en"/>
              <a:t> and live happily ever after!</a:t>
            </a:r>
            <a:endParaRPr/>
          </a:p>
        </p:txBody>
      </p:sp>
      <p:pic>
        <p:nvPicPr>
          <p:cNvPr id="183" name="Google Shape;183;p35"/>
          <p:cNvPicPr preferRelativeResize="0"/>
          <p:nvPr/>
        </p:nvPicPr>
        <p:blipFill rotWithShape="1">
          <a:blip r:embed="rId3">
            <a:alphaModFix/>
          </a:blip>
          <a:srcRect b="11561" l="11010" r="6323" t="14132"/>
          <a:stretch/>
        </p:blipFill>
        <p:spPr>
          <a:xfrm>
            <a:off x="6074300" y="1534425"/>
            <a:ext cx="2406300" cy="1524000"/>
          </a:xfrm>
          <a:prstGeom prst="rect">
            <a:avLst/>
          </a:prstGeom>
          <a:noFill/>
          <a:ln>
            <a:noFill/>
          </a:ln>
        </p:spPr>
      </p:pic>
      <p:sp>
        <p:nvSpPr>
          <p:cNvPr id="184" name="Google Shape;184;p35"/>
          <p:cNvSpPr txBox="1"/>
          <p:nvPr/>
        </p:nvSpPr>
        <p:spPr>
          <a:xfrm>
            <a:off x="6668300" y="3494100"/>
            <a:ext cx="1812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(Z for single sample hypothesis test)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State Your Null and Alternative Hypotheses</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Null Hypothesis (HO)</a:t>
            </a:r>
            <a:r>
              <a:rPr lang="en"/>
              <a:t>: What is expected by default / absent any real difference - suggesting that any observed difference is the result of randomness, sampling error, etc, aka the difference is not statistically significant.</a:t>
            </a:r>
            <a:endParaRPr/>
          </a:p>
          <a:p>
            <a:pPr indent="0" lvl="0" marL="0" rtl="0" algn="l">
              <a:spcBef>
                <a:spcPts val="1200"/>
              </a:spcBef>
              <a:spcAft>
                <a:spcPts val="0"/>
              </a:spcAft>
              <a:buNone/>
            </a:pPr>
            <a:r>
              <a:rPr lang="en"/>
              <a:t>Example HO: There is no difference in exam performance between online and in-person students.  </a:t>
            </a:r>
            <a:endParaRPr/>
          </a:p>
          <a:p>
            <a:pPr indent="0" lvl="0" marL="0" rtl="0" algn="l">
              <a:spcBef>
                <a:spcPts val="1200"/>
              </a:spcBef>
              <a:spcAft>
                <a:spcPts val="0"/>
              </a:spcAft>
              <a:buNone/>
            </a:pPr>
            <a:r>
              <a:rPr b="1" lang="en"/>
              <a:t>Alternative Hypothesis (HA)</a:t>
            </a:r>
            <a:r>
              <a:rPr lang="en"/>
              <a:t>: A statement contradicting the null-hypothesis - suggesting there is a statistically </a:t>
            </a:r>
            <a:r>
              <a:rPr lang="en"/>
              <a:t>significant</a:t>
            </a:r>
            <a:r>
              <a:rPr lang="en"/>
              <a:t> difference between groups</a:t>
            </a:r>
            <a:endParaRPr/>
          </a:p>
          <a:p>
            <a:pPr indent="0" lvl="0" marL="0" rtl="0" algn="l">
              <a:spcBef>
                <a:spcPts val="1200"/>
              </a:spcBef>
              <a:spcAft>
                <a:spcPts val="1200"/>
              </a:spcAft>
              <a:buNone/>
            </a:pPr>
            <a:r>
              <a:rPr lang="en"/>
              <a:t>Example HA: In-person students score better than / worse than / differently than online students.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Determine Which Type of Test to Conduct</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Type of Data:</a:t>
            </a:r>
            <a:r>
              <a:rPr lang="en"/>
              <a:t> Single Sample or Two Sample - Formulas differ!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Type of Statistic / Parameter:</a:t>
            </a:r>
            <a:r>
              <a:rPr lang="en"/>
              <a:t> Means or Proportions - Formulas differ!</a:t>
            </a:r>
            <a:endParaRPr/>
          </a:p>
          <a:p>
            <a:pPr indent="0" lvl="0" marL="0" rtl="0" algn="l">
              <a:spcBef>
                <a:spcPts val="1200"/>
              </a:spcBef>
              <a:spcAft>
                <a:spcPts val="0"/>
              </a:spcAft>
              <a:buClr>
                <a:schemeClr val="dk1"/>
              </a:buClr>
              <a:buSzPct val="61111"/>
              <a:buFont typeface="Arial"/>
              <a:buNone/>
            </a:pPr>
            <a:r>
              <a:t/>
            </a:r>
            <a:endParaRPr b="1"/>
          </a:p>
          <a:p>
            <a:pPr indent="0" lvl="0" marL="0" rtl="0" algn="l">
              <a:spcBef>
                <a:spcPts val="1200"/>
              </a:spcBef>
              <a:spcAft>
                <a:spcPts val="0"/>
              </a:spcAft>
              <a:buClr>
                <a:schemeClr val="dk1"/>
              </a:buClr>
              <a:buSzPct val="61111"/>
              <a:buFont typeface="Arial"/>
              <a:buNone/>
            </a:pPr>
            <a:r>
              <a:rPr b="1" lang="en"/>
              <a:t>Distribution: </a:t>
            </a:r>
            <a:r>
              <a:rPr lang="en"/>
              <a:t>Z or T (if sample size is less than 30 or population standard deviation is unknown)</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Type of Hypothesis: </a:t>
            </a:r>
            <a:r>
              <a:rPr lang="en"/>
              <a:t>One-tailed Right (&gt;), One-tailed Left (&lt;), or Two-tailed (=/=) - Decision rules and critical values differ!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Samples - One or Two Samples?</a:t>
            </a:r>
            <a:endParaRPr/>
          </a:p>
        </p:txBody>
      </p:sp>
      <p:sp>
        <p:nvSpPr>
          <p:cNvPr id="202" name="Google Shape;202;p3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Sample: Sample vs Population</a:t>
            </a:r>
            <a:endParaRPr b="1"/>
          </a:p>
        </p:txBody>
      </p:sp>
      <p:sp>
        <p:nvSpPr>
          <p:cNvPr id="203" name="Google Shape;203;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Sample**: Sample vs Sample</a:t>
            </a:r>
            <a:endParaRPr b="1"/>
          </a:p>
        </p:txBody>
      </p:sp>
      <p:pic>
        <p:nvPicPr>
          <p:cNvPr id="204" name="Google Shape;204;p38"/>
          <p:cNvPicPr preferRelativeResize="0"/>
          <p:nvPr/>
        </p:nvPicPr>
        <p:blipFill>
          <a:blip r:embed="rId3">
            <a:alphaModFix/>
          </a:blip>
          <a:stretch>
            <a:fillRect/>
          </a:stretch>
        </p:blipFill>
        <p:spPr>
          <a:xfrm>
            <a:off x="415625" y="2091600"/>
            <a:ext cx="3361625" cy="2088575"/>
          </a:xfrm>
          <a:prstGeom prst="rect">
            <a:avLst/>
          </a:prstGeom>
          <a:noFill/>
          <a:ln>
            <a:noFill/>
          </a:ln>
        </p:spPr>
      </p:pic>
      <p:pic>
        <p:nvPicPr>
          <p:cNvPr id="205" name="Google Shape;205;p38"/>
          <p:cNvPicPr preferRelativeResize="0"/>
          <p:nvPr/>
        </p:nvPicPr>
        <p:blipFill>
          <a:blip r:embed="rId4">
            <a:alphaModFix/>
          </a:blip>
          <a:stretch>
            <a:fillRect/>
          </a:stretch>
        </p:blipFill>
        <p:spPr>
          <a:xfrm>
            <a:off x="4905400" y="2091600"/>
            <a:ext cx="3495601" cy="195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Statistic - Mean or Proportion?</a:t>
            </a:r>
            <a:endParaRPr/>
          </a:p>
        </p:txBody>
      </p:sp>
      <p:pic>
        <p:nvPicPr>
          <p:cNvPr id="211" name="Google Shape;211;p39"/>
          <p:cNvPicPr preferRelativeResize="0"/>
          <p:nvPr/>
        </p:nvPicPr>
        <p:blipFill>
          <a:blip r:embed="rId3">
            <a:alphaModFix/>
          </a:blip>
          <a:stretch>
            <a:fillRect/>
          </a:stretch>
        </p:blipFill>
        <p:spPr>
          <a:xfrm>
            <a:off x="3447103" y="1648676"/>
            <a:ext cx="5640026" cy="1719950"/>
          </a:xfrm>
          <a:prstGeom prst="rect">
            <a:avLst/>
          </a:prstGeom>
          <a:noFill/>
          <a:ln>
            <a:noFill/>
          </a:ln>
        </p:spPr>
      </p:pic>
      <p:pic>
        <p:nvPicPr>
          <p:cNvPr id="212" name="Google Shape;212;p39"/>
          <p:cNvPicPr preferRelativeResize="0"/>
          <p:nvPr/>
        </p:nvPicPr>
        <p:blipFill>
          <a:blip r:embed="rId4">
            <a:alphaModFix/>
          </a:blip>
          <a:stretch>
            <a:fillRect/>
          </a:stretch>
        </p:blipFill>
        <p:spPr>
          <a:xfrm>
            <a:off x="730925" y="1576600"/>
            <a:ext cx="3105350" cy="192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Z or T</a:t>
            </a:r>
            <a:endParaRPr/>
          </a:p>
        </p:txBody>
      </p:sp>
      <p:sp>
        <p:nvSpPr>
          <p:cNvPr id="218" name="Google Shape;218;p4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Is your population standard deviation known?  </a:t>
            </a:r>
            <a:endParaRPr/>
          </a:p>
          <a:p>
            <a:pPr indent="0" lvl="0" marL="0" rtl="0" algn="l">
              <a:spcBef>
                <a:spcPts val="1200"/>
              </a:spcBef>
              <a:spcAft>
                <a:spcPts val="0"/>
              </a:spcAft>
              <a:buNone/>
            </a:pPr>
            <a:r>
              <a:rPr lang="en"/>
              <a:t>If so, use Z</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your population standard deviation </a:t>
            </a:r>
            <a:r>
              <a:rPr lang="en"/>
              <a:t>unknown</a:t>
            </a:r>
            <a:r>
              <a:rPr lang="en"/>
              <a:t>, but sample size greater than 30?</a:t>
            </a:r>
            <a:endParaRPr/>
          </a:p>
          <a:p>
            <a:pPr indent="0" lvl="0" marL="0" rtl="0" algn="l">
              <a:spcBef>
                <a:spcPts val="1200"/>
              </a:spcBef>
              <a:spcAft>
                <a:spcPts val="0"/>
              </a:spcAft>
              <a:buNone/>
            </a:pPr>
            <a:r>
              <a:rPr lang="en"/>
              <a:t>If so, use Z</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population standard deviation is unknown and sample size is less than 30, use T</a:t>
            </a:r>
            <a:endParaRPr/>
          </a:p>
        </p:txBody>
      </p:sp>
      <p:pic>
        <p:nvPicPr>
          <p:cNvPr id="219" name="Google Shape;219;p40"/>
          <p:cNvPicPr preferRelativeResize="0"/>
          <p:nvPr/>
        </p:nvPicPr>
        <p:blipFill>
          <a:blip r:embed="rId3">
            <a:alphaModFix/>
          </a:blip>
          <a:stretch>
            <a:fillRect/>
          </a:stretch>
        </p:blipFill>
        <p:spPr>
          <a:xfrm>
            <a:off x="4874725" y="1483700"/>
            <a:ext cx="3871525" cy="229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Tails - Left (&lt;), Right (&gt;), or Both (=/=)?</a:t>
            </a:r>
            <a:endParaRPr/>
          </a:p>
        </p:txBody>
      </p:sp>
      <p:sp>
        <p:nvSpPr>
          <p:cNvPr id="225" name="Google Shape;225;p41"/>
          <p:cNvSpPr txBox="1"/>
          <p:nvPr>
            <p:ph idx="1" type="body"/>
          </p:nvPr>
        </p:nvSpPr>
        <p:spPr>
          <a:xfrm>
            <a:off x="311700" y="1468825"/>
            <a:ext cx="4503300" cy="3492900"/>
          </a:xfrm>
          <a:prstGeom prst="rect">
            <a:avLst/>
          </a:prstGeom>
        </p:spPr>
        <p:txBody>
          <a:bodyPr anchorCtr="0" anchor="t" bIns="91425" lIns="91425" spcFirstLastPara="1" rIns="91425" wrap="square" tIns="91425">
            <a:normAutofit fontScale="77500"/>
          </a:bodyPr>
          <a:lstStyle/>
          <a:p>
            <a:pPr indent="0" lvl="0" marL="0" rtl="0" algn="l">
              <a:lnSpc>
                <a:spcPct val="105000"/>
              </a:lnSpc>
              <a:spcBef>
                <a:spcPts val="0"/>
              </a:spcBef>
              <a:spcAft>
                <a:spcPts val="0"/>
              </a:spcAft>
              <a:buNone/>
            </a:pPr>
            <a:r>
              <a:rPr b="1" lang="en" sz="1700"/>
              <a:t>Left tailed tests</a:t>
            </a:r>
            <a:r>
              <a:rPr lang="en" sz="1700"/>
              <a:t> check to see if a value is less than or equal another value --- HO: Means are equal, HA: Sample mean is less than population mean </a:t>
            </a:r>
            <a:endParaRPr sz="1700"/>
          </a:p>
          <a:p>
            <a:pPr indent="0" lvl="0" marL="0" rtl="0" algn="l">
              <a:lnSpc>
                <a:spcPct val="105000"/>
              </a:lnSpc>
              <a:spcBef>
                <a:spcPts val="1200"/>
              </a:spcBef>
              <a:spcAft>
                <a:spcPts val="0"/>
              </a:spcAft>
              <a:buNone/>
            </a:pPr>
            <a:r>
              <a:rPr b="1" lang="en" sz="1700"/>
              <a:t>Right tailed tests</a:t>
            </a:r>
            <a:r>
              <a:rPr lang="en" sz="1700"/>
              <a:t> check to see if a value is greater than or equal to another value --- HO: Means are equal, HA: Sample mean is greater than population mean</a:t>
            </a:r>
            <a:endParaRPr sz="1700"/>
          </a:p>
          <a:p>
            <a:pPr indent="0" lvl="0" marL="0" rtl="0" algn="l">
              <a:lnSpc>
                <a:spcPct val="105000"/>
              </a:lnSpc>
              <a:spcBef>
                <a:spcPts val="1200"/>
              </a:spcBef>
              <a:spcAft>
                <a:spcPts val="0"/>
              </a:spcAft>
              <a:buNone/>
            </a:pPr>
            <a:r>
              <a:rPr b="1" lang="en" sz="1700"/>
              <a:t>Two tailed tests</a:t>
            </a:r>
            <a:r>
              <a:rPr lang="en" sz="1700"/>
              <a:t> check to see if a value is = to another value.  HO: Means are equal, HA: there is a statistically significant difference in between the two sets</a:t>
            </a:r>
            <a:endParaRPr sz="1700"/>
          </a:p>
          <a:p>
            <a:pPr indent="0" lvl="0" marL="0" rtl="0" algn="l">
              <a:spcBef>
                <a:spcPts val="1200"/>
              </a:spcBef>
              <a:spcAft>
                <a:spcPts val="0"/>
              </a:spcAft>
              <a:buNone/>
            </a:pPr>
            <a:r>
              <a:rPr lang="en" sz="1700"/>
              <a:t>For 2 tailed tests, alpha is divided by two, so a 95% confidence level means each tail gets (1-95%)/2 = 2.5%</a:t>
            </a:r>
            <a:endParaRPr sz="1700"/>
          </a:p>
          <a:p>
            <a:pPr indent="0" lvl="0" marL="0" rtl="0" algn="l">
              <a:lnSpc>
                <a:spcPct val="105000"/>
              </a:lnSpc>
              <a:spcBef>
                <a:spcPts val="1200"/>
              </a:spcBef>
              <a:spcAft>
                <a:spcPts val="1200"/>
              </a:spcAft>
              <a:buNone/>
            </a:pPr>
            <a:r>
              <a:t/>
            </a:r>
            <a:endParaRPr sz="1400"/>
          </a:p>
        </p:txBody>
      </p:sp>
      <p:pic>
        <p:nvPicPr>
          <p:cNvPr id="226" name="Google Shape;226;p41"/>
          <p:cNvPicPr preferRelativeResize="0"/>
          <p:nvPr/>
        </p:nvPicPr>
        <p:blipFill>
          <a:blip r:embed="rId3">
            <a:alphaModFix/>
          </a:blip>
          <a:stretch>
            <a:fillRect/>
          </a:stretch>
        </p:blipFill>
        <p:spPr>
          <a:xfrm>
            <a:off x="4959275" y="2172675"/>
            <a:ext cx="3873025" cy="173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Determine Your Decision Rule</a:t>
            </a:r>
            <a:endParaRPr/>
          </a:p>
        </p:txBody>
      </p:sp>
      <p:graphicFrame>
        <p:nvGraphicFramePr>
          <p:cNvPr id="232" name="Google Shape;232;p42"/>
          <p:cNvGraphicFramePr/>
          <p:nvPr/>
        </p:nvGraphicFramePr>
        <p:xfrm>
          <a:off x="311700" y="1911075"/>
          <a:ext cx="3000000" cy="3000000"/>
        </p:xfrm>
        <a:graphic>
          <a:graphicData uri="http://schemas.openxmlformats.org/drawingml/2006/table">
            <a:tbl>
              <a:tblPr>
                <a:noFill/>
                <a:tableStyleId>{332A9ED6-86C9-473D-917A-FD72D07D1F73}</a:tableStyleId>
              </a:tblPr>
              <a:tblGrid>
                <a:gridCol w="4260300"/>
                <a:gridCol w="4260300"/>
              </a:tblGrid>
              <a:tr h="520900">
                <a:tc>
                  <a:txBody>
                    <a:bodyPr/>
                    <a:lstStyle/>
                    <a:p>
                      <a:pPr indent="0" lvl="0" marL="0" rtl="0" algn="l">
                        <a:spcBef>
                          <a:spcPts val="0"/>
                        </a:spcBef>
                        <a:spcAft>
                          <a:spcPts val="0"/>
                        </a:spcAft>
                        <a:buNone/>
                      </a:pPr>
                      <a:r>
                        <a:rPr b="1" lang="en"/>
                        <a:t>Hypothesis </a:t>
                      </a:r>
                      <a:endParaRPr b="1"/>
                    </a:p>
                  </a:txBody>
                  <a:tcPr marT="91425" marB="91425" marR="91425" marL="91425"/>
                </a:tc>
                <a:tc>
                  <a:txBody>
                    <a:bodyPr/>
                    <a:lstStyle/>
                    <a:p>
                      <a:pPr indent="0" lvl="0" marL="0" rtl="0" algn="l">
                        <a:spcBef>
                          <a:spcPts val="0"/>
                        </a:spcBef>
                        <a:spcAft>
                          <a:spcPts val="0"/>
                        </a:spcAft>
                        <a:buNone/>
                      </a:pPr>
                      <a:r>
                        <a:rPr b="1" lang="en"/>
                        <a:t>Decision Rule</a:t>
                      </a:r>
                      <a:endParaRPr b="1"/>
                    </a:p>
                  </a:txBody>
                  <a:tcPr marT="91425" marB="91425" marR="91425" marL="91425"/>
                </a:tc>
              </a:tr>
              <a:tr h="520900">
                <a:tc>
                  <a:txBody>
                    <a:bodyPr/>
                    <a:lstStyle/>
                    <a:p>
                      <a:pPr indent="0" lvl="0" marL="0" rtl="0" algn="l">
                        <a:spcBef>
                          <a:spcPts val="0"/>
                        </a:spcBef>
                        <a:spcAft>
                          <a:spcPts val="0"/>
                        </a:spcAft>
                        <a:buNone/>
                      </a:pPr>
                      <a:r>
                        <a:rPr lang="en"/>
                        <a:t>Sample Value &gt; Population or Other Sample Value</a:t>
                      </a:r>
                      <a:endParaRPr/>
                    </a:p>
                  </a:txBody>
                  <a:tcPr marT="91425" marB="91425" marR="91425" marL="91425"/>
                </a:tc>
                <a:tc>
                  <a:txBody>
                    <a:bodyPr/>
                    <a:lstStyle/>
                    <a:p>
                      <a:pPr indent="0" lvl="0" marL="0" rtl="0" algn="l">
                        <a:spcBef>
                          <a:spcPts val="0"/>
                        </a:spcBef>
                        <a:spcAft>
                          <a:spcPts val="0"/>
                        </a:spcAft>
                        <a:buNone/>
                      </a:pPr>
                      <a:r>
                        <a:rPr lang="en"/>
                        <a:t>If Z &gt;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&lt; Population or Other Sample  Value</a:t>
                      </a:r>
                      <a:endParaRPr/>
                    </a:p>
                  </a:txBody>
                  <a:tcPr marT="91425" marB="91425" marR="91425" marL="91425"/>
                </a:tc>
                <a:tc>
                  <a:txBody>
                    <a:bodyPr/>
                    <a:lstStyle/>
                    <a:p>
                      <a:pPr indent="0" lvl="0" marL="0" rtl="0" algn="l">
                        <a:spcBef>
                          <a:spcPts val="0"/>
                        </a:spcBef>
                        <a:spcAft>
                          <a:spcPts val="0"/>
                        </a:spcAft>
                        <a:buNone/>
                      </a:pPr>
                      <a:r>
                        <a:rPr lang="en"/>
                        <a:t>If Z &lt;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 Population or Other Sample Value</a:t>
                      </a:r>
                      <a:endParaRPr/>
                    </a:p>
                  </a:txBody>
                  <a:tcPr marT="91425" marB="91425" marR="91425" marL="91425"/>
                </a:tc>
                <a:tc>
                  <a:txBody>
                    <a:bodyPr/>
                    <a:lstStyle/>
                    <a:p>
                      <a:pPr indent="0" lvl="0" marL="0" rtl="0" algn="l">
                        <a:spcBef>
                          <a:spcPts val="0"/>
                        </a:spcBef>
                        <a:spcAft>
                          <a:spcPts val="0"/>
                        </a:spcAft>
                        <a:buNone/>
                      </a:pPr>
                      <a:r>
                        <a:rPr lang="en"/>
                        <a:t>If Abs(Z) &gt; Abs(CV), Reject the Null</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9" name="Google Shape;239;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43"/>
          <p:cNvPicPr preferRelativeResize="0"/>
          <p:nvPr/>
        </p:nvPicPr>
        <p:blipFill>
          <a:blip r:embed="rId3">
            <a:alphaModFix/>
          </a:blip>
          <a:stretch>
            <a:fillRect/>
          </a:stretch>
        </p:blipFill>
        <p:spPr>
          <a:xfrm>
            <a:off x="0" y="39904"/>
            <a:ext cx="9144002" cy="50636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Distributions</a:t>
            </a:r>
            <a:endParaRPr/>
          </a:p>
        </p:txBody>
      </p:sp>
      <p:sp>
        <p:nvSpPr>
          <p:cNvPr id="114" name="Google Shape;114;p26"/>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300">
                <a:solidFill>
                  <a:srgbClr val="000000"/>
                </a:solidFill>
                <a:latin typeface="Arial"/>
                <a:ea typeface="Arial"/>
                <a:cs typeface="Arial"/>
                <a:sym typeface="Arial"/>
              </a:rPr>
              <a:t>A sampling distribution is a distribution of all of the possible values of a sample statistic for a given sample size selected from a population.</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Example: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5 people have the following heights (in inches): 60, 61, 64, 68, 70</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The sampling distribution of sample means where n=2 is the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5" name="Google Shape;115;p26"/>
          <p:cNvPicPr preferRelativeResize="0"/>
          <p:nvPr/>
        </p:nvPicPr>
        <p:blipFill>
          <a:blip r:embed="rId3">
            <a:alphaModFix/>
          </a:blip>
          <a:stretch>
            <a:fillRect/>
          </a:stretch>
        </p:blipFill>
        <p:spPr>
          <a:xfrm>
            <a:off x="4724400" y="1584263"/>
            <a:ext cx="4267201" cy="1974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4"/>
          <p:cNvPicPr preferRelativeResize="0"/>
          <p:nvPr/>
        </p:nvPicPr>
        <p:blipFill>
          <a:blip r:embed="rId3">
            <a:alphaModFix/>
          </a:blip>
          <a:stretch>
            <a:fillRect/>
          </a:stretch>
        </p:blipFill>
        <p:spPr>
          <a:xfrm>
            <a:off x="475900" y="334475"/>
            <a:ext cx="3663024" cy="1992875"/>
          </a:xfrm>
          <a:prstGeom prst="rect">
            <a:avLst/>
          </a:prstGeom>
          <a:noFill/>
          <a:ln>
            <a:noFill/>
          </a:ln>
        </p:spPr>
      </p:pic>
      <p:pic>
        <p:nvPicPr>
          <p:cNvPr id="246" name="Google Shape;246;p44"/>
          <p:cNvPicPr preferRelativeResize="0"/>
          <p:nvPr/>
        </p:nvPicPr>
        <p:blipFill>
          <a:blip r:embed="rId4">
            <a:alphaModFix/>
          </a:blip>
          <a:stretch>
            <a:fillRect/>
          </a:stretch>
        </p:blipFill>
        <p:spPr>
          <a:xfrm>
            <a:off x="4572000" y="258050"/>
            <a:ext cx="3944000" cy="2145725"/>
          </a:xfrm>
          <a:prstGeom prst="rect">
            <a:avLst/>
          </a:prstGeom>
          <a:noFill/>
          <a:ln>
            <a:noFill/>
          </a:ln>
        </p:spPr>
      </p:pic>
      <p:sp>
        <p:nvSpPr>
          <p:cNvPr id="247" name="Google Shape;247;p44"/>
          <p:cNvSpPr txBox="1"/>
          <p:nvPr/>
        </p:nvSpPr>
        <p:spPr>
          <a:xfrm>
            <a:off x="916550" y="4106525"/>
            <a:ext cx="23634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248" name="Google Shape;248;p44"/>
          <p:cNvPicPr preferRelativeResize="0"/>
          <p:nvPr/>
        </p:nvPicPr>
        <p:blipFill>
          <a:blip r:embed="rId5">
            <a:alphaModFix/>
          </a:blip>
          <a:stretch>
            <a:fillRect/>
          </a:stretch>
        </p:blipFill>
        <p:spPr>
          <a:xfrm>
            <a:off x="4508526" y="2571750"/>
            <a:ext cx="4070950" cy="2214800"/>
          </a:xfrm>
          <a:prstGeom prst="rect">
            <a:avLst/>
          </a:prstGeom>
          <a:noFill/>
          <a:ln>
            <a:noFill/>
          </a:ln>
        </p:spPr>
      </p:pic>
      <p:pic>
        <p:nvPicPr>
          <p:cNvPr id="249" name="Google Shape;249;p44"/>
          <p:cNvPicPr preferRelativeResize="0"/>
          <p:nvPr/>
        </p:nvPicPr>
        <p:blipFill>
          <a:blip r:embed="rId6">
            <a:alphaModFix/>
          </a:blip>
          <a:stretch>
            <a:fillRect/>
          </a:stretch>
        </p:blipFill>
        <p:spPr>
          <a:xfrm>
            <a:off x="177300" y="2403775"/>
            <a:ext cx="4331225" cy="23563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Determine Your Significance Level</a:t>
            </a:r>
            <a:endParaRPr/>
          </a:p>
        </p:txBody>
      </p:sp>
      <p:sp>
        <p:nvSpPr>
          <p:cNvPr id="255" name="Google Shape;255;p45"/>
          <p:cNvSpPr txBox="1"/>
          <p:nvPr>
            <p:ph idx="1" type="body"/>
          </p:nvPr>
        </p:nvSpPr>
        <p:spPr>
          <a:xfrm>
            <a:off x="311700" y="1152475"/>
            <a:ext cx="5668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willing are you to reject the null </a:t>
            </a:r>
            <a:r>
              <a:rPr lang="en"/>
              <a:t>hypothesis</a:t>
            </a:r>
            <a:r>
              <a:rPr lang="en"/>
              <a:t> when it is actually correct?</a:t>
            </a:r>
            <a:endParaRPr/>
          </a:p>
          <a:p>
            <a:pPr indent="0" lvl="0" marL="0" rtl="0" algn="l">
              <a:spcBef>
                <a:spcPts val="1200"/>
              </a:spcBef>
              <a:spcAft>
                <a:spcPts val="0"/>
              </a:spcAft>
              <a:buNone/>
            </a:pPr>
            <a:r>
              <a:rPr b="1" lang="en"/>
              <a:t>Type 1 Error</a:t>
            </a:r>
            <a:r>
              <a:rPr lang="en"/>
              <a:t>: Rejecting the null hypothesis when it is true.</a:t>
            </a:r>
            <a:endParaRPr/>
          </a:p>
          <a:p>
            <a:pPr indent="0" lvl="0" marL="0" rtl="0" algn="l">
              <a:spcBef>
                <a:spcPts val="1200"/>
              </a:spcBef>
              <a:spcAft>
                <a:spcPts val="0"/>
              </a:spcAft>
              <a:buNone/>
            </a:pPr>
            <a:r>
              <a:rPr b="1" lang="en"/>
              <a:t>Type 2: Error</a:t>
            </a:r>
            <a:r>
              <a:rPr lang="en"/>
              <a:t>: Accepting the null hypothesis when it is false</a:t>
            </a:r>
            <a:endParaRPr/>
          </a:p>
          <a:p>
            <a:pPr indent="0" lvl="0" marL="0" rtl="0" algn="l">
              <a:spcBef>
                <a:spcPts val="1200"/>
              </a:spcBef>
              <a:spcAft>
                <a:spcPts val="0"/>
              </a:spcAft>
              <a:buNone/>
            </a:pPr>
            <a:r>
              <a:rPr b="1" lang="en"/>
              <a:t>Alpha</a:t>
            </a:r>
            <a:r>
              <a:rPr lang="en"/>
              <a:t>: The probability that you will commit a type 1 error</a:t>
            </a:r>
            <a:endParaRPr/>
          </a:p>
          <a:p>
            <a:pPr indent="0" lvl="0" marL="0" rtl="0" algn="l">
              <a:spcBef>
                <a:spcPts val="1200"/>
              </a:spcBef>
              <a:spcAft>
                <a:spcPts val="1200"/>
              </a:spcAft>
              <a:buNone/>
            </a:pPr>
            <a:r>
              <a:rPr b="1" lang="en"/>
              <a:t>Confidence Level</a:t>
            </a:r>
            <a:r>
              <a:rPr lang="en"/>
              <a:t>: 1 - Alpha</a:t>
            </a:r>
            <a:endParaRPr/>
          </a:p>
        </p:txBody>
      </p:sp>
      <p:pic>
        <p:nvPicPr>
          <p:cNvPr id="256" name="Google Shape;256;p45"/>
          <p:cNvPicPr preferRelativeResize="0"/>
          <p:nvPr/>
        </p:nvPicPr>
        <p:blipFill>
          <a:blip r:embed="rId3">
            <a:alphaModFix/>
          </a:blip>
          <a:stretch>
            <a:fillRect/>
          </a:stretch>
        </p:blipFill>
        <p:spPr>
          <a:xfrm>
            <a:off x="6482750" y="1500188"/>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correct </a:t>
            </a:r>
            <a:r>
              <a:rPr lang="en"/>
              <a:t>significance</a:t>
            </a:r>
            <a:r>
              <a:rPr lang="en"/>
              <a:t> level?</a:t>
            </a:r>
            <a:endParaRPr/>
          </a:p>
        </p:txBody>
      </p:sp>
      <p:sp>
        <p:nvSpPr>
          <p:cNvPr id="262" name="Google Shape;262;p46"/>
          <p:cNvSpPr txBox="1"/>
          <p:nvPr>
            <p:ph idx="1" type="body"/>
          </p:nvPr>
        </p:nvSpPr>
        <p:spPr>
          <a:xfrm>
            <a:off x="311700" y="1152475"/>
            <a:ext cx="468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is no such thing!</a:t>
            </a:r>
            <a:endParaRPr/>
          </a:p>
          <a:p>
            <a:pPr indent="0" lvl="0" marL="0" rtl="0" algn="l">
              <a:spcBef>
                <a:spcPts val="1200"/>
              </a:spcBef>
              <a:spcAft>
                <a:spcPts val="0"/>
              </a:spcAft>
              <a:buNone/>
            </a:pPr>
            <a:r>
              <a:rPr lang="en"/>
              <a:t>It depends on:</a:t>
            </a:r>
            <a:endParaRPr/>
          </a:p>
          <a:p>
            <a:pPr indent="0" lvl="0" marL="0" rtl="0" algn="l">
              <a:spcBef>
                <a:spcPts val="1200"/>
              </a:spcBef>
              <a:spcAft>
                <a:spcPts val="0"/>
              </a:spcAft>
              <a:buNone/>
            </a:pPr>
            <a:r>
              <a:rPr lang="en"/>
              <a:t>1) The purpose of your research</a:t>
            </a:r>
            <a:endParaRPr/>
          </a:p>
          <a:p>
            <a:pPr indent="0" lvl="0" marL="0" rtl="0" algn="l">
              <a:spcBef>
                <a:spcPts val="1200"/>
              </a:spcBef>
              <a:spcAft>
                <a:spcPts val="0"/>
              </a:spcAft>
              <a:buNone/>
            </a:pPr>
            <a:r>
              <a:rPr lang="en"/>
              <a:t>2) The seriousness of being wrong </a:t>
            </a:r>
            <a:endParaRPr/>
          </a:p>
          <a:p>
            <a:pPr indent="0" lvl="0" marL="0" rtl="0" algn="l">
              <a:spcBef>
                <a:spcPts val="1200"/>
              </a:spcBef>
              <a:spcAft>
                <a:spcPts val="0"/>
              </a:spcAft>
              <a:buNone/>
            </a:pPr>
            <a:r>
              <a:rPr lang="en"/>
              <a:t>3) The goals of the researcher</a:t>
            </a:r>
            <a:endParaRPr/>
          </a:p>
          <a:p>
            <a:pPr indent="0" lvl="0" marL="0" rtl="0" algn="l">
              <a:spcBef>
                <a:spcPts val="1200"/>
              </a:spcBef>
              <a:spcAft>
                <a:spcPts val="0"/>
              </a:spcAft>
              <a:buNone/>
            </a:pPr>
            <a:r>
              <a:rPr lang="en"/>
              <a:t>4) Other research</a:t>
            </a:r>
            <a:endParaRPr/>
          </a:p>
          <a:p>
            <a:pPr indent="0" lvl="0" marL="0" rtl="0" algn="l">
              <a:spcBef>
                <a:spcPts val="1200"/>
              </a:spcBef>
              <a:spcAft>
                <a:spcPts val="1200"/>
              </a:spcAft>
              <a:buNone/>
            </a:pPr>
            <a:r>
              <a:rPr lang="en"/>
              <a:t>5) What’s needed to convince your boss / audience?!</a:t>
            </a:r>
            <a:endParaRPr/>
          </a:p>
        </p:txBody>
      </p:sp>
      <p:pic>
        <p:nvPicPr>
          <p:cNvPr id="263" name="Google Shape;263;p46"/>
          <p:cNvPicPr preferRelativeResize="0"/>
          <p:nvPr/>
        </p:nvPicPr>
        <p:blipFill>
          <a:blip r:embed="rId3">
            <a:alphaModFix/>
          </a:blip>
          <a:stretch>
            <a:fillRect/>
          </a:stretch>
        </p:blipFill>
        <p:spPr>
          <a:xfrm>
            <a:off x="5933350" y="1500175"/>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Selecting a confidence level, ex post vs ex ante</a:t>
            </a:r>
            <a:endParaRPr/>
          </a:p>
        </p:txBody>
      </p:sp>
      <p:sp>
        <p:nvSpPr>
          <p:cNvPr id="269" name="Google Shape;269;p4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Ex post</a:t>
            </a:r>
            <a:r>
              <a:rPr lang="en"/>
              <a:t>: After the fact</a:t>
            </a:r>
            <a:endParaRPr/>
          </a:p>
          <a:p>
            <a:pPr indent="0" lvl="0" marL="0" rtl="0" algn="l">
              <a:spcBef>
                <a:spcPts val="1200"/>
              </a:spcBef>
              <a:spcAft>
                <a:spcPts val="0"/>
              </a:spcAft>
              <a:buNone/>
            </a:pPr>
            <a:r>
              <a:rPr b="1" lang="en"/>
              <a:t>Ex ante</a:t>
            </a:r>
            <a:r>
              <a:rPr lang="en"/>
              <a:t>: Before the fact</a:t>
            </a:r>
            <a:endParaRPr/>
          </a:p>
          <a:p>
            <a:pPr indent="0" lvl="0" marL="0" rtl="0" algn="l">
              <a:spcBef>
                <a:spcPts val="1200"/>
              </a:spcBef>
              <a:spcAft>
                <a:spcPts val="0"/>
              </a:spcAft>
              <a:buNone/>
            </a:pPr>
            <a:r>
              <a:rPr lang="en"/>
              <a:t>Honest research </a:t>
            </a:r>
            <a:r>
              <a:rPr b="1" lang="en"/>
              <a:t>must select the confidence level ex ante and stay firm!</a:t>
            </a:r>
            <a:endParaRPr b="1"/>
          </a:p>
          <a:p>
            <a:pPr indent="0" lvl="0" marL="0" rtl="0" algn="l">
              <a:spcBef>
                <a:spcPts val="1200"/>
              </a:spcBef>
              <a:spcAft>
                <a:spcPts val="0"/>
              </a:spcAft>
              <a:buNone/>
            </a:pPr>
            <a:r>
              <a:rPr lang="en"/>
              <a:t>Otherwise, it’s easy to (difficult not to) select cutoffs based on desired results</a:t>
            </a:r>
            <a:endParaRPr/>
          </a:p>
          <a:p>
            <a:pPr indent="0" lvl="0" marL="0" rtl="0" algn="l">
              <a:spcBef>
                <a:spcPts val="1200"/>
              </a:spcBef>
              <a:spcAft>
                <a:spcPts val="1200"/>
              </a:spcAft>
              <a:buNone/>
            </a:pPr>
            <a:r>
              <a:rPr lang="en"/>
              <a:t>Does the vaccine work? Find a “no” at the 5% level, so change it to 10% to get your preferred “yes”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Alpha Levels and Critical Values</a:t>
            </a:r>
            <a:endParaRPr/>
          </a:p>
        </p:txBody>
      </p:sp>
      <p:graphicFrame>
        <p:nvGraphicFramePr>
          <p:cNvPr id="275" name="Google Shape;275;p48"/>
          <p:cNvGraphicFramePr/>
          <p:nvPr/>
        </p:nvGraphicFramePr>
        <p:xfrm>
          <a:off x="529450" y="1447325"/>
          <a:ext cx="3000000" cy="3000000"/>
        </p:xfrm>
        <a:graphic>
          <a:graphicData uri="http://schemas.openxmlformats.org/drawingml/2006/table">
            <a:tbl>
              <a:tblPr>
                <a:noFill/>
                <a:tableStyleId>{332A9ED6-86C9-473D-917A-FD72D07D1F73}</a:tableStyleId>
              </a:tblPr>
              <a:tblGrid>
                <a:gridCol w="2021275"/>
                <a:gridCol w="2021275"/>
                <a:gridCol w="2021275"/>
                <a:gridCol w="2021275"/>
              </a:tblGrid>
              <a:tr h="788825">
                <a:tc>
                  <a:txBody>
                    <a:bodyPr/>
                    <a:lstStyle/>
                    <a:p>
                      <a:pPr indent="0" lvl="0" marL="0" rtl="0" algn="l">
                        <a:spcBef>
                          <a:spcPts val="0"/>
                        </a:spcBef>
                        <a:spcAft>
                          <a:spcPts val="0"/>
                        </a:spcAft>
                        <a:buNone/>
                      </a:pPr>
                      <a:r>
                        <a:rPr b="1" lang="en" sz="1900"/>
                        <a:t>Alpha</a:t>
                      </a:r>
                      <a:endParaRPr b="1" sz="1900"/>
                    </a:p>
                  </a:txBody>
                  <a:tcPr marT="91425" marB="91425" marR="91425" marL="91425"/>
                </a:tc>
                <a:tc>
                  <a:txBody>
                    <a:bodyPr/>
                    <a:lstStyle/>
                    <a:p>
                      <a:pPr indent="0" lvl="0" marL="0" rtl="0" algn="l">
                        <a:spcBef>
                          <a:spcPts val="0"/>
                        </a:spcBef>
                        <a:spcAft>
                          <a:spcPts val="0"/>
                        </a:spcAft>
                        <a:buNone/>
                      </a:pPr>
                      <a:r>
                        <a:rPr b="1" lang="en" sz="1900"/>
                        <a:t>Confidence</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Z(Alpha/2)</a:t>
                      </a:r>
                      <a:endParaRPr b="1" sz="1900"/>
                    </a:p>
                  </a:txBody>
                  <a:tcPr marT="91425" marB="91425" marR="91425" marL="91425"/>
                </a:tc>
              </a:tr>
              <a:tr h="788825">
                <a:tc>
                  <a:txBody>
                    <a:bodyPr/>
                    <a:lstStyle/>
                    <a:p>
                      <a:pPr indent="0" lvl="0" marL="0" rtl="0" algn="l">
                        <a:spcBef>
                          <a:spcPts val="0"/>
                        </a:spcBef>
                        <a:spcAft>
                          <a:spcPts val="0"/>
                        </a:spcAft>
                        <a:buNone/>
                      </a:pPr>
                      <a:r>
                        <a:rPr b="1" lang="en" sz="1900"/>
                        <a:t>10%</a:t>
                      </a:r>
                      <a:endParaRPr b="1" sz="1900"/>
                    </a:p>
                  </a:txBody>
                  <a:tcPr marT="91425" marB="91425" marR="91425" marL="91425"/>
                </a:tc>
                <a:tc>
                  <a:txBody>
                    <a:bodyPr/>
                    <a:lstStyle/>
                    <a:p>
                      <a:pPr indent="0" lvl="0" marL="0" rtl="0" algn="l">
                        <a:spcBef>
                          <a:spcPts val="0"/>
                        </a:spcBef>
                        <a:spcAft>
                          <a:spcPts val="0"/>
                        </a:spcAft>
                        <a:buNone/>
                      </a:pPr>
                      <a:r>
                        <a:rPr lang="en" sz="1900"/>
                        <a:t>90%</a:t>
                      </a:r>
                      <a:endParaRPr sz="1900"/>
                    </a:p>
                  </a:txBody>
                  <a:tcPr marT="91425" marB="91425" marR="91425" marL="91425"/>
                </a:tc>
                <a:tc>
                  <a:txBody>
                    <a:bodyPr/>
                    <a:lstStyle/>
                    <a:p>
                      <a:pPr indent="0" lvl="0" marL="0" rtl="0" algn="l">
                        <a:spcBef>
                          <a:spcPts val="0"/>
                        </a:spcBef>
                        <a:spcAft>
                          <a:spcPts val="0"/>
                        </a:spcAft>
                        <a:buNone/>
                      </a:pPr>
                      <a:r>
                        <a:rPr lang="en" sz="1900"/>
                        <a:t>1.28</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r>
              <a:tr h="788825">
                <a:tc>
                  <a:txBody>
                    <a:bodyPr/>
                    <a:lstStyle/>
                    <a:p>
                      <a:pPr indent="0" lvl="0" marL="0" rtl="0" algn="l">
                        <a:spcBef>
                          <a:spcPts val="0"/>
                        </a:spcBef>
                        <a:spcAft>
                          <a:spcPts val="0"/>
                        </a:spcAft>
                        <a:buNone/>
                      </a:pPr>
                      <a:r>
                        <a:rPr b="1" lang="en" sz="1900"/>
                        <a:t>5%</a:t>
                      </a:r>
                      <a:endParaRPr b="1" sz="1900"/>
                    </a:p>
                  </a:txBody>
                  <a:tcPr marT="91425" marB="91425" marR="91425" marL="91425"/>
                </a:tc>
                <a:tc>
                  <a:txBody>
                    <a:bodyPr/>
                    <a:lstStyle/>
                    <a:p>
                      <a:pPr indent="0" lvl="0" marL="0" rtl="0" algn="l">
                        <a:spcBef>
                          <a:spcPts val="0"/>
                        </a:spcBef>
                        <a:spcAft>
                          <a:spcPts val="0"/>
                        </a:spcAft>
                        <a:buNone/>
                      </a:pPr>
                      <a:r>
                        <a:rPr lang="en" sz="1900"/>
                        <a:t>95%</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c>
                  <a:txBody>
                    <a:bodyPr/>
                    <a:lstStyle/>
                    <a:p>
                      <a:pPr indent="0" lvl="0" marL="0" rtl="0" algn="l">
                        <a:spcBef>
                          <a:spcPts val="0"/>
                        </a:spcBef>
                        <a:spcAft>
                          <a:spcPts val="0"/>
                        </a:spcAft>
                        <a:buNone/>
                      </a:pPr>
                      <a:r>
                        <a:rPr lang="en" sz="1900"/>
                        <a:t>1.96</a:t>
                      </a:r>
                      <a:endParaRPr sz="1900"/>
                    </a:p>
                  </a:txBody>
                  <a:tcPr marT="91425" marB="91425" marR="91425" marL="91425"/>
                </a:tc>
              </a:tr>
              <a:tr h="788825">
                <a:tc>
                  <a:txBody>
                    <a:bodyPr/>
                    <a:lstStyle/>
                    <a:p>
                      <a:pPr indent="0" lvl="0" marL="0" rtl="0" algn="l">
                        <a:spcBef>
                          <a:spcPts val="0"/>
                        </a:spcBef>
                        <a:spcAft>
                          <a:spcPts val="0"/>
                        </a:spcAft>
                        <a:buNone/>
                      </a:pPr>
                      <a:r>
                        <a:rPr b="1" lang="en" sz="1900"/>
                        <a:t>1%</a:t>
                      </a:r>
                      <a:endParaRPr b="1" sz="1900"/>
                    </a:p>
                  </a:txBody>
                  <a:tcPr marT="91425" marB="91425" marR="91425" marL="91425"/>
                </a:tc>
                <a:tc>
                  <a:txBody>
                    <a:bodyPr/>
                    <a:lstStyle/>
                    <a:p>
                      <a:pPr indent="0" lvl="0" marL="0" rtl="0" algn="l">
                        <a:spcBef>
                          <a:spcPts val="0"/>
                        </a:spcBef>
                        <a:spcAft>
                          <a:spcPts val="0"/>
                        </a:spcAft>
                        <a:buNone/>
                      </a:pPr>
                      <a:r>
                        <a:rPr lang="en" sz="1900"/>
                        <a:t>99%</a:t>
                      </a:r>
                      <a:endParaRPr sz="1900"/>
                    </a:p>
                  </a:txBody>
                  <a:tcPr marT="91425" marB="91425" marR="91425" marL="91425"/>
                </a:tc>
                <a:tc>
                  <a:txBody>
                    <a:bodyPr/>
                    <a:lstStyle/>
                    <a:p>
                      <a:pPr indent="0" lvl="0" marL="0" rtl="0" algn="l">
                        <a:spcBef>
                          <a:spcPts val="0"/>
                        </a:spcBef>
                        <a:spcAft>
                          <a:spcPts val="0"/>
                        </a:spcAft>
                        <a:buNone/>
                      </a:pPr>
                      <a:r>
                        <a:rPr lang="en" sz="1900"/>
                        <a:t>2.33</a:t>
                      </a:r>
                      <a:endParaRPr sz="1900"/>
                    </a:p>
                  </a:txBody>
                  <a:tcPr marT="91425" marB="91425" marR="91425" marL="91425"/>
                </a:tc>
                <a:tc>
                  <a:txBody>
                    <a:bodyPr/>
                    <a:lstStyle/>
                    <a:p>
                      <a:pPr indent="0" lvl="0" marL="0" rtl="0" algn="l">
                        <a:spcBef>
                          <a:spcPts val="0"/>
                        </a:spcBef>
                        <a:spcAft>
                          <a:spcPts val="0"/>
                        </a:spcAft>
                        <a:buNone/>
                      </a:pPr>
                      <a:r>
                        <a:rPr lang="en" sz="1900"/>
                        <a:t>2.58</a:t>
                      </a:r>
                      <a:endParaRPr sz="1900"/>
                    </a:p>
                  </a:txBody>
                  <a:tcPr marT="91425" marB="91425" marR="91425" marL="91425"/>
                </a:tc>
              </a:tr>
            </a:tbl>
          </a:graphicData>
        </a:graphic>
      </p:graphicFrame>
      <p:sp>
        <p:nvSpPr>
          <p:cNvPr id="276" name="Google Shape;276;p48"/>
          <p:cNvSpPr txBox="1"/>
          <p:nvPr/>
        </p:nvSpPr>
        <p:spPr>
          <a:xfrm>
            <a:off x="1939125" y="4655625"/>
            <a:ext cx="487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Critical values come from Z and T tables.</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Tables (Again)</a:t>
            </a:r>
            <a:endParaRPr/>
          </a:p>
        </p:txBody>
      </p:sp>
      <p:pic>
        <p:nvPicPr>
          <p:cNvPr id="282" name="Google Shape;282;p49"/>
          <p:cNvPicPr preferRelativeResize="0"/>
          <p:nvPr/>
        </p:nvPicPr>
        <p:blipFill>
          <a:blip r:embed="rId3">
            <a:alphaModFix/>
          </a:blip>
          <a:stretch>
            <a:fillRect/>
          </a:stretch>
        </p:blipFill>
        <p:spPr>
          <a:xfrm>
            <a:off x="4530497" y="982037"/>
            <a:ext cx="3566924" cy="3726725"/>
          </a:xfrm>
          <a:prstGeom prst="rect">
            <a:avLst/>
          </a:prstGeom>
          <a:noFill/>
          <a:ln>
            <a:noFill/>
          </a:ln>
        </p:spPr>
      </p:pic>
      <p:pic>
        <p:nvPicPr>
          <p:cNvPr id="283" name="Google Shape;283;p49"/>
          <p:cNvPicPr preferRelativeResize="0"/>
          <p:nvPr/>
        </p:nvPicPr>
        <p:blipFill>
          <a:blip r:embed="rId4">
            <a:alphaModFix/>
          </a:blip>
          <a:stretch>
            <a:fillRect/>
          </a:stretch>
        </p:blipFill>
        <p:spPr>
          <a:xfrm>
            <a:off x="311699" y="1038451"/>
            <a:ext cx="3566924" cy="3670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Calculate Z or T for your data </a:t>
            </a:r>
            <a:endParaRPr/>
          </a:p>
        </p:txBody>
      </p:sp>
      <p:sp>
        <p:nvSpPr>
          <p:cNvPr id="289" name="Google Shape;289;p50"/>
          <p:cNvSpPr txBox="1"/>
          <p:nvPr>
            <p:ph idx="1" type="body"/>
          </p:nvPr>
        </p:nvSpPr>
        <p:spPr>
          <a:xfrm>
            <a:off x="311700" y="1152475"/>
            <a:ext cx="462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0" name="Google Shape;290;p50"/>
          <p:cNvPicPr preferRelativeResize="0"/>
          <p:nvPr/>
        </p:nvPicPr>
        <p:blipFill>
          <a:blip r:embed="rId3">
            <a:alphaModFix/>
          </a:blip>
          <a:stretch>
            <a:fillRect/>
          </a:stretch>
        </p:blipFill>
        <p:spPr>
          <a:xfrm>
            <a:off x="3044775" y="1594450"/>
            <a:ext cx="3361625" cy="208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Apply your decision rule…</a:t>
            </a:r>
            <a:endParaRPr/>
          </a:p>
        </p:txBody>
      </p:sp>
      <p:sp>
        <p:nvSpPr>
          <p:cNvPr id="296" name="Google Shape;29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your test being left, right, or two tailed, compare Z or T to CV</a:t>
            </a:r>
            <a:endParaRPr/>
          </a:p>
          <a:p>
            <a:pPr indent="0" lvl="0" marL="0" rtl="0" algn="l">
              <a:spcBef>
                <a:spcPts val="1200"/>
              </a:spcBef>
              <a:spcAft>
                <a:spcPts val="1200"/>
              </a:spcAft>
              <a:buNone/>
            </a:pPr>
            <a:r>
              <a:rPr lang="en"/>
              <a:t>Is the difference in means or </a:t>
            </a:r>
            <a:r>
              <a:rPr lang="en"/>
              <a:t>proportions</a:t>
            </a:r>
            <a:r>
              <a:rPr lang="en"/>
              <a:t> large enough </a:t>
            </a:r>
            <a:r>
              <a:rPr lang="en"/>
              <a:t>that</a:t>
            </a:r>
            <a:r>
              <a:rPr lang="en"/>
              <a:t> the test statistic exceeds the critical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02" name="Google Shape;302;p5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academic “performance enhancing” </a:t>
            </a:r>
            <a:r>
              <a:rPr lang="en"/>
              <a:t>supplement</a:t>
            </a:r>
            <a:r>
              <a:rPr lang="en"/>
              <a:t> has made its way into the hands of  Professor Wrobel’s statistics class.  </a:t>
            </a:r>
            <a:endParaRPr/>
          </a:p>
          <a:p>
            <a:pPr indent="0" lvl="0" marL="0" rtl="0" algn="l">
              <a:spcBef>
                <a:spcPts val="1200"/>
              </a:spcBef>
              <a:spcAft>
                <a:spcPts val="0"/>
              </a:spcAft>
              <a:buNone/>
            </a:pPr>
            <a:r>
              <a:rPr lang="en"/>
              <a:t>The 81 students taking the course all decide to take the </a:t>
            </a:r>
            <a:r>
              <a:rPr lang="en"/>
              <a:t>supplement</a:t>
            </a:r>
            <a:r>
              <a:rPr lang="en"/>
              <a:t> and score an average of 76 on the exam.</a:t>
            </a:r>
            <a:endParaRPr/>
          </a:p>
          <a:p>
            <a:pPr indent="0" lvl="0" marL="0" rtl="0" algn="l">
              <a:spcBef>
                <a:spcPts val="1200"/>
              </a:spcBef>
              <a:spcAft>
                <a:spcPts val="0"/>
              </a:spcAft>
              <a:buNone/>
            </a:pPr>
            <a:r>
              <a:rPr lang="en"/>
              <a:t>In the past, students have scored an average of 75, with a standard </a:t>
            </a:r>
            <a:r>
              <a:rPr lang="en"/>
              <a:t>deviation</a:t>
            </a:r>
            <a:r>
              <a:rPr lang="en"/>
              <a:t> of 5. </a:t>
            </a:r>
            <a:endParaRPr/>
          </a:p>
          <a:p>
            <a:pPr indent="0" lvl="0" marL="0" rtl="0" algn="l">
              <a:spcBef>
                <a:spcPts val="1200"/>
              </a:spcBef>
              <a:spcAft>
                <a:spcPts val="0"/>
              </a:spcAft>
              <a:buNone/>
            </a:pPr>
            <a:r>
              <a:rPr lang="en"/>
              <a:t>At the 99% confidence level, did the </a:t>
            </a:r>
            <a:r>
              <a:rPr lang="en"/>
              <a:t>supplement</a:t>
            </a:r>
            <a:r>
              <a:rPr lang="en"/>
              <a:t> improve the student’s exam scores?</a:t>
            </a:r>
            <a:endParaRPr/>
          </a:p>
          <a:p>
            <a:pPr indent="0" lvl="0" marL="0" rtl="0" algn="l">
              <a:spcBef>
                <a:spcPts val="1200"/>
              </a:spcBef>
              <a:spcAft>
                <a:spcPts val="1200"/>
              </a:spcAft>
              <a:buNone/>
            </a:pPr>
            <a:r>
              <a:t/>
            </a:r>
            <a:endParaRPr/>
          </a:p>
        </p:txBody>
      </p:sp>
      <p:sp>
        <p:nvSpPr>
          <p:cNvPr id="303" name="Google Shape;303;p5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Single Sample Means Test</a:t>
            </a:r>
            <a:endParaRPr/>
          </a:p>
        </p:txBody>
      </p:sp>
      <p:sp>
        <p:nvSpPr>
          <p:cNvPr id="309" name="Google Shape;309;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H0: Students taking performance enhancing supplements did </a:t>
            </a:r>
            <a:r>
              <a:rPr b="1" lang="en" sz="1250"/>
              <a:t>the same</a:t>
            </a:r>
            <a:r>
              <a:rPr lang="en" sz="1250"/>
              <a:t> on the exam as other students have in the past. </a:t>
            </a:r>
            <a:endParaRPr sz="1250"/>
          </a:p>
          <a:p>
            <a:pPr indent="0" lvl="0" marL="0" rtl="0" algn="l">
              <a:spcBef>
                <a:spcPts val="1200"/>
              </a:spcBef>
              <a:spcAft>
                <a:spcPts val="0"/>
              </a:spcAft>
              <a:buClr>
                <a:schemeClr val="dk1"/>
              </a:buClr>
              <a:buSzPts val="1100"/>
              <a:buFont typeface="Arial"/>
              <a:buNone/>
            </a:pPr>
            <a:r>
              <a:rPr lang="en" sz="1250"/>
              <a:t>HA: Students taking performance enhancing supplements did </a:t>
            </a:r>
            <a:r>
              <a:rPr b="1" lang="en" sz="1250"/>
              <a:t>better</a:t>
            </a:r>
            <a:r>
              <a:rPr lang="en" sz="1250"/>
              <a:t> on the exam than other students have in the past. </a:t>
            </a:r>
            <a:endParaRPr sz="1250"/>
          </a:p>
          <a:p>
            <a:pPr indent="0" lvl="0" marL="0" rtl="0" algn="l">
              <a:spcBef>
                <a:spcPts val="1200"/>
              </a:spcBef>
              <a:spcAft>
                <a:spcPts val="0"/>
              </a:spcAft>
              <a:buClr>
                <a:schemeClr val="dk1"/>
              </a:buClr>
              <a:buSzPts val="1100"/>
              <a:buFont typeface="Arial"/>
              <a:buNone/>
            </a:pPr>
            <a:r>
              <a:rPr lang="en" sz="1250"/>
              <a:t>Population Mean Score: 75</a:t>
            </a:r>
            <a:endParaRPr sz="1250"/>
          </a:p>
          <a:p>
            <a:pPr indent="0" lvl="0" marL="0" rtl="0" algn="l">
              <a:spcBef>
                <a:spcPts val="1200"/>
              </a:spcBef>
              <a:spcAft>
                <a:spcPts val="0"/>
              </a:spcAft>
              <a:buClr>
                <a:schemeClr val="dk1"/>
              </a:buClr>
              <a:buSzPts val="1100"/>
              <a:buFont typeface="Arial"/>
              <a:buNone/>
            </a:pPr>
            <a:r>
              <a:rPr lang="en" sz="1250"/>
              <a:t>Population Standard Deviation: 5</a:t>
            </a:r>
            <a:endParaRPr sz="1250"/>
          </a:p>
          <a:p>
            <a:pPr indent="0" lvl="0" marL="0" rtl="0" algn="l">
              <a:spcBef>
                <a:spcPts val="1200"/>
              </a:spcBef>
              <a:spcAft>
                <a:spcPts val="0"/>
              </a:spcAft>
              <a:buClr>
                <a:schemeClr val="dk1"/>
              </a:buClr>
              <a:buSzPts val="1100"/>
              <a:buFont typeface="Arial"/>
              <a:buNone/>
            </a:pPr>
            <a:r>
              <a:rPr lang="en" sz="1250"/>
              <a:t>Sample Mean Score: 76</a:t>
            </a:r>
            <a:endParaRPr sz="1250"/>
          </a:p>
          <a:p>
            <a:pPr indent="0" lvl="0" marL="0" rtl="0" algn="l">
              <a:spcBef>
                <a:spcPts val="1200"/>
              </a:spcBef>
              <a:spcAft>
                <a:spcPts val="0"/>
              </a:spcAft>
              <a:buNone/>
            </a:pPr>
            <a:r>
              <a:rPr lang="en" sz="1250"/>
              <a:t>Sample Size: 81</a:t>
            </a:r>
            <a:endParaRPr sz="1250"/>
          </a:p>
          <a:p>
            <a:pPr indent="0" lvl="0" marL="0" rtl="0" algn="l">
              <a:spcBef>
                <a:spcPts val="1200"/>
              </a:spcBef>
              <a:spcAft>
                <a:spcPts val="0"/>
              </a:spcAft>
              <a:buNone/>
            </a:pPr>
            <a:r>
              <a:rPr lang="en" sz="1250"/>
              <a:t>Alpha = 1% (Confidence = 1 - Alpha = 99%)</a:t>
            </a:r>
            <a:endParaRPr sz="1250"/>
          </a:p>
          <a:p>
            <a:pPr indent="0" lvl="0" marL="0" rtl="0" algn="l">
              <a:spcBef>
                <a:spcPts val="1200"/>
              </a:spcBef>
              <a:spcAft>
                <a:spcPts val="1200"/>
              </a:spcAft>
              <a:buNone/>
            </a:pPr>
            <a:r>
              <a:rPr lang="en" sz="1250"/>
              <a:t>Decision Rule: If Z &gt; CV, Reject the Null (Since right tailed)</a:t>
            </a:r>
            <a:endParaRPr sz="1250"/>
          </a:p>
        </p:txBody>
      </p:sp>
      <p:sp>
        <p:nvSpPr>
          <p:cNvPr id="310" name="Google Shape;310;p5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(76 - 75) / (5 / 9) = 1.8</a:t>
            </a:r>
            <a:endParaRPr/>
          </a:p>
          <a:p>
            <a:pPr indent="0" lvl="0" marL="0" rtl="0" algn="l">
              <a:spcBef>
                <a:spcPts val="1200"/>
              </a:spcBef>
              <a:spcAft>
                <a:spcPts val="0"/>
              </a:spcAft>
              <a:buNone/>
            </a:pPr>
            <a:r>
              <a:rPr lang="en"/>
              <a:t>Critical Value for Alpha of 1% (from Z Table) = 2.33 </a:t>
            </a:r>
            <a:endParaRPr/>
          </a:p>
          <a:p>
            <a:pPr indent="0" lvl="0" marL="0" rtl="0" algn="l">
              <a:spcBef>
                <a:spcPts val="1200"/>
              </a:spcBef>
              <a:spcAft>
                <a:spcPts val="0"/>
              </a:spcAft>
              <a:buNone/>
            </a:pPr>
            <a:r>
              <a:rPr lang="en"/>
              <a:t>Is Z greater than CV?  No!</a:t>
            </a:r>
            <a:endParaRPr/>
          </a:p>
          <a:p>
            <a:pPr indent="0" lvl="0" marL="0" rtl="0" algn="l">
              <a:spcBef>
                <a:spcPts val="1200"/>
              </a:spcBef>
              <a:spcAft>
                <a:spcPts val="1200"/>
              </a:spcAft>
              <a:buNone/>
            </a:pPr>
            <a:r>
              <a:rPr lang="en"/>
              <a:t>Conclusion: Do not reject the null hypothesis that the supplements did nothing to improve performance at the 99% confidence level.</a:t>
            </a:r>
            <a:endParaRPr/>
          </a:p>
        </p:txBody>
      </p:sp>
      <p:pic>
        <p:nvPicPr>
          <p:cNvPr id="311" name="Google Shape;311;p53"/>
          <p:cNvPicPr preferRelativeResize="0"/>
          <p:nvPr/>
        </p:nvPicPr>
        <p:blipFill rotWithShape="1">
          <a:blip r:embed="rId3">
            <a:alphaModFix/>
          </a:blip>
          <a:srcRect b="11561" l="11010" r="6323" t="14132"/>
          <a:stretch/>
        </p:blipFill>
        <p:spPr>
          <a:xfrm>
            <a:off x="3044000" y="2667525"/>
            <a:ext cx="1460250" cy="92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 Properties</a:t>
            </a:r>
            <a:endParaRPr/>
          </a:p>
        </p:txBody>
      </p:sp>
      <p:sp>
        <p:nvSpPr>
          <p:cNvPr id="121" name="Google Shape;121;p2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of the sampling distribution is the population mean</a:t>
            </a:r>
            <a:endParaRPr/>
          </a:p>
          <a:p>
            <a:pPr indent="0" lvl="0" marL="0" rtl="0" algn="l">
              <a:spcBef>
                <a:spcPts val="1200"/>
              </a:spcBef>
              <a:spcAft>
                <a:spcPts val="1200"/>
              </a:spcAft>
              <a:buNone/>
            </a:pPr>
            <a:r>
              <a:t/>
            </a:r>
            <a:endParaRPr/>
          </a:p>
        </p:txBody>
      </p:sp>
      <p:sp>
        <p:nvSpPr>
          <p:cNvPr id="122" name="Google Shape;122;p2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standard deviation of the sampling distribution, also known as the standard error of the mean is the population standard deviation divided by the square root of the sample size</a:t>
            </a:r>
            <a:endParaRPr/>
          </a:p>
        </p:txBody>
      </p:sp>
      <p:pic>
        <p:nvPicPr>
          <p:cNvPr id="123" name="Google Shape;123;p27"/>
          <p:cNvPicPr preferRelativeResize="0"/>
          <p:nvPr/>
        </p:nvPicPr>
        <p:blipFill>
          <a:blip r:embed="rId3">
            <a:alphaModFix/>
          </a:blip>
          <a:stretch>
            <a:fillRect/>
          </a:stretch>
        </p:blipFill>
        <p:spPr>
          <a:xfrm>
            <a:off x="1004325" y="3178075"/>
            <a:ext cx="1981200" cy="1390650"/>
          </a:xfrm>
          <a:prstGeom prst="rect">
            <a:avLst/>
          </a:prstGeom>
          <a:noFill/>
          <a:ln>
            <a:noFill/>
          </a:ln>
        </p:spPr>
      </p:pic>
      <p:pic>
        <p:nvPicPr>
          <p:cNvPr id="124" name="Google Shape;124;p27"/>
          <p:cNvPicPr preferRelativeResize="0"/>
          <p:nvPr/>
        </p:nvPicPr>
        <p:blipFill>
          <a:blip r:embed="rId4">
            <a:alphaModFix/>
          </a:blip>
          <a:stretch>
            <a:fillRect/>
          </a:stretch>
        </p:blipFill>
        <p:spPr>
          <a:xfrm>
            <a:off x="5647900" y="3178075"/>
            <a:ext cx="1981200" cy="1390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17" name="Google Shape;317;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students of Professor Wrobel’s </a:t>
            </a:r>
            <a:r>
              <a:rPr lang="en"/>
              <a:t>statistics</a:t>
            </a:r>
            <a:r>
              <a:rPr lang="en"/>
              <a:t> class all decided to get drunk before the exam.</a:t>
            </a:r>
            <a:r>
              <a:rPr lang="en"/>
              <a:t> </a:t>
            </a:r>
            <a:endParaRPr/>
          </a:p>
          <a:p>
            <a:pPr indent="0" lvl="0" marL="0" rtl="0" algn="l">
              <a:spcBef>
                <a:spcPts val="1200"/>
              </a:spcBef>
              <a:spcAft>
                <a:spcPts val="0"/>
              </a:spcAft>
              <a:buNone/>
            </a:pPr>
            <a:r>
              <a:rPr lang="en"/>
              <a:t>The 36 students taking the course all score an average of 68 on the exam.</a:t>
            </a:r>
            <a:endParaRPr/>
          </a:p>
          <a:p>
            <a:pPr indent="0" lvl="0" marL="0" rtl="0" algn="l">
              <a:spcBef>
                <a:spcPts val="1200"/>
              </a:spcBef>
              <a:spcAft>
                <a:spcPts val="0"/>
              </a:spcAft>
              <a:buNone/>
            </a:pPr>
            <a:r>
              <a:rPr lang="en"/>
              <a:t>In the past, students have scored an average of 75, with a standard deviation of 5. </a:t>
            </a:r>
            <a:endParaRPr/>
          </a:p>
          <a:p>
            <a:pPr indent="0" lvl="0" marL="0" rtl="0" algn="l">
              <a:spcBef>
                <a:spcPts val="1200"/>
              </a:spcBef>
              <a:spcAft>
                <a:spcPts val="0"/>
              </a:spcAft>
              <a:buNone/>
            </a:pPr>
            <a:r>
              <a:rPr lang="en"/>
              <a:t>At the 95% confidence level, did the did drinking before the exam reduce the students’ exam scores?</a:t>
            </a:r>
            <a:endParaRPr/>
          </a:p>
          <a:p>
            <a:pPr indent="0" lvl="0" marL="0" rtl="0" algn="l">
              <a:spcBef>
                <a:spcPts val="1200"/>
              </a:spcBef>
              <a:spcAft>
                <a:spcPts val="1200"/>
              </a:spcAft>
              <a:buNone/>
            </a:pPr>
            <a:r>
              <a:t/>
            </a:r>
            <a:endParaRPr/>
          </a:p>
        </p:txBody>
      </p:sp>
      <p:sp>
        <p:nvSpPr>
          <p:cNvPr id="318" name="Google Shape;318;p5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(Left) Tailed Single Sample Means Test</a:t>
            </a:r>
            <a:endParaRPr/>
          </a:p>
        </p:txBody>
      </p:sp>
      <p:sp>
        <p:nvSpPr>
          <p:cNvPr id="324" name="Google Shape;324;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800"/>
              <a:t>H0: Students who drank </a:t>
            </a:r>
            <a:r>
              <a:rPr lang="en" sz="1800"/>
              <a:t>alcohol</a:t>
            </a:r>
            <a:r>
              <a:rPr lang="en" sz="1800"/>
              <a:t> before the exam did </a:t>
            </a:r>
            <a:r>
              <a:rPr b="1" lang="en" sz="1800"/>
              <a:t>the same </a:t>
            </a:r>
            <a:r>
              <a:rPr lang="en" sz="1800"/>
              <a:t>on the exam as other students.</a:t>
            </a:r>
            <a:endParaRPr sz="1800"/>
          </a:p>
          <a:p>
            <a:pPr indent="0" lvl="0" marL="0" rtl="0" algn="l">
              <a:spcBef>
                <a:spcPts val="1200"/>
              </a:spcBef>
              <a:spcAft>
                <a:spcPts val="0"/>
              </a:spcAft>
              <a:buNone/>
            </a:pPr>
            <a:r>
              <a:rPr lang="en" sz="1800"/>
              <a:t>HA: Students who drank alcohol on the exam did </a:t>
            </a:r>
            <a:r>
              <a:rPr b="1" lang="en" sz="1800"/>
              <a:t>worse</a:t>
            </a:r>
            <a:r>
              <a:rPr lang="en" sz="1800"/>
              <a:t> on  the exam than other students have in the past.</a:t>
            </a:r>
            <a:endParaRPr sz="1800"/>
          </a:p>
          <a:p>
            <a:pPr indent="0" lvl="0" marL="0" rtl="0" algn="l">
              <a:spcBef>
                <a:spcPts val="1200"/>
              </a:spcBef>
              <a:spcAft>
                <a:spcPts val="0"/>
              </a:spcAft>
              <a:buNone/>
            </a:pPr>
            <a:r>
              <a:rPr lang="en" sz="1800"/>
              <a:t>Population Mean Score: 75</a:t>
            </a:r>
            <a:endParaRPr sz="1800"/>
          </a:p>
          <a:p>
            <a:pPr indent="0" lvl="0" marL="0" rtl="0" algn="l">
              <a:spcBef>
                <a:spcPts val="1200"/>
              </a:spcBef>
              <a:spcAft>
                <a:spcPts val="0"/>
              </a:spcAft>
              <a:buNone/>
            </a:pPr>
            <a:r>
              <a:rPr lang="en" sz="1800"/>
              <a:t>Population Standard Deviation: 5</a:t>
            </a:r>
            <a:endParaRPr sz="1800"/>
          </a:p>
          <a:p>
            <a:pPr indent="0" lvl="0" marL="0" rtl="0" algn="l">
              <a:spcBef>
                <a:spcPts val="1200"/>
              </a:spcBef>
              <a:spcAft>
                <a:spcPts val="0"/>
              </a:spcAft>
              <a:buNone/>
            </a:pPr>
            <a:r>
              <a:rPr lang="en" sz="1800"/>
              <a:t>Sample Mean Score: 68</a:t>
            </a:r>
            <a:endParaRPr sz="1800"/>
          </a:p>
          <a:p>
            <a:pPr indent="0" lvl="0" marL="0" rtl="0" algn="l">
              <a:spcBef>
                <a:spcPts val="1200"/>
              </a:spcBef>
              <a:spcAft>
                <a:spcPts val="0"/>
              </a:spcAft>
              <a:buNone/>
            </a:pPr>
            <a:r>
              <a:rPr lang="en" sz="1800"/>
              <a:t>Sample Size: 36</a:t>
            </a:r>
            <a:endParaRPr sz="1800"/>
          </a:p>
          <a:p>
            <a:pPr indent="0" lvl="0" marL="0" rtl="0" algn="l">
              <a:spcBef>
                <a:spcPts val="1200"/>
              </a:spcBef>
              <a:spcAft>
                <a:spcPts val="0"/>
              </a:spcAft>
              <a:buNone/>
            </a:pPr>
            <a:r>
              <a:rPr lang="en" sz="1800"/>
              <a:t>Alpha = 5% (Confidence = 1 - Alpha = 95%)</a:t>
            </a:r>
            <a:endParaRPr sz="1800"/>
          </a:p>
          <a:p>
            <a:pPr indent="0" lvl="0" marL="0" rtl="0" algn="l">
              <a:spcBef>
                <a:spcPts val="1200"/>
              </a:spcBef>
              <a:spcAft>
                <a:spcPts val="1200"/>
              </a:spcAft>
              <a:buNone/>
            </a:pPr>
            <a:r>
              <a:rPr lang="en" sz="1800"/>
              <a:t>Decision Rule: If Z &lt; CV, Reject the Null (Since left tailed)</a:t>
            </a:r>
            <a:endParaRPr sz="1800"/>
          </a:p>
        </p:txBody>
      </p:sp>
      <p:sp>
        <p:nvSpPr>
          <p:cNvPr id="325" name="Google Shape;325;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(68 - 75) / (5 / 6) = -8.4</a:t>
            </a:r>
            <a:endParaRPr/>
          </a:p>
          <a:p>
            <a:pPr indent="0" lvl="0" marL="0" rtl="0" algn="l">
              <a:spcBef>
                <a:spcPts val="1200"/>
              </a:spcBef>
              <a:spcAft>
                <a:spcPts val="0"/>
              </a:spcAft>
              <a:buNone/>
            </a:pPr>
            <a:r>
              <a:rPr lang="en"/>
              <a:t>Critical Value for Alpha of 5% (from Z Table) = -1.64 </a:t>
            </a:r>
            <a:endParaRPr/>
          </a:p>
          <a:p>
            <a:pPr indent="0" lvl="0" marL="0" rtl="0" algn="l">
              <a:spcBef>
                <a:spcPts val="1200"/>
              </a:spcBef>
              <a:spcAft>
                <a:spcPts val="0"/>
              </a:spcAft>
              <a:buNone/>
            </a:pPr>
            <a:r>
              <a:rPr lang="en"/>
              <a:t>Is Z less than CV?  Yes!</a:t>
            </a:r>
            <a:endParaRPr/>
          </a:p>
          <a:p>
            <a:pPr indent="0" lvl="0" marL="0" rtl="0" algn="l">
              <a:spcBef>
                <a:spcPts val="1200"/>
              </a:spcBef>
              <a:spcAft>
                <a:spcPts val="1200"/>
              </a:spcAft>
              <a:buNone/>
            </a:pPr>
            <a:r>
              <a:rPr lang="en"/>
              <a:t>Conclusion: Reject the null hypothesis </a:t>
            </a:r>
            <a:r>
              <a:rPr lang="en"/>
              <a:t>that</a:t>
            </a:r>
            <a:r>
              <a:rPr lang="en"/>
              <a:t> drinking before the exam had no negative effect on exam scores.</a:t>
            </a:r>
            <a:endParaRPr/>
          </a:p>
        </p:txBody>
      </p:sp>
      <p:pic>
        <p:nvPicPr>
          <p:cNvPr id="326" name="Google Shape;326;p55"/>
          <p:cNvPicPr preferRelativeResize="0"/>
          <p:nvPr/>
        </p:nvPicPr>
        <p:blipFill rotWithShape="1">
          <a:blip r:embed="rId3">
            <a:alphaModFix/>
          </a:blip>
          <a:srcRect b="11561" l="11010" r="6323" t="14132"/>
          <a:stretch/>
        </p:blipFill>
        <p:spPr>
          <a:xfrm>
            <a:off x="2979800" y="2571750"/>
            <a:ext cx="1592200" cy="100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32" name="Google Shape;332;p5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online section of Applied Business Statistics was offered to Webster students this semester.  At the end of the course, the online students were still required to take the same in-person exam as conventional students.</a:t>
            </a:r>
            <a:endParaRPr/>
          </a:p>
          <a:p>
            <a:pPr indent="0" lvl="0" marL="0" rtl="0" algn="l">
              <a:spcBef>
                <a:spcPts val="1200"/>
              </a:spcBef>
              <a:spcAft>
                <a:spcPts val="0"/>
              </a:spcAft>
              <a:buNone/>
            </a:pPr>
            <a:r>
              <a:rPr lang="en"/>
              <a:t>The average exam score for the 100 online students was 82, while the average exam score of all past in-person students is 80, with a standard deviation of 6</a:t>
            </a:r>
            <a:endParaRPr/>
          </a:p>
          <a:p>
            <a:pPr indent="0" lvl="0" marL="0" rtl="0" algn="l">
              <a:spcBef>
                <a:spcPts val="1200"/>
              </a:spcBef>
              <a:spcAft>
                <a:spcPts val="1200"/>
              </a:spcAft>
              <a:buNone/>
            </a:pPr>
            <a:r>
              <a:rPr lang="en"/>
              <a:t>At the 95% confidence level, was there a meaningful difference, in either direction, between the online students and the conventional </a:t>
            </a:r>
            <a:r>
              <a:rPr lang="en"/>
              <a:t>students?</a:t>
            </a:r>
            <a:endParaRPr/>
          </a:p>
        </p:txBody>
      </p:sp>
      <p:sp>
        <p:nvSpPr>
          <p:cNvPr id="333" name="Google Shape;333;p5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Single Sample Means Test</a:t>
            </a:r>
            <a:endParaRPr/>
          </a:p>
        </p:txBody>
      </p:sp>
      <p:sp>
        <p:nvSpPr>
          <p:cNvPr id="339" name="Google Shape;339;p5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H0: Students </a:t>
            </a:r>
            <a:r>
              <a:rPr lang="en" sz="1050"/>
              <a:t>in a new online section of the class score </a:t>
            </a:r>
            <a:r>
              <a:rPr b="1" lang="en" sz="1050"/>
              <a:t>no differently</a:t>
            </a:r>
            <a:r>
              <a:rPr lang="en" sz="1050"/>
              <a:t> on the final exam than past students who took the class in person.</a:t>
            </a:r>
            <a:endParaRPr sz="1050"/>
          </a:p>
          <a:p>
            <a:pPr indent="0" lvl="0" marL="0" rtl="0" algn="l">
              <a:spcBef>
                <a:spcPts val="1200"/>
              </a:spcBef>
              <a:spcAft>
                <a:spcPts val="0"/>
              </a:spcAft>
              <a:buNone/>
            </a:pPr>
            <a:r>
              <a:rPr lang="en" sz="1050"/>
              <a:t>HA: Students in the online class score </a:t>
            </a:r>
            <a:r>
              <a:rPr b="1" lang="en" sz="1050"/>
              <a:t>differently</a:t>
            </a:r>
            <a:r>
              <a:rPr b="1" lang="en" sz="1050"/>
              <a:t> (better or worse) </a:t>
            </a:r>
            <a:r>
              <a:rPr lang="en" sz="1050"/>
              <a:t>on the final exam than past students who took the class in person.</a:t>
            </a:r>
            <a:endParaRPr sz="1050"/>
          </a:p>
          <a:p>
            <a:pPr indent="0" lvl="0" marL="0" rtl="0" algn="l">
              <a:spcBef>
                <a:spcPts val="1200"/>
              </a:spcBef>
              <a:spcAft>
                <a:spcPts val="0"/>
              </a:spcAft>
              <a:buNone/>
            </a:pPr>
            <a:r>
              <a:rPr lang="en" sz="1050"/>
              <a:t>Population Mean: 80</a:t>
            </a:r>
            <a:endParaRPr sz="1050"/>
          </a:p>
          <a:p>
            <a:pPr indent="0" lvl="0" marL="0" rtl="0" algn="l">
              <a:spcBef>
                <a:spcPts val="1200"/>
              </a:spcBef>
              <a:spcAft>
                <a:spcPts val="0"/>
              </a:spcAft>
              <a:buNone/>
            </a:pPr>
            <a:r>
              <a:rPr lang="en" sz="1050"/>
              <a:t>Sample Mean: 82</a:t>
            </a:r>
            <a:endParaRPr sz="1050"/>
          </a:p>
          <a:p>
            <a:pPr indent="0" lvl="0" marL="0" rtl="0" algn="l">
              <a:spcBef>
                <a:spcPts val="1200"/>
              </a:spcBef>
              <a:spcAft>
                <a:spcPts val="0"/>
              </a:spcAft>
              <a:buNone/>
            </a:pPr>
            <a:r>
              <a:rPr lang="en" sz="1050"/>
              <a:t>Population Standard Deviation: 6</a:t>
            </a:r>
            <a:endParaRPr sz="1050"/>
          </a:p>
          <a:p>
            <a:pPr indent="0" lvl="0" marL="0" rtl="0" algn="l">
              <a:spcBef>
                <a:spcPts val="1200"/>
              </a:spcBef>
              <a:spcAft>
                <a:spcPts val="0"/>
              </a:spcAft>
              <a:buNone/>
            </a:pPr>
            <a:r>
              <a:rPr lang="en" sz="1050"/>
              <a:t>Sample Size: 100</a:t>
            </a:r>
            <a:endParaRPr sz="1050"/>
          </a:p>
          <a:p>
            <a:pPr indent="0" lvl="0" marL="0" rtl="0" algn="l">
              <a:spcBef>
                <a:spcPts val="1200"/>
              </a:spcBef>
              <a:spcAft>
                <a:spcPts val="0"/>
              </a:spcAft>
              <a:buNone/>
            </a:pPr>
            <a:r>
              <a:rPr lang="en" sz="1050"/>
              <a:t>Alpha: 5% (Confidence = 1 - Alpha = 95%)</a:t>
            </a:r>
            <a:endParaRPr sz="1050"/>
          </a:p>
          <a:p>
            <a:pPr indent="0" lvl="0" marL="0" rtl="0" algn="l">
              <a:spcBef>
                <a:spcPts val="1200"/>
              </a:spcBef>
              <a:spcAft>
                <a:spcPts val="0"/>
              </a:spcAft>
              <a:buNone/>
            </a:pPr>
            <a:r>
              <a:rPr b="1" lang="en" sz="1050"/>
              <a:t>When conducting a two tailed test, use the Z value that corresponds to Alpha / 2</a:t>
            </a:r>
            <a:endParaRPr b="1" sz="1050"/>
          </a:p>
          <a:p>
            <a:pPr indent="0" lvl="0" marL="0" rtl="0" algn="l">
              <a:spcBef>
                <a:spcPts val="1200"/>
              </a:spcBef>
              <a:spcAft>
                <a:spcPts val="1200"/>
              </a:spcAft>
              <a:buNone/>
            </a:pPr>
            <a:r>
              <a:rPr lang="en" sz="1050"/>
              <a:t>Decision Rule: If Abs(Z) &gt; Abs(CV), Reject the Null</a:t>
            </a:r>
            <a:endParaRPr sz="1050"/>
          </a:p>
        </p:txBody>
      </p:sp>
      <p:sp>
        <p:nvSpPr>
          <p:cNvPr id="340" name="Google Shape;340;p5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Z = (Sample Mean - Population Mean) / (Population Standard Deviation / Square Root of Sample Size)</a:t>
            </a:r>
            <a:endParaRPr sz="1250"/>
          </a:p>
          <a:p>
            <a:pPr indent="0" lvl="0" marL="0" rtl="0" algn="l">
              <a:spcBef>
                <a:spcPts val="1200"/>
              </a:spcBef>
              <a:spcAft>
                <a:spcPts val="0"/>
              </a:spcAft>
              <a:buNone/>
            </a:pPr>
            <a:r>
              <a:rPr lang="en" sz="1250"/>
              <a:t>Z = (82 - 80) / (6 / 10) = 3.33</a:t>
            </a:r>
            <a:endParaRPr sz="1250"/>
          </a:p>
          <a:p>
            <a:pPr indent="0" lvl="0" marL="0" rtl="0" algn="l">
              <a:spcBef>
                <a:spcPts val="1200"/>
              </a:spcBef>
              <a:spcAft>
                <a:spcPts val="0"/>
              </a:spcAft>
              <a:buClr>
                <a:schemeClr val="dk1"/>
              </a:buClr>
              <a:buSzPts val="1100"/>
              <a:buFont typeface="Arial"/>
              <a:buNone/>
            </a:pPr>
            <a:r>
              <a:rPr b="1" lang="en" sz="1250"/>
              <a:t>Since this is a two tailed test, the critical value comes from the Z Table value for Alpha/2, or 2.5%</a:t>
            </a:r>
            <a:endParaRPr b="1" sz="1250"/>
          </a:p>
          <a:p>
            <a:pPr indent="0" lvl="0" marL="0" rtl="0" algn="l">
              <a:spcBef>
                <a:spcPts val="1200"/>
              </a:spcBef>
              <a:spcAft>
                <a:spcPts val="0"/>
              </a:spcAft>
              <a:buClr>
                <a:schemeClr val="dk1"/>
              </a:buClr>
              <a:buSzPts val="1100"/>
              <a:buFont typeface="Arial"/>
              <a:buNone/>
            </a:pPr>
            <a:r>
              <a:rPr lang="en" sz="1250"/>
              <a:t>Critical Value for Alpha of 2.5% (from Z Table) = 1.96</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1200"/>
              </a:spcAft>
              <a:buNone/>
            </a:pPr>
            <a:r>
              <a:rPr lang="en" sz="1250"/>
              <a:t>Conclusion: Reject the null hypothesis that there is no difference in outcomes between online and in-person learning</a:t>
            </a:r>
            <a:endParaRPr sz="1250"/>
          </a:p>
        </p:txBody>
      </p:sp>
      <p:pic>
        <p:nvPicPr>
          <p:cNvPr id="341" name="Google Shape;341;p57"/>
          <p:cNvPicPr preferRelativeResize="0"/>
          <p:nvPr/>
        </p:nvPicPr>
        <p:blipFill rotWithShape="1">
          <a:blip r:embed="rId3">
            <a:alphaModFix/>
          </a:blip>
          <a:srcRect b="11561" l="11010" r="6323" t="14132"/>
          <a:stretch/>
        </p:blipFill>
        <p:spPr>
          <a:xfrm>
            <a:off x="3032575" y="2774713"/>
            <a:ext cx="1539425" cy="97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47" name="Google Shape;347;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height of Webster students is thought to be 65 inches, with a standard deviation of 2.5 inches.  A sample of 50 students is taken and the average height is 63 inches.  </a:t>
            </a:r>
            <a:endParaRPr/>
          </a:p>
          <a:p>
            <a:pPr indent="0" lvl="0" marL="0" rtl="0" algn="l">
              <a:spcBef>
                <a:spcPts val="1200"/>
              </a:spcBef>
              <a:spcAft>
                <a:spcPts val="0"/>
              </a:spcAft>
              <a:buNone/>
            </a:pPr>
            <a:r>
              <a:rPr lang="en"/>
              <a:t>Does the sample support the original data at the 95% confidence level? </a:t>
            </a:r>
            <a:endParaRPr/>
          </a:p>
          <a:p>
            <a:pPr indent="0" lvl="0" marL="0" rtl="0" algn="l">
              <a:spcBef>
                <a:spcPts val="1200"/>
              </a:spcBef>
              <a:spcAft>
                <a:spcPts val="1200"/>
              </a:spcAft>
              <a:buNone/>
            </a:pPr>
            <a:r>
              <a:t/>
            </a:r>
            <a:endParaRPr/>
          </a:p>
        </p:txBody>
      </p:sp>
      <p:sp>
        <p:nvSpPr>
          <p:cNvPr id="348" name="Google Shape;348;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Proportions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a:t>
            </a:r>
            <a:endParaRPr/>
          </a:p>
        </p:txBody>
      </p:sp>
      <p:sp>
        <p:nvSpPr>
          <p:cNvPr id="359" name="Google Shape;359;p6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Proportion: The percent of the total data that meet a certain criteria</a:t>
            </a:r>
            <a:endParaRPr/>
          </a:p>
          <a:p>
            <a:pPr indent="0" lvl="0" marL="0" rtl="0" algn="l">
              <a:spcBef>
                <a:spcPts val="1200"/>
              </a:spcBef>
              <a:spcAft>
                <a:spcPts val="0"/>
              </a:spcAft>
              <a:buNone/>
            </a:pPr>
            <a:r>
              <a:rPr lang="en"/>
              <a:t>p = x / n</a:t>
            </a:r>
            <a:endParaRPr/>
          </a:p>
          <a:p>
            <a:pPr indent="0" lvl="0" marL="0" rtl="0" algn="l">
              <a:spcBef>
                <a:spcPts val="1200"/>
              </a:spcBef>
              <a:spcAft>
                <a:spcPts val="0"/>
              </a:spcAft>
              <a:buNone/>
            </a:pPr>
            <a:r>
              <a:rPr lang="en"/>
              <a:t>Proportion of people with college degrees = Number of people with a degree / Total number of people</a:t>
            </a:r>
            <a:endParaRPr/>
          </a:p>
          <a:p>
            <a:pPr indent="0" lvl="0" marL="0" rtl="0" algn="l">
              <a:spcBef>
                <a:spcPts val="1200"/>
              </a:spcBef>
              <a:spcAft>
                <a:spcPts val="0"/>
              </a:spcAft>
              <a:buNone/>
            </a:pPr>
            <a:r>
              <a:rPr lang="en"/>
              <a:t>p = Sample proportion</a:t>
            </a:r>
            <a:endParaRPr/>
          </a:p>
          <a:p>
            <a:pPr indent="0" lvl="0" marL="0" rtl="0" algn="l">
              <a:spcBef>
                <a:spcPts val="1200"/>
              </a:spcBef>
              <a:spcAft>
                <a:spcPts val="0"/>
              </a:spcAft>
              <a:buNone/>
            </a:pPr>
            <a:r>
              <a:rPr lang="en"/>
              <a:t>pi = Population proportion</a:t>
            </a:r>
            <a:endParaRPr/>
          </a:p>
          <a:p>
            <a:pPr indent="0" lvl="0" marL="0" rtl="0" algn="l">
              <a:spcBef>
                <a:spcPts val="1200"/>
              </a:spcBef>
              <a:spcAft>
                <a:spcPts val="1200"/>
              </a:spcAft>
              <a:buNone/>
            </a:pPr>
            <a:r>
              <a:rPr lang="en"/>
              <a:t>n = Sample size</a:t>
            </a:r>
            <a:endParaRPr/>
          </a:p>
        </p:txBody>
      </p:sp>
      <p:pic>
        <p:nvPicPr>
          <p:cNvPr id="360" name="Google Shape;360;p60"/>
          <p:cNvPicPr preferRelativeResize="0"/>
          <p:nvPr/>
        </p:nvPicPr>
        <p:blipFill>
          <a:blip r:embed="rId3">
            <a:alphaModFix/>
          </a:blip>
          <a:stretch>
            <a:fillRect/>
          </a:stretch>
        </p:blipFill>
        <p:spPr>
          <a:xfrm>
            <a:off x="3447103" y="1648676"/>
            <a:ext cx="5640026" cy="171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 Tests - One or Two Samples?</a:t>
            </a:r>
            <a:endParaRPr/>
          </a:p>
        </p:txBody>
      </p:sp>
      <p:sp>
        <p:nvSpPr>
          <p:cNvPr id="366" name="Google Shape;366;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Proportion: Sample vs Population</a:t>
            </a:r>
            <a:endParaRPr b="1"/>
          </a:p>
        </p:txBody>
      </p:sp>
      <p:sp>
        <p:nvSpPr>
          <p:cNvPr id="367" name="Google Shape;367;p6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Proportions: Sample vs Sample</a:t>
            </a:r>
            <a:endParaRPr b="1"/>
          </a:p>
        </p:txBody>
      </p:sp>
      <p:pic>
        <p:nvPicPr>
          <p:cNvPr id="368" name="Google Shape;368;p61"/>
          <p:cNvPicPr preferRelativeResize="0"/>
          <p:nvPr/>
        </p:nvPicPr>
        <p:blipFill>
          <a:blip r:embed="rId3">
            <a:alphaModFix/>
          </a:blip>
          <a:stretch>
            <a:fillRect/>
          </a:stretch>
        </p:blipFill>
        <p:spPr>
          <a:xfrm>
            <a:off x="791388" y="2072700"/>
            <a:ext cx="2849326" cy="1575950"/>
          </a:xfrm>
          <a:prstGeom prst="rect">
            <a:avLst/>
          </a:prstGeom>
          <a:noFill/>
          <a:ln>
            <a:noFill/>
          </a:ln>
        </p:spPr>
      </p:pic>
      <p:pic>
        <p:nvPicPr>
          <p:cNvPr id="369" name="Google Shape;369;p61"/>
          <p:cNvPicPr preferRelativeResize="0"/>
          <p:nvPr/>
        </p:nvPicPr>
        <p:blipFill>
          <a:blip r:embed="rId4">
            <a:alphaModFix/>
          </a:blip>
          <a:stretch>
            <a:fillRect/>
          </a:stretch>
        </p:blipFill>
        <p:spPr>
          <a:xfrm>
            <a:off x="4359400" y="2115452"/>
            <a:ext cx="4285850" cy="1336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Tailed (Right) Single Proportion Test </a:t>
            </a:r>
            <a:endParaRPr/>
          </a:p>
        </p:txBody>
      </p:sp>
      <p:sp>
        <p:nvSpPr>
          <p:cNvPr id="375" name="Google Shape;375;p6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H0: The proportion of students who voted in the last election is </a:t>
            </a:r>
            <a:r>
              <a:rPr b="1" lang="en"/>
              <a:t>equal to</a:t>
            </a:r>
            <a:r>
              <a:rPr lang="en"/>
              <a:t> the </a:t>
            </a:r>
            <a:r>
              <a:rPr lang="en"/>
              <a:t>proportion</a:t>
            </a:r>
            <a:r>
              <a:rPr lang="en"/>
              <a:t> of the general population that voted in the last election.</a:t>
            </a:r>
            <a:endParaRPr/>
          </a:p>
          <a:p>
            <a:pPr indent="0" lvl="0" marL="0" rtl="0" algn="l">
              <a:spcBef>
                <a:spcPts val="1200"/>
              </a:spcBef>
              <a:spcAft>
                <a:spcPts val="0"/>
              </a:spcAft>
              <a:buNone/>
            </a:pPr>
            <a:r>
              <a:rPr lang="en"/>
              <a:t>HA: The proportion of students who voted in the last election is </a:t>
            </a:r>
            <a:r>
              <a:rPr b="1" lang="en"/>
              <a:t>greater</a:t>
            </a:r>
            <a:r>
              <a:rPr lang="en"/>
              <a:t> than the </a:t>
            </a:r>
            <a:r>
              <a:rPr lang="en"/>
              <a:t>proportion</a:t>
            </a:r>
            <a:r>
              <a:rPr lang="en"/>
              <a:t> of the </a:t>
            </a:r>
            <a:r>
              <a:rPr lang="en"/>
              <a:t>general</a:t>
            </a:r>
            <a:r>
              <a:rPr lang="en"/>
              <a:t> population that voted in the last election.</a:t>
            </a:r>
            <a:endParaRPr/>
          </a:p>
          <a:p>
            <a:pPr indent="0" lvl="0" marL="0" rtl="0" algn="l">
              <a:spcBef>
                <a:spcPts val="1200"/>
              </a:spcBef>
              <a:spcAft>
                <a:spcPts val="0"/>
              </a:spcAft>
              <a:buNone/>
            </a:pPr>
            <a:r>
              <a:rPr lang="en"/>
              <a:t>Students: 75</a:t>
            </a:r>
            <a:endParaRPr/>
          </a:p>
          <a:p>
            <a:pPr indent="0" lvl="0" marL="0" rtl="0" algn="l">
              <a:spcBef>
                <a:spcPts val="1200"/>
              </a:spcBef>
              <a:spcAft>
                <a:spcPts val="0"/>
              </a:spcAft>
              <a:buNone/>
            </a:pPr>
            <a:r>
              <a:rPr lang="en"/>
              <a:t>Students that voted: 52</a:t>
            </a:r>
            <a:endParaRPr/>
          </a:p>
          <a:p>
            <a:pPr indent="0" lvl="0" marL="0" rtl="0" algn="l">
              <a:spcBef>
                <a:spcPts val="1200"/>
              </a:spcBef>
              <a:spcAft>
                <a:spcPts val="0"/>
              </a:spcAft>
              <a:buNone/>
            </a:pPr>
            <a:r>
              <a:rPr lang="en"/>
              <a:t>Population Proportion (given): 66.8%</a:t>
            </a:r>
            <a:endParaRPr/>
          </a:p>
          <a:p>
            <a:pPr indent="0" lvl="0" marL="0" rtl="0" algn="l">
              <a:spcBef>
                <a:spcPts val="1200"/>
              </a:spcBef>
              <a:spcAft>
                <a:spcPts val="0"/>
              </a:spcAft>
              <a:buNone/>
            </a:pPr>
            <a:r>
              <a:rPr lang="en"/>
              <a:t>Alpha: 5% (Confidence = 1 - Alpha = 95%)</a:t>
            </a:r>
            <a:endParaRPr/>
          </a:p>
          <a:p>
            <a:pPr indent="0" lvl="0" marL="0" rtl="0" algn="l">
              <a:spcBef>
                <a:spcPts val="1200"/>
              </a:spcBef>
              <a:spcAft>
                <a:spcPts val="1200"/>
              </a:spcAft>
              <a:buNone/>
            </a:pPr>
            <a:r>
              <a:rPr lang="en"/>
              <a:t>Decision Rule: If Z &gt; CV, Reject the Null </a:t>
            </a:r>
            <a:endParaRPr/>
          </a:p>
        </p:txBody>
      </p:sp>
      <p:sp>
        <p:nvSpPr>
          <p:cNvPr id="376" name="Google Shape;376;p6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 = 52 / 75 = 0.693</a:t>
            </a:r>
            <a:endParaRPr/>
          </a:p>
          <a:p>
            <a:pPr indent="0" lvl="0" marL="0" rtl="0" algn="l">
              <a:spcBef>
                <a:spcPts val="1200"/>
              </a:spcBef>
              <a:spcAft>
                <a:spcPts val="0"/>
              </a:spcAft>
              <a:buNone/>
            </a:pPr>
            <a:r>
              <a:rPr lang="en"/>
              <a:t>p</a:t>
            </a:r>
            <a:r>
              <a:rPr lang="en"/>
              <a:t>i = 0.668</a:t>
            </a:r>
            <a:endParaRPr/>
          </a:p>
          <a:p>
            <a:pPr indent="0" lvl="0" marL="0" rtl="0" algn="l">
              <a:spcBef>
                <a:spcPts val="1200"/>
              </a:spcBef>
              <a:spcAft>
                <a:spcPts val="0"/>
              </a:spcAft>
              <a:buNone/>
            </a:pPr>
            <a:r>
              <a:rPr lang="en"/>
              <a:t>CV = 1.65</a:t>
            </a:r>
            <a:endParaRPr/>
          </a:p>
          <a:p>
            <a:pPr indent="0" lvl="0" marL="0" rtl="0" algn="l">
              <a:spcBef>
                <a:spcPts val="1200"/>
              </a:spcBef>
              <a:spcAft>
                <a:spcPts val="0"/>
              </a:spcAft>
              <a:buNone/>
            </a:pPr>
            <a:r>
              <a:rPr lang="en"/>
              <a:t>Z = …math… 0.46</a:t>
            </a:r>
            <a:endParaRPr/>
          </a:p>
          <a:p>
            <a:pPr indent="0" lvl="0" marL="0" rtl="0" algn="l">
              <a:spcBef>
                <a:spcPts val="1200"/>
              </a:spcBef>
              <a:spcAft>
                <a:spcPts val="0"/>
              </a:spcAft>
              <a:buNone/>
            </a:pPr>
            <a:r>
              <a:rPr lang="en"/>
              <a:t>Is Z &gt; CV? No. Do not reject the null hypothesis.</a:t>
            </a:r>
            <a:endParaRPr/>
          </a:p>
          <a:p>
            <a:pPr indent="0" lvl="0" marL="0" rtl="0" algn="l">
              <a:spcBef>
                <a:spcPts val="1200"/>
              </a:spcBef>
              <a:spcAft>
                <a:spcPts val="1200"/>
              </a:spcAft>
              <a:buNone/>
            </a:pPr>
            <a:r>
              <a:t/>
            </a:r>
            <a:endParaRPr/>
          </a:p>
        </p:txBody>
      </p:sp>
      <p:pic>
        <p:nvPicPr>
          <p:cNvPr id="377" name="Google Shape;377;p62"/>
          <p:cNvPicPr preferRelativeResize="0"/>
          <p:nvPr/>
        </p:nvPicPr>
        <p:blipFill>
          <a:blip r:embed="rId3">
            <a:alphaModFix/>
          </a:blip>
          <a:stretch>
            <a:fillRect/>
          </a:stretch>
        </p:blipFill>
        <p:spPr>
          <a:xfrm>
            <a:off x="5385389" y="3489275"/>
            <a:ext cx="2759925" cy="84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Central Limit Theorem</a:t>
            </a:r>
            <a:endParaRPr/>
          </a:p>
        </p:txBody>
      </p:sp>
      <p:sp>
        <p:nvSpPr>
          <p:cNvPr id="130" name="Google Shape;130;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Among other </a:t>
            </a:r>
            <a:r>
              <a:rPr lang="en"/>
              <a:t>things</a:t>
            </a:r>
            <a:r>
              <a:rPr lang="en"/>
              <a:t>, the Central Limit Theorem (CLT) states that the sampling distribution of sample means will be normally distributed, regardless of the underlying distribution, as long as n &gt;= 30.  For mostly </a:t>
            </a:r>
            <a:r>
              <a:rPr lang="en"/>
              <a:t>symmetrical</a:t>
            </a:r>
            <a:r>
              <a:rPr lang="en"/>
              <a:t> data, the sampling </a:t>
            </a:r>
            <a:r>
              <a:rPr lang="en"/>
              <a:t>distribution</a:t>
            </a:r>
            <a:r>
              <a:rPr lang="en"/>
              <a:t> will be normally distributed if n &gt;= 15</a:t>
            </a:r>
            <a:endParaRPr/>
          </a:p>
        </p:txBody>
      </p:sp>
      <p:pic>
        <p:nvPicPr>
          <p:cNvPr id="131" name="Google Shape;131;p28"/>
          <p:cNvPicPr preferRelativeResize="0"/>
          <p:nvPr/>
        </p:nvPicPr>
        <p:blipFill>
          <a:blip r:embed="rId3">
            <a:alphaModFix/>
          </a:blip>
          <a:stretch>
            <a:fillRect/>
          </a:stretch>
        </p:blipFill>
        <p:spPr>
          <a:xfrm>
            <a:off x="6276703" y="3197302"/>
            <a:ext cx="1517023" cy="1772577"/>
          </a:xfrm>
          <a:prstGeom prst="rect">
            <a:avLst/>
          </a:prstGeom>
          <a:noFill/>
          <a:ln>
            <a:noFill/>
          </a:ln>
        </p:spPr>
      </p:pic>
      <p:pic>
        <p:nvPicPr>
          <p:cNvPr id="132" name="Google Shape;132;p28"/>
          <p:cNvPicPr preferRelativeResize="0"/>
          <p:nvPr/>
        </p:nvPicPr>
        <p:blipFill>
          <a:blip r:embed="rId4">
            <a:alphaModFix/>
          </a:blip>
          <a:stretch>
            <a:fillRect/>
          </a:stretch>
        </p:blipFill>
        <p:spPr>
          <a:xfrm>
            <a:off x="4603341" y="3197300"/>
            <a:ext cx="1517023" cy="1772591"/>
          </a:xfrm>
          <a:prstGeom prst="rect">
            <a:avLst/>
          </a:prstGeom>
          <a:noFill/>
          <a:ln>
            <a:noFill/>
          </a:ln>
        </p:spPr>
      </p:pic>
      <p:pic>
        <p:nvPicPr>
          <p:cNvPr id="133" name="Google Shape;133;p28"/>
          <p:cNvPicPr preferRelativeResize="0"/>
          <p:nvPr/>
        </p:nvPicPr>
        <p:blipFill>
          <a:blip r:embed="rId5">
            <a:alphaModFix/>
          </a:blip>
          <a:stretch>
            <a:fillRect/>
          </a:stretch>
        </p:blipFill>
        <p:spPr>
          <a:xfrm>
            <a:off x="2929975" y="3197309"/>
            <a:ext cx="1517023" cy="177259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or T</a:t>
            </a:r>
            <a:endParaRPr/>
          </a:p>
        </p:txBody>
      </p:sp>
      <p:sp>
        <p:nvSpPr>
          <p:cNvPr id="388" name="Google Shape;388;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400"/>
              <a:t>Use Z if you know the population standard deviation or the sample size is over 30.</a:t>
            </a:r>
            <a:endParaRPr sz="2400"/>
          </a:p>
          <a:p>
            <a:pPr indent="0" lvl="0" marL="0" rtl="0" algn="l">
              <a:spcBef>
                <a:spcPts val="1200"/>
              </a:spcBef>
              <a:spcAft>
                <a:spcPts val="0"/>
              </a:spcAft>
              <a:buNone/>
            </a:pPr>
            <a:r>
              <a:rPr lang="en" sz="2400"/>
              <a:t>If not, use T.</a:t>
            </a:r>
            <a:endParaRPr sz="2400"/>
          </a:p>
          <a:p>
            <a:pPr indent="0" lvl="0" marL="0" rtl="0" algn="l">
              <a:spcBef>
                <a:spcPts val="1200"/>
              </a:spcBef>
              <a:spcAft>
                <a:spcPts val="0"/>
              </a:spcAft>
              <a:buNone/>
            </a:pPr>
            <a:r>
              <a:rPr lang="en" sz="2400"/>
              <a:t>The t-distribution has “fatter tails” that give higher probabilities to extreme values than Z does.</a:t>
            </a:r>
            <a:endParaRPr sz="2400"/>
          </a:p>
          <a:p>
            <a:pPr indent="0" lvl="0" marL="0" rtl="0" algn="l">
              <a:spcBef>
                <a:spcPts val="1200"/>
              </a:spcBef>
              <a:spcAft>
                <a:spcPts val="1200"/>
              </a:spcAft>
              <a:buNone/>
            </a:pPr>
            <a:r>
              <a:t/>
            </a:r>
            <a:endParaRPr sz="2400"/>
          </a:p>
        </p:txBody>
      </p:sp>
      <p:pic>
        <p:nvPicPr>
          <p:cNvPr id="389" name="Google Shape;389;p64"/>
          <p:cNvPicPr preferRelativeResize="0"/>
          <p:nvPr/>
        </p:nvPicPr>
        <p:blipFill>
          <a:blip r:embed="rId3">
            <a:alphaModFix/>
          </a:blip>
          <a:stretch>
            <a:fillRect/>
          </a:stretch>
        </p:blipFill>
        <p:spPr>
          <a:xfrm>
            <a:off x="4874725" y="1483700"/>
            <a:ext cx="3871525" cy="2293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T-Testing</a:t>
            </a:r>
            <a:endParaRPr/>
          </a:p>
        </p:txBody>
      </p:sp>
      <p:sp>
        <p:nvSpPr>
          <p:cNvPr id="395" name="Google Shape;395;p65"/>
          <p:cNvSpPr txBox="1"/>
          <p:nvPr>
            <p:ph idx="1" type="body"/>
          </p:nvPr>
        </p:nvSpPr>
        <p:spPr>
          <a:xfrm>
            <a:off x="311700" y="1152475"/>
            <a:ext cx="493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logic and process of T-Testing is the same as Z testing.</a:t>
            </a:r>
            <a:endParaRPr/>
          </a:p>
          <a:p>
            <a:pPr indent="0" lvl="0" marL="0" rtl="0" algn="l">
              <a:spcBef>
                <a:spcPts val="1200"/>
              </a:spcBef>
              <a:spcAft>
                <a:spcPts val="1200"/>
              </a:spcAft>
              <a:buNone/>
            </a:pPr>
            <a:r>
              <a:t/>
            </a:r>
            <a:endParaRPr/>
          </a:p>
        </p:txBody>
      </p:sp>
      <p:pic>
        <p:nvPicPr>
          <p:cNvPr id="396" name="Google Shape;396;p65"/>
          <p:cNvPicPr preferRelativeResize="0"/>
          <p:nvPr/>
        </p:nvPicPr>
        <p:blipFill>
          <a:blip r:embed="rId3">
            <a:alphaModFix/>
          </a:blip>
          <a:stretch>
            <a:fillRect/>
          </a:stretch>
        </p:blipFill>
        <p:spPr>
          <a:xfrm>
            <a:off x="5630500" y="771575"/>
            <a:ext cx="2514600" cy="1390650"/>
          </a:xfrm>
          <a:prstGeom prst="rect">
            <a:avLst/>
          </a:prstGeom>
          <a:noFill/>
          <a:ln>
            <a:noFill/>
          </a:ln>
        </p:spPr>
      </p:pic>
      <p:pic>
        <p:nvPicPr>
          <p:cNvPr id="397" name="Google Shape;397;p65"/>
          <p:cNvPicPr preferRelativeResize="0"/>
          <p:nvPr/>
        </p:nvPicPr>
        <p:blipFill>
          <a:blip r:embed="rId4">
            <a:alphaModFix/>
          </a:blip>
          <a:stretch>
            <a:fillRect/>
          </a:stretch>
        </p:blipFill>
        <p:spPr>
          <a:xfrm>
            <a:off x="5371025" y="2833825"/>
            <a:ext cx="3143250" cy="1390650"/>
          </a:xfrm>
          <a:prstGeom prst="rect">
            <a:avLst/>
          </a:prstGeom>
          <a:noFill/>
          <a:ln>
            <a:noFill/>
          </a:ln>
        </p:spPr>
      </p:pic>
      <p:sp>
        <p:nvSpPr>
          <p:cNvPr id="398" name="Google Shape;398;p65"/>
          <p:cNvSpPr txBox="1"/>
          <p:nvPr/>
        </p:nvSpPr>
        <p:spPr>
          <a:xfrm>
            <a:off x="6057651" y="2230950"/>
            <a:ext cx="230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One Sample T-Test</a:t>
            </a:r>
            <a:endParaRPr sz="1800">
              <a:solidFill>
                <a:schemeClr val="dk2"/>
              </a:solidFill>
            </a:endParaRPr>
          </a:p>
        </p:txBody>
      </p:sp>
      <p:sp>
        <p:nvSpPr>
          <p:cNvPr id="399" name="Google Shape;399;p65"/>
          <p:cNvSpPr txBox="1"/>
          <p:nvPr/>
        </p:nvSpPr>
        <p:spPr>
          <a:xfrm>
            <a:off x="6209375" y="4276250"/>
            <a:ext cx="230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Two</a:t>
            </a:r>
            <a:r>
              <a:rPr lang="en" sz="1800">
                <a:solidFill>
                  <a:schemeClr val="dk2"/>
                </a:solidFill>
              </a:rPr>
              <a:t> Sample T-Test (Unequal Variance)</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T-Table</a:t>
            </a:r>
            <a:endParaRPr/>
          </a:p>
        </p:txBody>
      </p:sp>
      <p:sp>
        <p:nvSpPr>
          <p:cNvPr id="405" name="Google Shape;405;p66"/>
          <p:cNvSpPr txBox="1"/>
          <p:nvPr>
            <p:ph idx="1" type="body"/>
          </p:nvPr>
        </p:nvSpPr>
        <p:spPr>
          <a:xfrm>
            <a:off x="178025" y="1468825"/>
            <a:ext cx="42708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Similar to Z-Table, but instead of </a:t>
            </a:r>
            <a:r>
              <a:rPr lang="en"/>
              <a:t>cumulative</a:t>
            </a:r>
            <a:r>
              <a:rPr lang="en"/>
              <a:t> probabilities, it’s a table of T-Values</a:t>
            </a:r>
            <a:endParaRPr/>
          </a:p>
          <a:p>
            <a:pPr indent="0" lvl="0" marL="0" rtl="0" algn="l">
              <a:spcBef>
                <a:spcPts val="1200"/>
              </a:spcBef>
              <a:spcAft>
                <a:spcPts val="0"/>
              </a:spcAft>
              <a:buNone/>
            </a:pPr>
            <a:r>
              <a:rPr lang="en"/>
              <a:t>The appropriate values are found by selecting a significance level (alpha) for the appropriate test at the top (1 tail vs 2 tail) and finding its intersection with “degrees of freedom”</a:t>
            </a:r>
            <a:endParaRPr/>
          </a:p>
          <a:p>
            <a:pPr indent="0" lvl="0" marL="0" rtl="0" algn="l">
              <a:spcBef>
                <a:spcPts val="1200"/>
              </a:spcBef>
              <a:spcAft>
                <a:spcPts val="0"/>
              </a:spcAft>
              <a:buNone/>
            </a:pPr>
            <a:r>
              <a:rPr lang="en"/>
              <a:t>Degrees of freedom vary depending on the test being conducted</a:t>
            </a:r>
            <a:endParaRPr/>
          </a:p>
          <a:p>
            <a:pPr indent="0" lvl="0" marL="0" rtl="0" algn="l">
              <a:spcBef>
                <a:spcPts val="1200"/>
              </a:spcBef>
              <a:spcAft>
                <a:spcPts val="0"/>
              </a:spcAft>
              <a:buClr>
                <a:schemeClr val="dk1"/>
              </a:buClr>
              <a:buSzPct val="61111"/>
              <a:buFont typeface="Arial"/>
              <a:buNone/>
            </a:pPr>
            <a:r>
              <a:rPr lang="en"/>
              <a:t>T-Table is positive values only.</a:t>
            </a:r>
            <a:endParaRPr/>
          </a:p>
          <a:p>
            <a:pPr indent="0" lvl="0" marL="0" rtl="0" algn="l">
              <a:spcBef>
                <a:spcPts val="1200"/>
              </a:spcBef>
              <a:spcAft>
                <a:spcPts val="1200"/>
              </a:spcAft>
              <a:buNone/>
            </a:pPr>
            <a:r>
              <a:rPr lang="en"/>
              <a:t>Since the T-Distribution is symmetrical, just multiply the CV by -1 for left tailed tests.</a:t>
            </a:r>
            <a:endParaRPr/>
          </a:p>
        </p:txBody>
      </p:sp>
      <p:pic>
        <p:nvPicPr>
          <p:cNvPr id="406" name="Google Shape;406;p66"/>
          <p:cNvPicPr preferRelativeResize="0"/>
          <p:nvPr/>
        </p:nvPicPr>
        <p:blipFill>
          <a:blip r:embed="rId3">
            <a:alphaModFix/>
          </a:blip>
          <a:stretch>
            <a:fillRect/>
          </a:stretch>
        </p:blipFill>
        <p:spPr>
          <a:xfrm>
            <a:off x="4724400" y="1030800"/>
            <a:ext cx="3812973" cy="373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Sample T Test - Student’s Test</a:t>
            </a:r>
            <a:endParaRPr/>
          </a:p>
        </p:txBody>
      </p:sp>
      <p:sp>
        <p:nvSpPr>
          <p:cNvPr id="412" name="Google Shape;412;p67"/>
          <p:cNvSpPr txBox="1"/>
          <p:nvPr>
            <p:ph idx="1" type="body"/>
          </p:nvPr>
        </p:nvSpPr>
        <p:spPr>
          <a:xfrm>
            <a:off x="311700" y="1152475"/>
            <a:ext cx="496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logic as Z test</a:t>
            </a:r>
            <a:endParaRPr/>
          </a:p>
          <a:p>
            <a:pPr indent="0" lvl="0" marL="0" rtl="0" algn="l">
              <a:spcBef>
                <a:spcPts val="1200"/>
              </a:spcBef>
              <a:spcAft>
                <a:spcPts val="0"/>
              </a:spcAft>
              <a:buNone/>
            </a:pPr>
            <a:r>
              <a:rPr lang="en"/>
              <a:t>Use sample standard deviation (s) instead of population standard deviation</a:t>
            </a:r>
            <a:endParaRPr/>
          </a:p>
          <a:p>
            <a:pPr indent="0" lvl="0" marL="0" rtl="0" algn="l">
              <a:spcBef>
                <a:spcPts val="1200"/>
              </a:spcBef>
              <a:spcAft>
                <a:spcPts val="1200"/>
              </a:spcAft>
              <a:buNone/>
            </a:pPr>
            <a:r>
              <a:rPr lang="en"/>
              <a:t>Degrees of freedom = n - 1</a:t>
            </a:r>
            <a:endParaRPr/>
          </a:p>
        </p:txBody>
      </p:sp>
      <p:pic>
        <p:nvPicPr>
          <p:cNvPr id="413" name="Google Shape;413;p67"/>
          <p:cNvPicPr preferRelativeResize="0"/>
          <p:nvPr/>
        </p:nvPicPr>
        <p:blipFill>
          <a:blip r:embed="rId3">
            <a:alphaModFix/>
          </a:blip>
          <a:stretch>
            <a:fillRect/>
          </a:stretch>
        </p:blipFill>
        <p:spPr>
          <a:xfrm>
            <a:off x="5855350" y="2058225"/>
            <a:ext cx="2514600" cy="1390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(Right) Tailed Single Sample Means Test </a:t>
            </a:r>
            <a:endParaRPr/>
          </a:p>
        </p:txBody>
      </p:sp>
      <p:sp>
        <p:nvSpPr>
          <p:cNvPr id="419" name="Google Shape;419;p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sz="1800"/>
              <a:t>H0: Students taking performance enhancing supplements did </a:t>
            </a:r>
            <a:r>
              <a:rPr b="1" lang="en" sz="1800"/>
              <a:t>no better</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taking performance enhancing supplements did </a:t>
            </a:r>
            <a:r>
              <a:rPr b="1" lang="en" sz="1800"/>
              <a:t>better</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76</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&gt; CV, Reject the Null </a:t>
            </a:r>
            <a:endParaRPr sz="1800"/>
          </a:p>
          <a:p>
            <a:pPr indent="0" lvl="0" marL="0" rtl="0" algn="l">
              <a:spcBef>
                <a:spcPts val="1200"/>
              </a:spcBef>
              <a:spcAft>
                <a:spcPts val="1200"/>
              </a:spcAft>
              <a:buNone/>
            </a:pPr>
            <a:r>
              <a:t/>
            </a:r>
            <a:endParaRPr/>
          </a:p>
        </p:txBody>
      </p:sp>
      <p:sp>
        <p:nvSpPr>
          <p:cNvPr id="420" name="Google Shape;420;p68"/>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 = (Sample Mean - Population Mean) / (Sample Standard Deviation / Square Root of Sample Size)</a:t>
            </a:r>
            <a:endParaRPr/>
          </a:p>
          <a:p>
            <a:pPr indent="0" lvl="0" marL="0" rtl="0" algn="l">
              <a:spcBef>
                <a:spcPts val="1200"/>
              </a:spcBef>
              <a:spcAft>
                <a:spcPts val="0"/>
              </a:spcAft>
              <a:buClr>
                <a:schemeClr val="dk1"/>
              </a:buClr>
              <a:buSzPts val="1100"/>
              <a:buFont typeface="Arial"/>
              <a:buNone/>
            </a:pPr>
            <a:r>
              <a:rPr lang="en"/>
              <a:t>T = (76 - 75) / (5 / 5) = 1</a:t>
            </a:r>
            <a:endParaRPr/>
          </a:p>
          <a:p>
            <a:pPr indent="0" lvl="0" marL="0" rtl="0" algn="l">
              <a:spcBef>
                <a:spcPts val="1200"/>
              </a:spcBef>
              <a:spcAft>
                <a:spcPts val="0"/>
              </a:spcAft>
              <a:buClr>
                <a:schemeClr val="dk1"/>
              </a:buClr>
              <a:buSzPts val="1100"/>
              <a:buFont typeface="Arial"/>
              <a:buNone/>
            </a:pPr>
            <a:r>
              <a:rPr lang="en"/>
              <a:t>DoF = n - 1 = 25 - 1 = 24</a:t>
            </a:r>
            <a:endParaRPr/>
          </a:p>
          <a:p>
            <a:pPr indent="0" lvl="0" marL="0" rtl="0" algn="l">
              <a:spcBef>
                <a:spcPts val="1200"/>
              </a:spcBef>
              <a:spcAft>
                <a:spcPts val="0"/>
              </a:spcAft>
              <a:buClr>
                <a:schemeClr val="dk1"/>
              </a:buClr>
              <a:buSzPts val="1100"/>
              <a:buFont typeface="Arial"/>
              <a:buNone/>
            </a:pPr>
            <a:r>
              <a:rPr lang="en"/>
              <a:t>CV from T-Table = 1.711</a:t>
            </a:r>
            <a:endParaRPr/>
          </a:p>
          <a:p>
            <a:pPr indent="0" lvl="0" marL="0" rtl="0" algn="l">
              <a:spcBef>
                <a:spcPts val="1200"/>
              </a:spcBef>
              <a:spcAft>
                <a:spcPts val="0"/>
              </a:spcAft>
              <a:buClr>
                <a:schemeClr val="dk1"/>
              </a:buClr>
              <a:buSzPts val="1100"/>
              <a:buFont typeface="Arial"/>
              <a:buNone/>
            </a:pPr>
            <a:r>
              <a:rPr lang="en"/>
              <a:t>Is T &gt; CV? No.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
              <a:t>Conclusion: Do not reject the null hypothesis.</a:t>
            </a:r>
            <a:endParaRPr/>
          </a:p>
        </p:txBody>
      </p:sp>
      <p:pic>
        <p:nvPicPr>
          <p:cNvPr id="421" name="Google Shape;421;p68"/>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(Left) Tailed Single Sample Means Test </a:t>
            </a:r>
            <a:endParaRPr/>
          </a:p>
        </p:txBody>
      </p:sp>
      <p:sp>
        <p:nvSpPr>
          <p:cNvPr id="427" name="Google Shape;427;p6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sz="1800"/>
              <a:t>H0: Students drinking alcohol before the exam did </a:t>
            </a:r>
            <a:r>
              <a:rPr b="1" lang="en" sz="1800"/>
              <a:t>no worse</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drinking before the exam did </a:t>
            </a:r>
            <a:r>
              <a:rPr b="1" lang="en" sz="1800"/>
              <a:t>worse</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70</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&lt; CV, Reject the Null </a:t>
            </a:r>
            <a:endParaRPr sz="1800"/>
          </a:p>
          <a:p>
            <a:pPr indent="0" lvl="0" marL="0" rtl="0" algn="l">
              <a:spcBef>
                <a:spcPts val="1200"/>
              </a:spcBef>
              <a:spcAft>
                <a:spcPts val="1200"/>
              </a:spcAft>
              <a:buNone/>
            </a:pPr>
            <a:r>
              <a:t/>
            </a:r>
            <a:endParaRPr/>
          </a:p>
        </p:txBody>
      </p:sp>
      <p:sp>
        <p:nvSpPr>
          <p:cNvPr id="428" name="Google Shape;428;p69"/>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T = (Sample Mean - Population Mean) / (Sample Standard Deviation / Square Root of Sample Size)</a:t>
            </a:r>
            <a:endParaRPr/>
          </a:p>
          <a:p>
            <a:pPr indent="0" lvl="0" marL="0" rtl="0" algn="l">
              <a:spcBef>
                <a:spcPts val="1200"/>
              </a:spcBef>
              <a:spcAft>
                <a:spcPts val="0"/>
              </a:spcAft>
              <a:buClr>
                <a:schemeClr val="dk1"/>
              </a:buClr>
              <a:buSzPct val="78571"/>
              <a:buFont typeface="Arial"/>
              <a:buNone/>
            </a:pPr>
            <a:r>
              <a:rPr lang="en"/>
              <a:t>T = (70 - 75) / (5 / 5) = -5</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CV from T-Table = 1.708 * -1 = -1.708</a:t>
            </a:r>
            <a:endParaRPr/>
          </a:p>
          <a:p>
            <a:pPr indent="0" lvl="0" marL="0" rtl="0" algn="l">
              <a:spcBef>
                <a:spcPts val="1200"/>
              </a:spcBef>
              <a:spcAft>
                <a:spcPts val="0"/>
              </a:spcAft>
              <a:buClr>
                <a:schemeClr val="dk1"/>
              </a:buClr>
              <a:buSzPct val="78571"/>
              <a:buFont typeface="Arial"/>
              <a:buNone/>
            </a:pPr>
            <a:r>
              <a:rPr lang="en"/>
              <a:t>Is T &lt; CV? Yes.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Conclusion: Reject the null hypothesis.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1200"/>
              </a:spcAft>
              <a:buClr>
                <a:schemeClr val="dk1"/>
              </a:buClr>
              <a:buSzPct val="78571"/>
              <a:buFont typeface="Arial"/>
              <a:buNone/>
            </a:pPr>
            <a:r>
              <a:t/>
            </a:r>
            <a:endParaRPr/>
          </a:p>
        </p:txBody>
      </p:sp>
      <p:pic>
        <p:nvPicPr>
          <p:cNvPr id="429" name="Google Shape;429;p69"/>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Excel</a:t>
            </a:r>
            <a:endParaRPr/>
          </a:p>
        </p:txBody>
      </p:sp>
      <p:sp>
        <p:nvSpPr>
          <p:cNvPr id="435" name="Google Shape;43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 </a:t>
            </a:r>
            <a:endParaRPr/>
          </a:p>
          <a:p>
            <a:pPr indent="0" lvl="0" marL="0" rtl="0" algn="l">
              <a:spcBef>
                <a:spcPts val="1200"/>
              </a:spcBef>
              <a:spcAft>
                <a:spcPts val="0"/>
              </a:spcAft>
              <a:buNone/>
            </a:pPr>
            <a:r>
              <a:rPr lang="en"/>
              <a:t>=norm.s.inv(alpha) for left tailed test</a:t>
            </a:r>
            <a:endParaRPr/>
          </a:p>
          <a:p>
            <a:pPr indent="0" lvl="0" marL="0" rtl="0" algn="l">
              <a:spcBef>
                <a:spcPts val="1200"/>
              </a:spcBef>
              <a:spcAft>
                <a:spcPts val="0"/>
              </a:spcAft>
              <a:buNone/>
            </a:pPr>
            <a:r>
              <a:rPr lang="en"/>
              <a:t>=norm.s.inv(1-alpha) for right tailed test</a:t>
            </a:r>
            <a:endParaRPr/>
          </a:p>
          <a:p>
            <a:pPr indent="0" lvl="0" marL="0" rtl="0" algn="l">
              <a:spcBef>
                <a:spcPts val="1200"/>
              </a:spcBef>
              <a:spcAft>
                <a:spcPts val="1200"/>
              </a:spcAft>
              <a:buNone/>
            </a:pPr>
            <a:r>
              <a:rPr lang="en"/>
              <a:t>=abs(norm.s.inv(alpha/2) for two tailed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Python</a:t>
            </a:r>
            <a:endParaRPr/>
          </a:p>
        </p:txBody>
      </p:sp>
      <p:sp>
        <p:nvSpPr>
          <p:cNvPr id="441" name="Google Shape;44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stats.norm.ppf(alpha)  for a left tailed test</a:t>
            </a:r>
            <a:endParaRPr/>
          </a:p>
          <a:p>
            <a:pPr indent="0" lvl="0" marL="0" rtl="0" algn="l">
              <a:spcBef>
                <a:spcPts val="1200"/>
              </a:spcBef>
              <a:spcAft>
                <a:spcPts val="0"/>
              </a:spcAft>
              <a:buNone/>
            </a:pPr>
            <a:r>
              <a:rPr lang="en"/>
              <a:t>stats.norm.ppf(1-alpha) for a right tailed test</a:t>
            </a:r>
            <a:endParaRPr/>
          </a:p>
          <a:p>
            <a:pPr indent="0" lvl="0" marL="0" rtl="0" algn="l">
              <a:spcBef>
                <a:spcPts val="1200"/>
              </a:spcBef>
              <a:spcAft>
                <a:spcPts val="0"/>
              </a:spcAft>
              <a:buClr>
                <a:schemeClr val="dk1"/>
              </a:buClr>
              <a:buSzPts val="1100"/>
              <a:buFont typeface="Arial"/>
              <a:buNone/>
            </a:pPr>
            <a:r>
              <a:rPr lang="en"/>
              <a:t>abs(stats.norm.ppf(alpha/2)) for a two tailed test</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Excel</a:t>
            </a:r>
            <a:endParaRPr/>
          </a:p>
        </p:txBody>
      </p:sp>
      <p:sp>
        <p:nvSpPr>
          <p:cNvPr id="447" name="Google Shape;44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1200"/>
              </a:spcAft>
              <a:buNone/>
            </a:pPr>
            <a:r>
              <a:rPr lang="en"/>
              <a:t>=t.inv(1-alpha,n-1)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Python</a:t>
            </a:r>
            <a:endParaRPr/>
          </a:p>
        </p:txBody>
      </p:sp>
      <p:sp>
        <p:nvSpPr>
          <p:cNvPr id="453" name="Google Shape;45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rPr lang="en"/>
              <a:t>stats.t.ppf(1 - alpha, DoF) for one tailed test</a:t>
            </a:r>
            <a:endParaRPr/>
          </a:p>
          <a:p>
            <a:pPr indent="0" lvl="0" marL="0" rtl="0" algn="l">
              <a:spcBef>
                <a:spcPts val="1200"/>
              </a:spcBef>
              <a:spcAft>
                <a:spcPts val="1200"/>
              </a:spcAft>
              <a:buNone/>
            </a:pPr>
            <a:r>
              <a:rPr lang="en"/>
              <a:t>stats.t.ppf(1 - (alpha/2), DoF)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Hypothesis Testing?</a:t>
            </a:r>
            <a:endParaRPr/>
          </a:p>
        </p:txBody>
      </p:sp>
      <p:sp>
        <p:nvSpPr>
          <p:cNvPr id="139" name="Google Shape;13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t>A method of statistical inference used to decide whether sample data support a particular hypothesis.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n" sz="2100"/>
              <a:t>Examples:</a:t>
            </a:r>
            <a:endParaRPr sz="2100"/>
          </a:p>
          <a:p>
            <a:pPr indent="0" lvl="0" marL="0" rtl="0" algn="l">
              <a:spcBef>
                <a:spcPts val="1200"/>
              </a:spcBef>
              <a:spcAft>
                <a:spcPts val="0"/>
              </a:spcAft>
              <a:buNone/>
            </a:pPr>
            <a:r>
              <a:rPr lang="en" sz="2100"/>
              <a:t>Does a new drug actually increase typical healing time?</a:t>
            </a:r>
            <a:endParaRPr sz="2100"/>
          </a:p>
          <a:p>
            <a:pPr indent="0" lvl="0" marL="0" rtl="0" algn="l">
              <a:spcBef>
                <a:spcPts val="1200"/>
              </a:spcBef>
              <a:spcAft>
                <a:spcPts val="0"/>
              </a:spcAft>
              <a:buNone/>
            </a:pPr>
            <a:r>
              <a:rPr lang="en" sz="2100"/>
              <a:t>Do new customers actually save a certain amount of money on average?</a:t>
            </a:r>
            <a:endParaRPr sz="2100"/>
          </a:p>
          <a:p>
            <a:pPr indent="0" lvl="0" marL="0" rtl="0" algn="l">
              <a:spcBef>
                <a:spcPts val="1200"/>
              </a:spcBef>
              <a:spcAft>
                <a:spcPts val="0"/>
              </a:spcAft>
              <a:buNone/>
            </a:pPr>
            <a:r>
              <a:rPr lang="en" sz="2100"/>
              <a:t>Is there actually a difference between online and in-person learning outcomes?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Or are observed differences simply due to sampling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Two Sample Testing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Z Testing</a:t>
            </a:r>
            <a:endParaRPr/>
          </a:p>
        </p:txBody>
      </p:sp>
      <p:sp>
        <p:nvSpPr>
          <p:cNvPr id="464" name="Google Shape;464;p7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logic as single sample Z testing</a:t>
            </a:r>
            <a:endParaRPr/>
          </a:p>
          <a:p>
            <a:pPr indent="0" lvl="0" marL="0" rtl="0" algn="l">
              <a:spcBef>
                <a:spcPts val="1200"/>
              </a:spcBef>
              <a:spcAft>
                <a:spcPts val="0"/>
              </a:spcAft>
              <a:buNone/>
            </a:pPr>
            <a:r>
              <a:rPr lang="en"/>
              <a:t>Use when combined sample size is greater than 30 or population variance of each sample is known</a:t>
            </a:r>
            <a:endParaRPr/>
          </a:p>
          <a:p>
            <a:pPr indent="0" lvl="0" marL="0" rtl="0" algn="l">
              <a:spcBef>
                <a:spcPts val="1200"/>
              </a:spcBef>
              <a:spcAft>
                <a:spcPts val="1200"/>
              </a:spcAft>
              <a:buNone/>
            </a:pPr>
            <a:r>
              <a:rPr lang="en"/>
              <a:t>Note that population </a:t>
            </a:r>
            <a:r>
              <a:rPr b="1" lang="en"/>
              <a:t>variance</a:t>
            </a:r>
            <a:r>
              <a:rPr lang="en"/>
              <a:t> is used in this formula, as opposed to standard deviation in the single sample version of the test</a:t>
            </a:r>
            <a:endParaRPr/>
          </a:p>
        </p:txBody>
      </p:sp>
      <p:pic>
        <p:nvPicPr>
          <p:cNvPr id="465" name="Google Shape;465;p75"/>
          <p:cNvPicPr preferRelativeResize="0"/>
          <p:nvPr/>
        </p:nvPicPr>
        <p:blipFill>
          <a:blip r:embed="rId3">
            <a:alphaModFix/>
          </a:blip>
          <a:stretch>
            <a:fillRect/>
          </a:stretch>
        </p:blipFill>
        <p:spPr>
          <a:xfrm>
            <a:off x="5274350" y="1883163"/>
            <a:ext cx="3495601" cy="1955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 Sample Hypothesis Test Questions</a:t>
            </a:r>
            <a:endParaRPr/>
          </a:p>
        </p:txBody>
      </p:sp>
      <p:sp>
        <p:nvSpPr>
          <p:cNvPr id="471" name="Google Shape;471;p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40 students of Professor Wrobel’s Wednesday night statistics course </a:t>
            </a:r>
            <a:r>
              <a:rPr lang="en"/>
              <a:t>scored</a:t>
            </a:r>
            <a:r>
              <a:rPr lang="en"/>
              <a:t> a mean of 85 on the midterm exam, with a standard deviation of six.</a:t>
            </a:r>
            <a:endParaRPr/>
          </a:p>
          <a:p>
            <a:pPr indent="0" lvl="0" marL="0" rtl="0" algn="l">
              <a:spcBef>
                <a:spcPts val="1200"/>
              </a:spcBef>
              <a:spcAft>
                <a:spcPts val="0"/>
              </a:spcAft>
              <a:buNone/>
            </a:pPr>
            <a:r>
              <a:rPr lang="en"/>
              <a:t>The 35 students in the Tuesday class scored a mean of 80, with a standard deviation of five.</a:t>
            </a:r>
            <a:endParaRPr/>
          </a:p>
          <a:p>
            <a:pPr indent="0" lvl="0" marL="0" rtl="0" algn="l">
              <a:spcBef>
                <a:spcPts val="1200"/>
              </a:spcBef>
              <a:spcAft>
                <a:spcPts val="1200"/>
              </a:spcAft>
              <a:buClr>
                <a:schemeClr val="dk1"/>
              </a:buClr>
              <a:buSzPts val="1100"/>
              <a:buFont typeface="Arial"/>
              <a:buNone/>
            </a:pPr>
            <a:r>
              <a:rPr lang="en"/>
              <a:t>Test the hypothesis that the Wednesday class scored better to a statistically significant extent.  Be 95% confident in your conclusion.</a:t>
            </a:r>
            <a:endParaRPr/>
          </a:p>
        </p:txBody>
      </p:sp>
      <p:sp>
        <p:nvSpPr>
          <p:cNvPr id="472" name="Google Shape;472;p7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Two Sample Means Test w/ Z</a:t>
            </a:r>
            <a:endParaRPr/>
          </a:p>
        </p:txBody>
      </p:sp>
      <p:sp>
        <p:nvSpPr>
          <p:cNvPr id="478" name="Google Shape;478;p77"/>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H0: Students in the Wednesday class score </a:t>
            </a:r>
            <a:r>
              <a:rPr b="1" lang="en" sz="1250"/>
              <a:t>no better </a:t>
            </a:r>
            <a:r>
              <a:rPr lang="en" sz="1250"/>
              <a:t>than students in the Tuesday class.</a:t>
            </a:r>
            <a:endParaRPr sz="1250"/>
          </a:p>
          <a:p>
            <a:pPr indent="0" lvl="0" marL="0" rtl="0" algn="l">
              <a:spcBef>
                <a:spcPts val="1200"/>
              </a:spcBef>
              <a:spcAft>
                <a:spcPts val="0"/>
              </a:spcAft>
              <a:buNone/>
            </a:pPr>
            <a:r>
              <a:rPr lang="en" sz="1250"/>
              <a:t>HA: Students in the Wednesday class score </a:t>
            </a:r>
            <a:r>
              <a:rPr b="1" lang="en" sz="1250"/>
              <a:t>better</a:t>
            </a:r>
            <a:r>
              <a:rPr lang="en" sz="1250"/>
              <a:t> on the exam than students in the Tuesday class.</a:t>
            </a:r>
            <a:endParaRPr sz="1250"/>
          </a:p>
          <a:p>
            <a:pPr indent="0" lvl="0" marL="0" rtl="0" algn="l">
              <a:spcBef>
                <a:spcPts val="1200"/>
              </a:spcBef>
              <a:spcAft>
                <a:spcPts val="0"/>
              </a:spcAft>
              <a:buNone/>
            </a:pPr>
            <a:r>
              <a:rPr lang="en" sz="1250"/>
              <a:t>Tuesday Class Mean: 80</a:t>
            </a:r>
            <a:endParaRPr sz="1250"/>
          </a:p>
          <a:p>
            <a:pPr indent="0" lvl="0" marL="0" rtl="0" algn="l">
              <a:spcBef>
                <a:spcPts val="1200"/>
              </a:spcBef>
              <a:spcAft>
                <a:spcPts val="0"/>
              </a:spcAft>
              <a:buNone/>
            </a:pPr>
            <a:r>
              <a:rPr lang="en" sz="1250"/>
              <a:t>Tuesday Class Size: 35</a:t>
            </a:r>
            <a:endParaRPr sz="1250"/>
          </a:p>
          <a:p>
            <a:pPr indent="0" lvl="0" marL="0" rtl="0" algn="l">
              <a:spcBef>
                <a:spcPts val="1200"/>
              </a:spcBef>
              <a:spcAft>
                <a:spcPts val="0"/>
              </a:spcAft>
              <a:buNone/>
            </a:pPr>
            <a:r>
              <a:rPr lang="en" sz="1250"/>
              <a:t>Tuesday Class Standard Deviation: 5</a:t>
            </a:r>
            <a:endParaRPr sz="1250"/>
          </a:p>
          <a:p>
            <a:pPr indent="0" lvl="0" marL="0" rtl="0" algn="l">
              <a:spcBef>
                <a:spcPts val="1200"/>
              </a:spcBef>
              <a:spcAft>
                <a:spcPts val="0"/>
              </a:spcAft>
              <a:buNone/>
            </a:pPr>
            <a:r>
              <a:rPr lang="en" sz="1250"/>
              <a:t>Wednesday Class Mean: 85</a:t>
            </a:r>
            <a:endParaRPr sz="1250"/>
          </a:p>
          <a:p>
            <a:pPr indent="0" lvl="0" marL="0" rtl="0" algn="l">
              <a:spcBef>
                <a:spcPts val="1200"/>
              </a:spcBef>
              <a:spcAft>
                <a:spcPts val="0"/>
              </a:spcAft>
              <a:buNone/>
            </a:pPr>
            <a:r>
              <a:rPr lang="en" sz="1250"/>
              <a:t>Wednesday Class Size: 40</a:t>
            </a:r>
            <a:endParaRPr sz="1250"/>
          </a:p>
          <a:p>
            <a:pPr indent="0" lvl="0" marL="0" rtl="0" algn="l">
              <a:spcBef>
                <a:spcPts val="1200"/>
              </a:spcBef>
              <a:spcAft>
                <a:spcPts val="0"/>
              </a:spcAft>
              <a:buNone/>
            </a:pPr>
            <a:r>
              <a:rPr lang="en" sz="1250"/>
              <a:t>Wednesday Class Standard Deviation: 6</a:t>
            </a:r>
            <a:endParaRPr sz="1250"/>
          </a:p>
          <a:p>
            <a:pPr indent="0" lvl="0" marL="0" rtl="0" algn="l">
              <a:spcBef>
                <a:spcPts val="1200"/>
              </a:spcBef>
              <a:spcAft>
                <a:spcPts val="0"/>
              </a:spcAft>
              <a:buNone/>
            </a:pPr>
            <a:r>
              <a:rPr lang="en" sz="1250"/>
              <a:t>Alpha: 5% (Confidence = 1 - Alpha = 95%)</a:t>
            </a:r>
            <a:endParaRPr sz="1250"/>
          </a:p>
          <a:p>
            <a:pPr indent="0" lvl="0" marL="0" rtl="0" algn="l">
              <a:spcBef>
                <a:spcPts val="1200"/>
              </a:spcBef>
              <a:spcAft>
                <a:spcPts val="1200"/>
              </a:spcAft>
              <a:buNone/>
            </a:pPr>
            <a:r>
              <a:rPr lang="en" sz="1250"/>
              <a:t>Decision Rule: If Z &gt; CV, Reject the Null</a:t>
            </a:r>
            <a:endParaRPr sz="1250"/>
          </a:p>
        </p:txBody>
      </p:sp>
      <p:sp>
        <p:nvSpPr>
          <p:cNvPr id="479" name="Google Shape;479;p77"/>
          <p:cNvSpPr txBox="1"/>
          <p:nvPr>
            <p:ph idx="2" type="body"/>
          </p:nvPr>
        </p:nvSpPr>
        <p:spPr>
          <a:xfrm>
            <a:off x="4832400" y="1228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50"/>
          </a:p>
          <a:p>
            <a:pPr indent="0" lvl="0" marL="0" rtl="0" algn="l">
              <a:spcBef>
                <a:spcPts val="1200"/>
              </a:spcBef>
              <a:spcAft>
                <a:spcPts val="0"/>
              </a:spcAft>
              <a:buNone/>
            </a:pPr>
            <a:r>
              <a:rPr lang="en" sz="1250"/>
              <a:t>Z = (85 - 80) / sqrt(36/40 + 25/35)= 3.93</a:t>
            </a:r>
            <a:endParaRPr b="1" sz="1250"/>
          </a:p>
          <a:p>
            <a:pPr indent="0" lvl="0" marL="0" rtl="0" algn="l">
              <a:spcBef>
                <a:spcPts val="1200"/>
              </a:spcBef>
              <a:spcAft>
                <a:spcPts val="0"/>
              </a:spcAft>
              <a:buClr>
                <a:schemeClr val="dk1"/>
              </a:buClr>
              <a:buSzPts val="1100"/>
              <a:buFont typeface="Arial"/>
              <a:buNone/>
            </a:pPr>
            <a:r>
              <a:rPr lang="en" sz="1250"/>
              <a:t>Critical Value for Alpha of 5% (from Z Table) = 1.65</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0"/>
              </a:spcAft>
              <a:buNone/>
            </a:pPr>
            <a:r>
              <a:rPr lang="en" sz="1250"/>
              <a:t>Conclusion: Reject the null hypothesis that the Wednesday class did no better than the Tuesday class.</a:t>
            </a:r>
            <a:endParaRPr sz="1250"/>
          </a:p>
          <a:p>
            <a:pPr indent="0" lvl="0" marL="0" rtl="0" algn="l">
              <a:spcBef>
                <a:spcPts val="1200"/>
              </a:spcBef>
              <a:spcAft>
                <a:spcPts val="0"/>
              </a:spcAft>
              <a:buNone/>
            </a:pPr>
            <a:r>
              <a:rPr lang="en" sz="1250"/>
              <a:t>It kinda seems like there’s some cheating going on…</a:t>
            </a:r>
            <a:endParaRPr sz="1250"/>
          </a:p>
          <a:p>
            <a:pPr indent="0" lvl="0" marL="0" rtl="0" algn="l">
              <a:spcBef>
                <a:spcPts val="1200"/>
              </a:spcBef>
              <a:spcAft>
                <a:spcPts val="1200"/>
              </a:spcAft>
              <a:buNone/>
            </a:pPr>
            <a:r>
              <a:t/>
            </a:r>
            <a:endParaRPr sz="1250"/>
          </a:p>
        </p:txBody>
      </p:sp>
      <p:pic>
        <p:nvPicPr>
          <p:cNvPr id="480" name="Google Shape;480;p77"/>
          <p:cNvPicPr preferRelativeResize="0"/>
          <p:nvPr/>
        </p:nvPicPr>
        <p:blipFill>
          <a:blip r:embed="rId3">
            <a:alphaModFix/>
          </a:blip>
          <a:stretch>
            <a:fillRect/>
          </a:stretch>
        </p:blipFill>
        <p:spPr>
          <a:xfrm>
            <a:off x="3232300" y="2445350"/>
            <a:ext cx="1558350" cy="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Proportions Test w/ Z</a:t>
            </a:r>
            <a:endParaRPr/>
          </a:p>
        </p:txBody>
      </p:sp>
      <p:sp>
        <p:nvSpPr>
          <p:cNvPr id="486" name="Google Shape;486;p7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 There </a:t>
            </a:r>
            <a:r>
              <a:rPr b="1" lang="en"/>
              <a:t>is no difference</a:t>
            </a:r>
            <a:r>
              <a:rPr lang="en"/>
              <a:t> in the proportion of students who get fail the online section of this course and the in-person section of this course</a:t>
            </a:r>
            <a:endParaRPr/>
          </a:p>
          <a:p>
            <a:pPr indent="0" lvl="0" marL="0" rtl="0" algn="l">
              <a:spcBef>
                <a:spcPts val="1200"/>
              </a:spcBef>
              <a:spcAft>
                <a:spcPts val="0"/>
              </a:spcAft>
              <a:buNone/>
            </a:pPr>
            <a:r>
              <a:rPr lang="en"/>
              <a:t>HA: There </a:t>
            </a:r>
            <a:r>
              <a:rPr b="1" lang="en"/>
              <a:t>is a statistically significant difference </a:t>
            </a:r>
            <a:r>
              <a:rPr lang="en"/>
              <a:t>in the proportion of students who fail in the online section of this course and the in-person section of this course.</a:t>
            </a:r>
            <a:endParaRPr/>
          </a:p>
          <a:p>
            <a:pPr indent="0" lvl="0" marL="0" rtl="0" algn="l">
              <a:spcBef>
                <a:spcPts val="1200"/>
              </a:spcBef>
              <a:spcAft>
                <a:spcPts val="0"/>
              </a:spcAft>
              <a:buNone/>
            </a:pPr>
            <a:r>
              <a:rPr lang="en"/>
              <a:t>In-person students (n1): 75</a:t>
            </a:r>
            <a:endParaRPr/>
          </a:p>
          <a:p>
            <a:pPr indent="0" lvl="0" marL="0" rtl="0" algn="l">
              <a:spcBef>
                <a:spcPts val="1200"/>
              </a:spcBef>
              <a:spcAft>
                <a:spcPts val="0"/>
              </a:spcAft>
              <a:buNone/>
            </a:pPr>
            <a:r>
              <a:rPr lang="en"/>
              <a:t>In-person fails: 15</a:t>
            </a:r>
            <a:endParaRPr/>
          </a:p>
          <a:p>
            <a:pPr indent="0" lvl="0" marL="0" rtl="0" algn="l">
              <a:spcBef>
                <a:spcPts val="1200"/>
              </a:spcBef>
              <a:spcAft>
                <a:spcPts val="0"/>
              </a:spcAft>
              <a:buNone/>
            </a:pPr>
            <a:r>
              <a:rPr lang="en"/>
              <a:t>Online students (n2): 90</a:t>
            </a:r>
            <a:endParaRPr/>
          </a:p>
          <a:p>
            <a:pPr indent="0" lvl="0" marL="0" rtl="0" algn="l">
              <a:spcBef>
                <a:spcPts val="1200"/>
              </a:spcBef>
              <a:spcAft>
                <a:spcPts val="0"/>
              </a:spcAft>
              <a:buNone/>
            </a:pPr>
            <a:r>
              <a:rPr lang="en"/>
              <a:t>Online fails: 10</a:t>
            </a:r>
            <a:endParaRPr/>
          </a:p>
          <a:p>
            <a:pPr indent="0" lvl="0" marL="0" rtl="0" algn="l">
              <a:spcBef>
                <a:spcPts val="1200"/>
              </a:spcBef>
              <a:spcAft>
                <a:spcPts val="0"/>
              </a:spcAft>
              <a:buNone/>
            </a:pPr>
            <a:r>
              <a:rPr lang="en"/>
              <a:t>Alpha = 5%</a:t>
            </a:r>
            <a:endParaRPr/>
          </a:p>
          <a:p>
            <a:pPr indent="0" lvl="0" marL="0" rtl="0" algn="l">
              <a:spcBef>
                <a:spcPts val="1200"/>
              </a:spcBef>
              <a:spcAft>
                <a:spcPts val="0"/>
              </a:spcAft>
              <a:buNone/>
            </a:pPr>
            <a:r>
              <a:rPr lang="en"/>
              <a:t>Alpha / 2 = 2.5% (since two tailed)</a:t>
            </a:r>
            <a:endParaRPr/>
          </a:p>
          <a:p>
            <a:pPr indent="0" lvl="0" marL="0" rtl="0" algn="l">
              <a:spcBef>
                <a:spcPts val="1200"/>
              </a:spcBef>
              <a:spcAft>
                <a:spcPts val="1200"/>
              </a:spcAft>
              <a:buNone/>
            </a:pPr>
            <a:r>
              <a:rPr lang="en"/>
              <a:t>Decision Rule: Abs(Z) &gt; Abs(CV) = Reject Null</a:t>
            </a:r>
            <a:endParaRPr/>
          </a:p>
        </p:txBody>
      </p:sp>
      <p:sp>
        <p:nvSpPr>
          <p:cNvPr id="487" name="Google Shape;487;p7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P1 = 15 / 75= 0.2</a:t>
            </a:r>
            <a:endParaRPr/>
          </a:p>
          <a:p>
            <a:pPr indent="0" lvl="0" marL="0" rtl="0" algn="l">
              <a:spcBef>
                <a:spcPts val="1200"/>
              </a:spcBef>
              <a:spcAft>
                <a:spcPts val="0"/>
              </a:spcAft>
              <a:buNone/>
            </a:pPr>
            <a:r>
              <a:rPr lang="en"/>
              <a:t>P2 = 10 / 90 = 0.11</a:t>
            </a:r>
            <a:endParaRPr/>
          </a:p>
          <a:p>
            <a:pPr indent="0" lvl="0" marL="0" rtl="0" algn="l">
              <a:spcBef>
                <a:spcPts val="1200"/>
              </a:spcBef>
              <a:spcAft>
                <a:spcPts val="0"/>
              </a:spcAft>
              <a:buNone/>
            </a:pPr>
            <a:r>
              <a:rPr lang="en"/>
              <a:t>P = (15 + 10) / (75 + 90) = 25 / 165 = 0.15</a:t>
            </a:r>
            <a:endParaRPr/>
          </a:p>
          <a:p>
            <a:pPr indent="0" lvl="0" marL="0" rtl="0" algn="l">
              <a:spcBef>
                <a:spcPts val="1200"/>
              </a:spcBef>
              <a:spcAft>
                <a:spcPts val="0"/>
              </a:spcAft>
              <a:buNone/>
            </a:pPr>
            <a:r>
              <a:rPr lang="en"/>
              <a:t>1 - P = 0.85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Z = 1.59</a:t>
            </a:r>
            <a:endParaRPr/>
          </a:p>
          <a:p>
            <a:pPr indent="0" lvl="0" marL="0" rtl="0" algn="l">
              <a:spcBef>
                <a:spcPts val="1200"/>
              </a:spcBef>
              <a:spcAft>
                <a:spcPts val="0"/>
              </a:spcAft>
              <a:buNone/>
            </a:pPr>
            <a:r>
              <a:rPr lang="en"/>
              <a:t>CV = 1.96 (From a Z Table)</a:t>
            </a:r>
            <a:endParaRPr/>
          </a:p>
          <a:p>
            <a:pPr indent="0" lvl="0" marL="0" rtl="0" algn="l">
              <a:spcBef>
                <a:spcPts val="1200"/>
              </a:spcBef>
              <a:spcAft>
                <a:spcPts val="1200"/>
              </a:spcAft>
              <a:buNone/>
            </a:pPr>
            <a:r>
              <a:rPr lang="en"/>
              <a:t>1.59  &lt; 1.96 = Do Not Reject Null</a:t>
            </a:r>
            <a:endParaRPr/>
          </a:p>
        </p:txBody>
      </p:sp>
      <p:pic>
        <p:nvPicPr>
          <p:cNvPr id="488" name="Google Shape;488;p78"/>
          <p:cNvPicPr preferRelativeResize="0"/>
          <p:nvPr/>
        </p:nvPicPr>
        <p:blipFill>
          <a:blip r:embed="rId3">
            <a:alphaModFix/>
          </a:blip>
          <a:stretch>
            <a:fillRect/>
          </a:stretch>
        </p:blipFill>
        <p:spPr>
          <a:xfrm>
            <a:off x="2508755" y="2727950"/>
            <a:ext cx="1802850" cy="777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 Testing - Are Variances Equal?</a:t>
            </a:r>
            <a:endParaRPr/>
          </a:p>
        </p:txBody>
      </p:sp>
      <p:sp>
        <p:nvSpPr>
          <p:cNvPr id="494" name="Google Shape;494;p7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Equal Variances</a:t>
            </a:r>
            <a:endParaRPr/>
          </a:p>
        </p:txBody>
      </p:sp>
      <p:sp>
        <p:nvSpPr>
          <p:cNvPr id="495" name="Google Shape;495;p7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Unequal Variances</a:t>
            </a:r>
            <a:endParaRPr/>
          </a:p>
        </p:txBody>
      </p:sp>
      <p:pic>
        <p:nvPicPr>
          <p:cNvPr id="496" name="Google Shape;496;p79"/>
          <p:cNvPicPr preferRelativeResize="0"/>
          <p:nvPr/>
        </p:nvPicPr>
        <p:blipFill>
          <a:blip r:embed="rId3">
            <a:alphaModFix/>
          </a:blip>
          <a:stretch>
            <a:fillRect/>
          </a:stretch>
        </p:blipFill>
        <p:spPr>
          <a:xfrm>
            <a:off x="586575" y="1648413"/>
            <a:ext cx="3450150" cy="1562125"/>
          </a:xfrm>
          <a:prstGeom prst="rect">
            <a:avLst/>
          </a:prstGeom>
          <a:noFill/>
          <a:ln>
            <a:noFill/>
          </a:ln>
        </p:spPr>
      </p:pic>
      <p:pic>
        <p:nvPicPr>
          <p:cNvPr id="497" name="Google Shape;497;p79"/>
          <p:cNvPicPr preferRelativeResize="0"/>
          <p:nvPr/>
        </p:nvPicPr>
        <p:blipFill>
          <a:blip r:embed="rId4">
            <a:alphaModFix/>
          </a:blip>
          <a:stretch>
            <a:fillRect/>
          </a:stretch>
        </p:blipFill>
        <p:spPr>
          <a:xfrm>
            <a:off x="237000" y="3429024"/>
            <a:ext cx="4149301" cy="1139850"/>
          </a:xfrm>
          <a:prstGeom prst="rect">
            <a:avLst/>
          </a:prstGeom>
          <a:noFill/>
          <a:ln>
            <a:noFill/>
          </a:ln>
        </p:spPr>
      </p:pic>
      <p:pic>
        <p:nvPicPr>
          <p:cNvPr id="498" name="Google Shape;498;p79"/>
          <p:cNvPicPr preferRelativeResize="0"/>
          <p:nvPr/>
        </p:nvPicPr>
        <p:blipFill>
          <a:blip r:embed="rId5">
            <a:alphaModFix/>
          </a:blip>
          <a:stretch>
            <a:fillRect/>
          </a:stretch>
        </p:blipFill>
        <p:spPr>
          <a:xfrm>
            <a:off x="5592626" y="2939548"/>
            <a:ext cx="2604400" cy="1580002"/>
          </a:xfrm>
          <a:prstGeom prst="rect">
            <a:avLst/>
          </a:prstGeom>
          <a:noFill/>
          <a:ln>
            <a:noFill/>
          </a:ln>
        </p:spPr>
      </p:pic>
      <p:pic>
        <p:nvPicPr>
          <p:cNvPr id="499" name="Google Shape;499;p79"/>
          <p:cNvPicPr preferRelativeResize="0"/>
          <p:nvPr/>
        </p:nvPicPr>
        <p:blipFill>
          <a:blip r:embed="rId6">
            <a:alphaModFix/>
          </a:blip>
          <a:stretch>
            <a:fillRect/>
          </a:stretch>
        </p:blipFill>
        <p:spPr>
          <a:xfrm>
            <a:off x="5950080" y="1648425"/>
            <a:ext cx="2105353" cy="120339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T-Table Again</a:t>
            </a:r>
            <a:endParaRPr/>
          </a:p>
        </p:txBody>
      </p:sp>
      <p:sp>
        <p:nvSpPr>
          <p:cNvPr id="505" name="Google Shape;505;p80"/>
          <p:cNvSpPr txBox="1"/>
          <p:nvPr>
            <p:ph idx="1" type="body"/>
          </p:nvPr>
        </p:nvSpPr>
        <p:spPr>
          <a:xfrm>
            <a:off x="178025" y="1468825"/>
            <a:ext cx="42708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Similar to Z-Table, but instead of cumulative probabilities, it’s a table of T-Values</a:t>
            </a:r>
            <a:endParaRPr/>
          </a:p>
          <a:p>
            <a:pPr indent="0" lvl="0" marL="0" rtl="0" algn="l">
              <a:spcBef>
                <a:spcPts val="1200"/>
              </a:spcBef>
              <a:spcAft>
                <a:spcPts val="0"/>
              </a:spcAft>
              <a:buNone/>
            </a:pPr>
            <a:r>
              <a:rPr lang="en"/>
              <a:t>The appropriate values are found by selecting a significance level (alpha) for the appropriate test at the top (1 tail vs 2 tail) and finding its intersection with “degrees of freedom”</a:t>
            </a:r>
            <a:endParaRPr/>
          </a:p>
          <a:p>
            <a:pPr indent="0" lvl="0" marL="0" rtl="0" algn="l">
              <a:spcBef>
                <a:spcPts val="1200"/>
              </a:spcBef>
              <a:spcAft>
                <a:spcPts val="0"/>
              </a:spcAft>
              <a:buNone/>
            </a:pPr>
            <a:r>
              <a:rPr lang="en"/>
              <a:t>Degrees of freedom vary depending on the test being conducted</a:t>
            </a:r>
            <a:endParaRPr/>
          </a:p>
          <a:p>
            <a:pPr indent="0" lvl="0" marL="0" rtl="0" algn="l">
              <a:spcBef>
                <a:spcPts val="1200"/>
              </a:spcBef>
              <a:spcAft>
                <a:spcPts val="0"/>
              </a:spcAft>
              <a:buNone/>
            </a:pPr>
            <a:r>
              <a:rPr lang="en"/>
              <a:t>T-Table is positive values only.</a:t>
            </a:r>
            <a:endParaRPr/>
          </a:p>
          <a:p>
            <a:pPr indent="0" lvl="0" marL="0" rtl="0" algn="l">
              <a:spcBef>
                <a:spcPts val="1200"/>
              </a:spcBef>
              <a:spcAft>
                <a:spcPts val="1200"/>
              </a:spcAft>
              <a:buNone/>
            </a:pPr>
            <a:r>
              <a:rPr lang="en"/>
              <a:t>Since the T-Distribution is symmetrical, just multiply the CV by -1 for left tailed tests.</a:t>
            </a:r>
            <a:endParaRPr/>
          </a:p>
        </p:txBody>
      </p:sp>
      <p:pic>
        <p:nvPicPr>
          <p:cNvPr id="506" name="Google Shape;506;p80"/>
          <p:cNvPicPr preferRelativeResize="0"/>
          <p:nvPr/>
        </p:nvPicPr>
        <p:blipFill>
          <a:blip r:embed="rId3">
            <a:alphaModFix/>
          </a:blip>
          <a:stretch>
            <a:fillRect/>
          </a:stretch>
        </p:blipFill>
        <p:spPr>
          <a:xfrm>
            <a:off x="4724400" y="1030800"/>
            <a:ext cx="3812973" cy="3732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Equal Variances - Student’s Test</a:t>
            </a:r>
            <a:endParaRPr/>
          </a:p>
        </p:txBody>
      </p:sp>
      <p:sp>
        <p:nvSpPr>
          <p:cNvPr id="512" name="Google Shape;512;p8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(roughly) equal*, use the formulas to the right to conduct “Student’s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Sp is the pooled standard deviation*</a:t>
            </a:r>
            <a:endParaRPr sz="1800"/>
          </a:p>
          <a:p>
            <a:pPr indent="0" lvl="0" marL="0" rtl="0" algn="l">
              <a:spcBef>
                <a:spcPts val="1200"/>
              </a:spcBef>
              <a:spcAft>
                <a:spcPts val="1200"/>
              </a:spcAft>
              <a:buNone/>
            </a:pPr>
            <a:r>
              <a:rPr lang="en" sz="1800"/>
              <a:t>Degrees of freedom are: n1 + n2 - 2</a:t>
            </a:r>
            <a:endParaRPr sz="1800"/>
          </a:p>
        </p:txBody>
      </p:sp>
      <p:pic>
        <p:nvPicPr>
          <p:cNvPr id="513" name="Google Shape;513;p81"/>
          <p:cNvPicPr preferRelativeResize="0"/>
          <p:nvPr/>
        </p:nvPicPr>
        <p:blipFill>
          <a:blip r:embed="rId3">
            <a:alphaModFix/>
          </a:blip>
          <a:stretch>
            <a:fillRect/>
          </a:stretch>
        </p:blipFill>
        <p:spPr>
          <a:xfrm>
            <a:off x="5107275" y="1236213"/>
            <a:ext cx="3450150" cy="1562125"/>
          </a:xfrm>
          <a:prstGeom prst="rect">
            <a:avLst/>
          </a:prstGeom>
          <a:noFill/>
          <a:ln>
            <a:noFill/>
          </a:ln>
        </p:spPr>
      </p:pic>
      <p:pic>
        <p:nvPicPr>
          <p:cNvPr id="514" name="Google Shape;514;p81"/>
          <p:cNvPicPr preferRelativeResize="0"/>
          <p:nvPr/>
        </p:nvPicPr>
        <p:blipFill>
          <a:blip r:embed="rId4">
            <a:alphaModFix/>
          </a:blip>
          <a:stretch>
            <a:fillRect/>
          </a:stretch>
        </p:blipFill>
        <p:spPr>
          <a:xfrm>
            <a:off x="4757700" y="3016824"/>
            <a:ext cx="4149301" cy="11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Equal Variance </a:t>
            </a:r>
            <a:endParaRPr/>
          </a:p>
        </p:txBody>
      </p:sp>
      <p:sp>
        <p:nvSpPr>
          <p:cNvPr id="520" name="Google Shape;520;p8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HO: There is no significant difference in test scores between the Monday and Tuesday classes</a:t>
            </a:r>
            <a:endParaRPr/>
          </a:p>
          <a:p>
            <a:pPr indent="0" lvl="0" marL="0" rtl="0" algn="l">
              <a:spcBef>
                <a:spcPts val="1200"/>
              </a:spcBef>
              <a:spcAft>
                <a:spcPts val="0"/>
              </a:spcAft>
              <a:buNone/>
            </a:pPr>
            <a:r>
              <a:rPr lang="en"/>
              <a:t>HA: There is a significant difference…</a:t>
            </a:r>
            <a:endParaRPr/>
          </a:p>
          <a:p>
            <a:pPr indent="0" lvl="0" marL="0" rtl="0" algn="l">
              <a:spcBef>
                <a:spcPts val="1200"/>
              </a:spcBef>
              <a:spcAft>
                <a:spcPts val="0"/>
              </a:spcAft>
              <a:buNone/>
            </a:pPr>
            <a:r>
              <a:rPr lang="en"/>
              <a:t>Monday Mean: 88</a:t>
            </a:r>
            <a:endParaRPr/>
          </a:p>
          <a:p>
            <a:pPr indent="0" lvl="0" marL="0" rtl="0" algn="l">
              <a:spcBef>
                <a:spcPts val="1200"/>
              </a:spcBef>
              <a:spcAft>
                <a:spcPts val="0"/>
              </a:spcAft>
              <a:buNone/>
            </a:pPr>
            <a:r>
              <a:rPr lang="en"/>
              <a:t>Monday Stdev: 1.7</a:t>
            </a:r>
            <a:endParaRPr/>
          </a:p>
          <a:p>
            <a:pPr indent="0" lvl="0" marL="0" rtl="0" algn="l">
              <a:spcBef>
                <a:spcPts val="1200"/>
              </a:spcBef>
              <a:spcAft>
                <a:spcPts val="0"/>
              </a:spcAft>
              <a:buNone/>
            </a:pPr>
            <a:r>
              <a:rPr lang="en"/>
              <a:t>Monday Class Size: 15</a:t>
            </a:r>
            <a:endParaRPr/>
          </a:p>
          <a:p>
            <a:pPr indent="0" lvl="0" marL="0" rtl="0" algn="l">
              <a:spcBef>
                <a:spcPts val="1200"/>
              </a:spcBef>
              <a:spcAft>
                <a:spcPts val="0"/>
              </a:spcAft>
              <a:buNone/>
            </a:pPr>
            <a:r>
              <a:rPr lang="en"/>
              <a:t>Tuesday Mean: 84.5</a:t>
            </a:r>
            <a:endParaRPr/>
          </a:p>
          <a:p>
            <a:pPr indent="0" lvl="0" marL="0" rtl="0" algn="l">
              <a:spcBef>
                <a:spcPts val="1200"/>
              </a:spcBef>
              <a:spcAft>
                <a:spcPts val="0"/>
              </a:spcAft>
              <a:buNone/>
            </a:pPr>
            <a:r>
              <a:rPr lang="en"/>
              <a:t>Tuesday Stdev: 1.7</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0.05</a:t>
            </a:r>
            <a:endParaRPr/>
          </a:p>
        </p:txBody>
      </p:sp>
      <p:sp>
        <p:nvSpPr>
          <p:cNvPr id="521" name="Google Shape;521;p8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3.5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5.32</a:t>
            </a:r>
            <a:endParaRPr/>
          </a:p>
          <a:p>
            <a:pPr indent="0" lvl="0" marL="0" rtl="0" algn="l">
              <a:spcBef>
                <a:spcPts val="1200"/>
              </a:spcBef>
              <a:spcAft>
                <a:spcPts val="0"/>
              </a:spcAft>
              <a:buNone/>
            </a:pPr>
            <a:r>
              <a:rPr lang="en"/>
              <a:t>Degrees of freedom = n1 + n2 - 2 = 25</a:t>
            </a:r>
            <a:endParaRPr/>
          </a:p>
          <a:p>
            <a:pPr indent="0" lvl="0" marL="0" rtl="0" algn="l">
              <a:spcBef>
                <a:spcPts val="1200"/>
              </a:spcBef>
              <a:spcAft>
                <a:spcPts val="0"/>
              </a:spcAft>
              <a:buNone/>
            </a:pPr>
            <a:r>
              <a:rPr lang="en"/>
              <a:t>Pooled variance = 1.7</a:t>
            </a:r>
            <a:endParaRPr/>
          </a:p>
          <a:p>
            <a:pPr indent="0" lvl="0" marL="0" rtl="0" algn="l">
              <a:spcBef>
                <a:spcPts val="1200"/>
              </a:spcBef>
              <a:spcAft>
                <a:spcPts val="0"/>
              </a:spcAft>
              <a:buNone/>
            </a:pPr>
            <a:r>
              <a:rPr lang="en"/>
              <a:t>T Critical Value = 2.06</a:t>
            </a:r>
            <a:endParaRPr/>
          </a:p>
          <a:p>
            <a:pPr indent="0" lvl="0" marL="0" rtl="0" algn="l">
              <a:spcBef>
                <a:spcPts val="1200"/>
              </a:spcBef>
              <a:spcAft>
                <a:spcPts val="0"/>
              </a:spcAft>
              <a:buNone/>
            </a:pPr>
            <a:r>
              <a:rPr lang="en"/>
              <a:t>T &gt; CV, reject the null hypothesis</a:t>
            </a:r>
            <a:endParaRPr/>
          </a:p>
          <a:p>
            <a:pPr indent="0" lvl="0" marL="0" rtl="0" algn="l">
              <a:spcBef>
                <a:spcPts val="1200"/>
              </a:spcBef>
              <a:spcAft>
                <a:spcPts val="1200"/>
              </a:spcAft>
              <a:buNone/>
            </a:pPr>
            <a:r>
              <a:t/>
            </a:r>
            <a:endParaRPr/>
          </a:p>
        </p:txBody>
      </p:sp>
      <p:pic>
        <p:nvPicPr>
          <p:cNvPr id="522" name="Google Shape;522;p82"/>
          <p:cNvPicPr preferRelativeResize="0"/>
          <p:nvPr/>
        </p:nvPicPr>
        <p:blipFill>
          <a:blip r:embed="rId3">
            <a:alphaModFix/>
          </a:blip>
          <a:stretch>
            <a:fillRect/>
          </a:stretch>
        </p:blipFill>
        <p:spPr>
          <a:xfrm>
            <a:off x="2582746" y="2367349"/>
            <a:ext cx="1980033" cy="832623"/>
          </a:xfrm>
          <a:prstGeom prst="rect">
            <a:avLst/>
          </a:prstGeom>
          <a:noFill/>
          <a:ln>
            <a:noFill/>
          </a:ln>
        </p:spPr>
      </p:pic>
      <p:pic>
        <p:nvPicPr>
          <p:cNvPr id="523" name="Google Shape;523;p82"/>
          <p:cNvPicPr preferRelativeResize="0"/>
          <p:nvPr/>
        </p:nvPicPr>
        <p:blipFill>
          <a:blip r:embed="rId4">
            <a:alphaModFix/>
          </a:blip>
          <a:stretch>
            <a:fillRect/>
          </a:stretch>
        </p:blipFill>
        <p:spPr>
          <a:xfrm>
            <a:off x="2382125" y="3693427"/>
            <a:ext cx="2381274" cy="60754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variances equal enough?</a:t>
            </a:r>
            <a:endParaRPr/>
          </a:p>
        </p:txBody>
      </p:sp>
      <p:sp>
        <p:nvSpPr>
          <p:cNvPr id="529" name="Google Shape;529;p8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Rule of 2:</a:t>
            </a:r>
            <a:endParaRPr sz="1800"/>
          </a:p>
          <a:p>
            <a:pPr indent="0" lvl="0" marL="0" rtl="0" algn="l">
              <a:spcBef>
                <a:spcPts val="1200"/>
              </a:spcBef>
              <a:spcAft>
                <a:spcPts val="0"/>
              </a:spcAft>
              <a:buClr>
                <a:schemeClr val="dk1"/>
              </a:buClr>
              <a:buSzPts val="1100"/>
              <a:buFont typeface="Arial"/>
              <a:buNone/>
            </a:pPr>
            <a:r>
              <a:rPr lang="en" sz="1800"/>
              <a:t>Assuming normally distributed populations…</a:t>
            </a:r>
            <a:endParaRPr sz="1800"/>
          </a:p>
          <a:p>
            <a:pPr indent="0" lvl="0" marL="0" rtl="0" algn="l">
              <a:spcBef>
                <a:spcPts val="1200"/>
              </a:spcBef>
              <a:spcAft>
                <a:spcPts val="0"/>
              </a:spcAft>
              <a:buNone/>
            </a:pPr>
            <a:r>
              <a:rPr lang="en" sz="1800"/>
              <a:t>If </a:t>
            </a:r>
            <a:endParaRPr sz="1800"/>
          </a:p>
          <a:p>
            <a:pPr indent="0" lvl="0" marL="0" rtl="0" algn="l">
              <a:spcBef>
                <a:spcPts val="1200"/>
              </a:spcBef>
              <a:spcAft>
                <a:spcPts val="0"/>
              </a:spcAft>
              <a:buNone/>
            </a:pPr>
            <a:r>
              <a:rPr lang="en" sz="1800"/>
              <a:t>Large Variance / Small Variance)&lt;= 2</a:t>
            </a:r>
            <a:endParaRPr sz="1800"/>
          </a:p>
          <a:p>
            <a:pPr indent="0" lvl="0" marL="0" rtl="0" algn="l">
              <a:spcBef>
                <a:spcPts val="1200"/>
              </a:spcBef>
              <a:spcAft>
                <a:spcPts val="0"/>
              </a:spcAft>
              <a:buClr>
                <a:schemeClr val="dk1"/>
              </a:buClr>
              <a:buSzPts val="1100"/>
              <a:buFont typeface="Arial"/>
              <a:buNone/>
            </a:pPr>
            <a:r>
              <a:rPr lang="en" sz="1800"/>
              <a:t>variances are considered equal</a:t>
            </a:r>
            <a:endParaRPr sz="1800"/>
          </a:p>
          <a:p>
            <a:pPr indent="0" lvl="0" marL="0" rtl="0" algn="l">
              <a:spcBef>
                <a:spcPts val="1200"/>
              </a:spcBef>
              <a:spcAft>
                <a:spcPts val="1200"/>
              </a:spcAft>
              <a:buNone/>
            </a:pPr>
            <a:r>
              <a:t/>
            </a:r>
            <a:endParaRPr/>
          </a:p>
        </p:txBody>
      </p:sp>
      <p:sp>
        <p:nvSpPr>
          <p:cNvPr id="530" name="Google Shape;530;p8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 Test For Equal Variances</a:t>
            </a:r>
            <a:endParaRPr/>
          </a:p>
          <a:p>
            <a:pPr indent="0" lvl="0" marL="0" rtl="0" algn="l">
              <a:spcBef>
                <a:spcPts val="1200"/>
              </a:spcBef>
              <a:spcAft>
                <a:spcPts val="0"/>
              </a:spcAft>
              <a:buNone/>
            </a:pPr>
            <a:r>
              <a:rPr lang="en"/>
              <a:t>F = Large Variance / Small Variance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Get critical value from F Table</a:t>
            </a:r>
            <a:endParaRPr/>
          </a:p>
          <a:p>
            <a:pPr indent="0" lvl="0" marL="0" rtl="0" algn="l">
              <a:spcBef>
                <a:spcPts val="1200"/>
              </a:spcBef>
              <a:spcAft>
                <a:spcPts val="0"/>
              </a:spcAft>
              <a:buNone/>
            </a:pPr>
            <a:r>
              <a:rPr lang="en"/>
              <a:t>Numerator DoF = n1 -1</a:t>
            </a:r>
            <a:endParaRPr/>
          </a:p>
          <a:p>
            <a:pPr indent="0" lvl="0" marL="0" rtl="0" algn="l">
              <a:spcBef>
                <a:spcPts val="1200"/>
              </a:spcBef>
              <a:spcAft>
                <a:spcPts val="0"/>
              </a:spcAft>
              <a:buNone/>
            </a:pPr>
            <a:r>
              <a:rPr lang="en"/>
              <a:t>Denominator Dof = n2 - 1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F &gt; CV, reject null </a:t>
            </a:r>
            <a:r>
              <a:rPr lang="en"/>
              <a:t>hypothesis</a:t>
            </a:r>
            <a:r>
              <a:rPr lang="en"/>
              <a:t> of equal variances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45" name="Google Shape;145;p30"/>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b="1" lang="en"/>
              <a:t>Sampling Error: </a:t>
            </a:r>
            <a:r>
              <a:rPr lang="en"/>
              <a:t>The difference between a sample statistic and the population parameter from which the sample was drawn. </a:t>
            </a:r>
            <a:endParaRPr/>
          </a:p>
          <a:p>
            <a:pPr indent="0" lvl="0" marL="0" rtl="0" algn="l">
              <a:spcBef>
                <a:spcPts val="1200"/>
              </a:spcBef>
              <a:spcAft>
                <a:spcPts val="0"/>
              </a:spcAft>
              <a:buClr>
                <a:schemeClr val="dk1"/>
              </a:buClr>
              <a:buSzPct val="61111"/>
              <a:buFont typeface="Arial"/>
              <a:buNone/>
            </a:pPr>
            <a:r>
              <a:rPr lang="en"/>
              <a:t>Researchers need to know if the differences observed exist due to sampling error or because of a real underlying difference  </a:t>
            </a:r>
            <a:endParaRPr/>
          </a:p>
          <a:p>
            <a:pPr indent="0" lvl="0" marL="0" rtl="0" algn="l">
              <a:spcBef>
                <a:spcPts val="1200"/>
              </a:spcBef>
              <a:spcAft>
                <a:spcPts val="1200"/>
              </a:spcAft>
              <a:buNone/>
            </a:pPr>
            <a:r>
              <a:rPr lang="en"/>
              <a:t>Note: Sampling error does not mean a mistake was made.  Sampling error will always occur unless your sample happens to be perfectly representative of your population.</a:t>
            </a:r>
            <a:endParaRPr/>
          </a:p>
        </p:txBody>
      </p:sp>
      <p:pic>
        <p:nvPicPr>
          <p:cNvPr id="146" name="Google Shape;146;p30"/>
          <p:cNvPicPr preferRelativeResize="0"/>
          <p:nvPr/>
        </p:nvPicPr>
        <p:blipFill>
          <a:blip r:embed="rId3">
            <a:alphaModFix/>
          </a:blip>
          <a:stretch>
            <a:fillRect/>
          </a:stretch>
        </p:blipFill>
        <p:spPr>
          <a:xfrm>
            <a:off x="4724400" y="1258400"/>
            <a:ext cx="4267199" cy="2786587"/>
          </a:xfrm>
          <a:prstGeom prst="rect">
            <a:avLst/>
          </a:prstGeom>
          <a:noFill/>
          <a:ln>
            <a:noFill/>
          </a:ln>
        </p:spPr>
      </p:pic>
      <p:sp>
        <p:nvSpPr>
          <p:cNvPr id="147" name="Google Shape;147;p30"/>
          <p:cNvSpPr txBox="1"/>
          <p:nvPr/>
        </p:nvSpPr>
        <p:spPr>
          <a:xfrm>
            <a:off x="5471400" y="4383375"/>
            <a:ext cx="2928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ource Code Pro"/>
                <a:ea typeface="Source Code Pro"/>
                <a:cs typeface="Source Code Pro"/>
                <a:sym typeface="Source Code Pro"/>
              </a:rPr>
              <a:t>In sampling this data that has a mean of 100, the sample means ranged from 91 to 108</a:t>
            </a:r>
            <a:endParaRPr sz="4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 Test for Equal Variance </a:t>
            </a:r>
            <a:endParaRPr/>
          </a:p>
        </p:txBody>
      </p:sp>
      <p:sp>
        <p:nvSpPr>
          <p:cNvPr id="536" name="Google Shape;536;p8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use the last example, but make the second standard deviation equal to 1.8 </a:t>
            </a:r>
            <a:endParaRPr/>
          </a:p>
          <a:p>
            <a:pPr indent="0" lvl="0" marL="0" rtl="0" algn="l">
              <a:spcBef>
                <a:spcPts val="1200"/>
              </a:spcBef>
              <a:spcAft>
                <a:spcPts val="0"/>
              </a:spcAft>
              <a:buNone/>
            </a:pPr>
            <a:r>
              <a:rPr lang="en"/>
              <a:t>Monday variance = 2.89, n =15</a:t>
            </a:r>
            <a:endParaRPr/>
          </a:p>
          <a:p>
            <a:pPr indent="0" lvl="0" marL="0" rtl="0" algn="l">
              <a:spcBef>
                <a:spcPts val="1200"/>
              </a:spcBef>
              <a:spcAft>
                <a:spcPts val="0"/>
              </a:spcAft>
              <a:buNone/>
            </a:pPr>
            <a:r>
              <a:rPr lang="en"/>
              <a:t>Tuesday variance = 3.24, n = 11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 = 1.12</a:t>
            </a:r>
            <a:endParaRPr/>
          </a:p>
          <a:p>
            <a:pPr indent="0" lvl="0" marL="0" rtl="0" algn="l">
              <a:spcBef>
                <a:spcPts val="1200"/>
              </a:spcBef>
              <a:spcAft>
                <a:spcPts val="1200"/>
              </a:spcAft>
              <a:buNone/>
            </a:pPr>
            <a:r>
              <a:rPr lang="en"/>
              <a:t>CV = F(n=10,d=14) = 2.6</a:t>
            </a:r>
            <a:endParaRPr/>
          </a:p>
        </p:txBody>
      </p:sp>
      <p:sp>
        <p:nvSpPr>
          <p:cNvPr id="537" name="Google Shape;537;p8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8" name="Google Shape;538;p84"/>
          <p:cNvPicPr preferRelativeResize="0"/>
          <p:nvPr/>
        </p:nvPicPr>
        <p:blipFill>
          <a:blip r:embed="rId3">
            <a:alphaModFix/>
          </a:blip>
          <a:stretch>
            <a:fillRect/>
          </a:stretch>
        </p:blipFill>
        <p:spPr>
          <a:xfrm>
            <a:off x="4832400" y="1060715"/>
            <a:ext cx="3999898" cy="359990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Unequal Variances - Welch’s Test</a:t>
            </a:r>
            <a:endParaRPr/>
          </a:p>
        </p:txBody>
      </p:sp>
      <p:sp>
        <p:nvSpPr>
          <p:cNvPr id="544" name="Google Shape;544;p8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unequal, use the formulas to the right to conduct “Welch’s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Degrees of freedom are found using the second formula…</a:t>
            </a:r>
            <a:endParaRPr sz="1800"/>
          </a:p>
          <a:p>
            <a:pPr indent="0" lvl="0" marL="0" rtl="0" algn="l">
              <a:spcBef>
                <a:spcPts val="1200"/>
              </a:spcBef>
              <a:spcAft>
                <a:spcPts val="1200"/>
              </a:spcAft>
              <a:buNone/>
            </a:pPr>
            <a:r>
              <a:rPr lang="en" sz="1800"/>
              <a:t>If variances are equal and sample size is the same, degrees of freedom is n1 + n2 - 2</a:t>
            </a:r>
            <a:endParaRPr sz="1800"/>
          </a:p>
        </p:txBody>
      </p:sp>
      <p:pic>
        <p:nvPicPr>
          <p:cNvPr id="545" name="Google Shape;545;p85"/>
          <p:cNvPicPr preferRelativeResize="0"/>
          <p:nvPr/>
        </p:nvPicPr>
        <p:blipFill>
          <a:blip r:embed="rId3">
            <a:alphaModFix/>
          </a:blip>
          <a:stretch>
            <a:fillRect/>
          </a:stretch>
        </p:blipFill>
        <p:spPr>
          <a:xfrm>
            <a:off x="5251000" y="2798338"/>
            <a:ext cx="3470004" cy="2040362"/>
          </a:xfrm>
          <a:prstGeom prst="rect">
            <a:avLst/>
          </a:prstGeom>
          <a:noFill/>
          <a:ln>
            <a:noFill/>
          </a:ln>
        </p:spPr>
      </p:pic>
      <p:pic>
        <p:nvPicPr>
          <p:cNvPr id="546" name="Google Shape;546;p85"/>
          <p:cNvPicPr preferRelativeResize="0"/>
          <p:nvPr/>
        </p:nvPicPr>
        <p:blipFill>
          <a:blip r:embed="rId4">
            <a:alphaModFix/>
          </a:blip>
          <a:stretch>
            <a:fillRect/>
          </a:stretch>
        </p:blipFill>
        <p:spPr>
          <a:xfrm>
            <a:off x="5727258" y="1131025"/>
            <a:ext cx="2805092" cy="15540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Unequal Variance </a:t>
            </a:r>
            <a:endParaRPr/>
          </a:p>
        </p:txBody>
      </p:sp>
      <p:sp>
        <p:nvSpPr>
          <p:cNvPr id="552" name="Google Shape;552;p8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HO: There is no significant difference in test scores between the Monday and Tuesday classes</a:t>
            </a:r>
            <a:endParaRPr/>
          </a:p>
          <a:p>
            <a:pPr indent="0" lvl="0" marL="0" rtl="0" algn="l">
              <a:spcBef>
                <a:spcPts val="1200"/>
              </a:spcBef>
              <a:spcAft>
                <a:spcPts val="0"/>
              </a:spcAft>
              <a:buNone/>
            </a:pPr>
            <a:r>
              <a:rPr lang="en"/>
              <a:t>HA: There is a </a:t>
            </a:r>
            <a:r>
              <a:rPr lang="en"/>
              <a:t>significant</a:t>
            </a:r>
            <a:r>
              <a:rPr lang="en"/>
              <a:t> difference…</a:t>
            </a:r>
            <a:endParaRPr/>
          </a:p>
          <a:p>
            <a:pPr indent="0" lvl="0" marL="0" rtl="0" algn="l">
              <a:spcBef>
                <a:spcPts val="1200"/>
              </a:spcBef>
              <a:spcAft>
                <a:spcPts val="0"/>
              </a:spcAft>
              <a:buNone/>
            </a:pPr>
            <a:r>
              <a:rPr lang="en"/>
              <a:t>Monday Mean: 88</a:t>
            </a:r>
            <a:endParaRPr/>
          </a:p>
          <a:p>
            <a:pPr indent="0" lvl="0" marL="0" rtl="0" algn="l">
              <a:spcBef>
                <a:spcPts val="1200"/>
              </a:spcBef>
              <a:spcAft>
                <a:spcPts val="0"/>
              </a:spcAft>
              <a:buNone/>
            </a:pPr>
            <a:r>
              <a:rPr lang="en"/>
              <a:t>Monday Stdev: 1.7</a:t>
            </a:r>
            <a:endParaRPr/>
          </a:p>
          <a:p>
            <a:pPr indent="0" lvl="0" marL="0" rtl="0" algn="l">
              <a:spcBef>
                <a:spcPts val="1200"/>
              </a:spcBef>
              <a:spcAft>
                <a:spcPts val="0"/>
              </a:spcAft>
              <a:buNone/>
            </a:pPr>
            <a:r>
              <a:rPr lang="en"/>
              <a:t>Monday Class Size: 15</a:t>
            </a:r>
            <a:endParaRPr/>
          </a:p>
          <a:p>
            <a:pPr indent="0" lvl="0" marL="0" rtl="0" algn="l">
              <a:spcBef>
                <a:spcPts val="1200"/>
              </a:spcBef>
              <a:spcAft>
                <a:spcPts val="0"/>
              </a:spcAft>
              <a:buNone/>
            </a:pPr>
            <a:r>
              <a:rPr lang="en"/>
              <a:t>Tuesday Mean: 86.5</a:t>
            </a:r>
            <a:endParaRPr/>
          </a:p>
          <a:p>
            <a:pPr indent="0" lvl="0" marL="0" rtl="0" algn="l">
              <a:spcBef>
                <a:spcPts val="1200"/>
              </a:spcBef>
              <a:spcAft>
                <a:spcPts val="0"/>
              </a:spcAft>
              <a:buNone/>
            </a:pPr>
            <a:r>
              <a:rPr lang="en"/>
              <a:t>Tuesday Stdev: 1.9</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0.01</a:t>
            </a:r>
            <a:endParaRPr/>
          </a:p>
        </p:txBody>
      </p:sp>
      <p:sp>
        <p:nvSpPr>
          <p:cNvPr id="553" name="Google Shape;553;p8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1.5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2.13</a:t>
            </a:r>
            <a:endParaRPr/>
          </a:p>
          <a:p>
            <a:pPr indent="0" lvl="0" marL="0" rtl="0" algn="l">
              <a:spcBef>
                <a:spcPts val="1200"/>
              </a:spcBef>
              <a:spcAft>
                <a:spcPts val="0"/>
              </a:spcAft>
              <a:buNone/>
            </a:pPr>
            <a:r>
              <a:rPr lang="en"/>
              <a:t>Degrees of freedom = 22</a:t>
            </a:r>
            <a:endParaRPr/>
          </a:p>
          <a:p>
            <a:pPr indent="0" lvl="0" marL="0" rtl="0" algn="l">
              <a:spcBef>
                <a:spcPts val="1200"/>
              </a:spcBef>
              <a:spcAft>
                <a:spcPts val="0"/>
              </a:spcAft>
              <a:buNone/>
            </a:pPr>
            <a:r>
              <a:rPr lang="en"/>
              <a:t>T Critical Value = 2.82</a:t>
            </a:r>
            <a:endParaRPr/>
          </a:p>
          <a:p>
            <a:pPr indent="0" lvl="0" marL="0" rtl="0" algn="l">
              <a:spcBef>
                <a:spcPts val="1200"/>
              </a:spcBef>
              <a:spcAft>
                <a:spcPts val="0"/>
              </a:spcAft>
              <a:buNone/>
            </a:pPr>
            <a:r>
              <a:rPr lang="en"/>
              <a:t>T &lt; CV, do not reject the null hypothesis</a:t>
            </a:r>
            <a:endParaRPr/>
          </a:p>
          <a:p>
            <a:pPr indent="0" lvl="0" marL="0" rtl="0" algn="l">
              <a:spcBef>
                <a:spcPts val="1200"/>
              </a:spcBef>
              <a:spcAft>
                <a:spcPts val="1200"/>
              </a:spcAft>
              <a:buNone/>
            </a:pPr>
            <a:r>
              <a:t/>
            </a:r>
            <a:endParaRPr/>
          </a:p>
        </p:txBody>
      </p:sp>
      <p:pic>
        <p:nvPicPr>
          <p:cNvPr id="554" name="Google Shape;554;p86"/>
          <p:cNvPicPr preferRelativeResize="0"/>
          <p:nvPr/>
        </p:nvPicPr>
        <p:blipFill>
          <a:blip r:embed="rId3">
            <a:alphaModFix/>
          </a:blip>
          <a:stretch>
            <a:fillRect/>
          </a:stretch>
        </p:blipFill>
        <p:spPr>
          <a:xfrm>
            <a:off x="2371775" y="2204300"/>
            <a:ext cx="2321650" cy="1027150"/>
          </a:xfrm>
          <a:prstGeom prst="rect">
            <a:avLst/>
          </a:prstGeom>
          <a:noFill/>
          <a:ln>
            <a:noFill/>
          </a:ln>
        </p:spPr>
      </p:pic>
      <p:pic>
        <p:nvPicPr>
          <p:cNvPr id="555" name="Google Shape;555;p86"/>
          <p:cNvPicPr preferRelativeResize="0"/>
          <p:nvPr/>
        </p:nvPicPr>
        <p:blipFill>
          <a:blip r:embed="rId4">
            <a:alphaModFix/>
          </a:blip>
          <a:stretch>
            <a:fillRect/>
          </a:stretch>
        </p:blipFill>
        <p:spPr>
          <a:xfrm>
            <a:off x="2638951" y="3433901"/>
            <a:ext cx="2321650" cy="13651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561" name="Google Shape;561;p87"/>
          <p:cNvSpPr txBox="1"/>
          <p:nvPr>
            <p:ph idx="1" type="body"/>
          </p:nvPr>
        </p:nvSpPr>
        <p:spPr>
          <a:xfrm>
            <a:off x="311700" y="1152475"/>
            <a:ext cx="6547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the elements sampled are the same between samples, such as in a before vs. after comparison, use a Paired T Test.</a:t>
            </a:r>
            <a:endParaRPr/>
          </a:p>
          <a:p>
            <a:pPr indent="0" lvl="0" marL="0" rtl="0" algn="l">
              <a:spcBef>
                <a:spcPts val="1200"/>
              </a:spcBef>
              <a:spcAft>
                <a:spcPts val="0"/>
              </a:spcAft>
              <a:buNone/>
            </a:pPr>
            <a:r>
              <a:rPr lang="en"/>
              <a:t>d</a:t>
            </a:r>
            <a:r>
              <a:rPr lang="en"/>
              <a:t>-bar = the average of all the </a:t>
            </a:r>
            <a:r>
              <a:rPr lang="en"/>
              <a:t>differences</a:t>
            </a:r>
            <a:r>
              <a:rPr lang="en"/>
              <a:t> between the two samples</a:t>
            </a:r>
            <a:endParaRPr/>
          </a:p>
          <a:p>
            <a:pPr indent="0" lvl="0" marL="0" rtl="0" algn="l">
              <a:spcBef>
                <a:spcPts val="1200"/>
              </a:spcBef>
              <a:spcAft>
                <a:spcPts val="0"/>
              </a:spcAft>
              <a:buNone/>
            </a:pPr>
            <a:r>
              <a:rPr lang="en"/>
              <a:t>s</a:t>
            </a:r>
            <a:r>
              <a:rPr lang="en"/>
              <a:t>d = the standard deviation of the differences between the two samples</a:t>
            </a:r>
            <a:endParaRPr/>
          </a:p>
          <a:p>
            <a:pPr indent="0" lvl="0" marL="0" rtl="0" algn="l">
              <a:spcBef>
                <a:spcPts val="1200"/>
              </a:spcBef>
              <a:spcAft>
                <a:spcPts val="0"/>
              </a:spcAft>
              <a:buNone/>
            </a:pPr>
            <a:r>
              <a:rPr lang="en"/>
              <a:t>The rest of the process is same as in the other tests</a:t>
            </a:r>
            <a:endParaRPr/>
          </a:p>
          <a:p>
            <a:pPr indent="0" lvl="0" marL="0" rtl="0" algn="l">
              <a:spcBef>
                <a:spcPts val="1200"/>
              </a:spcBef>
              <a:spcAft>
                <a:spcPts val="0"/>
              </a:spcAft>
              <a:buNone/>
            </a:pPr>
            <a:r>
              <a:rPr lang="en"/>
              <a:t>Degrees of freedom = n - 1, where n = number of pairs of data</a:t>
            </a:r>
            <a:endParaRPr/>
          </a:p>
          <a:p>
            <a:pPr indent="0" lvl="0" marL="0" rtl="0" algn="l">
              <a:spcBef>
                <a:spcPts val="1200"/>
              </a:spcBef>
              <a:spcAft>
                <a:spcPts val="1200"/>
              </a:spcAft>
              <a:buNone/>
            </a:pPr>
            <a:r>
              <a:t/>
            </a:r>
            <a:endParaRPr/>
          </a:p>
        </p:txBody>
      </p:sp>
      <p:pic>
        <p:nvPicPr>
          <p:cNvPr id="562" name="Google Shape;562;p87"/>
          <p:cNvPicPr preferRelativeResize="0"/>
          <p:nvPr/>
        </p:nvPicPr>
        <p:blipFill>
          <a:blip r:embed="rId3">
            <a:alphaModFix/>
          </a:blip>
          <a:stretch>
            <a:fillRect/>
          </a:stretch>
        </p:blipFill>
        <p:spPr>
          <a:xfrm>
            <a:off x="7005475" y="2416875"/>
            <a:ext cx="1962150" cy="1152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8"/>
          <p:cNvSpPr txBox="1"/>
          <p:nvPr>
            <p:ph type="title"/>
          </p:nvPr>
        </p:nvSpPr>
        <p:spPr>
          <a:xfrm>
            <a:off x="311700" y="445025"/>
            <a:ext cx="53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568" name="Google Shape;568;p88"/>
          <p:cNvSpPr txBox="1"/>
          <p:nvPr>
            <p:ph idx="1" type="body"/>
          </p:nvPr>
        </p:nvSpPr>
        <p:spPr>
          <a:xfrm>
            <a:off x="311700" y="1152475"/>
            <a:ext cx="543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Difference = 6.36</a:t>
            </a:r>
            <a:endParaRPr/>
          </a:p>
          <a:p>
            <a:pPr indent="0" lvl="0" marL="0" rtl="0" algn="l">
              <a:spcBef>
                <a:spcPts val="1200"/>
              </a:spcBef>
              <a:spcAft>
                <a:spcPts val="0"/>
              </a:spcAft>
              <a:buNone/>
            </a:pPr>
            <a:r>
              <a:rPr lang="en"/>
              <a:t>Standard Deviation of Differences = 14.49</a:t>
            </a:r>
            <a:endParaRPr/>
          </a:p>
          <a:p>
            <a:pPr indent="0" lvl="0" marL="0" rtl="0" algn="l">
              <a:spcBef>
                <a:spcPts val="1200"/>
              </a:spcBef>
              <a:spcAft>
                <a:spcPts val="0"/>
              </a:spcAft>
              <a:buNone/>
            </a:pPr>
            <a:r>
              <a:rPr lang="en"/>
              <a:t>sqrt(11) = 3.32</a:t>
            </a:r>
            <a:endParaRPr/>
          </a:p>
          <a:p>
            <a:pPr indent="0" lvl="0" marL="0" rtl="0" algn="l">
              <a:spcBef>
                <a:spcPts val="1200"/>
              </a:spcBef>
              <a:spcAft>
                <a:spcPts val="0"/>
              </a:spcAft>
              <a:buNone/>
            </a:pPr>
            <a:r>
              <a:rPr lang="en"/>
              <a:t>Z = 1.45</a:t>
            </a:r>
            <a:endParaRPr/>
          </a:p>
          <a:p>
            <a:pPr indent="0" lvl="0" marL="0" rtl="0" algn="l">
              <a:spcBef>
                <a:spcPts val="1200"/>
              </a:spcBef>
              <a:spcAft>
                <a:spcPts val="0"/>
              </a:spcAft>
              <a:buNone/>
            </a:pPr>
            <a:r>
              <a:rPr lang="en"/>
              <a:t>DoF = 10</a:t>
            </a:r>
            <a:endParaRPr/>
          </a:p>
          <a:p>
            <a:pPr indent="0" lvl="0" marL="0" rtl="0" algn="l">
              <a:spcBef>
                <a:spcPts val="1200"/>
              </a:spcBef>
              <a:spcAft>
                <a:spcPts val="1200"/>
              </a:spcAft>
              <a:buNone/>
            </a:pPr>
            <a:r>
              <a:rPr lang="en"/>
              <a:t>CV = 1.812</a:t>
            </a:r>
            <a:endParaRPr/>
          </a:p>
        </p:txBody>
      </p:sp>
      <p:graphicFrame>
        <p:nvGraphicFramePr>
          <p:cNvPr id="569" name="Google Shape;569;p88"/>
          <p:cNvGraphicFramePr/>
          <p:nvPr/>
        </p:nvGraphicFramePr>
        <p:xfrm>
          <a:off x="6129550" y="94075"/>
          <a:ext cx="3000000" cy="3000000"/>
        </p:xfrm>
        <a:graphic>
          <a:graphicData uri="http://schemas.openxmlformats.org/drawingml/2006/table">
            <a:tbl>
              <a:tblPr>
                <a:noFill/>
                <a:tableStyleId>{332A9ED6-86C9-473D-917A-FD72D07D1F73}</a:tableStyleId>
              </a:tblPr>
              <a:tblGrid>
                <a:gridCol w="975525"/>
                <a:gridCol w="695975"/>
                <a:gridCol w="1255075"/>
              </a:tblGrid>
              <a:tr h="329900">
                <a:tc>
                  <a:txBody>
                    <a:bodyPr/>
                    <a:lstStyle/>
                    <a:p>
                      <a:pPr indent="0" lvl="0" marL="0" rtl="0" algn="l">
                        <a:spcBef>
                          <a:spcPts val="0"/>
                        </a:spcBef>
                        <a:spcAft>
                          <a:spcPts val="0"/>
                        </a:spcAft>
                        <a:buNone/>
                      </a:pPr>
                      <a:r>
                        <a:rPr lang="en"/>
                        <a:t>Before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After</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Difference</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237</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-12</a:t>
                      </a:r>
                      <a:endParaRPr sz="1200"/>
                    </a:p>
                  </a:txBody>
                  <a:tcPr marT="9525" marB="91425" marR="9525" marL="9525" anchor="b"/>
                </a:tc>
              </a:tr>
              <a:tr h="329900">
                <a:tc>
                  <a:txBody>
                    <a:bodyPr/>
                    <a:lstStyle/>
                    <a:p>
                      <a:pPr indent="0" lvl="0" marL="0" rtl="0" algn="l">
                        <a:spcBef>
                          <a:spcPts val="0"/>
                        </a:spcBef>
                        <a:spcAft>
                          <a:spcPts val="0"/>
                        </a:spcAft>
                        <a:buNone/>
                      </a:pPr>
                      <a:r>
                        <a:rPr lang="en"/>
                        <a:t>191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a:t>
                      </a:r>
                      <a:endParaRPr sz="1200"/>
                    </a:p>
                  </a:txBody>
                  <a:tcPr marT="9525" marB="91425" marR="9525" marL="9525" anchor="b"/>
                </a:tc>
              </a:tr>
              <a:tr h="329900">
                <a:tc>
                  <a:txBody>
                    <a:bodyPr/>
                    <a:lstStyle/>
                    <a:p>
                      <a:pPr indent="0" lvl="0" marL="0" rtl="0" algn="l">
                        <a:spcBef>
                          <a:spcPts val="0"/>
                        </a:spcBef>
                        <a:spcAft>
                          <a:spcPts val="0"/>
                        </a:spcAft>
                        <a:buNone/>
                      </a:pPr>
                      <a:r>
                        <a:rPr lang="en"/>
                        <a:t>270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a:t>
                      </a:r>
                      <a:endParaRPr sz="1200"/>
                    </a:p>
                  </a:txBody>
                  <a:tcPr marT="9525" marB="91425" marR="9525" marL="9525" anchor="b"/>
                </a:tc>
              </a:tr>
              <a:tr h="329900">
                <a:tc>
                  <a:txBody>
                    <a:bodyPr/>
                    <a:lstStyle/>
                    <a:p>
                      <a:pPr indent="0" lvl="0" marL="0" rtl="0" algn="l">
                        <a:spcBef>
                          <a:spcPts val="0"/>
                        </a:spcBef>
                        <a:spcAft>
                          <a:spcPts val="0"/>
                        </a:spcAft>
                        <a:buNone/>
                      </a:pPr>
                      <a:r>
                        <a:rPr lang="en"/>
                        <a:t>181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a:t>
                      </a:r>
                      <a:endParaRPr sz="1200"/>
                    </a:p>
                  </a:txBody>
                  <a:tcPr marT="9525" marB="91425" marR="9525" marL="9525" anchor="b"/>
                </a:tc>
              </a:tr>
              <a:tr h="329900">
                <a:tc>
                  <a:txBody>
                    <a:bodyPr/>
                    <a:lstStyle/>
                    <a:p>
                      <a:pPr indent="0" lvl="0" marL="0" rtl="0" algn="l">
                        <a:spcBef>
                          <a:spcPts val="0"/>
                        </a:spcBef>
                        <a:spcAft>
                          <a:spcPts val="0"/>
                        </a:spcAft>
                        <a:buNone/>
                      </a:pPr>
                      <a:r>
                        <a:rPr lang="en"/>
                        <a:t>301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a:t>
                      </a:r>
                      <a:endParaRPr sz="1200"/>
                    </a:p>
                  </a:txBody>
                  <a:tcPr marT="9525" marB="91425" marR="9525" marL="9525" anchor="b"/>
                </a:tc>
              </a:tr>
              <a:tr h="329900">
                <a:tc>
                  <a:txBody>
                    <a:bodyPr/>
                    <a:lstStyle/>
                    <a:p>
                      <a:pPr indent="0" lvl="0" marL="0" rtl="0" algn="l">
                        <a:spcBef>
                          <a:spcPts val="0"/>
                        </a:spcBef>
                        <a:spcAft>
                          <a:spcPts val="0"/>
                        </a:spcAft>
                        <a:buNone/>
                      </a:pPr>
                      <a:r>
                        <a:rPr lang="en"/>
                        <a:t>240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19</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a:t>
                      </a:r>
                      <a:endParaRPr sz="1200"/>
                    </a:p>
                  </a:txBody>
                  <a:tcPr marT="9525" marB="91425" marR="9525" marL="9525" anchor="b"/>
                </a:tc>
              </a:tr>
              <a:tr h="329900">
                <a:tc>
                  <a:txBody>
                    <a:bodyPr/>
                    <a:lstStyle/>
                    <a:p>
                      <a:pPr indent="0" lvl="0" marL="0" rtl="0" algn="l">
                        <a:spcBef>
                          <a:spcPts val="0"/>
                        </a:spcBef>
                        <a:spcAft>
                          <a:spcPts val="0"/>
                        </a:spcAft>
                        <a:buNone/>
                      </a:pPr>
                      <a:r>
                        <a:rPr lang="en"/>
                        <a:t>366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332</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34</a:t>
                      </a:r>
                      <a:endParaRPr sz="1200"/>
                    </a:p>
                  </a:txBody>
                  <a:tcPr marT="9525" marB="91425" marR="9525" marL="9525" anchor="b"/>
                </a:tc>
              </a:tr>
              <a:tr h="329900">
                <a:tc>
                  <a:txBody>
                    <a:bodyPr/>
                    <a:lstStyle/>
                    <a:p>
                      <a:pPr indent="0" lvl="0" marL="0" rtl="0" algn="l">
                        <a:spcBef>
                          <a:spcPts val="0"/>
                        </a:spcBef>
                        <a:spcAft>
                          <a:spcPts val="0"/>
                        </a:spcAft>
                        <a:buNone/>
                      </a:pPr>
                      <a:r>
                        <a:rPr lang="en"/>
                        <a:t>205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195</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-21</a:t>
                      </a:r>
                      <a:endParaRPr sz="1200"/>
                    </a:p>
                  </a:txBody>
                  <a:tcPr marT="9525" marB="91425" marR="9525" marL="9525" anchor="b"/>
                </a:tc>
              </a:tr>
            </a:tbl>
          </a:graphicData>
        </a:graphic>
      </p:graphicFrame>
      <p:pic>
        <p:nvPicPr>
          <p:cNvPr id="570" name="Google Shape;570;p88"/>
          <p:cNvPicPr preferRelativeResize="0"/>
          <p:nvPr/>
        </p:nvPicPr>
        <p:blipFill>
          <a:blip r:embed="rId3">
            <a:alphaModFix/>
          </a:blip>
          <a:stretch>
            <a:fillRect/>
          </a:stretch>
        </p:blipFill>
        <p:spPr>
          <a:xfrm>
            <a:off x="3590925" y="2471275"/>
            <a:ext cx="1962150" cy="11525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decide what test to use: # of Tails and # of Samples</a:t>
            </a:r>
            <a:endParaRPr/>
          </a:p>
        </p:txBody>
      </p:sp>
      <p:cxnSp>
        <p:nvCxnSpPr>
          <p:cNvPr id="576" name="Google Shape;576;p89"/>
          <p:cNvCxnSpPr>
            <a:stCxn id="577" idx="2"/>
            <a:endCxn id="578" idx="0"/>
          </p:cNvCxnSpPr>
          <p:nvPr/>
        </p:nvCxnSpPr>
        <p:spPr>
          <a:xfrm flipH="1" rot="-5400000">
            <a:off x="5133300" y="11605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579" name="Google Shape;579;p89"/>
          <p:cNvCxnSpPr>
            <a:stCxn id="580" idx="0"/>
            <a:endCxn id="577" idx="2"/>
          </p:cNvCxnSpPr>
          <p:nvPr/>
        </p:nvCxnSpPr>
        <p:spPr>
          <a:xfrm rot="-5400000">
            <a:off x="3469200" y="1054400"/>
            <a:ext cx="435300" cy="1770300"/>
          </a:xfrm>
          <a:prstGeom prst="bentConnector3">
            <a:avLst>
              <a:gd fmla="val 50011" name="adj1"/>
            </a:avLst>
          </a:prstGeom>
          <a:noFill/>
          <a:ln cap="flat" cmpd="sng" w="19050">
            <a:solidFill>
              <a:srgbClr val="C2C2C2"/>
            </a:solidFill>
            <a:prstDash val="solid"/>
            <a:miter lim="8000"/>
            <a:headEnd len="sm" w="sm" type="none"/>
            <a:tailEnd len="sm" w="sm" type="none"/>
          </a:ln>
        </p:spPr>
      </p:cxnSp>
      <p:cxnSp>
        <p:nvCxnSpPr>
          <p:cNvPr id="581" name="Google Shape;581;p89"/>
          <p:cNvCxnSpPr>
            <a:stCxn id="580" idx="2"/>
            <a:endCxn id="582" idx="0"/>
          </p:cNvCxnSpPr>
          <p:nvPr/>
        </p:nvCxnSpPr>
        <p:spPr>
          <a:xfrm flipH="1" rot="-5400000">
            <a:off x="2989500" y="2702900"/>
            <a:ext cx="469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83" name="Google Shape;583;p89"/>
          <p:cNvCxnSpPr>
            <a:stCxn id="584" idx="0"/>
            <a:endCxn id="580" idx="2"/>
          </p:cNvCxnSpPr>
          <p:nvPr/>
        </p:nvCxnSpPr>
        <p:spPr>
          <a:xfrm rot="-5400000">
            <a:off x="2113650" y="2733500"/>
            <a:ext cx="5310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85" name="Google Shape;585;p89"/>
          <p:cNvCxnSpPr>
            <a:stCxn id="578" idx="2"/>
            <a:endCxn id="586" idx="0"/>
          </p:cNvCxnSpPr>
          <p:nvPr/>
        </p:nvCxnSpPr>
        <p:spPr>
          <a:xfrm flipH="1" rot="-5400000">
            <a:off x="6629550" y="2815850"/>
            <a:ext cx="2709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587" name="Google Shape;587;p89"/>
          <p:cNvCxnSpPr>
            <a:stCxn id="588" idx="0"/>
            <a:endCxn id="578" idx="2"/>
          </p:cNvCxnSpPr>
          <p:nvPr/>
        </p:nvCxnSpPr>
        <p:spPr>
          <a:xfrm rot="-5400000">
            <a:off x="5786550" y="2813450"/>
            <a:ext cx="266400" cy="845400"/>
          </a:xfrm>
          <a:prstGeom prst="bentConnector3">
            <a:avLst>
              <a:gd fmla="val 49972" name="adj1"/>
            </a:avLst>
          </a:prstGeom>
          <a:noFill/>
          <a:ln cap="flat" cmpd="sng" w="19050">
            <a:solidFill>
              <a:srgbClr val="C2C2C2"/>
            </a:solidFill>
            <a:prstDash val="solid"/>
            <a:miter lim="8000"/>
            <a:headEnd len="sm" w="sm" type="none"/>
            <a:tailEnd len="sm" w="sm" type="none"/>
          </a:ln>
        </p:spPr>
      </p:cxnSp>
      <p:sp>
        <p:nvSpPr>
          <p:cNvPr id="577" name="Google Shape;577;p89"/>
          <p:cNvSpPr txBox="1"/>
          <p:nvPr/>
        </p:nvSpPr>
        <p:spPr>
          <a:xfrm>
            <a:off x="38017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Types of Hypothesis Test</a:t>
            </a:r>
            <a:endParaRPr sz="1000">
              <a:solidFill>
                <a:srgbClr val="A72A1E"/>
              </a:solidFill>
              <a:latin typeface="Roboto"/>
              <a:ea typeface="Roboto"/>
              <a:cs typeface="Roboto"/>
              <a:sym typeface="Roboto"/>
            </a:endParaRPr>
          </a:p>
        </p:txBody>
      </p:sp>
      <p:sp>
        <p:nvSpPr>
          <p:cNvPr id="580" name="Google Shape;580;p89"/>
          <p:cNvSpPr txBox="1"/>
          <p:nvPr/>
        </p:nvSpPr>
        <p:spPr>
          <a:xfrm>
            <a:off x="2032650" y="21572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sample statistic vs  population parameter</a:t>
            </a:r>
            <a:endParaRPr sz="1000">
              <a:solidFill>
                <a:srgbClr val="A72A1E"/>
              </a:solidFill>
              <a:latin typeface="Roboto"/>
              <a:ea typeface="Roboto"/>
              <a:cs typeface="Roboto"/>
              <a:sym typeface="Roboto"/>
            </a:endParaRPr>
          </a:p>
        </p:txBody>
      </p:sp>
      <p:sp>
        <p:nvSpPr>
          <p:cNvPr id="578" name="Google Shape;578;p89"/>
          <p:cNvSpPr txBox="1"/>
          <p:nvPr/>
        </p:nvSpPr>
        <p:spPr>
          <a:xfrm>
            <a:off x="5573250" y="23696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two sample statistics against each other</a:t>
            </a:r>
            <a:endParaRPr sz="1000">
              <a:solidFill>
                <a:srgbClr val="A72A1E"/>
              </a:solidFill>
              <a:latin typeface="Roboto"/>
              <a:ea typeface="Roboto"/>
              <a:cs typeface="Roboto"/>
              <a:sym typeface="Roboto"/>
            </a:endParaRPr>
          </a:p>
        </p:txBody>
      </p:sp>
      <p:sp>
        <p:nvSpPr>
          <p:cNvPr id="586" name="Google Shape;586;p89"/>
          <p:cNvSpPr txBox="1"/>
          <p:nvPr/>
        </p:nvSpPr>
        <p:spPr>
          <a:xfrm>
            <a:off x="6418500" y="3374000"/>
            <a:ext cx="1538100" cy="807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from one sample is equal or not equal to statistic from another sample</a:t>
            </a:r>
            <a:endParaRPr sz="1000">
              <a:solidFill>
                <a:srgbClr val="A72A1E"/>
              </a:solidFill>
              <a:latin typeface="Roboto"/>
              <a:ea typeface="Roboto"/>
              <a:cs typeface="Roboto"/>
              <a:sym typeface="Roboto"/>
            </a:endParaRPr>
          </a:p>
        </p:txBody>
      </p:sp>
      <p:sp>
        <p:nvSpPr>
          <p:cNvPr id="588" name="Google Shape;588;p89"/>
          <p:cNvSpPr txBox="1"/>
          <p:nvPr/>
        </p:nvSpPr>
        <p:spPr>
          <a:xfrm>
            <a:off x="4728000" y="336935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 Statistic from one sample is greater or less than statistic from other sample</a:t>
            </a:r>
            <a:endParaRPr sz="1000">
              <a:solidFill>
                <a:srgbClr val="A72A1E"/>
              </a:solidFill>
              <a:latin typeface="Roboto"/>
              <a:ea typeface="Roboto"/>
              <a:cs typeface="Roboto"/>
              <a:sym typeface="Roboto"/>
            </a:endParaRPr>
          </a:p>
        </p:txBody>
      </p:sp>
      <p:sp>
        <p:nvSpPr>
          <p:cNvPr id="582" name="Google Shape;582;p89"/>
          <p:cNvSpPr txBox="1"/>
          <p:nvPr/>
        </p:nvSpPr>
        <p:spPr>
          <a:xfrm>
            <a:off x="2877900" y="336050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not equal (could be greater or less to parameter</a:t>
            </a:r>
            <a:endParaRPr sz="1000">
              <a:solidFill>
                <a:srgbClr val="A72A1E"/>
              </a:solidFill>
              <a:latin typeface="Roboto"/>
              <a:ea typeface="Roboto"/>
              <a:cs typeface="Roboto"/>
              <a:sym typeface="Roboto"/>
            </a:endParaRPr>
          </a:p>
        </p:txBody>
      </p:sp>
      <p:sp>
        <p:nvSpPr>
          <p:cNvPr id="584" name="Google Shape;584;p89"/>
          <p:cNvSpPr txBox="1"/>
          <p:nvPr/>
        </p:nvSpPr>
        <p:spPr>
          <a:xfrm>
            <a:off x="1187400" y="3421700"/>
            <a:ext cx="1538100" cy="4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greater or less than parameter</a:t>
            </a:r>
            <a:endParaRPr sz="1000">
              <a:solidFill>
                <a:srgbClr val="A72A1E"/>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Test is Best?</a:t>
            </a:r>
            <a:endParaRPr/>
          </a:p>
        </p:txBody>
      </p:sp>
      <p:pic>
        <p:nvPicPr>
          <p:cNvPr id="594" name="Google Shape;594;p90"/>
          <p:cNvPicPr preferRelativeResize="0"/>
          <p:nvPr/>
        </p:nvPicPr>
        <p:blipFill>
          <a:blip r:embed="rId3">
            <a:alphaModFix/>
          </a:blip>
          <a:stretch>
            <a:fillRect/>
          </a:stretch>
        </p:blipFill>
        <p:spPr>
          <a:xfrm>
            <a:off x="1264000" y="1041625"/>
            <a:ext cx="6615996" cy="3732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Tests Using P-Values</a:t>
            </a:r>
            <a:endParaRPr/>
          </a:p>
        </p:txBody>
      </p:sp>
      <p:sp>
        <p:nvSpPr>
          <p:cNvPr id="600" name="Google Shape;600;p91"/>
          <p:cNvSpPr txBox="1"/>
          <p:nvPr>
            <p:ph idx="1" type="body"/>
          </p:nvPr>
        </p:nvSpPr>
        <p:spPr>
          <a:xfrm>
            <a:off x="311700" y="1152475"/>
            <a:ext cx="531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P-Value: The probability of getting a result as extreme as you’ve got if the null-hypothesis were true.</a:t>
            </a:r>
            <a:endParaRPr/>
          </a:p>
          <a:p>
            <a:pPr indent="0" lvl="0" marL="0" rtl="0" algn="l">
              <a:spcBef>
                <a:spcPts val="1200"/>
              </a:spcBef>
              <a:spcAft>
                <a:spcPts val="0"/>
              </a:spcAft>
              <a:buNone/>
            </a:pPr>
            <a:r>
              <a:rPr lang="en"/>
              <a:t>P is equal to the area under the curve to the outside of the critical value</a:t>
            </a:r>
            <a:endParaRPr/>
          </a:p>
          <a:p>
            <a:pPr indent="0" lvl="0" marL="0" rtl="0" algn="l">
              <a:spcBef>
                <a:spcPts val="1200"/>
              </a:spcBef>
              <a:spcAft>
                <a:spcPts val="1200"/>
              </a:spcAft>
              <a:buNone/>
            </a:pPr>
            <a:r>
              <a:rPr lang="en"/>
              <a:t>If your p-value is &lt; alpha, reject the null hypothesis.</a:t>
            </a:r>
            <a:endParaRPr/>
          </a:p>
        </p:txBody>
      </p:sp>
      <p:pic>
        <p:nvPicPr>
          <p:cNvPr id="601" name="Google Shape;601;p91"/>
          <p:cNvPicPr preferRelativeResize="0"/>
          <p:nvPr/>
        </p:nvPicPr>
        <p:blipFill>
          <a:blip r:embed="rId3">
            <a:alphaModFix/>
          </a:blip>
          <a:stretch>
            <a:fillRect/>
          </a:stretch>
        </p:blipFill>
        <p:spPr>
          <a:xfrm>
            <a:off x="5744800" y="445025"/>
            <a:ext cx="3213600" cy="2541525"/>
          </a:xfrm>
          <a:prstGeom prst="rect">
            <a:avLst/>
          </a:prstGeom>
          <a:noFill/>
          <a:ln>
            <a:noFill/>
          </a:ln>
        </p:spPr>
      </p:pic>
      <p:pic>
        <p:nvPicPr>
          <p:cNvPr id="602" name="Google Shape;602;p91"/>
          <p:cNvPicPr preferRelativeResize="0"/>
          <p:nvPr/>
        </p:nvPicPr>
        <p:blipFill>
          <a:blip r:embed="rId4">
            <a:alphaModFix/>
          </a:blip>
          <a:stretch>
            <a:fillRect/>
          </a:stretch>
        </p:blipFill>
        <p:spPr>
          <a:xfrm>
            <a:off x="6230563" y="3138950"/>
            <a:ext cx="2242077" cy="185215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vs Magnitude</a:t>
            </a:r>
            <a:endParaRPr/>
          </a:p>
        </p:txBody>
      </p:sp>
      <p:sp>
        <p:nvSpPr>
          <p:cNvPr id="608" name="Google Shape;608;p92"/>
          <p:cNvSpPr txBox="1"/>
          <p:nvPr>
            <p:ph idx="1" type="body"/>
          </p:nvPr>
        </p:nvSpPr>
        <p:spPr>
          <a:xfrm>
            <a:off x="311700" y="1152475"/>
            <a:ext cx="8520600" cy="265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 effect can be statistically significant but tiny</a:t>
            </a:r>
            <a:endParaRPr/>
          </a:p>
          <a:p>
            <a:pPr indent="0" lvl="0" marL="0" rtl="0" algn="l">
              <a:spcBef>
                <a:spcPts val="1200"/>
              </a:spcBef>
              <a:spcAft>
                <a:spcPts val="0"/>
              </a:spcAft>
              <a:buNone/>
            </a:pPr>
            <a:r>
              <a:rPr lang="en"/>
              <a:t>Maybe I’m 99% confident that I run 1/1,000th faster than my friend</a:t>
            </a:r>
            <a:endParaRPr/>
          </a:p>
          <a:p>
            <a:pPr indent="0" lvl="0" marL="0" rtl="0" algn="l">
              <a:spcBef>
                <a:spcPts val="1200"/>
              </a:spcBef>
              <a:spcAft>
                <a:spcPts val="0"/>
              </a:spcAft>
              <a:buNone/>
            </a:pPr>
            <a:r>
              <a:rPr lang="en"/>
              <a:t>Use Cohen’s D to compute size of effect</a:t>
            </a:r>
            <a:endParaRPr/>
          </a:p>
          <a:p>
            <a:pPr indent="0" lvl="0" marL="0" rtl="0" algn="l">
              <a:spcBef>
                <a:spcPts val="1200"/>
              </a:spcBef>
              <a:spcAft>
                <a:spcPts val="0"/>
              </a:spcAft>
              <a:buNone/>
            </a:pPr>
            <a:r>
              <a:rPr lang="en"/>
              <a:t>Gives us the number of standard deviations between two sample means</a:t>
            </a:r>
            <a:endParaRPr/>
          </a:p>
          <a:p>
            <a:pPr indent="0" lvl="0" marL="0" rtl="0" algn="l">
              <a:spcBef>
                <a:spcPts val="1200"/>
              </a:spcBef>
              <a:spcAft>
                <a:spcPts val="0"/>
              </a:spcAft>
              <a:buNone/>
            </a:pPr>
            <a:r>
              <a:rPr b="1" lang="en"/>
              <a:t>D = (Xbar1 - Xbar2) / Sw</a:t>
            </a:r>
            <a:endParaRPr b="1"/>
          </a:p>
          <a:p>
            <a:pPr indent="0" lvl="0" marL="0" rtl="0" algn="l">
              <a:spcBef>
                <a:spcPts val="1200"/>
              </a:spcBef>
              <a:spcAft>
                <a:spcPts val="1200"/>
              </a:spcAft>
              <a:buNone/>
            </a:pPr>
            <a:r>
              <a:rPr lang="en"/>
              <a:t>Sw = Estimated population standard deviation...</a:t>
            </a:r>
            <a:endParaRPr/>
          </a:p>
        </p:txBody>
      </p:sp>
      <p:graphicFrame>
        <p:nvGraphicFramePr>
          <p:cNvPr id="609" name="Google Shape;609;p92"/>
          <p:cNvGraphicFramePr/>
          <p:nvPr/>
        </p:nvGraphicFramePr>
        <p:xfrm>
          <a:off x="2336875" y="3805075"/>
          <a:ext cx="3000000" cy="3000000"/>
        </p:xfrm>
        <a:graphic>
          <a:graphicData uri="http://schemas.openxmlformats.org/drawingml/2006/table">
            <a:tbl>
              <a:tblPr>
                <a:noFill/>
                <a:tableStyleId>{332A9ED6-86C9-473D-917A-FD72D07D1F73}</a:tableStyleId>
              </a:tblPr>
              <a:tblGrid>
                <a:gridCol w="2441875"/>
                <a:gridCol w="2441875"/>
              </a:tblGrid>
              <a:tr h="396200">
                <a:tc>
                  <a:txBody>
                    <a:bodyPr/>
                    <a:lstStyle/>
                    <a:p>
                      <a:pPr indent="0" lvl="0" marL="0" rtl="0" algn="l">
                        <a:spcBef>
                          <a:spcPts val="0"/>
                        </a:spcBef>
                        <a:spcAft>
                          <a:spcPts val="0"/>
                        </a:spcAft>
                        <a:buNone/>
                      </a:pPr>
                      <a:r>
                        <a:rPr lang="en"/>
                        <a:t>D = 0.2</a:t>
                      </a:r>
                      <a:endParaRPr/>
                    </a:p>
                  </a:txBody>
                  <a:tcPr marT="91425" marB="91425" marR="91425" marL="91425"/>
                </a:tc>
                <a:tc>
                  <a:txBody>
                    <a:bodyPr/>
                    <a:lstStyle/>
                    <a:p>
                      <a:pPr indent="0" lvl="0" marL="0" rtl="0" algn="l">
                        <a:spcBef>
                          <a:spcPts val="0"/>
                        </a:spcBef>
                        <a:spcAft>
                          <a:spcPts val="0"/>
                        </a:spcAft>
                        <a:buNone/>
                      </a:pPr>
                      <a:r>
                        <a:rPr lang="en"/>
                        <a:t>Small effect</a:t>
                      </a:r>
                      <a:endParaRPr/>
                    </a:p>
                  </a:txBody>
                  <a:tcPr marT="91425" marB="91425" marR="91425" marL="91425"/>
                </a:tc>
              </a:tr>
              <a:tr h="396200">
                <a:tc>
                  <a:txBody>
                    <a:bodyPr/>
                    <a:lstStyle/>
                    <a:p>
                      <a:pPr indent="0" lvl="0" marL="0" rtl="0" algn="l">
                        <a:spcBef>
                          <a:spcPts val="0"/>
                        </a:spcBef>
                        <a:spcAft>
                          <a:spcPts val="0"/>
                        </a:spcAft>
                        <a:buNone/>
                      </a:pPr>
                      <a:r>
                        <a:rPr lang="en"/>
                        <a:t>D = 0.5</a:t>
                      </a:r>
                      <a:endParaRPr/>
                    </a:p>
                  </a:txBody>
                  <a:tcPr marT="91425" marB="91425" marR="91425" marL="91425"/>
                </a:tc>
                <a:tc>
                  <a:txBody>
                    <a:bodyPr/>
                    <a:lstStyle/>
                    <a:p>
                      <a:pPr indent="0" lvl="0" marL="0" rtl="0" algn="l">
                        <a:spcBef>
                          <a:spcPts val="0"/>
                        </a:spcBef>
                        <a:spcAft>
                          <a:spcPts val="0"/>
                        </a:spcAft>
                        <a:buNone/>
                      </a:pPr>
                      <a:r>
                        <a:rPr lang="en"/>
                        <a:t>Medium effect</a:t>
                      </a:r>
                      <a:endParaRPr/>
                    </a:p>
                  </a:txBody>
                  <a:tcPr marT="91425" marB="91425" marR="91425" marL="91425"/>
                </a:tc>
              </a:tr>
              <a:tr h="396200">
                <a:tc>
                  <a:txBody>
                    <a:bodyPr/>
                    <a:lstStyle/>
                    <a:p>
                      <a:pPr indent="0" lvl="0" marL="0" rtl="0" algn="l">
                        <a:spcBef>
                          <a:spcPts val="0"/>
                        </a:spcBef>
                        <a:spcAft>
                          <a:spcPts val="0"/>
                        </a:spcAft>
                        <a:buNone/>
                      </a:pPr>
                      <a:r>
                        <a:rPr lang="en"/>
                        <a:t>D = 0.8</a:t>
                      </a:r>
                      <a:endParaRPr/>
                    </a:p>
                  </a:txBody>
                  <a:tcPr marT="91425" marB="91425" marR="91425" marL="91425"/>
                </a:tc>
                <a:tc>
                  <a:txBody>
                    <a:bodyPr/>
                    <a:lstStyle/>
                    <a:p>
                      <a:pPr indent="0" lvl="0" marL="0" rtl="0" algn="l">
                        <a:spcBef>
                          <a:spcPts val="0"/>
                        </a:spcBef>
                        <a:spcAft>
                          <a:spcPts val="0"/>
                        </a:spcAft>
                        <a:buNone/>
                      </a:pPr>
                      <a:r>
                        <a:rPr lang="en"/>
                        <a:t>Large effect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53" name="Google Shape;153;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normally distributed data, values become increasingly rare as they get further away from the mean value.</a:t>
            </a:r>
            <a:endParaRPr/>
          </a:p>
          <a:p>
            <a:pPr indent="0" lvl="0" marL="0" rtl="0" algn="l">
              <a:spcBef>
                <a:spcPts val="1200"/>
              </a:spcBef>
              <a:spcAft>
                <a:spcPts val="0"/>
              </a:spcAft>
              <a:buNone/>
            </a:pPr>
            <a:r>
              <a:rPr lang="en"/>
              <a:t>Since the central limit theorem tells us that distribution of sample means is normally distributed, we can use the normal distribution (or the very similar t-distribution) to tell how likely it is that a given sample mean will occur by chance.</a:t>
            </a:r>
            <a:endParaRPr/>
          </a:p>
          <a:p>
            <a:pPr indent="0" lvl="0" marL="0" rtl="0" algn="l">
              <a:spcBef>
                <a:spcPts val="1200"/>
              </a:spcBef>
              <a:spcAft>
                <a:spcPts val="1200"/>
              </a:spcAft>
              <a:buNone/>
            </a:pPr>
            <a:r>
              <a:rPr lang="en"/>
              <a:t>If a value is far enough away from the mean, it is unlikely to be the result of randomness / sampling error and is likely to be a real difference. </a:t>
            </a:r>
            <a:endParaRPr/>
          </a:p>
        </p:txBody>
      </p:sp>
      <p:pic>
        <p:nvPicPr>
          <p:cNvPr id="154" name="Google Shape;154;p31"/>
          <p:cNvPicPr preferRelativeResize="0"/>
          <p:nvPr/>
        </p:nvPicPr>
        <p:blipFill>
          <a:blip r:embed="rId3">
            <a:alphaModFix/>
          </a:blip>
          <a:stretch>
            <a:fillRect/>
          </a:stretch>
        </p:blipFill>
        <p:spPr>
          <a:xfrm>
            <a:off x="5679325" y="399938"/>
            <a:ext cx="2838924" cy="434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Empirical Rule (Again)</a:t>
            </a:r>
            <a:endParaRPr/>
          </a:p>
        </p:txBody>
      </p:sp>
      <p:sp>
        <p:nvSpPr>
          <p:cNvPr id="160" name="Google Shape;160;p32"/>
          <p:cNvSpPr txBox="1"/>
          <p:nvPr>
            <p:ph idx="1" type="body"/>
          </p:nvPr>
        </p:nvSpPr>
        <p:spPr>
          <a:xfrm>
            <a:off x="159725" y="1139575"/>
            <a:ext cx="4731300" cy="34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Extreme values are less likely in data that is normally distributed.</a:t>
            </a:r>
            <a:endParaRPr/>
          </a:p>
          <a:p>
            <a:pPr indent="0" lvl="0" marL="0" rtl="0" algn="l">
              <a:spcBef>
                <a:spcPts val="1200"/>
              </a:spcBef>
              <a:spcAft>
                <a:spcPts val="0"/>
              </a:spcAft>
              <a:buNone/>
            </a:pPr>
            <a:r>
              <a:rPr lang="en"/>
              <a:t>The </a:t>
            </a:r>
            <a:r>
              <a:rPr lang="en"/>
              <a:t>empirical</a:t>
            </a:r>
            <a:r>
              <a:rPr lang="en"/>
              <a:t> rule tells us that when data are normally distributed:</a:t>
            </a:r>
            <a:endParaRPr/>
          </a:p>
          <a:p>
            <a:pPr indent="0" lvl="0" marL="0" rtl="0" algn="l">
              <a:spcBef>
                <a:spcPts val="1200"/>
              </a:spcBef>
              <a:spcAft>
                <a:spcPts val="0"/>
              </a:spcAft>
              <a:buNone/>
            </a:pPr>
            <a:r>
              <a:rPr lang="en"/>
              <a:t>68% of the data fall within 1 standard deviation of the mean.</a:t>
            </a:r>
            <a:endParaRPr/>
          </a:p>
          <a:p>
            <a:pPr indent="0" lvl="0" marL="0" rtl="0" algn="l">
              <a:spcBef>
                <a:spcPts val="1200"/>
              </a:spcBef>
              <a:spcAft>
                <a:spcPts val="0"/>
              </a:spcAft>
              <a:buNone/>
            </a:pPr>
            <a:r>
              <a:rPr lang="en"/>
              <a:t>95% of the data fall within 2 standard deviations of the mean</a:t>
            </a:r>
            <a:endParaRPr/>
          </a:p>
          <a:p>
            <a:pPr indent="0" lvl="0" marL="0" rtl="0" algn="l">
              <a:spcBef>
                <a:spcPts val="1200"/>
              </a:spcBef>
              <a:spcAft>
                <a:spcPts val="1200"/>
              </a:spcAft>
              <a:buNone/>
            </a:pPr>
            <a:r>
              <a:rPr lang="en"/>
              <a:t>99.7% of the data fall within 3 standard deviations of the mean</a:t>
            </a:r>
            <a:endParaRPr/>
          </a:p>
        </p:txBody>
      </p:sp>
      <p:pic>
        <p:nvPicPr>
          <p:cNvPr id="161" name="Google Shape;161;p32"/>
          <p:cNvPicPr preferRelativeResize="0"/>
          <p:nvPr/>
        </p:nvPicPr>
        <p:blipFill>
          <a:blip r:embed="rId3">
            <a:alphaModFix/>
          </a:blip>
          <a:stretch>
            <a:fillRect/>
          </a:stretch>
        </p:blipFill>
        <p:spPr>
          <a:xfrm>
            <a:off x="4764373" y="1816400"/>
            <a:ext cx="3866525" cy="244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a:t>
            </a:r>
            <a:r>
              <a:rPr lang="en"/>
              <a:t>difference</a:t>
            </a:r>
            <a:r>
              <a:rPr lang="en"/>
              <a:t> due to sampling error or real?</a:t>
            </a:r>
            <a:endParaRPr/>
          </a:p>
        </p:txBody>
      </p:sp>
      <p:sp>
        <p:nvSpPr>
          <p:cNvPr id="167" name="Google Shape;167;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sampling error</a:t>
            </a:r>
            <a:endParaRPr/>
          </a:p>
        </p:txBody>
      </p:sp>
      <p:sp>
        <p:nvSpPr>
          <p:cNvPr id="168" name="Google Shape;168;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a real difference</a:t>
            </a:r>
            <a:endParaRPr/>
          </a:p>
        </p:txBody>
      </p:sp>
      <p:pic>
        <p:nvPicPr>
          <p:cNvPr id="169" name="Google Shape;169;p33"/>
          <p:cNvPicPr preferRelativeResize="0"/>
          <p:nvPr/>
        </p:nvPicPr>
        <p:blipFill>
          <a:blip r:embed="rId3">
            <a:alphaModFix/>
          </a:blip>
          <a:stretch>
            <a:fillRect/>
          </a:stretch>
        </p:blipFill>
        <p:spPr>
          <a:xfrm>
            <a:off x="0" y="2001438"/>
            <a:ext cx="3520199" cy="2162325"/>
          </a:xfrm>
          <a:prstGeom prst="rect">
            <a:avLst/>
          </a:prstGeom>
          <a:noFill/>
          <a:ln>
            <a:noFill/>
          </a:ln>
        </p:spPr>
      </p:pic>
      <p:pic>
        <p:nvPicPr>
          <p:cNvPr id="170" name="Google Shape;170;p33"/>
          <p:cNvPicPr preferRelativeResize="0"/>
          <p:nvPr/>
        </p:nvPicPr>
        <p:blipFill>
          <a:blip r:embed="rId4">
            <a:alphaModFix/>
          </a:blip>
          <a:stretch>
            <a:fillRect/>
          </a:stretch>
        </p:blipFill>
        <p:spPr>
          <a:xfrm>
            <a:off x="3949350" y="1876314"/>
            <a:ext cx="4882951" cy="24125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