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84c6ea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f84c6ea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f84c6ea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f84c6ea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dc4af30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dc4af30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dc4af30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dc4af30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dc4af30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dc4af30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dc4af30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dc4af30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8707c75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8707c75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8707c75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8707c75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8707c75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8707c75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8707c75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8707c75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8707c75e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8707c75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8707c75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8707c75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f84c6e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f84c6e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f84c6ea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f84c6ea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SSA and SSW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 Among (MSA) = SSA / (c - 1), where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 Within (MSW) = SSW / (n - c), where n is the total sample size from all groups and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F-Statistic and Critical Value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 Among (MSA) = SSA / (c - 1), where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 Within (MSW) = SSW / (n - c), where n is the total sample size from all groups and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Consult an F table for that level of confidence where df1 = c - 1 and df2 = n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 Statistic = MSA / MSW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F &gt; CV, reject the null hypothesis that all group means are equal.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00" y="1152475"/>
            <a:ext cx="2909500" cy="1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315" y="1017724"/>
            <a:ext cx="3918984" cy="3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87" y="2470004"/>
            <a:ext cx="3129026" cy="232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600" y="445028"/>
            <a:ext cx="5815798" cy="16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Tukey-Kramer 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75" y="1315301"/>
            <a:ext cx="6995449" cy="293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ANOVA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there are two factors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 gets a lot more tedious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also test for interaction effects between factors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interaction: Does choice of major </a:t>
            </a:r>
            <a:r>
              <a:rPr lang="en"/>
              <a:t>affect</a:t>
            </a:r>
            <a:r>
              <a:rPr lang="en"/>
              <a:t> salaries differently for private school students than it does for public school students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52" y="3328750"/>
            <a:ext cx="3837501" cy="1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280" y="171049"/>
            <a:ext cx="5399432" cy="2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425" y="2712825"/>
            <a:ext cx="5351152" cy="21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Basics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5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Z / T testing, but with multiple groups simultaneously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or more “factors” /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factor contains two or more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Levels can be numerical or categorical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950" y="1605338"/>
            <a:ext cx="3828299" cy="19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detect significant differences among means values of three or more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Populations are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Populations have equal variances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Samples</a:t>
            </a:r>
            <a:r>
              <a:rPr lang="en"/>
              <a:t> are randomly and independently selected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	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9900"/>
            <a:ext cx="37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Group 1 Mean = Group 2 Mean = Group 3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392400" y="2797750"/>
            <a:ext cx="4286250" cy="1385887"/>
            <a:chOff x="1517" y="2487"/>
            <a:chExt cx="2700" cy="1056"/>
          </a:xfrm>
        </p:grpSpPr>
        <p:sp>
          <p:nvSpPr>
            <p:cNvPr id="81" name="Google Shape;81;p16"/>
            <p:cNvSpPr/>
            <p:nvPr/>
          </p:nvSpPr>
          <p:spPr>
            <a:xfrm>
              <a:off x="2813" y="2583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709" y="2583"/>
              <a:ext cx="1103" cy="911"/>
            </a:xfrm>
            <a:custGeom>
              <a:rect b="b" l="l" r="r" t="t"/>
              <a:pathLst>
                <a:path extrusionOk="0" h="911" w="1103">
                  <a:moveTo>
                    <a:pt x="0" y="910"/>
                  </a:moveTo>
                  <a:lnTo>
                    <a:pt x="116" y="899"/>
                  </a:lnTo>
                  <a:lnTo>
                    <a:pt x="174" y="889"/>
                  </a:lnTo>
                  <a:lnTo>
                    <a:pt x="234" y="872"/>
                  </a:lnTo>
                  <a:lnTo>
                    <a:pt x="290" y="852"/>
                  </a:lnTo>
                  <a:lnTo>
                    <a:pt x="349" y="825"/>
                  </a:lnTo>
                  <a:lnTo>
                    <a:pt x="405" y="787"/>
                  </a:lnTo>
                  <a:lnTo>
                    <a:pt x="521" y="683"/>
                  </a:lnTo>
                  <a:lnTo>
                    <a:pt x="637" y="533"/>
                  </a:lnTo>
                  <a:lnTo>
                    <a:pt x="755" y="356"/>
                  </a:lnTo>
                  <a:lnTo>
                    <a:pt x="811" y="265"/>
                  </a:lnTo>
                  <a:lnTo>
                    <a:pt x="870" y="181"/>
                  </a:lnTo>
                  <a:lnTo>
                    <a:pt x="927" y="107"/>
                  </a:lnTo>
                  <a:lnTo>
                    <a:pt x="986" y="49"/>
                  </a:lnTo>
                  <a:lnTo>
                    <a:pt x="1042" y="14"/>
                  </a:lnTo>
                  <a:lnTo>
                    <a:pt x="1102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2813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661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0" y="910"/>
                  </a:moveTo>
                  <a:lnTo>
                    <a:pt x="121" y="899"/>
                  </a:lnTo>
                  <a:lnTo>
                    <a:pt x="181" y="889"/>
                  </a:lnTo>
                  <a:lnTo>
                    <a:pt x="244" y="872"/>
                  </a:lnTo>
                  <a:lnTo>
                    <a:pt x="302" y="852"/>
                  </a:lnTo>
                  <a:lnTo>
                    <a:pt x="365" y="825"/>
                  </a:lnTo>
                  <a:lnTo>
                    <a:pt x="423" y="787"/>
                  </a:lnTo>
                  <a:lnTo>
                    <a:pt x="544" y="683"/>
                  </a:lnTo>
                  <a:lnTo>
                    <a:pt x="665" y="533"/>
                  </a:lnTo>
                  <a:lnTo>
                    <a:pt x="787" y="356"/>
                  </a:lnTo>
                  <a:lnTo>
                    <a:pt x="846" y="265"/>
                  </a:lnTo>
                  <a:lnTo>
                    <a:pt x="908" y="181"/>
                  </a:lnTo>
                  <a:lnTo>
                    <a:pt x="967" y="107"/>
                  </a:lnTo>
                  <a:lnTo>
                    <a:pt x="1029" y="49"/>
                  </a:lnTo>
                  <a:lnTo>
                    <a:pt x="1088" y="14"/>
                  </a:lnTo>
                  <a:lnTo>
                    <a:pt x="115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2813" y="2487"/>
              <a:ext cx="1247" cy="911"/>
            </a:xfrm>
            <a:custGeom>
              <a:rect b="b" l="l" r="r" t="t"/>
              <a:pathLst>
                <a:path extrusionOk="0" h="911" w="1247">
                  <a:moveTo>
                    <a:pt x="1246" y="910"/>
                  </a:moveTo>
                  <a:lnTo>
                    <a:pt x="1115" y="899"/>
                  </a:lnTo>
                  <a:lnTo>
                    <a:pt x="1050" y="889"/>
                  </a:lnTo>
                  <a:lnTo>
                    <a:pt x="982" y="872"/>
                  </a:lnTo>
                  <a:lnTo>
                    <a:pt x="919" y="852"/>
                  </a:lnTo>
                  <a:lnTo>
                    <a:pt x="851" y="825"/>
                  </a:lnTo>
                  <a:lnTo>
                    <a:pt x="788" y="787"/>
                  </a:lnTo>
                  <a:lnTo>
                    <a:pt x="655" y="683"/>
                  </a:lnTo>
                  <a:lnTo>
                    <a:pt x="524" y="533"/>
                  </a:lnTo>
                  <a:lnTo>
                    <a:pt x="393" y="356"/>
                  </a:lnTo>
                  <a:lnTo>
                    <a:pt x="327" y="265"/>
                  </a:lnTo>
                  <a:lnTo>
                    <a:pt x="260" y="181"/>
                  </a:lnTo>
                  <a:lnTo>
                    <a:pt x="196" y="107"/>
                  </a:lnTo>
                  <a:lnTo>
                    <a:pt x="129" y="49"/>
                  </a:lnTo>
                  <a:lnTo>
                    <a:pt x="65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613" y="2487"/>
              <a:ext cx="1199" cy="911"/>
            </a:xfrm>
            <a:custGeom>
              <a:rect b="b" l="l" r="r" t="t"/>
              <a:pathLst>
                <a:path extrusionOk="0" h="911" w="1199">
                  <a:moveTo>
                    <a:pt x="0" y="910"/>
                  </a:moveTo>
                  <a:lnTo>
                    <a:pt x="126" y="899"/>
                  </a:lnTo>
                  <a:lnTo>
                    <a:pt x="189" y="889"/>
                  </a:lnTo>
                  <a:lnTo>
                    <a:pt x="254" y="872"/>
                  </a:lnTo>
                  <a:lnTo>
                    <a:pt x="315" y="852"/>
                  </a:lnTo>
                  <a:lnTo>
                    <a:pt x="380" y="825"/>
                  </a:lnTo>
                  <a:lnTo>
                    <a:pt x="441" y="787"/>
                  </a:lnTo>
                  <a:lnTo>
                    <a:pt x="566" y="683"/>
                  </a:lnTo>
                  <a:lnTo>
                    <a:pt x="692" y="533"/>
                  </a:lnTo>
                  <a:lnTo>
                    <a:pt x="820" y="356"/>
                  </a:lnTo>
                  <a:lnTo>
                    <a:pt x="881" y="265"/>
                  </a:lnTo>
                  <a:lnTo>
                    <a:pt x="946" y="181"/>
                  </a:lnTo>
                  <a:lnTo>
                    <a:pt x="1007" y="107"/>
                  </a:lnTo>
                  <a:lnTo>
                    <a:pt x="1072" y="49"/>
                  </a:lnTo>
                  <a:lnTo>
                    <a:pt x="1133" y="14"/>
                  </a:lnTo>
                  <a:lnTo>
                    <a:pt x="1198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87;p16"/>
            <p:cNvCxnSpPr/>
            <p:nvPr/>
          </p:nvCxnSpPr>
          <p:spPr>
            <a:xfrm>
              <a:off x="2813" y="2583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" name="Google Shape;88;p16"/>
            <p:cNvCxnSpPr/>
            <p:nvPr/>
          </p:nvCxnSpPr>
          <p:spPr>
            <a:xfrm>
              <a:off x="1517" y="3543"/>
              <a:ext cx="2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9" name="Google Shape;89;p16"/>
          <p:cNvSpPr/>
          <p:nvPr/>
        </p:nvSpPr>
        <p:spPr>
          <a:xfrm>
            <a:off x="6569193" y="2230760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775573" y="2230760"/>
            <a:ext cx="810154" cy="982839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569193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714525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484909" y="2230760"/>
            <a:ext cx="915716" cy="982839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569193" y="2230760"/>
            <a:ext cx="902998" cy="981760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914664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010196" y="3372600"/>
            <a:ext cx="923310" cy="1315138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358068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384025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958282" y="3372600"/>
            <a:ext cx="1043617" cy="1315138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914664" y="3372600"/>
            <a:ext cx="1029124" cy="1313694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5731898" y="4758475"/>
            <a:ext cx="299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696825" y="1101200"/>
            <a:ext cx="42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HA: At least one of the group means is different to a statistically significant extent from the others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Within Groups (SSW)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the mean of each group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differences between each observation and its group’s mean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Square the differences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Add up all the squared differences = SSW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7088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Among Groups (SSA)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mean for all observations (grand mean)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</a:t>
            </a:r>
            <a:r>
              <a:rPr lang="en"/>
              <a:t> the mean for each group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differences between each group’s mean and the grand mean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Multiply each group’s squared difference by the number of observations in each group to weight the values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Add up all the multiplied squared differences = SSA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408450" y="42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Total Variation (SST) = Within Group Variation (SSW) + Among Group Variation (SSA)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	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Squares and the F Statistic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 Among (MSA) = SSA / (c - 1), where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 Within (MSW) = SSW / (n - c), where n is the total sample size from all groups and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 Statistic = MSA / MSW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Statistic vs F Critical Value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49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level of confidence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 =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Consult an F table for that level of confidence where df1 = c - 1 and df2 = n - c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199760" y="2903096"/>
            <a:ext cx="1227938" cy="160365"/>
          </a:xfrm>
          <a:custGeom>
            <a:rect b="b" l="l" r="r" t="t"/>
            <a:pathLst>
              <a:path extrusionOk="0" h="154" w="980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rgbClr val="FFCF0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875341" y="2073975"/>
            <a:ext cx="2772883" cy="992898"/>
          </a:xfrm>
          <a:custGeom>
            <a:rect b="b" l="l" r="r" t="t"/>
            <a:pathLst>
              <a:path extrusionOk="0" h="1023" w="3388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701175" y="2903096"/>
            <a:ext cx="360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881606" y="2084211"/>
            <a:ext cx="2706483" cy="997448"/>
          </a:xfrm>
          <a:custGeom>
            <a:rect b="b" l="l" r="r" t="t"/>
            <a:pathLst>
              <a:path extrusionOk="0" h="1021" w="3492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cap="flat" cmpd="sng" w="38100">
            <a:solidFill>
              <a:srgbClr val="3333CC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>
            <a:off x="7204772" y="2903096"/>
            <a:ext cx="1200" cy="1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 flipH="1">
            <a:off x="7445480" y="2739319"/>
            <a:ext cx="180300" cy="2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 txBox="1"/>
          <p:nvPr/>
        </p:nvSpPr>
        <p:spPr>
          <a:xfrm>
            <a:off x="7565636" y="2510714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cxnSp>
        <p:nvCxnSpPr>
          <p:cNvPr id="130" name="Google Shape;130;p19"/>
          <p:cNvCxnSpPr/>
          <p:nvPr/>
        </p:nvCxnSpPr>
        <p:spPr>
          <a:xfrm rot="10800000">
            <a:off x="7204772" y="3066828"/>
            <a:ext cx="0" cy="32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/>
          <p:nvPr/>
        </p:nvCxnSpPr>
        <p:spPr>
          <a:xfrm rot="10800000">
            <a:off x="5941772" y="3230651"/>
            <a:ext cx="126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 rot="10800000">
            <a:off x="7204651" y="3230651"/>
            <a:ext cx="120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7445348" y="3176058"/>
            <a:ext cx="781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182326" y="3176058"/>
            <a:ext cx="721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</a:t>
            </a:r>
            <a:endParaRPr/>
          </a:p>
          <a:p>
            <a:pPr indent="0" lvl="0" marL="0" marR="0" rtl="0" algn="l">
              <a:lnSpc>
                <a:spcPct val="2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7084485" y="3384192"/>
            <a:ext cx="481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SSW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152475"/>
            <a:ext cx="23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</a:t>
            </a:r>
            <a:r>
              <a:rPr lang="en"/>
              <a:t> mean of each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each observations difference from it’s group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Sum them up!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01" y="194925"/>
            <a:ext cx="5896799" cy="456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SSA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</a:t>
            </a:r>
            <a:r>
              <a:rPr lang="en"/>
              <a:t> group averages and overall average (grand mean)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Subtract grande mean from each group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Sum them up!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37075"/>
            <a:ext cx="8520599" cy="143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