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Lst>
  <p:sldSz cy="5143500" cx="9144000"/>
  <p:notesSz cx="6858000" cy="9144000"/>
  <p:embeddedFontLst>
    <p:embeddedFont>
      <p:font typeface="Roboto"/>
      <p:regular r:id="rId72"/>
      <p:bold r:id="rId73"/>
      <p:italic r:id="rId74"/>
      <p:boldItalic r:id="rId75"/>
    </p:embeddedFont>
    <p:embeddedFont>
      <p:font typeface="Source Code Pro"/>
      <p:regular r:id="rId76"/>
      <p:bold r:id="rId77"/>
      <p:italic r:id="rId78"/>
      <p:boldItalic r:id="rId79"/>
    </p:embeddedFont>
    <p:embeddedFont>
      <p:font typeface="Oswald"/>
      <p:regular r:id="rId80"/>
      <p:bold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0F6EB1-8B37-4944-82C7-DD819753D9B3}">
  <a:tblStyle styleId="{850F6EB1-8B37-4944-82C7-DD819753D9B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Oswald-regular.fntdata"/><Relationship Id="rId81"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Roboto-bold.fntdata"/><Relationship Id="rId72" Type="http://schemas.openxmlformats.org/officeDocument/2006/relationships/font" Target="fonts/Roboto-regular.fntdata"/><Relationship Id="rId31" Type="http://schemas.openxmlformats.org/officeDocument/2006/relationships/slide" Target="slides/slide24.xml"/><Relationship Id="rId75" Type="http://schemas.openxmlformats.org/officeDocument/2006/relationships/font" Target="fonts/Roboto-boldItalic.fntdata"/><Relationship Id="rId30" Type="http://schemas.openxmlformats.org/officeDocument/2006/relationships/slide" Target="slides/slide23.xml"/><Relationship Id="rId74" Type="http://schemas.openxmlformats.org/officeDocument/2006/relationships/font" Target="fonts/Roboto-italic.fntdata"/><Relationship Id="rId33" Type="http://schemas.openxmlformats.org/officeDocument/2006/relationships/slide" Target="slides/slide26.xml"/><Relationship Id="rId77" Type="http://schemas.openxmlformats.org/officeDocument/2006/relationships/font" Target="fonts/SourceCodePro-bold.fntdata"/><Relationship Id="rId32" Type="http://schemas.openxmlformats.org/officeDocument/2006/relationships/slide" Target="slides/slide25.xml"/><Relationship Id="rId76" Type="http://schemas.openxmlformats.org/officeDocument/2006/relationships/font" Target="fonts/SourceCodePro-regular.fntdata"/><Relationship Id="rId35" Type="http://schemas.openxmlformats.org/officeDocument/2006/relationships/slide" Target="slides/slide28.xml"/><Relationship Id="rId79" Type="http://schemas.openxmlformats.org/officeDocument/2006/relationships/font" Target="fonts/SourceCodePro-boldItalic.fntdata"/><Relationship Id="rId34" Type="http://schemas.openxmlformats.org/officeDocument/2006/relationships/slide" Target="slides/slide27.xml"/><Relationship Id="rId78" Type="http://schemas.openxmlformats.org/officeDocument/2006/relationships/font" Target="fonts/SourceCodePro-italic.fntdata"/><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0f3703db9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0f3703db9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0f3703db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0f3703db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0f3703db9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0f3703db9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135028d5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135028d5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eb0eec61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9eb0eec61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9eb0eec61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9eb0eec61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eb0eec61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eb0eec61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9eb0eec61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9eb0eec61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c8a50ca0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c8a50ca0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eb0eec61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9eb0eec61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0f3703db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a0f3703db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bdc615f1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bdc615f1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135028d58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a135028d58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28213c27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628213c27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b738ffe0f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b738ffe0f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fb6dba6f2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fb6dba6f2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a0f3703db9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a0f3703db9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a0f3703db9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a0f3703db9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0f3703db9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a0f3703db9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9eb0eec61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9eb0eec61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a135028d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a135028d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a0f3703db9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a0f3703db9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d1dd03d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d1dd03d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0f3703db9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a0f3703db9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fbdc615f1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fbdc615f1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9eb0eec61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9eb0eec61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fbdc615f1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fbdc615f1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9eb0eec61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9eb0eec61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fbdc615f1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fbdc615f1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9eb0eec61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9eb0eec61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fbdc615f1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fbdc615f1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fd1dd03d1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fd1dd03d1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628213c27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628213c27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d1dd03d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d1dd03d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a0f3703db9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a0f3703db9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a135028d5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a135028d5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a135028d5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a135028d5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b948f02a3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b948f02a3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9eb0eec61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9eb0eec61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a135028d58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a135028d58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fd703bde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fd703bde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fd703bde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fd703bde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fd703bde2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fd703bde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fd703bde2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fd703bde2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d1dd03d1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fd1dd03d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fd1dd03d1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fd1dd03d1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fd1dd03d1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fd1dd03d1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fd1dd03d1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fd1dd03d1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b948f02a3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b948f02a3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b948f02a3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b948f02a3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b86cf7de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b86cf7de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b948f02a3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b948f02a3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a0f3703db9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a0f3703db9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c8a50ca05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c8a50ca05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fbdc615f1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fbdc615f1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bdc615f1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bdc615f1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fbdc615f1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fbdc615f1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a0f3703db9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a0f3703db9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a0f3703db9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a0f3703db9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a0f3703db9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a0f3703db9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a0f3703db9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a0f3703db9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0f3703db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0f3703db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0f3703db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0f3703db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0f3703db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0f3703db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8.png"/><Relationship Id="rId6"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0.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5.pn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3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28.png"/><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33.png"/><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29.png"/><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28.png"/><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3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8.png"/><Relationship Id="rId4" Type="http://schemas.openxmlformats.org/officeDocument/2006/relationships/image" Target="../media/image3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Hypothesis Testing</a:t>
            </a:r>
            <a:endParaRPr/>
          </a:p>
        </p:txBody>
      </p:sp>
      <p:sp>
        <p:nvSpPr>
          <p:cNvPr id="108" name="Google Shape;108;p25"/>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H0 vs 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Empirical Rule (Again)</a:t>
            </a:r>
            <a:endParaRPr/>
          </a:p>
        </p:txBody>
      </p:sp>
      <p:sp>
        <p:nvSpPr>
          <p:cNvPr id="176" name="Google Shape;176;p34"/>
          <p:cNvSpPr txBox="1"/>
          <p:nvPr>
            <p:ph idx="1" type="body"/>
          </p:nvPr>
        </p:nvSpPr>
        <p:spPr>
          <a:xfrm>
            <a:off x="159725" y="1139575"/>
            <a:ext cx="4731300" cy="345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Extreme values are less likely in data that is normally distributed.</a:t>
            </a:r>
            <a:endParaRPr/>
          </a:p>
          <a:p>
            <a:pPr indent="0" lvl="0" marL="0" rtl="0" algn="l">
              <a:spcBef>
                <a:spcPts val="1200"/>
              </a:spcBef>
              <a:spcAft>
                <a:spcPts val="0"/>
              </a:spcAft>
              <a:buNone/>
            </a:pPr>
            <a:r>
              <a:rPr lang="en"/>
              <a:t>The </a:t>
            </a:r>
            <a:r>
              <a:rPr lang="en"/>
              <a:t>empirical</a:t>
            </a:r>
            <a:r>
              <a:rPr lang="en"/>
              <a:t> rule tells us that when data are normally distributed:</a:t>
            </a:r>
            <a:endParaRPr/>
          </a:p>
          <a:p>
            <a:pPr indent="0" lvl="0" marL="0" rtl="0" algn="l">
              <a:spcBef>
                <a:spcPts val="1200"/>
              </a:spcBef>
              <a:spcAft>
                <a:spcPts val="0"/>
              </a:spcAft>
              <a:buNone/>
            </a:pPr>
            <a:r>
              <a:rPr lang="en"/>
              <a:t>68% of the data fall within 1 standard deviation of the mean.</a:t>
            </a:r>
            <a:endParaRPr/>
          </a:p>
          <a:p>
            <a:pPr indent="0" lvl="0" marL="0" rtl="0" algn="l">
              <a:spcBef>
                <a:spcPts val="1200"/>
              </a:spcBef>
              <a:spcAft>
                <a:spcPts val="0"/>
              </a:spcAft>
              <a:buNone/>
            </a:pPr>
            <a:r>
              <a:rPr lang="en"/>
              <a:t>95% of the data fall within 2 standard deviations of the mean</a:t>
            </a:r>
            <a:endParaRPr/>
          </a:p>
          <a:p>
            <a:pPr indent="0" lvl="0" marL="0" rtl="0" algn="l">
              <a:spcBef>
                <a:spcPts val="1200"/>
              </a:spcBef>
              <a:spcAft>
                <a:spcPts val="1200"/>
              </a:spcAft>
              <a:buNone/>
            </a:pPr>
            <a:r>
              <a:rPr lang="en"/>
              <a:t>99.7% of the data fall within 3 standard deviations of the mean</a:t>
            </a:r>
            <a:endParaRPr/>
          </a:p>
        </p:txBody>
      </p:sp>
      <p:pic>
        <p:nvPicPr>
          <p:cNvPr id="177" name="Google Shape;177;p34"/>
          <p:cNvPicPr preferRelativeResize="0"/>
          <p:nvPr/>
        </p:nvPicPr>
        <p:blipFill>
          <a:blip r:embed="rId3">
            <a:alphaModFix/>
          </a:blip>
          <a:stretch>
            <a:fillRect/>
          </a:stretch>
        </p:blipFill>
        <p:spPr>
          <a:xfrm>
            <a:off x="4764373" y="1816400"/>
            <a:ext cx="3866525" cy="2449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the </a:t>
            </a:r>
            <a:r>
              <a:rPr lang="en"/>
              <a:t>difference</a:t>
            </a:r>
            <a:r>
              <a:rPr lang="en"/>
              <a:t> due to sampling error or real?</a:t>
            </a:r>
            <a:endParaRPr/>
          </a:p>
        </p:txBody>
      </p:sp>
      <p:sp>
        <p:nvSpPr>
          <p:cNvPr id="183" name="Google Shape;183;p3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Likely sampling error</a:t>
            </a:r>
            <a:endParaRPr/>
          </a:p>
        </p:txBody>
      </p:sp>
      <p:sp>
        <p:nvSpPr>
          <p:cNvPr id="184" name="Google Shape;184;p3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Likely a real difference</a:t>
            </a:r>
            <a:endParaRPr/>
          </a:p>
        </p:txBody>
      </p:sp>
      <p:pic>
        <p:nvPicPr>
          <p:cNvPr id="185" name="Google Shape;185;p35"/>
          <p:cNvPicPr preferRelativeResize="0"/>
          <p:nvPr/>
        </p:nvPicPr>
        <p:blipFill>
          <a:blip r:embed="rId3">
            <a:alphaModFix/>
          </a:blip>
          <a:stretch>
            <a:fillRect/>
          </a:stretch>
        </p:blipFill>
        <p:spPr>
          <a:xfrm>
            <a:off x="0" y="2001438"/>
            <a:ext cx="3520199" cy="2162325"/>
          </a:xfrm>
          <a:prstGeom prst="rect">
            <a:avLst/>
          </a:prstGeom>
          <a:noFill/>
          <a:ln>
            <a:noFill/>
          </a:ln>
        </p:spPr>
      </p:pic>
      <p:pic>
        <p:nvPicPr>
          <p:cNvPr id="186" name="Google Shape;186;p35"/>
          <p:cNvPicPr preferRelativeResize="0"/>
          <p:nvPr/>
        </p:nvPicPr>
        <p:blipFill>
          <a:blip r:embed="rId4">
            <a:alphaModFix/>
          </a:blip>
          <a:stretch>
            <a:fillRect/>
          </a:stretch>
        </p:blipFill>
        <p:spPr>
          <a:xfrm>
            <a:off x="3949350" y="1876314"/>
            <a:ext cx="4882951" cy="24125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a:t>
            </a:r>
            <a:r>
              <a:rPr lang="en"/>
              <a:t> </a:t>
            </a:r>
            <a:endParaRPr/>
          </a:p>
        </p:txBody>
      </p:sp>
      <p:sp>
        <p:nvSpPr>
          <p:cNvPr id="192" name="Google Shape;19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Several assumptions must be met for hypothesis testing to be valid.  For testing differences in means, the following are required:</a:t>
            </a:r>
            <a:endParaRPr/>
          </a:p>
          <a:p>
            <a:pPr indent="-342900" lvl="0" marL="457200" rtl="0" algn="l">
              <a:spcBef>
                <a:spcPts val="1200"/>
              </a:spcBef>
              <a:spcAft>
                <a:spcPts val="0"/>
              </a:spcAft>
              <a:buSzPts val="1800"/>
              <a:buAutoNum type="arabicParenR"/>
            </a:pPr>
            <a:r>
              <a:rPr lang="en"/>
              <a:t>Data come from a random sample of the population (independent, unrelated, equal probability of getting picked, representative of population)</a:t>
            </a:r>
            <a:endParaRPr/>
          </a:p>
          <a:p>
            <a:pPr indent="-342900" lvl="0" marL="457200" rtl="0" algn="l">
              <a:spcBef>
                <a:spcPts val="0"/>
              </a:spcBef>
              <a:spcAft>
                <a:spcPts val="0"/>
              </a:spcAft>
              <a:buSzPts val="1800"/>
              <a:buAutoNum type="arabicParenR"/>
            </a:pPr>
            <a:r>
              <a:rPr lang="en"/>
              <a:t>Data must be normally distributed - CLT has us covered!</a:t>
            </a:r>
            <a:endParaRPr/>
          </a:p>
          <a:p>
            <a:pPr indent="-342900" lvl="0" marL="457200" rtl="0" algn="l">
              <a:spcBef>
                <a:spcPts val="0"/>
              </a:spcBef>
              <a:spcAft>
                <a:spcPts val="0"/>
              </a:spcAft>
              <a:buSzPts val="1800"/>
              <a:buAutoNum type="arabicParenR"/>
            </a:pPr>
            <a:r>
              <a:rPr lang="en"/>
              <a:t>Data must have equal variances - If not, use Welch’s T-Test</a:t>
            </a:r>
            <a:endParaRPr/>
          </a:p>
          <a:p>
            <a:pPr indent="-342900" lvl="0" marL="457200" rtl="0" algn="l">
              <a:spcBef>
                <a:spcPts val="0"/>
              </a:spcBef>
              <a:spcAft>
                <a:spcPts val="0"/>
              </a:spcAft>
              <a:buSzPts val="1800"/>
              <a:buAutoNum type="arabicParenR"/>
            </a:pPr>
            <a:r>
              <a:rPr lang="en"/>
              <a:t>Population variance / standard deviation must be known - If not, use T-Test</a:t>
            </a:r>
            <a:endParaRPr/>
          </a:p>
          <a:p>
            <a:pPr indent="-342900" lvl="0" marL="457200" rtl="0" algn="l">
              <a:spcBef>
                <a:spcPts val="0"/>
              </a:spcBef>
              <a:spcAft>
                <a:spcPts val="0"/>
              </a:spcAft>
              <a:buSzPts val="1800"/>
              <a:buAutoNum type="arabicParenR"/>
            </a:pPr>
            <a:r>
              <a:rPr lang="en"/>
              <a:t>Sample size should be greater than 30 - If not, use T-Test</a:t>
            </a:r>
            <a:endParaRPr/>
          </a:p>
          <a:p>
            <a:pPr indent="0" lvl="0" marL="0" rtl="0" algn="l">
              <a:spcBef>
                <a:spcPts val="1200"/>
              </a:spcBef>
              <a:spcAft>
                <a:spcPts val="1200"/>
              </a:spcAft>
              <a:buNone/>
            </a:pPr>
            <a:r>
              <a:t/>
            </a:r>
            <a:endParaRPr baseline="-25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Testing Steps:</a:t>
            </a:r>
            <a:endParaRPr/>
          </a:p>
        </p:txBody>
      </p:sp>
      <p:sp>
        <p:nvSpPr>
          <p:cNvPr id="198" name="Google Shape;198;p37"/>
          <p:cNvSpPr txBox="1"/>
          <p:nvPr>
            <p:ph idx="1" type="body"/>
          </p:nvPr>
        </p:nvSpPr>
        <p:spPr>
          <a:xfrm>
            <a:off x="311700" y="1152475"/>
            <a:ext cx="52125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arenR"/>
            </a:pPr>
            <a:r>
              <a:rPr lang="en"/>
              <a:t>State your null and alternative hypotheses.</a:t>
            </a:r>
            <a:endParaRPr/>
          </a:p>
          <a:p>
            <a:pPr indent="-342900" lvl="0" marL="457200" rtl="0" algn="l">
              <a:spcBef>
                <a:spcPts val="0"/>
              </a:spcBef>
              <a:spcAft>
                <a:spcPts val="0"/>
              </a:spcAft>
              <a:buSzPts val="1800"/>
              <a:buAutoNum type="arabicParenR"/>
            </a:pPr>
            <a:r>
              <a:rPr lang="en"/>
              <a:t>Determine which type of test to conduct (one vs two sample, one vs two tail, means vs proportions, Z or T).</a:t>
            </a:r>
            <a:endParaRPr/>
          </a:p>
          <a:p>
            <a:pPr indent="-342900" lvl="0" marL="457200" rtl="0" algn="l">
              <a:spcBef>
                <a:spcPts val="0"/>
              </a:spcBef>
              <a:spcAft>
                <a:spcPts val="0"/>
              </a:spcAft>
              <a:buSzPts val="1800"/>
              <a:buAutoNum type="arabicParenR"/>
            </a:pPr>
            <a:r>
              <a:rPr lang="en"/>
              <a:t>Determine your decision rule (Z &gt; CV, Z &lt; CV, abs(Z) &gt; abs(CV)).</a:t>
            </a:r>
            <a:endParaRPr/>
          </a:p>
          <a:p>
            <a:pPr indent="-342900" lvl="0" marL="457200" rtl="0" algn="l">
              <a:spcBef>
                <a:spcPts val="0"/>
              </a:spcBef>
              <a:spcAft>
                <a:spcPts val="0"/>
              </a:spcAft>
              <a:buSzPts val="1800"/>
              <a:buAutoNum type="arabicParenR"/>
            </a:pPr>
            <a:r>
              <a:rPr lang="en"/>
              <a:t>Select a significance level (alpha) and find the corresponding critical value.</a:t>
            </a:r>
            <a:endParaRPr/>
          </a:p>
          <a:p>
            <a:pPr indent="-342900" lvl="0" marL="457200" rtl="0" algn="l">
              <a:spcBef>
                <a:spcPts val="0"/>
              </a:spcBef>
              <a:spcAft>
                <a:spcPts val="0"/>
              </a:spcAft>
              <a:buSzPts val="1800"/>
              <a:buAutoNum type="arabicParenR"/>
            </a:pPr>
            <a:r>
              <a:rPr lang="en"/>
              <a:t>Calculate Z for your data.</a:t>
            </a:r>
            <a:endParaRPr/>
          </a:p>
          <a:p>
            <a:pPr indent="-342900" lvl="0" marL="457200" rtl="0" algn="l">
              <a:spcBef>
                <a:spcPts val="0"/>
              </a:spcBef>
              <a:spcAft>
                <a:spcPts val="0"/>
              </a:spcAft>
              <a:buSzPts val="1800"/>
              <a:buAutoNum type="arabicParenR"/>
            </a:pPr>
            <a:r>
              <a:rPr lang="en"/>
              <a:t>Apply the decision rule, draw your </a:t>
            </a:r>
            <a:r>
              <a:rPr lang="en"/>
              <a:t>conclusion,</a:t>
            </a:r>
            <a:r>
              <a:rPr lang="en"/>
              <a:t> and live happily ever after!</a:t>
            </a:r>
            <a:endParaRPr/>
          </a:p>
        </p:txBody>
      </p:sp>
      <p:pic>
        <p:nvPicPr>
          <p:cNvPr id="199" name="Google Shape;199;p37"/>
          <p:cNvPicPr preferRelativeResize="0"/>
          <p:nvPr/>
        </p:nvPicPr>
        <p:blipFill rotWithShape="1">
          <a:blip r:embed="rId3">
            <a:alphaModFix/>
          </a:blip>
          <a:srcRect b="11561" l="11010" r="6323" t="14132"/>
          <a:stretch/>
        </p:blipFill>
        <p:spPr>
          <a:xfrm>
            <a:off x="6074300" y="1534425"/>
            <a:ext cx="2406300" cy="1524000"/>
          </a:xfrm>
          <a:prstGeom prst="rect">
            <a:avLst/>
          </a:prstGeom>
          <a:noFill/>
          <a:ln>
            <a:noFill/>
          </a:ln>
        </p:spPr>
      </p:pic>
      <p:sp>
        <p:nvSpPr>
          <p:cNvPr id="200" name="Google Shape;200;p37"/>
          <p:cNvSpPr txBox="1"/>
          <p:nvPr/>
        </p:nvSpPr>
        <p:spPr>
          <a:xfrm>
            <a:off x="6668300" y="3494100"/>
            <a:ext cx="18123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(Z for single sample hypothesis test)</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State Your Null and Alternative Hypotheses</a:t>
            </a:r>
            <a:endParaRPr/>
          </a:p>
        </p:txBody>
      </p:sp>
      <p:sp>
        <p:nvSpPr>
          <p:cNvPr id="206" name="Google Shape;20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Null Hypothesis (HO)</a:t>
            </a:r>
            <a:r>
              <a:rPr lang="en"/>
              <a:t>: What is expected by default / absent any real difference - suggesting that any observed difference is the result of randomness, sampling error, etc, aka the difference is not statistically significant.</a:t>
            </a:r>
            <a:endParaRPr/>
          </a:p>
          <a:p>
            <a:pPr indent="0" lvl="0" marL="0" rtl="0" algn="l">
              <a:spcBef>
                <a:spcPts val="1200"/>
              </a:spcBef>
              <a:spcAft>
                <a:spcPts val="0"/>
              </a:spcAft>
              <a:buNone/>
            </a:pPr>
            <a:r>
              <a:rPr lang="en"/>
              <a:t>Example HO: There is no difference in exam performance between online and in-person students.  </a:t>
            </a:r>
            <a:endParaRPr/>
          </a:p>
          <a:p>
            <a:pPr indent="0" lvl="0" marL="0" rtl="0" algn="l">
              <a:spcBef>
                <a:spcPts val="1200"/>
              </a:spcBef>
              <a:spcAft>
                <a:spcPts val="0"/>
              </a:spcAft>
              <a:buNone/>
            </a:pPr>
            <a:r>
              <a:rPr b="1" lang="en"/>
              <a:t>Alternative Hypothesis (HA)</a:t>
            </a:r>
            <a:r>
              <a:rPr lang="en"/>
              <a:t>: A statement contradicting the null-hypothesis - suggesting there is a statistically </a:t>
            </a:r>
            <a:r>
              <a:rPr lang="en"/>
              <a:t>significant</a:t>
            </a:r>
            <a:r>
              <a:rPr lang="en"/>
              <a:t> difference between groups</a:t>
            </a:r>
            <a:endParaRPr/>
          </a:p>
          <a:p>
            <a:pPr indent="0" lvl="0" marL="0" rtl="0" algn="l">
              <a:spcBef>
                <a:spcPts val="1200"/>
              </a:spcBef>
              <a:spcAft>
                <a:spcPts val="1200"/>
              </a:spcAft>
              <a:buNone/>
            </a:pPr>
            <a:r>
              <a:rPr lang="en"/>
              <a:t>Example HA: In-person students score better than / worse than / differently than online students.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Determine Which Type of Test to Conduct</a:t>
            </a:r>
            <a:endParaRPr/>
          </a:p>
        </p:txBody>
      </p:sp>
      <p:sp>
        <p:nvSpPr>
          <p:cNvPr id="212" name="Google Shape;21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Type of Data:</a:t>
            </a:r>
            <a:r>
              <a:rPr lang="en"/>
              <a:t> Single Sample or Two Sample - Formulas differ!</a:t>
            </a:r>
            <a:endParaRPr/>
          </a:p>
          <a:p>
            <a:pPr indent="0" lvl="0" marL="0" rtl="0" algn="l">
              <a:spcBef>
                <a:spcPts val="1200"/>
              </a:spcBef>
              <a:spcAft>
                <a:spcPts val="0"/>
              </a:spcAft>
              <a:buNone/>
            </a:pPr>
            <a:r>
              <a:rPr lang="en"/>
              <a:t>Sample vs Population = Single Sample </a:t>
            </a:r>
            <a:endParaRPr/>
          </a:p>
          <a:p>
            <a:pPr indent="0" lvl="0" marL="0" rtl="0" algn="l">
              <a:spcBef>
                <a:spcPts val="1200"/>
              </a:spcBef>
              <a:spcAft>
                <a:spcPts val="0"/>
              </a:spcAft>
              <a:buNone/>
            </a:pPr>
            <a:r>
              <a:rPr lang="en"/>
              <a:t>Sample vs Sample = Two Sample</a:t>
            </a:r>
            <a:endParaRPr/>
          </a:p>
          <a:p>
            <a:pPr indent="0" lvl="0" marL="0" rtl="0" algn="l">
              <a:spcBef>
                <a:spcPts val="1200"/>
              </a:spcBef>
              <a:spcAft>
                <a:spcPts val="0"/>
              </a:spcAft>
              <a:buClr>
                <a:schemeClr val="dk1"/>
              </a:buClr>
              <a:buSzPts val="1100"/>
              <a:buFont typeface="Arial"/>
              <a:buNone/>
            </a:pPr>
            <a:r>
              <a:rPr b="1" lang="en"/>
              <a:t>Type of Statistic / Parameter:</a:t>
            </a:r>
            <a:r>
              <a:rPr lang="en"/>
              <a:t> Means or Proportions - Formulas differ!</a:t>
            </a:r>
            <a:endParaRPr/>
          </a:p>
          <a:p>
            <a:pPr indent="0" lvl="0" marL="0" rtl="0" algn="l">
              <a:spcBef>
                <a:spcPts val="1200"/>
              </a:spcBef>
              <a:spcAft>
                <a:spcPts val="0"/>
              </a:spcAft>
              <a:buNone/>
            </a:pPr>
            <a:r>
              <a:rPr b="1" lang="en"/>
              <a:t>Type of Hypothesis: </a:t>
            </a:r>
            <a:r>
              <a:rPr lang="en"/>
              <a:t>One-tailed Right (&gt;), One-tailed Left (&lt;), or Two-tailed (=/=) - Decision rules and critical values differ!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Samples - One or Two Samples?</a:t>
            </a:r>
            <a:endParaRPr/>
          </a:p>
        </p:txBody>
      </p:sp>
      <p:sp>
        <p:nvSpPr>
          <p:cNvPr id="218" name="Google Shape;218;p4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Single Sample: Sample vs Population</a:t>
            </a:r>
            <a:endParaRPr b="1"/>
          </a:p>
        </p:txBody>
      </p:sp>
      <p:sp>
        <p:nvSpPr>
          <p:cNvPr id="219" name="Google Shape;219;p4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Two Sample: Sample vs Sample</a:t>
            </a:r>
            <a:endParaRPr b="1"/>
          </a:p>
        </p:txBody>
      </p:sp>
      <p:pic>
        <p:nvPicPr>
          <p:cNvPr id="220" name="Google Shape;220;p40"/>
          <p:cNvPicPr preferRelativeResize="0"/>
          <p:nvPr/>
        </p:nvPicPr>
        <p:blipFill>
          <a:blip r:embed="rId3">
            <a:alphaModFix/>
          </a:blip>
          <a:stretch>
            <a:fillRect/>
          </a:stretch>
        </p:blipFill>
        <p:spPr>
          <a:xfrm>
            <a:off x="415625" y="2091600"/>
            <a:ext cx="3361625" cy="2088575"/>
          </a:xfrm>
          <a:prstGeom prst="rect">
            <a:avLst/>
          </a:prstGeom>
          <a:noFill/>
          <a:ln>
            <a:noFill/>
          </a:ln>
        </p:spPr>
      </p:pic>
      <p:pic>
        <p:nvPicPr>
          <p:cNvPr id="221" name="Google Shape;221;p40"/>
          <p:cNvPicPr preferRelativeResize="0"/>
          <p:nvPr/>
        </p:nvPicPr>
        <p:blipFill>
          <a:blip r:embed="rId4">
            <a:alphaModFix/>
          </a:blip>
          <a:stretch>
            <a:fillRect/>
          </a:stretch>
        </p:blipFill>
        <p:spPr>
          <a:xfrm>
            <a:off x="4905400" y="2091600"/>
            <a:ext cx="3495601" cy="1955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of Statistic - Mean or Proportion?</a:t>
            </a:r>
            <a:endParaRPr/>
          </a:p>
        </p:txBody>
      </p:sp>
      <p:pic>
        <p:nvPicPr>
          <p:cNvPr id="227" name="Google Shape;227;p41"/>
          <p:cNvPicPr preferRelativeResize="0"/>
          <p:nvPr/>
        </p:nvPicPr>
        <p:blipFill>
          <a:blip r:embed="rId3">
            <a:alphaModFix/>
          </a:blip>
          <a:stretch>
            <a:fillRect/>
          </a:stretch>
        </p:blipFill>
        <p:spPr>
          <a:xfrm>
            <a:off x="3447103" y="1648676"/>
            <a:ext cx="5640026" cy="1719950"/>
          </a:xfrm>
          <a:prstGeom prst="rect">
            <a:avLst/>
          </a:prstGeom>
          <a:noFill/>
          <a:ln>
            <a:noFill/>
          </a:ln>
        </p:spPr>
      </p:pic>
      <p:pic>
        <p:nvPicPr>
          <p:cNvPr id="228" name="Google Shape;228;p41"/>
          <p:cNvPicPr preferRelativeResize="0"/>
          <p:nvPr/>
        </p:nvPicPr>
        <p:blipFill>
          <a:blip r:embed="rId4">
            <a:alphaModFix/>
          </a:blip>
          <a:stretch>
            <a:fillRect/>
          </a:stretch>
        </p:blipFill>
        <p:spPr>
          <a:xfrm>
            <a:off x="730925" y="1576600"/>
            <a:ext cx="3105350" cy="1929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Proportions</a:t>
            </a:r>
            <a:endParaRPr/>
          </a:p>
        </p:txBody>
      </p:sp>
      <p:sp>
        <p:nvSpPr>
          <p:cNvPr id="234" name="Google Shape;234;p4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Proportion: The percent of the total data that meet a certain criteria</a:t>
            </a:r>
            <a:endParaRPr/>
          </a:p>
          <a:p>
            <a:pPr indent="0" lvl="0" marL="0" rtl="0" algn="l">
              <a:spcBef>
                <a:spcPts val="1200"/>
              </a:spcBef>
              <a:spcAft>
                <a:spcPts val="0"/>
              </a:spcAft>
              <a:buNone/>
            </a:pPr>
            <a:r>
              <a:rPr lang="en"/>
              <a:t>p</a:t>
            </a:r>
            <a:r>
              <a:rPr lang="en"/>
              <a:t> = x / n</a:t>
            </a:r>
            <a:endParaRPr/>
          </a:p>
          <a:p>
            <a:pPr indent="0" lvl="0" marL="0" rtl="0" algn="l">
              <a:spcBef>
                <a:spcPts val="1200"/>
              </a:spcBef>
              <a:spcAft>
                <a:spcPts val="0"/>
              </a:spcAft>
              <a:buNone/>
            </a:pPr>
            <a:r>
              <a:rPr lang="en"/>
              <a:t>Proportion of people with college </a:t>
            </a:r>
            <a:r>
              <a:rPr lang="en"/>
              <a:t>degrees</a:t>
            </a:r>
            <a:r>
              <a:rPr lang="en"/>
              <a:t> = Number of people with a degree / Total number of people</a:t>
            </a:r>
            <a:endParaRPr/>
          </a:p>
          <a:p>
            <a:pPr indent="0" lvl="0" marL="0" rtl="0" algn="l">
              <a:spcBef>
                <a:spcPts val="1200"/>
              </a:spcBef>
              <a:spcAft>
                <a:spcPts val="0"/>
              </a:spcAft>
              <a:buNone/>
            </a:pPr>
            <a:r>
              <a:rPr lang="en"/>
              <a:t>p</a:t>
            </a:r>
            <a:r>
              <a:rPr lang="en"/>
              <a:t> = Sample </a:t>
            </a:r>
            <a:r>
              <a:rPr lang="en"/>
              <a:t>proportion</a:t>
            </a:r>
            <a:endParaRPr/>
          </a:p>
          <a:p>
            <a:pPr indent="0" lvl="0" marL="0" rtl="0" algn="l">
              <a:spcBef>
                <a:spcPts val="1200"/>
              </a:spcBef>
              <a:spcAft>
                <a:spcPts val="0"/>
              </a:spcAft>
              <a:buNone/>
            </a:pPr>
            <a:r>
              <a:rPr lang="en"/>
              <a:t>p</a:t>
            </a:r>
            <a:r>
              <a:rPr lang="en"/>
              <a:t>i = Population proportion</a:t>
            </a:r>
            <a:endParaRPr/>
          </a:p>
          <a:p>
            <a:pPr indent="0" lvl="0" marL="0" rtl="0" algn="l">
              <a:spcBef>
                <a:spcPts val="1200"/>
              </a:spcBef>
              <a:spcAft>
                <a:spcPts val="1200"/>
              </a:spcAft>
              <a:buNone/>
            </a:pPr>
            <a:r>
              <a:rPr lang="en"/>
              <a:t>n</a:t>
            </a:r>
            <a:r>
              <a:rPr lang="en"/>
              <a:t> = Sample size</a:t>
            </a:r>
            <a:endParaRPr/>
          </a:p>
        </p:txBody>
      </p:sp>
      <p:pic>
        <p:nvPicPr>
          <p:cNvPr id="235" name="Google Shape;235;p42"/>
          <p:cNvPicPr preferRelativeResize="0"/>
          <p:nvPr/>
        </p:nvPicPr>
        <p:blipFill>
          <a:blip r:embed="rId3">
            <a:alphaModFix/>
          </a:blip>
          <a:stretch>
            <a:fillRect/>
          </a:stretch>
        </p:blipFill>
        <p:spPr>
          <a:xfrm>
            <a:off x="3447103" y="1648676"/>
            <a:ext cx="5640026" cy="1719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Proportions Tests - One or Two Samples?</a:t>
            </a:r>
            <a:endParaRPr/>
          </a:p>
        </p:txBody>
      </p:sp>
      <p:sp>
        <p:nvSpPr>
          <p:cNvPr id="241" name="Google Shape;241;p4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Single Proportion: Sample vs Population</a:t>
            </a:r>
            <a:endParaRPr b="1"/>
          </a:p>
        </p:txBody>
      </p:sp>
      <p:sp>
        <p:nvSpPr>
          <p:cNvPr id="242" name="Google Shape;242;p4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Two </a:t>
            </a:r>
            <a:r>
              <a:rPr b="1" lang="en"/>
              <a:t>Proportions</a:t>
            </a:r>
            <a:r>
              <a:rPr b="1" lang="en"/>
              <a:t>: Sample vs Sample</a:t>
            </a:r>
            <a:endParaRPr b="1"/>
          </a:p>
        </p:txBody>
      </p:sp>
      <p:pic>
        <p:nvPicPr>
          <p:cNvPr id="243" name="Google Shape;243;p43"/>
          <p:cNvPicPr preferRelativeResize="0"/>
          <p:nvPr/>
        </p:nvPicPr>
        <p:blipFill>
          <a:blip r:embed="rId3">
            <a:alphaModFix/>
          </a:blip>
          <a:stretch>
            <a:fillRect/>
          </a:stretch>
        </p:blipFill>
        <p:spPr>
          <a:xfrm>
            <a:off x="791388" y="2072700"/>
            <a:ext cx="2849326" cy="1575950"/>
          </a:xfrm>
          <a:prstGeom prst="rect">
            <a:avLst/>
          </a:prstGeom>
          <a:noFill/>
          <a:ln>
            <a:noFill/>
          </a:ln>
        </p:spPr>
      </p:pic>
      <p:pic>
        <p:nvPicPr>
          <p:cNvPr id="244" name="Google Shape;244;p43"/>
          <p:cNvPicPr preferRelativeResize="0"/>
          <p:nvPr/>
        </p:nvPicPr>
        <p:blipFill>
          <a:blip r:embed="rId4">
            <a:alphaModFix/>
          </a:blip>
          <a:stretch>
            <a:fillRect/>
          </a:stretch>
        </p:blipFill>
        <p:spPr>
          <a:xfrm>
            <a:off x="4359400" y="2115452"/>
            <a:ext cx="4285850" cy="1336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Sampling Distributions</a:t>
            </a:r>
            <a:endParaRPr/>
          </a:p>
        </p:txBody>
      </p:sp>
      <p:sp>
        <p:nvSpPr>
          <p:cNvPr id="114" name="Google Shape;114;p26"/>
          <p:cNvSpPr txBox="1"/>
          <p:nvPr>
            <p:ph idx="1" type="body"/>
          </p:nvPr>
        </p:nvSpPr>
        <p:spPr>
          <a:xfrm>
            <a:off x="311700" y="1468825"/>
            <a:ext cx="4260300" cy="3099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300">
                <a:solidFill>
                  <a:srgbClr val="000000"/>
                </a:solidFill>
                <a:latin typeface="Arial"/>
                <a:ea typeface="Arial"/>
                <a:cs typeface="Arial"/>
                <a:sym typeface="Arial"/>
              </a:rPr>
              <a:t>A sampling distribution is a distribution of all of the possible values of a sample statistic for a given sample size selected from a population.</a:t>
            </a:r>
            <a:endParaRPr sz="2300">
              <a:solidFill>
                <a:srgbClr val="000000"/>
              </a:solidFill>
              <a:latin typeface="Arial"/>
              <a:ea typeface="Arial"/>
              <a:cs typeface="Arial"/>
              <a:sym typeface="Arial"/>
            </a:endParaRPr>
          </a:p>
          <a:p>
            <a:pPr indent="0" lvl="0" marL="0" rtl="0" algn="l">
              <a:spcBef>
                <a:spcPts val="0"/>
              </a:spcBef>
              <a:spcAft>
                <a:spcPts val="0"/>
              </a:spcAft>
              <a:buNone/>
            </a:pPr>
            <a:r>
              <a:t/>
            </a:r>
            <a:endParaRPr sz="2300">
              <a:solidFill>
                <a:srgbClr val="000000"/>
              </a:solidFill>
              <a:latin typeface="Arial"/>
              <a:ea typeface="Arial"/>
              <a:cs typeface="Arial"/>
              <a:sym typeface="Arial"/>
            </a:endParaRPr>
          </a:p>
          <a:p>
            <a:pPr indent="0" lvl="0" marL="0" rtl="0" algn="l">
              <a:spcBef>
                <a:spcPts val="0"/>
              </a:spcBef>
              <a:spcAft>
                <a:spcPts val="0"/>
              </a:spcAft>
              <a:buNone/>
            </a:pPr>
            <a:r>
              <a:rPr lang="en" sz="2300">
                <a:solidFill>
                  <a:srgbClr val="000000"/>
                </a:solidFill>
                <a:latin typeface="Arial"/>
                <a:ea typeface="Arial"/>
                <a:cs typeface="Arial"/>
                <a:sym typeface="Arial"/>
              </a:rPr>
              <a:t>Example: </a:t>
            </a:r>
            <a:endParaRPr sz="2300">
              <a:solidFill>
                <a:srgbClr val="000000"/>
              </a:solidFill>
              <a:latin typeface="Arial"/>
              <a:ea typeface="Arial"/>
              <a:cs typeface="Arial"/>
              <a:sym typeface="Arial"/>
            </a:endParaRPr>
          </a:p>
          <a:p>
            <a:pPr indent="0" lvl="0" marL="0" rtl="0" algn="l">
              <a:spcBef>
                <a:spcPts val="0"/>
              </a:spcBef>
              <a:spcAft>
                <a:spcPts val="0"/>
              </a:spcAft>
              <a:buNone/>
            </a:pPr>
            <a:r>
              <a:t/>
            </a:r>
            <a:endParaRPr sz="2300">
              <a:solidFill>
                <a:srgbClr val="000000"/>
              </a:solidFill>
              <a:latin typeface="Arial"/>
              <a:ea typeface="Arial"/>
              <a:cs typeface="Arial"/>
              <a:sym typeface="Arial"/>
            </a:endParaRPr>
          </a:p>
          <a:p>
            <a:pPr indent="0" lvl="0" marL="0" rtl="0" algn="l">
              <a:spcBef>
                <a:spcPts val="0"/>
              </a:spcBef>
              <a:spcAft>
                <a:spcPts val="0"/>
              </a:spcAft>
              <a:buNone/>
            </a:pPr>
            <a:r>
              <a:rPr lang="en" sz="2300">
                <a:solidFill>
                  <a:srgbClr val="000000"/>
                </a:solidFill>
                <a:latin typeface="Arial"/>
                <a:ea typeface="Arial"/>
                <a:cs typeface="Arial"/>
                <a:sym typeface="Arial"/>
              </a:rPr>
              <a:t>5 people have the following heights (in inches): 60, 61, 64, 68, 70</a:t>
            </a:r>
            <a:endParaRPr sz="2300">
              <a:solidFill>
                <a:srgbClr val="000000"/>
              </a:solidFill>
              <a:latin typeface="Arial"/>
              <a:ea typeface="Arial"/>
              <a:cs typeface="Arial"/>
              <a:sym typeface="Arial"/>
            </a:endParaRPr>
          </a:p>
          <a:p>
            <a:pPr indent="0" lvl="0" marL="0" rtl="0" algn="l">
              <a:spcBef>
                <a:spcPts val="0"/>
              </a:spcBef>
              <a:spcAft>
                <a:spcPts val="0"/>
              </a:spcAft>
              <a:buNone/>
            </a:pPr>
            <a:r>
              <a:t/>
            </a:r>
            <a:endParaRPr sz="2300">
              <a:solidFill>
                <a:srgbClr val="000000"/>
              </a:solidFill>
              <a:latin typeface="Arial"/>
              <a:ea typeface="Arial"/>
              <a:cs typeface="Arial"/>
              <a:sym typeface="Arial"/>
            </a:endParaRPr>
          </a:p>
          <a:p>
            <a:pPr indent="0" lvl="0" marL="0" rtl="0" algn="l">
              <a:spcBef>
                <a:spcPts val="0"/>
              </a:spcBef>
              <a:spcAft>
                <a:spcPts val="0"/>
              </a:spcAft>
              <a:buNone/>
            </a:pPr>
            <a:r>
              <a:rPr lang="en" sz="2300">
                <a:solidFill>
                  <a:srgbClr val="000000"/>
                </a:solidFill>
                <a:latin typeface="Arial"/>
                <a:ea typeface="Arial"/>
                <a:cs typeface="Arial"/>
                <a:sym typeface="Arial"/>
              </a:rPr>
              <a:t>The sampling distribution of sample means where n=2 is the </a:t>
            </a:r>
            <a:endParaRPr sz="2300">
              <a:solidFill>
                <a:srgbClr val="000000"/>
              </a:solidFill>
              <a:latin typeface="Arial"/>
              <a:ea typeface="Arial"/>
              <a:cs typeface="Arial"/>
              <a:sym typeface="Arial"/>
            </a:endParaRPr>
          </a:p>
          <a:p>
            <a:pPr indent="0" lvl="0" marL="0" rtl="0" algn="l">
              <a:spcBef>
                <a:spcPts val="0"/>
              </a:spcBef>
              <a:spcAft>
                <a:spcPts val="0"/>
              </a:spcAft>
              <a:buNone/>
            </a:pPr>
            <a:r>
              <a:t/>
            </a:r>
            <a:endParaRPr sz="23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15" name="Google Shape;115;p26"/>
          <p:cNvPicPr preferRelativeResize="0"/>
          <p:nvPr/>
        </p:nvPicPr>
        <p:blipFill>
          <a:blip r:embed="rId3">
            <a:alphaModFix/>
          </a:blip>
          <a:stretch>
            <a:fillRect/>
          </a:stretch>
        </p:blipFill>
        <p:spPr>
          <a:xfrm>
            <a:off x="4724400" y="1584263"/>
            <a:ext cx="4267201" cy="197498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Tails - Left (&lt;), Right (&gt;), or Both (=/=)?</a:t>
            </a:r>
            <a:endParaRPr/>
          </a:p>
        </p:txBody>
      </p:sp>
      <p:sp>
        <p:nvSpPr>
          <p:cNvPr id="250" name="Google Shape;250;p44"/>
          <p:cNvSpPr txBox="1"/>
          <p:nvPr>
            <p:ph idx="1" type="body"/>
          </p:nvPr>
        </p:nvSpPr>
        <p:spPr>
          <a:xfrm>
            <a:off x="311700" y="1468825"/>
            <a:ext cx="4503300" cy="3492900"/>
          </a:xfrm>
          <a:prstGeom prst="rect">
            <a:avLst/>
          </a:prstGeom>
        </p:spPr>
        <p:txBody>
          <a:bodyPr anchorCtr="0" anchor="t" bIns="91425" lIns="91425" spcFirstLastPara="1" rIns="91425" wrap="square" tIns="91425">
            <a:normAutofit fontScale="77500"/>
          </a:bodyPr>
          <a:lstStyle/>
          <a:p>
            <a:pPr indent="0" lvl="0" marL="0" rtl="0" algn="l">
              <a:lnSpc>
                <a:spcPct val="105000"/>
              </a:lnSpc>
              <a:spcBef>
                <a:spcPts val="0"/>
              </a:spcBef>
              <a:spcAft>
                <a:spcPts val="0"/>
              </a:spcAft>
              <a:buNone/>
            </a:pPr>
            <a:r>
              <a:rPr b="1" lang="en" sz="1700"/>
              <a:t>Left tailed tests</a:t>
            </a:r>
            <a:r>
              <a:rPr lang="en" sz="1700"/>
              <a:t> check to see if a value is less than or equal another value --- HO: Means are equal, HA: Sample mean is less than population mean </a:t>
            </a:r>
            <a:endParaRPr sz="1700"/>
          </a:p>
          <a:p>
            <a:pPr indent="0" lvl="0" marL="0" rtl="0" algn="l">
              <a:lnSpc>
                <a:spcPct val="105000"/>
              </a:lnSpc>
              <a:spcBef>
                <a:spcPts val="1200"/>
              </a:spcBef>
              <a:spcAft>
                <a:spcPts val="0"/>
              </a:spcAft>
              <a:buNone/>
            </a:pPr>
            <a:r>
              <a:rPr b="1" lang="en" sz="1700"/>
              <a:t>Right tailed tests</a:t>
            </a:r>
            <a:r>
              <a:rPr lang="en" sz="1700"/>
              <a:t> check to see if a value is greater than or equal to another value --- HO: Means are equal, HA: Sample mean is greater than population mean</a:t>
            </a:r>
            <a:endParaRPr sz="1700"/>
          </a:p>
          <a:p>
            <a:pPr indent="0" lvl="0" marL="0" rtl="0" algn="l">
              <a:lnSpc>
                <a:spcPct val="105000"/>
              </a:lnSpc>
              <a:spcBef>
                <a:spcPts val="1200"/>
              </a:spcBef>
              <a:spcAft>
                <a:spcPts val="0"/>
              </a:spcAft>
              <a:buNone/>
            </a:pPr>
            <a:r>
              <a:rPr b="1" lang="en" sz="1700"/>
              <a:t>Two tailed tests</a:t>
            </a:r>
            <a:r>
              <a:rPr lang="en" sz="1700"/>
              <a:t> check to see if a value is = to another value.  HO: Means are equal, HA: there is a statistically significant difference in between the two sets</a:t>
            </a:r>
            <a:endParaRPr sz="1700"/>
          </a:p>
          <a:p>
            <a:pPr indent="0" lvl="0" marL="0" rtl="0" algn="l">
              <a:spcBef>
                <a:spcPts val="1200"/>
              </a:spcBef>
              <a:spcAft>
                <a:spcPts val="0"/>
              </a:spcAft>
              <a:buNone/>
            </a:pPr>
            <a:r>
              <a:rPr lang="en" sz="1700"/>
              <a:t>For 2 tailed tests, alpha is divided by two, so a 95% confidence level means each tail gets (1-95%)/2 = 2.5%</a:t>
            </a:r>
            <a:endParaRPr sz="1700"/>
          </a:p>
          <a:p>
            <a:pPr indent="0" lvl="0" marL="0" rtl="0" algn="l">
              <a:lnSpc>
                <a:spcPct val="105000"/>
              </a:lnSpc>
              <a:spcBef>
                <a:spcPts val="1200"/>
              </a:spcBef>
              <a:spcAft>
                <a:spcPts val="1200"/>
              </a:spcAft>
              <a:buNone/>
            </a:pPr>
            <a:r>
              <a:t/>
            </a:r>
            <a:endParaRPr sz="1400"/>
          </a:p>
        </p:txBody>
      </p:sp>
      <p:pic>
        <p:nvPicPr>
          <p:cNvPr id="251" name="Google Shape;251;p44"/>
          <p:cNvPicPr preferRelativeResize="0"/>
          <p:nvPr/>
        </p:nvPicPr>
        <p:blipFill>
          <a:blip r:embed="rId3">
            <a:alphaModFix/>
          </a:blip>
          <a:stretch>
            <a:fillRect/>
          </a:stretch>
        </p:blipFill>
        <p:spPr>
          <a:xfrm>
            <a:off x="4959275" y="2172675"/>
            <a:ext cx="3873025" cy="1733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Determine Your Decision Rule</a:t>
            </a:r>
            <a:endParaRPr/>
          </a:p>
        </p:txBody>
      </p:sp>
      <p:graphicFrame>
        <p:nvGraphicFramePr>
          <p:cNvPr id="257" name="Google Shape;257;p45"/>
          <p:cNvGraphicFramePr/>
          <p:nvPr/>
        </p:nvGraphicFramePr>
        <p:xfrm>
          <a:off x="311700" y="1911075"/>
          <a:ext cx="3000000" cy="3000000"/>
        </p:xfrm>
        <a:graphic>
          <a:graphicData uri="http://schemas.openxmlformats.org/drawingml/2006/table">
            <a:tbl>
              <a:tblPr>
                <a:noFill/>
                <a:tableStyleId>{850F6EB1-8B37-4944-82C7-DD819753D9B3}</a:tableStyleId>
              </a:tblPr>
              <a:tblGrid>
                <a:gridCol w="4260300"/>
                <a:gridCol w="4260300"/>
              </a:tblGrid>
              <a:tr h="520900">
                <a:tc>
                  <a:txBody>
                    <a:bodyPr/>
                    <a:lstStyle/>
                    <a:p>
                      <a:pPr indent="0" lvl="0" marL="0" rtl="0" algn="l">
                        <a:spcBef>
                          <a:spcPts val="0"/>
                        </a:spcBef>
                        <a:spcAft>
                          <a:spcPts val="0"/>
                        </a:spcAft>
                        <a:buNone/>
                      </a:pPr>
                      <a:r>
                        <a:rPr b="1" lang="en"/>
                        <a:t>Hypothesis </a:t>
                      </a:r>
                      <a:endParaRPr b="1"/>
                    </a:p>
                  </a:txBody>
                  <a:tcPr marT="91425" marB="91425" marR="91425" marL="91425"/>
                </a:tc>
                <a:tc>
                  <a:txBody>
                    <a:bodyPr/>
                    <a:lstStyle/>
                    <a:p>
                      <a:pPr indent="0" lvl="0" marL="0" rtl="0" algn="l">
                        <a:spcBef>
                          <a:spcPts val="0"/>
                        </a:spcBef>
                        <a:spcAft>
                          <a:spcPts val="0"/>
                        </a:spcAft>
                        <a:buNone/>
                      </a:pPr>
                      <a:r>
                        <a:rPr b="1" lang="en"/>
                        <a:t>Decision Rule</a:t>
                      </a:r>
                      <a:endParaRPr b="1"/>
                    </a:p>
                  </a:txBody>
                  <a:tcPr marT="91425" marB="91425" marR="91425" marL="91425"/>
                </a:tc>
              </a:tr>
              <a:tr h="520900">
                <a:tc>
                  <a:txBody>
                    <a:bodyPr/>
                    <a:lstStyle/>
                    <a:p>
                      <a:pPr indent="0" lvl="0" marL="0" rtl="0" algn="l">
                        <a:spcBef>
                          <a:spcPts val="0"/>
                        </a:spcBef>
                        <a:spcAft>
                          <a:spcPts val="0"/>
                        </a:spcAft>
                        <a:buNone/>
                      </a:pPr>
                      <a:r>
                        <a:rPr lang="en"/>
                        <a:t>Sample Value &gt; Population or Other Sample Value</a:t>
                      </a:r>
                      <a:endParaRPr/>
                    </a:p>
                  </a:txBody>
                  <a:tcPr marT="91425" marB="91425" marR="91425" marL="91425"/>
                </a:tc>
                <a:tc>
                  <a:txBody>
                    <a:bodyPr/>
                    <a:lstStyle/>
                    <a:p>
                      <a:pPr indent="0" lvl="0" marL="0" rtl="0" algn="l">
                        <a:spcBef>
                          <a:spcPts val="0"/>
                        </a:spcBef>
                        <a:spcAft>
                          <a:spcPts val="0"/>
                        </a:spcAft>
                        <a:buNone/>
                      </a:pPr>
                      <a:r>
                        <a:rPr lang="en"/>
                        <a:t>If Z &gt; CV, Reject the Null</a:t>
                      </a:r>
                      <a:endParaRPr/>
                    </a:p>
                  </a:txBody>
                  <a:tcPr marT="91425" marB="91425" marR="91425" marL="91425"/>
                </a:tc>
              </a:tr>
              <a:tr h="520900">
                <a:tc>
                  <a:txBody>
                    <a:bodyPr/>
                    <a:lstStyle/>
                    <a:p>
                      <a:pPr indent="0" lvl="0" marL="0" rtl="0" algn="l">
                        <a:spcBef>
                          <a:spcPts val="0"/>
                        </a:spcBef>
                        <a:spcAft>
                          <a:spcPts val="0"/>
                        </a:spcAft>
                        <a:buNone/>
                      </a:pPr>
                      <a:r>
                        <a:rPr lang="en"/>
                        <a:t>Sample Value &lt; Population or Other Sample  Value</a:t>
                      </a:r>
                      <a:endParaRPr/>
                    </a:p>
                  </a:txBody>
                  <a:tcPr marT="91425" marB="91425" marR="91425" marL="91425"/>
                </a:tc>
                <a:tc>
                  <a:txBody>
                    <a:bodyPr/>
                    <a:lstStyle/>
                    <a:p>
                      <a:pPr indent="0" lvl="0" marL="0" rtl="0" algn="l">
                        <a:spcBef>
                          <a:spcPts val="0"/>
                        </a:spcBef>
                        <a:spcAft>
                          <a:spcPts val="0"/>
                        </a:spcAft>
                        <a:buNone/>
                      </a:pPr>
                      <a:r>
                        <a:rPr lang="en"/>
                        <a:t>If Z &lt; CV, Reject the Null</a:t>
                      </a:r>
                      <a:endParaRPr/>
                    </a:p>
                  </a:txBody>
                  <a:tcPr marT="91425" marB="91425" marR="91425" marL="91425"/>
                </a:tc>
              </a:tr>
              <a:tr h="520900">
                <a:tc>
                  <a:txBody>
                    <a:bodyPr/>
                    <a:lstStyle/>
                    <a:p>
                      <a:pPr indent="0" lvl="0" marL="0" rtl="0" algn="l">
                        <a:spcBef>
                          <a:spcPts val="0"/>
                        </a:spcBef>
                        <a:spcAft>
                          <a:spcPts val="0"/>
                        </a:spcAft>
                        <a:buNone/>
                      </a:pPr>
                      <a:r>
                        <a:rPr lang="en"/>
                        <a:t>Sample Value =/= Population or Other Sample Value</a:t>
                      </a:r>
                      <a:endParaRPr/>
                    </a:p>
                  </a:txBody>
                  <a:tcPr marT="91425" marB="91425" marR="91425" marL="91425"/>
                </a:tc>
                <a:tc>
                  <a:txBody>
                    <a:bodyPr/>
                    <a:lstStyle/>
                    <a:p>
                      <a:pPr indent="0" lvl="0" marL="0" rtl="0" algn="l">
                        <a:spcBef>
                          <a:spcPts val="0"/>
                        </a:spcBef>
                        <a:spcAft>
                          <a:spcPts val="0"/>
                        </a:spcAft>
                        <a:buNone/>
                      </a:pPr>
                      <a:r>
                        <a:rPr lang="en"/>
                        <a:t>If Abs(Z) &gt; Abs(CV), Reject the Null</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3" name="Google Shape;263;p4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64" name="Google Shape;264;p4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5" name="Google Shape;265;p46"/>
          <p:cNvPicPr preferRelativeResize="0"/>
          <p:nvPr/>
        </p:nvPicPr>
        <p:blipFill>
          <a:blip r:embed="rId3">
            <a:alphaModFix/>
          </a:blip>
          <a:stretch>
            <a:fillRect/>
          </a:stretch>
        </p:blipFill>
        <p:spPr>
          <a:xfrm>
            <a:off x="0" y="39904"/>
            <a:ext cx="9144002" cy="506369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7"/>
          <p:cNvPicPr preferRelativeResize="0"/>
          <p:nvPr/>
        </p:nvPicPr>
        <p:blipFill>
          <a:blip r:embed="rId3">
            <a:alphaModFix/>
          </a:blip>
          <a:stretch>
            <a:fillRect/>
          </a:stretch>
        </p:blipFill>
        <p:spPr>
          <a:xfrm>
            <a:off x="475900" y="334475"/>
            <a:ext cx="3663024" cy="1992875"/>
          </a:xfrm>
          <a:prstGeom prst="rect">
            <a:avLst/>
          </a:prstGeom>
          <a:noFill/>
          <a:ln>
            <a:noFill/>
          </a:ln>
        </p:spPr>
      </p:pic>
      <p:pic>
        <p:nvPicPr>
          <p:cNvPr id="271" name="Google Shape;271;p47"/>
          <p:cNvPicPr preferRelativeResize="0"/>
          <p:nvPr/>
        </p:nvPicPr>
        <p:blipFill>
          <a:blip r:embed="rId4">
            <a:alphaModFix/>
          </a:blip>
          <a:stretch>
            <a:fillRect/>
          </a:stretch>
        </p:blipFill>
        <p:spPr>
          <a:xfrm>
            <a:off x="4572000" y="258050"/>
            <a:ext cx="3944000" cy="2145725"/>
          </a:xfrm>
          <a:prstGeom prst="rect">
            <a:avLst/>
          </a:prstGeom>
          <a:noFill/>
          <a:ln>
            <a:noFill/>
          </a:ln>
        </p:spPr>
      </p:pic>
      <p:sp>
        <p:nvSpPr>
          <p:cNvPr id="272" name="Google Shape;272;p47"/>
          <p:cNvSpPr txBox="1"/>
          <p:nvPr/>
        </p:nvSpPr>
        <p:spPr>
          <a:xfrm>
            <a:off x="916550" y="4106525"/>
            <a:ext cx="2363400" cy="2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273" name="Google Shape;273;p47"/>
          <p:cNvPicPr preferRelativeResize="0"/>
          <p:nvPr/>
        </p:nvPicPr>
        <p:blipFill>
          <a:blip r:embed="rId5">
            <a:alphaModFix/>
          </a:blip>
          <a:stretch>
            <a:fillRect/>
          </a:stretch>
        </p:blipFill>
        <p:spPr>
          <a:xfrm>
            <a:off x="4508526" y="2571750"/>
            <a:ext cx="4070950" cy="2214800"/>
          </a:xfrm>
          <a:prstGeom prst="rect">
            <a:avLst/>
          </a:prstGeom>
          <a:noFill/>
          <a:ln>
            <a:noFill/>
          </a:ln>
        </p:spPr>
      </p:pic>
      <p:pic>
        <p:nvPicPr>
          <p:cNvPr id="274" name="Google Shape;274;p47"/>
          <p:cNvPicPr preferRelativeResize="0"/>
          <p:nvPr/>
        </p:nvPicPr>
        <p:blipFill>
          <a:blip r:embed="rId6">
            <a:alphaModFix/>
          </a:blip>
          <a:stretch>
            <a:fillRect/>
          </a:stretch>
        </p:blipFill>
        <p:spPr>
          <a:xfrm>
            <a:off x="177300" y="2403775"/>
            <a:ext cx="4331225" cy="235639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Determine Your Significance Level</a:t>
            </a:r>
            <a:endParaRPr/>
          </a:p>
        </p:txBody>
      </p:sp>
      <p:sp>
        <p:nvSpPr>
          <p:cNvPr id="280" name="Google Shape;280;p48"/>
          <p:cNvSpPr txBox="1"/>
          <p:nvPr>
            <p:ph idx="1" type="body"/>
          </p:nvPr>
        </p:nvSpPr>
        <p:spPr>
          <a:xfrm>
            <a:off x="311700" y="1152475"/>
            <a:ext cx="56685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How willing are you to reject the null </a:t>
            </a:r>
            <a:r>
              <a:rPr lang="en"/>
              <a:t>hypothesis</a:t>
            </a:r>
            <a:r>
              <a:rPr lang="en"/>
              <a:t> when it is actually correct?</a:t>
            </a:r>
            <a:endParaRPr/>
          </a:p>
          <a:p>
            <a:pPr indent="0" lvl="0" marL="0" rtl="0" algn="l">
              <a:spcBef>
                <a:spcPts val="1200"/>
              </a:spcBef>
              <a:spcAft>
                <a:spcPts val="0"/>
              </a:spcAft>
              <a:buNone/>
            </a:pPr>
            <a:r>
              <a:rPr b="1" lang="en"/>
              <a:t>Type 1 Error</a:t>
            </a:r>
            <a:r>
              <a:rPr lang="en"/>
              <a:t>: Rejecting the null hypothesis when it is true.</a:t>
            </a:r>
            <a:endParaRPr/>
          </a:p>
          <a:p>
            <a:pPr indent="0" lvl="0" marL="0" rtl="0" algn="l">
              <a:spcBef>
                <a:spcPts val="1200"/>
              </a:spcBef>
              <a:spcAft>
                <a:spcPts val="0"/>
              </a:spcAft>
              <a:buNone/>
            </a:pPr>
            <a:r>
              <a:rPr b="1" lang="en"/>
              <a:t>Type 2: Error</a:t>
            </a:r>
            <a:r>
              <a:rPr lang="en"/>
              <a:t>: Accepting the null hypothesis when it is false</a:t>
            </a:r>
            <a:endParaRPr/>
          </a:p>
          <a:p>
            <a:pPr indent="0" lvl="0" marL="0" rtl="0" algn="l">
              <a:spcBef>
                <a:spcPts val="1200"/>
              </a:spcBef>
              <a:spcAft>
                <a:spcPts val="0"/>
              </a:spcAft>
              <a:buNone/>
            </a:pPr>
            <a:r>
              <a:rPr b="1" lang="en"/>
              <a:t>Alpha</a:t>
            </a:r>
            <a:r>
              <a:rPr lang="en"/>
              <a:t>: The probability that you will commit a type 1 error</a:t>
            </a:r>
            <a:endParaRPr/>
          </a:p>
          <a:p>
            <a:pPr indent="0" lvl="0" marL="0" rtl="0" algn="l">
              <a:spcBef>
                <a:spcPts val="1200"/>
              </a:spcBef>
              <a:spcAft>
                <a:spcPts val="1200"/>
              </a:spcAft>
              <a:buNone/>
            </a:pPr>
            <a:r>
              <a:rPr b="1" lang="en"/>
              <a:t>Confidence Level</a:t>
            </a:r>
            <a:r>
              <a:rPr lang="en"/>
              <a:t>: 1 - Alpha</a:t>
            </a:r>
            <a:endParaRPr/>
          </a:p>
        </p:txBody>
      </p:sp>
      <p:pic>
        <p:nvPicPr>
          <p:cNvPr id="281" name="Google Shape;281;p48"/>
          <p:cNvPicPr preferRelativeResize="0"/>
          <p:nvPr/>
        </p:nvPicPr>
        <p:blipFill>
          <a:blip r:embed="rId3">
            <a:alphaModFix/>
          </a:blip>
          <a:stretch>
            <a:fillRect/>
          </a:stretch>
        </p:blipFill>
        <p:spPr>
          <a:xfrm>
            <a:off x="6482750" y="1500188"/>
            <a:ext cx="2143125" cy="214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the correct </a:t>
            </a:r>
            <a:r>
              <a:rPr lang="en"/>
              <a:t>significance</a:t>
            </a:r>
            <a:r>
              <a:rPr lang="en"/>
              <a:t> level?</a:t>
            </a:r>
            <a:endParaRPr/>
          </a:p>
        </p:txBody>
      </p:sp>
      <p:sp>
        <p:nvSpPr>
          <p:cNvPr id="287" name="Google Shape;287;p49"/>
          <p:cNvSpPr txBox="1"/>
          <p:nvPr>
            <p:ph idx="1" type="body"/>
          </p:nvPr>
        </p:nvSpPr>
        <p:spPr>
          <a:xfrm>
            <a:off x="311700" y="1152475"/>
            <a:ext cx="468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There is no such thing!</a:t>
            </a:r>
            <a:endParaRPr/>
          </a:p>
          <a:p>
            <a:pPr indent="0" lvl="0" marL="0" rtl="0" algn="l">
              <a:spcBef>
                <a:spcPts val="1200"/>
              </a:spcBef>
              <a:spcAft>
                <a:spcPts val="0"/>
              </a:spcAft>
              <a:buNone/>
            </a:pPr>
            <a:r>
              <a:rPr lang="en"/>
              <a:t>It depends on:</a:t>
            </a:r>
            <a:endParaRPr/>
          </a:p>
          <a:p>
            <a:pPr indent="0" lvl="0" marL="0" rtl="0" algn="l">
              <a:spcBef>
                <a:spcPts val="1200"/>
              </a:spcBef>
              <a:spcAft>
                <a:spcPts val="0"/>
              </a:spcAft>
              <a:buNone/>
            </a:pPr>
            <a:r>
              <a:rPr lang="en"/>
              <a:t>1) The purpose of your research</a:t>
            </a:r>
            <a:endParaRPr/>
          </a:p>
          <a:p>
            <a:pPr indent="0" lvl="0" marL="0" rtl="0" algn="l">
              <a:spcBef>
                <a:spcPts val="1200"/>
              </a:spcBef>
              <a:spcAft>
                <a:spcPts val="0"/>
              </a:spcAft>
              <a:buNone/>
            </a:pPr>
            <a:r>
              <a:rPr lang="en"/>
              <a:t>2) The seriousness of being wrong </a:t>
            </a:r>
            <a:endParaRPr/>
          </a:p>
          <a:p>
            <a:pPr indent="0" lvl="0" marL="0" rtl="0" algn="l">
              <a:spcBef>
                <a:spcPts val="1200"/>
              </a:spcBef>
              <a:spcAft>
                <a:spcPts val="0"/>
              </a:spcAft>
              <a:buNone/>
            </a:pPr>
            <a:r>
              <a:rPr lang="en"/>
              <a:t>3) The goals of the researcher</a:t>
            </a:r>
            <a:endParaRPr/>
          </a:p>
          <a:p>
            <a:pPr indent="0" lvl="0" marL="0" rtl="0" algn="l">
              <a:spcBef>
                <a:spcPts val="1200"/>
              </a:spcBef>
              <a:spcAft>
                <a:spcPts val="0"/>
              </a:spcAft>
              <a:buNone/>
            </a:pPr>
            <a:r>
              <a:rPr lang="en"/>
              <a:t>4) Other research</a:t>
            </a:r>
            <a:endParaRPr/>
          </a:p>
          <a:p>
            <a:pPr indent="0" lvl="0" marL="0" rtl="0" algn="l">
              <a:spcBef>
                <a:spcPts val="1200"/>
              </a:spcBef>
              <a:spcAft>
                <a:spcPts val="1200"/>
              </a:spcAft>
              <a:buNone/>
            </a:pPr>
            <a:r>
              <a:rPr lang="en"/>
              <a:t>5) What’s needed to convince your boss / audience?!</a:t>
            </a:r>
            <a:endParaRPr/>
          </a:p>
        </p:txBody>
      </p:sp>
      <p:pic>
        <p:nvPicPr>
          <p:cNvPr id="288" name="Google Shape;288;p49"/>
          <p:cNvPicPr preferRelativeResize="0"/>
          <p:nvPr/>
        </p:nvPicPr>
        <p:blipFill>
          <a:blip r:embed="rId3">
            <a:alphaModFix/>
          </a:blip>
          <a:stretch>
            <a:fillRect/>
          </a:stretch>
        </p:blipFill>
        <p:spPr>
          <a:xfrm>
            <a:off x="5933350" y="1500175"/>
            <a:ext cx="2143125" cy="214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Selecting a confidence level, ex post vs ex ante</a:t>
            </a:r>
            <a:endParaRPr/>
          </a:p>
        </p:txBody>
      </p:sp>
      <p:sp>
        <p:nvSpPr>
          <p:cNvPr id="294" name="Google Shape;294;p5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Ex post</a:t>
            </a:r>
            <a:r>
              <a:rPr lang="en"/>
              <a:t>: After the fact</a:t>
            </a:r>
            <a:endParaRPr/>
          </a:p>
          <a:p>
            <a:pPr indent="0" lvl="0" marL="0" rtl="0" algn="l">
              <a:spcBef>
                <a:spcPts val="1200"/>
              </a:spcBef>
              <a:spcAft>
                <a:spcPts val="0"/>
              </a:spcAft>
              <a:buNone/>
            </a:pPr>
            <a:r>
              <a:rPr b="1" lang="en"/>
              <a:t>Ex ante</a:t>
            </a:r>
            <a:r>
              <a:rPr lang="en"/>
              <a:t>: Before the fact</a:t>
            </a:r>
            <a:endParaRPr/>
          </a:p>
          <a:p>
            <a:pPr indent="0" lvl="0" marL="0" rtl="0" algn="l">
              <a:spcBef>
                <a:spcPts val="1200"/>
              </a:spcBef>
              <a:spcAft>
                <a:spcPts val="0"/>
              </a:spcAft>
              <a:buNone/>
            </a:pPr>
            <a:r>
              <a:rPr lang="en"/>
              <a:t>Honest research </a:t>
            </a:r>
            <a:r>
              <a:rPr b="1" lang="en"/>
              <a:t>must select the confidence level ex ante and stay firm!</a:t>
            </a:r>
            <a:endParaRPr b="1"/>
          </a:p>
          <a:p>
            <a:pPr indent="0" lvl="0" marL="0" rtl="0" algn="l">
              <a:spcBef>
                <a:spcPts val="1200"/>
              </a:spcBef>
              <a:spcAft>
                <a:spcPts val="0"/>
              </a:spcAft>
              <a:buNone/>
            </a:pPr>
            <a:r>
              <a:rPr lang="en"/>
              <a:t>Otherwise, it’s easy to (difficult not to) select cutoffs based on desired results</a:t>
            </a:r>
            <a:endParaRPr/>
          </a:p>
          <a:p>
            <a:pPr indent="0" lvl="0" marL="0" rtl="0" algn="l">
              <a:spcBef>
                <a:spcPts val="1200"/>
              </a:spcBef>
              <a:spcAft>
                <a:spcPts val="1200"/>
              </a:spcAft>
              <a:buNone/>
            </a:pPr>
            <a:r>
              <a:rPr lang="en"/>
              <a:t>Does the vaccine work? Find a “no” at the 5% level, so change it to 10% to get your preferred “yes”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Alpha Levels and Critical Values</a:t>
            </a:r>
            <a:endParaRPr/>
          </a:p>
        </p:txBody>
      </p:sp>
      <p:graphicFrame>
        <p:nvGraphicFramePr>
          <p:cNvPr id="300" name="Google Shape;300;p51"/>
          <p:cNvGraphicFramePr/>
          <p:nvPr/>
        </p:nvGraphicFramePr>
        <p:xfrm>
          <a:off x="529450" y="1447325"/>
          <a:ext cx="3000000" cy="3000000"/>
        </p:xfrm>
        <a:graphic>
          <a:graphicData uri="http://schemas.openxmlformats.org/drawingml/2006/table">
            <a:tbl>
              <a:tblPr>
                <a:noFill/>
                <a:tableStyleId>{850F6EB1-8B37-4944-82C7-DD819753D9B3}</a:tableStyleId>
              </a:tblPr>
              <a:tblGrid>
                <a:gridCol w="2021275"/>
                <a:gridCol w="2021275"/>
                <a:gridCol w="2021275"/>
                <a:gridCol w="2021275"/>
              </a:tblGrid>
              <a:tr h="788825">
                <a:tc>
                  <a:txBody>
                    <a:bodyPr/>
                    <a:lstStyle/>
                    <a:p>
                      <a:pPr indent="0" lvl="0" marL="0" rtl="0" algn="l">
                        <a:spcBef>
                          <a:spcPts val="0"/>
                        </a:spcBef>
                        <a:spcAft>
                          <a:spcPts val="0"/>
                        </a:spcAft>
                        <a:buNone/>
                      </a:pPr>
                      <a:r>
                        <a:rPr b="1" lang="en" sz="1900"/>
                        <a:t>Alpha</a:t>
                      </a:r>
                      <a:endParaRPr b="1" sz="1900"/>
                    </a:p>
                  </a:txBody>
                  <a:tcPr marT="91425" marB="91425" marR="91425" marL="91425"/>
                </a:tc>
                <a:tc>
                  <a:txBody>
                    <a:bodyPr/>
                    <a:lstStyle/>
                    <a:p>
                      <a:pPr indent="0" lvl="0" marL="0" rtl="0" algn="l">
                        <a:spcBef>
                          <a:spcPts val="0"/>
                        </a:spcBef>
                        <a:spcAft>
                          <a:spcPts val="0"/>
                        </a:spcAft>
                        <a:buNone/>
                      </a:pPr>
                      <a:r>
                        <a:rPr b="1" lang="en" sz="1900"/>
                        <a:t>Confidence</a:t>
                      </a:r>
                      <a:endParaRPr b="1" sz="1900"/>
                    </a:p>
                  </a:txBody>
                  <a:tcPr marT="91425" marB="91425" marR="91425" marL="91425"/>
                </a:tc>
                <a:tc>
                  <a:txBody>
                    <a:bodyPr/>
                    <a:lstStyle/>
                    <a:p>
                      <a:pPr indent="0" lvl="0" marL="0" rtl="0" algn="l">
                        <a:spcBef>
                          <a:spcPts val="0"/>
                        </a:spcBef>
                        <a:spcAft>
                          <a:spcPts val="0"/>
                        </a:spcAft>
                        <a:buNone/>
                      </a:pPr>
                      <a:r>
                        <a:rPr b="1" lang="en" sz="1900"/>
                        <a:t>Critical Value </a:t>
                      </a:r>
                      <a:r>
                        <a:rPr b="1" lang="en" sz="1900"/>
                        <a:t>Z(Alpha)</a:t>
                      </a:r>
                      <a:endParaRPr b="1" sz="1900"/>
                    </a:p>
                  </a:txBody>
                  <a:tcPr marT="91425" marB="91425" marR="91425" marL="91425"/>
                </a:tc>
                <a:tc>
                  <a:txBody>
                    <a:bodyPr/>
                    <a:lstStyle/>
                    <a:p>
                      <a:pPr indent="0" lvl="0" marL="0" rtl="0" algn="l">
                        <a:spcBef>
                          <a:spcPts val="0"/>
                        </a:spcBef>
                        <a:spcAft>
                          <a:spcPts val="0"/>
                        </a:spcAft>
                        <a:buNone/>
                      </a:pPr>
                      <a:r>
                        <a:rPr b="1" lang="en" sz="1900"/>
                        <a:t>Critical Value </a:t>
                      </a:r>
                      <a:r>
                        <a:rPr b="1" lang="en" sz="1900"/>
                        <a:t>Z(Alpha/2)</a:t>
                      </a:r>
                      <a:endParaRPr b="1" sz="1900"/>
                    </a:p>
                  </a:txBody>
                  <a:tcPr marT="91425" marB="91425" marR="91425" marL="91425"/>
                </a:tc>
              </a:tr>
              <a:tr h="788825">
                <a:tc>
                  <a:txBody>
                    <a:bodyPr/>
                    <a:lstStyle/>
                    <a:p>
                      <a:pPr indent="0" lvl="0" marL="0" rtl="0" algn="l">
                        <a:spcBef>
                          <a:spcPts val="0"/>
                        </a:spcBef>
                        <a:spcAft>
                          <a:spcPts val="0"/>
                        </a:spcAft>
                        <a:buNone/>
                      </a:pPr>
                      <a:r>
                        <a:rPr b="1" lang="en" sz="1900"/>
                        <a:t>10%</a:t>
                      </a:r>
                      <a:endParaRPr b="1" sz="1900"/>
                    </a:p>
                  </a:txBody>
                  <a:tcPr marT="91425" marB="91425" marR="91425" marL="91425"/>
                </a:tc>
                <a:tc>
                  <a:txBody>
                    <a:bodyPr/>
                    <a:lstStyle/>
                    <a:p>
                      <a:pPr indent="0" lvl="0" marL="0" rtl="0" algn="l">
                        <a:spcBef>
                          <a:spcPts val="0"/>
                        </a:spcBef>
                        <a:spcAft>
                          <a:spcPts val="0"/>
                        </a:spcAft>
                        <a:buNone/>
                      </a:pPr>
                      <a:r>
                        <a:rPr lang="en" sz="1900"/>
                        <a:t>90%</a:t>
                      </a:r>
                      <a:endParaRPr sz="1900"/>
                    </a:p>
                  </a:txBody>
                  <a:tcPr marT="91425" marB="91425" marR="91425" marL="91425"/>
                </a:tc>
                <a:tc>
                  <a:txBody>
                    <a:bodyPr/>
                    <a:lstStyle/>
                    <a:p>
                      <a:pPr indent="0" lvl="0" marL="0" rtl="0" algn="l">
                        <a:spcBef>
                          <a:spcPts val="0"/>
                        </a:spcBef>
                        <a:spcAft>
                          <a:spcPts val="0"/>
                        </a:spcAft>
                        <a:buNone/>
                      </a:pPr>
                      <a:r>
                        <a:rPr lang="en" sz="1900"/>
                        <a:t>1.28</a:t>
                      </a:r>
                      <a:endParaRPr sz="1900"/>
                    </a:p>
                  </a:txBody>
                  <a:tcPr marT="91425" marB="91425" marR="91425" marL="91425"/>
                </a:tc>
                <a:tc>
                  <a:txBody>
                    <a:bodyPr/>
                    <a:lstStyle/>
                    <a:p>
                      <a:pPr indent="0" lvl="0" marL="0" rtl="0" algn="l">
                        <a:spcBef>
                          <a:spcPts val="0"/>
                        </a:spcBef>
                        <a:spcAft>
                          <a:spcPts val="0"/>
                        </a:spcAft>
                        <a:buNone/>
                      </a:pPr>
                      <a:r>
                        <a:rPr lang="en" sz="1900"/>
                        <a:t>1.65</a:t>
                      </a:r>
                      <a:endParaRPr sz="1900"/>
                    </a:p>
                  </a:txBody>
                  <a:tcPr marT="91425" marB="91425" marR="91425" marL="91425"/>
                </a:tc>
              </a:tr>
              <a:tr h="788825">
                <a:tc>
                  <a:txBody>
                    <a:bodyPr/>
                    <a:lstStyle/>
                    <a:p>
                      <a:pPr indent="0" lvl="0" marL="0" rtl="0" algn="l">
                        <a:spcBef>
                          <a:spcPts val="0"/>
                        </a:spcBef>
                        <a:spcAft>
                          <a:spcPts val="0"/>
                        </a:spcAft>
                        <a:buNone/>
                      </a:pPr>
                      <a:r>
                        <a:rPr b="1" lang="en" sz="1900"/>
                        <a:t>5%</a:t>
                      </a:r>
                      <a:endParaRPr b="1" sz="1900"/>
                    </a:p>
                  </a:txBody>
                  <a:tcPr marT="91425" marB="91425" marR="91425" marL="91425"/>
                </a:tc>
                <a:tc>
                  <a:txBody>
                    <a:bodyPr/>
                    <a:lstStyle/>
                    <a:p>
                      <a:pPr indent="0" lvl="0" marL="0" rtl="0" algn="l">
                        <a:spcBef>
                          <a:spcPts val="0"/>
                        </a:spcBef>
                        <a:spcAft>
                          <a:spcPts val="0"/>
                        </a:spcAft>
                        <a:buNone/>
                      </a:pPr>
                      <a:r>
                        <a:rPr lang="en" sz="1900"/>
                        <a:t>95%</a:t>
                      </a:r>
                      <a:endParaRPr sz="1900"/>
                    </a:p>
                  </a:txBody>
                  <a:tcPr marT="91425" marB="91425" marR="91425" marL="91425"/>
                </a:tc>
                <a:tc>
                  <a:txBody>
                    <a:bodyPr/>
                    <a:lstStyle/>
                    <a:p>
                      <a:pPr indent="0" lvl="0" marL="0" rtl="0" algn="l">
                        <a:spcBef>
                          <a:spcPts val="0"/>
                        </a:spcBef>
                        <a:spcAft>
                          <a:spcPts val="0"/>
                        </a:spcAft>
                        <a:buNone/>
                      </a:pPr>
                      <a:r>
                        <a:rPr lang="en" sz="1900"/>
                        <a:t>1.65</a:t>
                      </a:r>
                      <a:endParaRPr sz="1900"/>
                    </a:p>
                  </a:txBody>
                  <a:tcPr marT="91425" marB="91425" marR="91425" marL="91425"/>
                </a:tc>
                <a:tc>
                  <a:txBody>
                    <a:bodyPr/>
                    <a:lstStyle/>
                    <a:p>
                      <a:pPr indent="0" lvl="0" marL="0" rtl="0" algn="l">
                        <a:spcBef>
                          <a:spcPts val="0"/>
                        </a:spcBef>
                        <a:spcAft>
                          <a:spcPts val="0"/>
                        </a:spcAft>
                        <a:buNone/>
                      </a:pPr>
                      <a:r>
                        <a:rPr lang="en" sz="1900"/>
                        <a:t>1.96</a:t>
                      </a:r>
                      <a:endParaRPr sz="1900"/>
                    </a:p>
                  </a:txBody>
                  <a:tcPr marT="91425" marB="91425" marR="91425" marL="91425"/>
                </a:tc>
              </a:tr>
              <a:tr h="788825">
                <a:tc>
                  <a:txBody>
                    <a:bodyPr/>
                    <a:lstStyle/>
                    <a:p>
                      <a:pPr indent="0" lvl="0" marL="0" rtl="0" algn="l">
                        <a:spcBef>
                          <a:spcPts val="0"/>
                        </a:spcBef>
                        <a:spcAft>
                          <a:spcPts val="0"/>
                        </a:spcAft>
                        <a:buNone/>
                      </a:pPr>
                      <a:r>
                        <a:rPr b="1" lang="en" sz="1900"/>
                        <a:t>1%</a:t>
                      </a:r>
                      <a:endParaRPr b="1" sz="1900"/>
                    </a:p>
                  </a:txBody>
                  <a:tcPr marT="91425" marB="91425" marR="91425" marL="91425"/>
                </a:tc>
                <a:tc>
                  <a:txBody>
                    <a:bodyPr/>
                    <a:lstStyle/>
                    <a:p>
                      <a:pPr indent="0" lvl="0" marL="0" rtl="0" algn="l">
                        <a:spcBef>
                          <a:spcPts val="0"/>
                        </a:spcBef>
                        <a:spcAft>
                          <a:spcPts val="0"/>
                        </a:spcAft>
                        <a:buNone/>
                      </a:pPr>
                      <a:r>
                        <a:rPr lang="en" sz="1900"/>
                        <a:t>99%</a:t>
                      </a:r>
                      <a:endParaRPr sz="1900"/>
                    </a:p>
                  </a:txBody>
                  <a:tcPr marT="91425" marB="91425" marR="91425" marL="91425"/>
                </a:tc>
                <a:tc>
                  <a:txBody>
                    <a:bodyPr/>
                    <a:lstStyle/>
                    <a:p>
                      <a:pPr indent="0" lvl="0" marL="0" rtl="0" algn="l">
                        <a:spcBef>
                          <a:spcPts val="0"/>
                        </a:spcBef>
                        <a:spcAft>
                          <a:spcPts val="0"/>
                        </a:spcAft>
                        <a:buNone/>
                      </a:pPr>
                      <a:r>
                        <a:rPr lang="en" sz="1900"/>
                        <a:t>2.33</a:t>
                      </a:r>
                      <a:endParaRPr sz="1900"/>
                    </a:p>
                  </a:txBody>
                  <a:tcPr marT="91425" marB="91425" marR="91425" marL="91425"/>
                </a:tc>
                <a:tc>
                  <a:txBody>
                    <a:bodyPr/>
                    <a:lstStyle/>
                    <a:p>
                      <a:pPr indent="0" lvl="0" marL="0" rtl="0" algn="l">
                        <a:spcBef>
                          <a:spcPts val="0"/>
                        </a:spcBef>
                        <a:spcAft>
                          <a:spcPts val="0"/>
                        </a:spcAft>
                        <a:buNone/>
                      </a:pPr>
                      <a:r>
                        <a:rPr lang="en" sz="1900"/>
                        <a:t>2.58</a:t>
                      </a:r>
                      <a:endParaRPr sz="1900"/>
                    </a:p>
                  </a:txBody>
                  <a:tcPr marT="91425" marB="91425" marR="91425" marL="91425"/>
                </a:tc>
              </a:tr>
            </a:tbl>
          </a:graphicData>
        </a:graphic>
      </p:graphicFrame>
      <p:sp>
        <p:nvSpPr>
          <p:cNvPr id="301" name="Google Shape;301;p51"/>
          <p:cNvSpPr txBox="1"/>
          <p:nvPr/>
        </p:nvSpPr>
        <p:spPr>
          <a:xfrm>
            <a:off x="1939125" y="4655625"/>
            <a:ext cx="48753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Critical values come from Z and T tables.</a:t>
            </a:r>
            <a:endParaRPr sz="18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 Tables (Again)</a:t>
            </a:r>
            <a:endParaRPr/>
          </a:p>
        </p:txBody>
      </p:sp>
      <p:pic>
        <p:nvPicPr>
          <p:cNvPr id="307" name="Google Shape;307;p52"/>
          <p:cNvPicPr preferRelativeResize="0"/>
          <p:nvPr/>
        </p:nvPicPr>
        <p:blipFill>
          <a:blip r:embed="rId3">
            <a:alphaModFix/>
          </a:blip>
          <a:stretch>
            <a:fillRect/>
          </a:stretch>
        </p:blipFill>
        <p:spPr>
          <a:xfrm>
            <a:off x="4530497" y="982037"/>
            <a:ext cx="3566924" cy="3726725"/>
          </a:xfrm>
          <a:prstGeom prst="rect">
            <a:avLst/>
          </a:prstGeom>
          <a:noFill/>
          <a:ln>
            <a:noFill/>
          </a:ln>
        </p:spPr>
      </p:pic>
      <p:pic>
        <p:nvPicPr>
          <p:cNvPr id="308" name="Google Shape;308;p52"/>
          <p:cNvPicPr preferRelativeResize="0"/>
          <p:nvPr/>
        </p:nvPicPr>
        <p:blipFill>
          <a:blip r:embed="rId4">
            <a:alphaModFix/>
          </a:blip>
          <a:stretch>
            <a:fillRect/>
          </a:stretch>
        </p:blipFill>
        <p:spPr>
          <a:xfrm>
            <a:off x="311699" y="1038451"/>
            <a:ext cx="3566924" cy="367031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 Calculate Z or T for your data </a:t>
            </a:r>
            <a:endParaRPr/>
          </a:p>
        </p:txBody>
      </p:sp>
      <p:sp>
        <p:nvSpPr>
          <p:cNvPr id="314" name="Google Shape;314;p53"/>
          <p:cNvSpPr txBox="1"/>
          <p:nvPr>
            <p:ph idx="1" type="body"/>
          </p:nvPr>
        </p:nvSpPr>
        <p:spPr>
          <a:xfrm>
            <a:off x="311700" y="1152475"/>
            <a:ext cx="4622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315" name="Google Shape;315;p53"/>
          <p:cNvPicPr preferRelativeResize="0"/>
          <p:nvPr/>
        </p:nvPicPr>
        <p:blipFill>
          <a:blip r:embed="rId3">
            <a:alphaModFix/>
          </a:blip>
          <a:stretch>
            <a:fillRect/>
          </a:stretch>
        </p:blipFill>
        <p:spPr>
          <a:xfrm>
            <a:off x="3044775" y="1594450"/>
            <a:ext cx="3361625" cy="2088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Sampling Distribution Properties</a:t>
            </a:r>
            <a:endParaRPr/>
          </a:p>
        </p:txBody>
      </p:sp>
      <p:sp>
        <p:nvSpPr>
          <p:cNvPr id="121" name="Google Shape;121;p27"/>
          <p:cNvSpPr txBox="1"/>
          <p:nvPr>
            <p:ph idx="1" type="body"/>
          </p:nvPr>
        </p:nvSpPr>
        <p:spPr>
          <a:xfrm>
            <a:off x="311700" y="1468825"/>
            <a:ext cx="42603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000000"/>
                </a:solidFill>
                <a:latin typeface="Arial"/>
                <a:ea typeface="Arial"/>
                <a:cs typeface="Arial"/>
                <a:sym typeface="Arial"/>
              </a:rPr>
              <a:t>The mean of a sampling distribution is the mean of the of series</a:t>
            </a:r>
            <a:endParaRPr sz="2300">
              <a:solidFill>
                <a:srgbClr val="000000"/>
              </a:solidFill>
              <a:latin typeface="Arial"/>
              <a:ea typeface="Arial"/>
              <a:cs typeface="Arial"/>
              <a:sym typeface="Arial"/>
            </a:endParaRPr>
          </a:p>
          <a:p>
            <a:pPr indent="0" lvl="0" marL="0" rtl="0" algn="l">
              <a:spcBef>
                <a:spcPts val="0"/>
              </a:spcBef>
              <a:spcAft>
                <a:spcPts val="0"/>
              </a:spcAft>
              <a:buNone/>
            </a:pPr>
            <a:r>
              <a:t/>
            </a:r>
            <a:endParaRPr sz="23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22" name="Google Shape;122;p27"/>
          <p:cNvPicPr preferRelativeResize="0"/>
          <p:nvPr/>
        </p:nvPicPr>
        <p:blipFill>
          <a:blip r:embed="rId3">
            <a:alphaModFix/>
          </a:blip>
          <a:stretch>
            <a:fillRect/>
          </a:stretch>
        </p:blipFill>
        <p:spPr>
          <a:xfrm>
            <a:off x="1099350" y="3033500"/>
            <a:ext cx="1981200" cy="1390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6: Apply your decision rule…</a:t>
            </a:r>
            <a:endParaRPr/>
          </a:p>
        </p:txBody>
      </p:sp>
      <p:sp>
        <p:nvSpPr>
          <p:cNvPr id="321" name="Google Shape;321;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the your test being left, right, or two tailed, compare Z or T to CV</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Single Sample Hypothesis Test Questions</a:t>
            </a:r>
            <a:endParaRPr/>
          </a:p>
        </p:txBody>
      </p:sp>
      <p:sp>
        <p:nvSpPr>
          <p:cNvPr id="327" name="Google Shape;327;p5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new academic “performance enhancing” </a:t>
            </a:r>
            <a:r>
              <a:rPr lang="en"/>
              <a:t>supplement</a:t>
            </a:r>
            <a:r>
              <a:rPr lang="en"/>
              <a:t> has made its way into the hands of  Professor Wrobel’s statistics class.  </a:t>
            </a:r>
            <a:endParaRPr/>
          </a:p>
          <a:p>
            <a:pPr indent="0" lvl="0" marL="0" rtl="0" algn="l">
              <a:spcBef>
                <a:spcPts val="1200"/>
              </a:spcBef>
              <a:spcAft>
                <a:spcPts val="0"/>
              </a:spcAft>
              <a:buNone/>
            </a:pPr>
            <a:r>
              <a:rPr lang="en"/>
              <a:t>The 81 students taking the course all decide to take the </a:t>
            </a:r>
            <a:r>
              <a:rPr lang="en"/>
              <a:t>supplement</a:t>
            </a:r>
            <a:r>
              <a:rPr lang="en"/>
              <a:t> and score an average of 76 on the exam.</a:t>
            </a:r>
            <a:endParaRPr/>
          </a:p>
          <a:p>
            <a:pPr indent="0" lvl="0" marL="0" rtl="0" algn="l">
              <a:spcBef>
                <a:spcPts val="1200"/>
              </a:spcBef>
              <a:spcAft>
                <a:spcPts val="0"/>
              </a:spcAft>
              <a:buNone/>
            </a:pPr>
            <a:r>
              <a:rPr lang="en"/>
              <a:t>In the past, students have scored an average of 75, with a standard </a:t>
            </a:r>
            <a:r>
              <a:rPr lang="en"/>
              <a:t>deviation</a:t>
            </a:r>
            <a:r>
              <a:rPr lang="en"/>
              <a:t> of 5. </a:t>
            </a:r>
            <a:endParaRPr/>
          </a:p>
          <a:p>
            <a:pPr indent="0" lvl="0" marL="0" rtl="0" algn="l">
              <a:spcBef>
                <a:spcPts val="1200"/>
              </a:spcBef>
              <a:spcAft>
                <a:spcPts val="0"/>
              </a:spcAft>
              <a:buNone/>
            </a:pPr>
            <a:r>
              <a:rPr lang="en"/>
              <a:t>At the 99% confidence level, did the </a:t>
            </a:r>
            <a:r>
              <a:rPr lang="en"/>
              <a:t>supplement</a:t>
            </a:r>
            <a:r>
              <a:rPr lang="en"/>
              <a:t> improve the student’s exam scores?</a:t>
            </a:r>
            <a:endParaRPr/>
          </a:p>
          <a:p>
            <a:pPr indent="0" lvl="0" marL="0" rtl="0" algn="l">
              <a:spcBef>
                <a:spcPts val="1200"/>
              </a:spcBef>
              <a:spcAft>
                <a:spcPts val="1200"/>
              </a:spcAft>
              <a:buNone/>
            </a:pPr>
            <a:r>
              <a:t/>
            </a:r>
            <a:endParaRPr/>
          </a:p>
        </p:txBody>
      </p:sp>
      <p:sp>
        <p:nvSpPr>
          <p:cNvPr id="328" name="Google Shape;328;p5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null hypothesis?</a:t>
            </a:r>
            <a:endParaRPr/>
          </a:p>
          <a:p>
            <a:pPr indent="0" lvl="0" marL="0" rtl="0" algn="l">
              <a:spcBef>
                <a:spcPts val="1200"/>
              </a:spcBef>
              <a:spcAft>
                <a:spcPts val="0"/>
              </a:spcAft>
              <a:buNone/>
            </a:pPr>
            <a:r>
              <a:rPr lang="en"/>
              <a:t>What is the alternative hypothesis?</a:t>
            </a:r>
            <a:endParaRPr/>
          </a:p>
          <a:p>
            <a:pPr indent="0" lvl="0" marL="0" rtl="0" algn="l">
              <a:spcBef>
                <a:spcPts val="1200"/>
              </a:spcBef>
              <a:spcAft>
                <a:spcPts val="0"/>
              </a:spcAft>
              <a:buNone/>
            </a:pPr>
            <a:r>
              <a:rPr lang="en"/>
              <a:t>What is alpha? </a:t>
            </a:r>
            <a:endParaRPr/>
          </a:p>
          <a:p>
            <a:pPr indent="0" lvl="0" marL="0" rtl="0" algn="l">
              <a:spcBef>
                <a:spcPts val="1200"/>
              </a:spcBef>
              <a:spcAft>
                <a:spcPts val="0"/>
              </a:spcAft>
              <a:buNone/>
            </a:pPr>
            <a:r>
              <a:rPr lang="en"/>
              <a:t>How many tails?</a:t>
            </a:r>
            <a:endParaRPr/>
          </a:p>
          <a:p>
            <a:pPr indent="0" lvl="0" marL="0" rtl="0" algn="l">
              <a:spcBef>
                <a:spcPts val="1200"/>
              </a:spcBef>
              <a:spcAft>
                <a:spcPts val="0"/>
              </a:spcAft>
              <a:buNone/>
            </a:pPr>
            <a:r>
              <a:rPr lang="en"/>
              <a:t>What is the critical value?</a:t>
            </a:r>
            <a:endParaRPr/>
          </a:p>
          <a:p>
            <a:pPr indent="0" lvl="0" marL="0" rtl="0" algn="l">
              <a:spcBef>
                <a:spcPts val="1200"/>
              </a:spcBef>
              <a:spcAft>
                <a:spcPts val="0"/>
              </a:spcAft>
              <a:buNone/>
            </a:pPr>
            <a:r>
              <a:rPr lang="en"/>
              <a:t>What is Z?</a:t>
            </a:r>
            <a:endParaRPr/>
          </a:p>
          <a:p>
            <a:pPr indent="0" lvl="0" marL="0" rtl="0" algn="l">
              <a:spcBef>
                <a:spcPts val="1200"/>
              </a:spcBef>
              <a:spcAft>
                <a:spcPts val="0"/>
              </a:spcAft>
              <a:buNone/>
            </a:pPr>
            <a:r>
              <a:rPr lang="en"/>
              <a:t>What is the decision rule?</a:t>
            </a:r>
            <a:endParaRPr/>
          </a:p>
          <a:p>
            <a:pPr indent="0" lvl="0" marL="0" rtl="0" algn="l">
              <a:spcBef>
                <a:spcPts val="1200"/>
              </a:spcBef>
              <a:spcAft>
                <a:spcPts val="1200"/>
              </a:spcAft>
              <a:buNone/>
            </a:pPr>
            <a:r>
              <a:rPr lang="en"/>
              <a:t>Do you accept or reject the null hypothesis?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(Right) Tailed Single Sample Means Test</a:t>
            </a:r>
            <a:endParaRPr/>
          </a:p>
        </p:txBody>
      </p:sp>
      <p:sp>
        <p:nvSpPr>
          <p:cNvPr id="334" name="Google Shape;334;p5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50"/>
              <a:t>H0: Students taking performance enhancing supplements did </a:t>
            </a:r>
            <a:r>
              <a:rPr b="1" lang="en" sz="1250"/>
              <a:t>the same</a:t>
            </a:r>
            <a:r>
              <a:rPr lang="en" sz="1250"/>
              <a:t> on the exam as other students have in the past.</a:t>
            </a:r>
            <a:endParaRPr sz="1250"/>
          </a:p>
          <a:p>
            <a:pPr indent="0" lvl="0" marL="0" rtl="0" algn="l">
              <a:spcBef>
                <a:spcPts val="1200"/>
              </a:spcBef>
              <a:spcAft>
                <a:spcPts val="0"/>
              </a:spcAft>
              <a:buClr>
                <a:schemeClr val="dk1"/>
              </a:buClr>
              <a:buSzPts val="1100"/>
              <a:buFont typeface="Arial"/>
              <a:buNone/>
            </a:pPr>
            <a:r>
              <a:rPr lang="en" sz="1250"/>
              <a:t>HA: Students taking performance enhancing supplements did </a:t>
            </a:r>
            <a:r>
              <a:rPr b="1" lang="en" sz="1250"/>
              <a:t>better</a:t>
            </a:r>
            <a:r>
              <a:rPr lang="en" sz="1250"/>
              <a:t> on the exam than other students have in the past.</a:t>
            </a:r>
            <a:endParaRPr sz="1250"/>
          </a:p>
          <a:p>
            <a:pPr indent="0" lvl="0" marL="0" rtl="0" algn="l">
              <a:spcBef>
                <a:spcPts val="1200"/>
              </a:spcBef>
              <a:spcAft>
                <a:spcPts val="0"/>
              </a:spcAft>
              <a:buClr>
                <a:schemeClr val="dk1"/>
              </a:buClr>
              <a:buSzPts val="1100"/>
              <a:buFont typeface="Arial"/>
              <a:buNone/>
            </a:pPr>
            <a:r>
              <a:rPr lang="en" sz="1250"/>
              <a:t>Population Mean Score: 75</a:t>
            </a:r>
            <a:endParaRPr sz="1250"/>
          </a:p>
          <a:p>
            <a:pPr indent="0" lvl="0" marL="0" rtl="0" algn="l">
              <a:spcBef>
                <a:spcPts val="1200"/>
              </a:spcBef>
              <a:spcAft>
                <a:spcPts val="0"/>
              </a:spcAft>
              <a:buClr>
                <a:schemeClr val="dk1"/>
              </a:buClr>
              <a:buSzPts val="1100"/>
              <a:buFont typeface="Arial"/>
              <a:buNone/>
            </a:pPr>
            <a:r>
              <a:rPr lang="en" sz="1250"/>
              <a:t>Population Standard Deviation: 5</a:t>
            </a:r>
            <a:endParaRPr sz="1250"/>
          </a:p>
          <a:p>
            <a:pPr indent="0" lvl="0" marL="0" rtl="0" algn="l">
              <a:spcBef>
                <a:spcPts val="1200"/>
              </a:spcBef>
              <a:spcAft>
                <a:spcPts val="0"/>
              </a:spcAft>
              <a:buClr>
                <a:schemeClr val="dk1"/>
              </a:buClr>
              <a:buSzPts val="1100"/>
              <a:buFont typeface="Arial"/>
              <a:buNone/>
            </a:pPr>
            <a:r>
              <a:rPr lang="en" sz="1250"/>
              <a:t>Sample Mean Score: 76</a:t>
            </a:r>
            <a:endParaRPr sz="1250"/>
          </a:p>
          <a:p>
            <a:pPr indent="0" lvl="0" marL="0" rtl="0" algn="l">
              <a:spcBef>
                <a:spcPts val="1200"/>
              </a:spcBef>
              <a:spcAft>
                <a:spcPts val="0"/>
              </a:spcAft>
              <a:buNone/>
            </a:pPr>
            <a:r>
              <a:rPr lang="en" sz="1250"/>
              <a:t>Sample Size: 81</a:t>
            </a:r>
            <a:endParaRPr sz="1250"/>
          </a:p>
          <a:p>
            <a:pPr indent="0" lvl="0" marL="0" rtl="0" algn="l">
              <a:spcBef>
                <a:spcPts val="1200"/>
              </a:spcBef>
              <a:spcAft>
                <a:spcPts val="0"/>
              </a:spcAft>
              <a:buNone/>
            </a:pPr>
            <a:r>
              <a:rPr lang="en" sz="1250"/>
              <a:t>Alpha = 1% (Confidence = 1 - Alpha = 99%)</a:t>
            </a:r>
            <a:endParaRPr sz="1250"/>
          </a:p>
          <a:p>
            <a:pPr indent="0" lvl="0" marL="0" rtl="0" algn="l">
              <a:spcBef>
                <a:spcPts val="1200"/>
              </a:spcBef>
              <a:spcAft>
                <a:spcPts val="1200"/>
              </a:spcAft>
              <a:buNone/>
            </a:pPr>
            <a:r>
              <a:rPr lang="en" sz="1250"/>
              <a:t>Decision Rule: If Z &gt; CV, Reject the Null (Since right tailed)</a:t>
            </a:r>
            <a:endParaRPr sz="1250"/>
          </a:p>
        </p:txBody>
      </p:sp>
      <p:sp>
        <p:nvSpPr>
          <p:cNvPr id="335" name="Google Shape;335;p5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 = (Sample Mean - Population Mean) / (Population Standard Deviation / Square Root of Sample Size)</a:t>
            </a:r>
            <a:endParaRPr/>
          </a:p>
          <a:p>
            <a:pPr indent="0" lvl="0" marL="0" rtl="0" algn="l">
              <a:spcBef>
                <a:spcPts val="1200"/>
              </a:spcBef>
              <a:spcAft>
                <a:spcPts val="0"/>
              </a:spcAft>
              <a:buNone/>
            </a:pPr>
            <a:r>
              <a:rPr lang="en"/>
              <a:t>Z = (76 - 75) / (5 / 9) = 1.8</a:t>
            </a:r>
            <a:endParaRPr/>
          </a:p>
          <a:p>
            <a:pPr indent="0" lvl="0" marL="0" rtl="0" algn="l">
              <a:spcBef>
                <a:spcPts val="1200"/>
              </a:spcBef>
              <a:spcAft>
                <a:spcPts val="0"/>
              </a:spcAft>
              <a:buNone/>
            </a:pPr>
            <a:r>
              <a:rPr lang="en"/>
              <a:t>Critical Value for Alpha of 1% (from Z Table) = 2.33 </a:t>
            </a:r>
            <a:endParaRPr/>
          </a:p>
          <a:p>
            <a:pPr indent="0" lvl="0" marL="0" rtl="0" algn="l">
              <a:spcBef>
                <a:spcPts val="1200"/>
              </a:spcBef>
              <a:spcAft>
                <a:spcPts val="0"/>
              </a:spcAft>
              <a:buNone/>
            </a:pPr>
            <a:r>
              <a:rPr lang="en"/>
              <a:t>Is Z greater than CV?  No!</a:t>
            </a:r>
            <a:endParaRPr/>
          </a:p>
          <a:p>
            <a:pPr indent="0" lvl="0" marL="0" rtl="0" algn="l">
              <a:spcBef>
                <a:spcPts val="1200"/>
              </a:spcBef>
              <a:spcAft>
                <a:spcPts val="1200"/>
              </a:spcAft>
              <a:buNone/>
            </a:pPr>
            <a:r>
              <a:rPr lang="en"/>
              <a:t>Conclusion: Do not reject the null hypothesis that the supplements did nothing to improve performance at the 99% confidence level.</a:t>
            </a:r>
            <a:endParaRPr/>
          </a:p>
        </p:txBody>
      </p:sp>
      <p:pic>
        <p:nvPicPr>
          <p:cNvPr id="336" name="Google Shape;336;p56"/>
          <p:cNvPicPr preferRelativeResize="0"/>
          <p:nvPr/>
        </p:nvPicPr>
        <p:blipFill rotWithShape="1">
          <a:blip r:embed="rId3">
            <a:alphaModFix/>
          </a:blip>
          <a:srcRect b="11561" l="11010" r="6323" t="14132"/>
          <a:stretch/>
        </p:blipFill>
        <p:spPr>
          <a:xfrm>
            <a:off x="3044000" y="2667525"/>
            <a:ext cx="1460250" cy="924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Single Sample Hypothesis Test Questions</a:t>
            </a:r>
            <a:endParaRPr/>
          </a:p>
        </p:txBody>
      </p:sp>
      <p:sp>
        <p:nvSpPr>
          <p:cNvPr id="342" name="Google Shape;342;p5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students of Professor Wrobel’s </a:t>
            </a:r>
            <a:r>
              <a:rPr lang="en"/>
              <a:t>statistics</a:t>
            </a:r>
            <a:r>
              <a:rPr lang="en"/>
              <a:t> class all decided to get drunk before the exam.</a:t>
            </a:r>
            <a:r>
              <a:rPr lang="en"/>
              <a:t> </a:t>
            </a:r>
            <a:endParaRPr/>
          </a:p>
          <a:p>
            <a:pPr indent="0" lvl="0" marL="0" rtl="0" algn="l">
              <a:spcBef>
                <a:spcPts val="1200"/>
              </a:spcBef>
              <a:spcAft>
                <a:spcPts val="0"/>
              </a:spcAft>
              <a:buNone/>
            </a:pPr>
            <a:r>
              <a:rPr lang="en"/>
              <a:t>The 36 students taking the course all score an average of 68 on the exam.</a:t>
            </a:r>
            <a:endParaRPr/>
          </a:p>
          <a:p>
            <a:pPr indent="0" lvl="0" marL="0" rtl="0" algn="l">
              <a:spcBef>
                <a:spcPts val="1200"/>
              </a:spcBef>
              <a:spcAft>
                <a:spcPts val="0"/>
              </a:spcAft>
              <a:buNone/>
            </a:pPr>
            <a:r>
              <a:rPr lang="en"/>
              <a:t>In the past, students have scored an average of 75, with a standard deviation of 5. </a:t>
            </a:r>
            <a:endParaRPr/>
          </a:p>
          <a:p>
            <a:pPr indent="0" lvl="0" marL="0" rtl="0" algn="l">
              <a:spcBef>
                <a:spcPts val="1200"/>
              </a:spcBef>
              <a:spcAft>
                <a:spcPts val="0"/>
              </a:spcAft>
              <a:buNone/>
            </a:pPr>
            <a:r>
              <a:rPr lang="en"/>
              <a:t>At the 95% confidence level, did the did drinking before the exam reduce the students’ exam scores?</a:t>
            </a:r>
            <a:endParaRPr/>
          </a:p>
          <a:p>
            <a:pPr indent="0" lvl="0" marL="0" rtl="0" algn="l">
              <a:spcBef>
                <a:spcPts val="1200"/>
              </a:spcBef>
              <a:spcAft>
                <a:spcPts val="1200"/>
              </a:spcAft>
              <a:buNone/>
            </a:pPr>
            <a:r>
              <a:t/>
            </a:r>
            <a:endParaRPr/>
          </a:p>
        </p:txBody>
      </p:sp>
      <p:sp>
        <p:nvSpPr>
          <p:cNvPr id="343" name="Google Shape;343;p5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null hypothesis?</a:t>
            </a:r>
            <a:endParaRPr/>
          </a:p>
          <a:p>
            <a:pPr indent="0" lvl="0" marL="0" rtl="0" algn="l">
              <a:spcBef>
                <a:spcPts val="1200"/>
              </a:spcBef>
              <a:spcAft>
                <a:spcPts val="0"/>
              </a:spcAft>
              <a:buNone/>
            </a:pPr>
            <a:r>
              <a:rPr lang="en"/>
              <a:t>What is the alternative hypothesis?</a:t>
            </a:r>
            <a:endParaRPr/>
          </a:p>
          <a:p>
            <a:pPr indent="0" lvl="0" marL="0" rtl="0" algn="l">
              <a:spcBef>
                <a:spcPts val="1200"/>
              </a:spcBef>
              <a:spcAft>
                <a:spcPts val="0"/>
              </a:spcAft>
              <a:buNone/>
            </a:pPr>
            <a:r>
              <a:rPr lang="en"/>
              <a:t>What is alpha? </a:t>
            </a:r>
            <a:endParaRPr/>
          </a:p>
          <a:p>
            <a:pPr indent="0" lvl="0" marL="0" rtl="0" algn="l">
              <a:spcBef>
                <a:spcPts val="1200"/>
              </a:spcBef>
              <a:spcAft>
                <a:spcPts val="0"/>
              </a:spcAft>
              <a:buNone/>
            </a:pPr>
            <a:r>
              <a:rPr lang="en"/>
              <a:t>How many tails?</a:t>
            </a:r>
            <a:endParaRPr/>
          </a:p>
          <a:p>
            <a:pPr indent="0" lvl="0" marL="0" rtl="0" algn="l">
              <a:spcBef>
                <a:spcPts val="1200"/>
              </a:spcBef>
              <a:spcAft>
                <a:spcPts val="0"/>
              </a:spcAft>
              <a:buNone/>
            </a:pPr>
            <a:r>
              <a:rPr lang="en"/>
              <a:t>What is the critical value?</a:t>
            </a:r>
            <a:endParaRPr/>
          </a:p>
          <a:p>
            <a:pPr indent="0" lvl="0" marL="0" rtl="0" algn="l">
              <a:spcBef>
                <a:spcPts val="1200"/>
              </a:spcBef>
              <a:spcAft>
                <a:spcPts val="0"/>
              </a:spcAft>
              <a:buNone/>
            </a:pPr>
            <a:r>
              <a:rPr lang="en"/>
              <a:t>What is Z?</a:t>
            </a:r>
            <a:endParaRPr/>
          </a:p>
          <a:p>
            <a:pPr indent="0" lvl="0" marL="0" rtl="0" algn="l">
              <a:spcBef>
                <a:spcPts val="1200"/>
              </a:spcBef>
              <a:spcAft>
                <a:spcPts val="0"/>
              </a:spcAft>
              <a:buNone/>
            </a:pPr>
            <a:r>
              <a:rPr lang="en"/>
              <a:t>What is the decision rule?</a:t>
            </a:r>
            <a:endParaRPr/>
          </a:p>
          <a:p>
            <a:pPr indent="0" lvl="0" marL="0" rtl="0" algn="l">
              <a:spcBef>
                <a:spcPts val="1200"/>
              </a:spcBef>
              <a:spcAft>
                <a:spcPts val="1200"/>
              </a:spcAft>
              <a:buNone/>
            </a:pPr>
            <a:r>
              <a:rPr lang="en"/>
              <a:t>Do you accept or reject the null hypothesis?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(Left) Tailed Single Sample Means Test</a:t>
            </a:r>
            <a:endParaRPr/>
          </a:p>
        </p:txBody>
      </p:sp>
      <p:sp>
        <p:nvSpPr>
          <p:cNvPr id="349" name="Google Shape;349;p5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1800"/>
              <a:t>H0: Students who drank </a:t>
            </a:r>
            <a:r>
              <a:rPr lang="en" sz="1800"/>
              <a:t>alcohol</a:t>
            </a:r>
            <a:r>
              <a:rPr lang="en" sz="1800"/>
              <a:t> before the exam did </a:t>
            </a:r>
            <a:r>
              <a:rPr b="1" lang="en" sz="1800"/>
              <a:t>the same </a:t>
            </a:r>
            <a:r>
              <a:rPr lang="en" sz="1800"/>
              <a:t>on the exam as other students.</a:t>
            </a:r>
            <a:endParaRPr sz="1800"/>
          </a:p>
          <a:p>
            <a:pPr indent="0" lvl="0" marL="0" rtl="0" algn="l">
              <a:spcBef>
                <a:spcPts val="1200"/>
              </a:spcBef>
              <a:spcAft>
                <a:spcPts val="0"/>
              </a:spcAft>
              <a:buNone/>
            </a:pPr>
            <a:r>
              <a:rPr lang="en" sz="1800"/>
              <a:t>HA: Students who drank alcohol on the exam did </a:t>
            </a:r>
            <a:r>
              <a:rPr b="1" lang="en" sz="1800"/>
              <a:t>worse</a:t>
            </a:r>
            <a:r>
              <a:rPr lang="en" sz="1800"/>
              <a:t> on  the exam than other students have in the past.</a:t>
            </a:r>
            <a:endParaRPr sz="1800"/>
          </a:p>
          <a:p>
            <a:pPr indent="0" lvl="0" marL="0" rtl="0" algn="l">
              <a:spcBef>
                <a:spcPts val="1200"/>
              </a:spcBef>
              <a:spcAft>
                <a:spcPts val="0"/>
              </a:spcAft>
              <a:buNone/>
            </a:pPr>
            <a:r>
              <a:rPr lang="en" sz="1800"/>
              <a:t>Population Mean Score: 75</a:t>
            </a:r>
            <a:endParaRPr sz="1800"/>
          </a:p>
          <a:p>
            <a:pPr indent="0" lvl="0" marL="0" rtl="0" algn="l">
              <a:spcBef>
                <a:spcPts val="1200"/>
              </a:spcBef>
              <a:spcAft>
                <a:spcPts val="0"/>
              </a:spcAft>
              <a:buNone/>
            </a:pPr>
            <a:r>
              <a:rPr lang="en" sz="1800"/>
              <a:t>Population Standard Deviation: 5</a:t>
            </a:r>
            <a:endParaRPr sz="1800"/>
          </a:p>
          <a:p>
            <a:pPr indent="0" lvl="0" marL="0" rtl="0" algn="l">
              <a:spcBef>
                <a:spcPts val="1200"/>
              </a:spcBef>
              <a:spcAft>
                <a:spcPts val="0"/>
              </a:spcAft>
              <a:buNone/>
            </a:pPr>
            <a:r>
              <a:rPr lang="en" sz="1800"/>
              <a:t>Sample Mean Score: 68</a:t>
            </a:r>
            <a:endParaRPr sz="1800"/>
          </a:p>
          <a:p>
            <a:pPr indent="0" lvl="0" marL="0" rtl="0" algn="l">
              <a:spcBef>
                <a:spcPts val="1200"/>
              </a:spcBef>
              <a:spcAft>
                <a:spcPts val="0"/>
              </a:spcAft>
              <a:buNone/>
            </a:pPr>
            <a:r>
              <a:rPr lang="en" sz="1800"/>
              <a:t>Sample Size: 36</a:t>
            </a:r>
            <a:endParaRPr sz="1800"/>
          </a:p>
          <a:p>
            <a:pPr indent="0" lvl="0" marL="0" rtl="0" algn="l">
              <a:spcBef>
                <a:spcPts val="1200"/>
              </a:spcBef>
              <a:spcAft>
                <a:spcPts val="0"/>
              </a:spcAft>
              <a:buNone/>
            </a:pPr>
            <a:r>
              <a:rPr lang="en" sz="1800"/>
              <a:t>Alpha = 5% (Confidence = 1 - Alpha = 95%)</a:t>
            </a:r>
            <a:endParaRPr sz="1800"/>
          </a:p>
          <a:p>
            <a:pPr indent="0" lvl="0" marL="0" rtl="0" algn="l">
              <a:spcBef>
                <a:spcPts val="1200"/>
              </a:spcBef>
              <a:spcAft>
                <a:spcPts val="1200"/>
              </a:spcAft>
              <a:buNone/>
            </a:pPr>
            <a:r>
              <a:rPr lang="en" sz="1800"/>
              <a:t>Decision Rule: If Z &lt; CV, Reject the Null (Since left tailed)</a:t>
            </a:r>
            <a:endParaRPr sz="1800"/>
          </a:p>
        </p:txBody>
      </p:sp>
      <p:sp>
        <p:nvSpPr>
          <p:cNvPr id="350" name="Google Shape;350;p5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 = (Sample Mean - Population Mean) / (Population Standard Deviation / Square Root of Sample Size)</a:t>
            </a:r>
            <a:endParaRPr/>
          </a:p>
          <a:p>
            <a:pPr indent="0" lvl="0" marL="0" rtl="0" algn="l">
              <a:spcBef>
                <a:spcPts val="1200"/>
              </a:spcBef>
              <a:spcAft>
                <a:spcPts val="0"/>
              </a:spcAft>
              <a:buNone/>
            </a:pPr>
            <a:r>
              <a:rPr lang="en"/>
              <a:t>Z = (68 - 75) / (5 / 6) = -8.4</a:t>
            </a:r>
            <a:endParaRPr/>
          </a:p>
          <a:p>
            <a:pPr indent="0" lvl="0" marL="0" rtl="0" algn="l">
              <a:spcBef>
                <a:spcPts val="1200"/>
              </a:spcBef>
              <a:spcAft>
                <a:spcPts val="0"/>
              </a:spcAft>
              <a:buNone/>
            </a:pPr>
            <a:r>
              <a:rPr lang="en"/>
              <a:t>Critical Value for Alpha of 5% (from Z Table) = -1.64 </a:t>
            </a:r>
            <a:endParaRPr/>
          </a:p>
          <a:p>
            <a:pPr indent="0" lvl="0" marL="0" rtl="0" algn="l">
              <a:spcBef>
                <a:spcPts val="1200"/>
              </a:spcBef>
              <a:spcAft>
                <a:spcPts val="0"/>
              </a:spcAft>
              <a:buNone/>
            </a:pPr>
            <a:r>
              <a:rPr lang="en"/>
              <a:t>Is Z less than CV?  Yes!</a:t>
            </a:r>
            <a:endParaRPr/>
          </a:p>
          <a:p>
            <a:pPr indent="0" lvl="0" marL="0" rtl="0" algn="l">
              <a:spcBef>
                <a:spcPts val="1200"/>
              </a:spcBef>
              <a:spcAft>
                <a:spcPts val="1200"/>
              </a:spcAft>
              <a:buNone/>
            </a:pPr>
            <a:r>
              <a:rPr lang="en"/>
              <a:t>Conclusion: Reject the null hypothesis </a:t>
            </a:r>
            <a:r>
              <a:rPr lang="en"/>
              <a:t>that</a:t>
            </a:r>
            <a:r>
              <a:rPr lang="en"/>
              <a:t> drinking before the exam had no negative effect on exam scores.</a:t>
            </a:r>
            <a:endParaRPr/>
          </a:p>
        </p:txBody>
      </p:sp>
      <p:pic>
        <p:nvPicPr>
          <p:cNvPr id="351" name="Google Shape;351;p58"/>
          <p:cNvPicPr preferRelativeResize="0"/>
          <p:nvPr/>
        </p:nvPicPr>
        <p:blipFill rotWithShape="1">
          <a:blip r:embed="rId3">
            <a:alphaModFix/>
          </a:blip>
          <a:srcRect b="11561" l="11010" r="6323" t="14132"/>
          <a:stretch/>
        </p:blipFill>
        <p:spPr>
          <a:xfrm>
            <a:off x="2979800" y="2571750"/>
            <a:ext cx="1592200" cy="1008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Single Sample Hypothesis Test Questions</a:t>
            </a:r>
            <a:endParaRPr/>
          </a:p>
        </p:txBody>
      </p:sp>
      <p:sp>
        <p:nvSpPr>
          <p:cNvPr id="357" name="Google Shape;357;p5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new online section of Applied Business Statistics was offered to Webster students this semester.  At the end of the course, the online students were still required to take the same in-person exam as conventional students.</a:t>
            </a:r>
            <a:endParaRPr/>
          </a:p>
          <a:p>
            <a:pPr indent="0" lvl="0" marL="0" rtl="0" algn="l">
              <a:spcBef>
                <a:spcPts val="1200"/>
              </a:spcBef>
              <a:spcAft>
                <a:spcPts val="0"/>
              </a:spcAft>
              <a:buNone/>
            </a:pPr>
            <a:r>
              <a:rPr lang="en"/>
              <a:t>The average exam score for the 100 online students was 82, while the average exam score of all past in-person students is 80, with a standard deviation of 6</a:t>
            </a:r>
            <a:endParaRPr/>
          </a:p>
          <a:p>
            <a:pPr indent="0" lvl="0" marL="0" rtl="0" algn="l">
              <a:spcBef>
                <a:spcPts val="1200"/>
              </a:spcBef>
              <a:spcAft>
                <a:spcPts val="1200"/>
              </a:spcAft>
              <a:buNone/>
            </a:pPr>
            <a:r>
              <a:rPr lang="en"/>
              <a:t>At the 95% confidence level, was there a meaningful difference, in either direction, between the online students and the conventional </a:t>
            </a:r>
            <a:r>
              <a:rPr lang="en"/>
              <a:t>students?</a:t>
            </a:r>
            <a:endParaRPr/>
          </a:p>
        </p:txBody>
      </p:sp>
      <p:sp>
        <p:nvSpPr>
          <p:cNvPr id="358" name="Google Shape;358;p5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null hypothesis?</a:t>
            </a:r>
            <a:endParaRPr/>
          </a:p>
          <a:p>
            <a:pPr indent="0" lvl="0" marL="0" rtl="0" algn="l">
              <a:spcBef>
                <a:spcPts val="1200"/>
              </a:spcBef>
              <a:spcAft>
                <a:spcPts val="0"/>
              </a:spcAft>
              <a:buNone/>
            </a:pPr>
            <a:r>
              <a:rPr lang="en"/>
              <a:t>What is the alternative hypothesis?</a:t>
            </a:r>
            <a:endParaRPr/>
          </a:p>
          <a:p>
            <a:pPr indent="0" lvl="0" marL="0" rtl="0" algn="l">
              <a:spcBef>
                <a:spcPts val="1200"/>
              </a:spcBef>
              <a:spcAft>
                <a:spcPts val="0"/>
              </a:spcAft>
              <a:buNone/>
            </a:pPr>
            <a:r>
              <a:rPr lang="en"/>
              <a:t>What is alpha? </a:t>
            </a:r>
            <a:endParaRPr/>
          </a:p>
          <a:p>
            <a:pPr indent="0" lvl="0" marL="0" rtl="0" algn="l">
              <a:spcBef>
                <a:spcPts val="1200"/>
              </a:spcBef>
              <a:spcAft>
                <a:spcPts val="0"/>
              </a:spcAft>
              <a:buNone/>
            </a:pPr>
            <a:r>
              <a:rPr lang="en"/>
              <a:t>How many tails?</a:t>
            </a:r>
            <a:endParaRPr/>
          </a:p>
          <a:p>
            <a:pPr indent="0" lvl="0" marL="0" rtl="0" algn="l">
              <a:spcBef>
                <a:spcPts val="1200"/>
              </a:spcBef>
              <a:spcAft>
                <a:spcPts val="0"/>
              </a:spcAft>
              <a:buNone/>
            </a:pPr>
            <a:r>
              <a:rPr lang="en"/>
              <a:t>What is the critical value?</a:t>
            </a:r>
            <a:endParaRPr/>
          </a:p>
          <a:p>
            <a:pPr indent="0" lvl="0" marL="0" rtl="0" algn="l">
              <a:spcBef>
                <a:spcPts val="1200"/>
              </a:spcBef>
              <a:spcAft>
                <a:spcPts val="0"/>
              </a:spcAft>
              <a:buNone/>
            </a:pPr>
            <a:r>
              <a:rPr lang="en"/>
              <a:t>What is Z?</a:t>
            </a:r>
            <a:endParaRPr/>
          </a:p>
          <a:p>
            <a:pPr indent="0" lvl="0" marL="0" rtl="0" algn="l">
              <a:spcBef>
                <a:spcPts val="1200"/>
              </a:spcBef>
              <a:spcAft>
                <a:spcPts val="0"/>
              </a:spcAft>
              <a:buNone/>
            </a:pPr>
            <a:r>
              <a:rPr lang="en"/>
              <a:t>What is the decision rule?</a:t>
            </a:r>
            <a:endParaRPr/>
          </a:p>
          <a:p>
            <a:pPr indent="0" lvl="0" marL="0" rtl="0" algn="l">
              <a:spcBef>
                <a:spcPts val="1200"/>
              </a:spcBef>
              <a:spcAft>
                <a:spcPts val="1200"/>
              </a:spcAft>
              <a:buNone/>
            </a:pPr>
            <a:r>
              <a:rPr lang="en"/>
              <a:t>Do you accept or reject the null hypothesis?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Tailed Single Sample Means Test</a:t>
            </a:r>
            <a:endParaRPr/>
          </a:p>
        </p:txBody>
      </p:sp>
      <p:sp>
        <p:nvSpPr>
          <p:cNvPr id="364" name="Google Shape;364;p6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t>H0: Students </a:t>
            </a:r>
            <a:r>
              <a:rPr lang="en" sz="1050"/>
              <a:t>in a new online section of the class score </a:t>
            </a:r>
            <a:r>
              <a:rPr b="1" lang="en" sz="1050"/>
              <a:t>no differently</a:t>
            </a:r>
            <a:r>
              <a:rPr lang="en" sz="1050"/>
              <a:t> on the final exam than past students who took the class in person.</a:t>
            </a:r>
            <a:endParaRPr sz="1050"/>
          </a:p>
          <a:p>
            <a:pPr indent="0" lvl="0" marL="0" rtl="0" algn="l">
              <a:spcBef>
                <a:spcPts val="1200"/>
              </a:spcBef>
              <a:spcAft>
                <a:spcPts val="0"/>
              </a:spcAft>
              <a:buNone/>
            </a:pPr>
            <a:r>
              <a:rPr lang="en" sz="1050"/>
              <a:t>HA: Students in the online class score </a:t>
            </a:r>
            <a:r>
              <a:rPr b="1" lang="en" sz="1050"/>
              <a:t>differently</a:t>
            </a:r>
            <a:r>
              <a:rPr b="1" lang="en" sz="1050"/>
              <a:t> (better or worse) </a:t>
            </a:r>
            <a:r>
              <a:rPr lang="en" sz="1050"/>
              <a:t>on the final exam than past students who took the class in person.</a:t>
            </a:r>
            <a:endParaRPr sz="1050"/>
          </a:p>
          <a:p>
            <a:pPr indent="0" lvl="0" marL="0" rtl="0" algn="l">
              <a:spcBef>
                <a:spcPts val="1200"/>
              </a:spcBef>
              <a:spcAft>
                <a:spcPts val="0"/>
              </a:spcAft>
              <a:buNone/>
            </a:pPr>
            <a:r>
              <a:rPr lang="en" sz="1050"/>
              <a:t>Population Mean: 80</a:t>
            </a:r>
            <a:endParaRPr sz="1050"/>
          </a:p>
          <a:p>
            <a:pPr indent="0" lvl="0" marL="0" rtl="0" algn="l">
              <a:spcBef>
                <a:spcPts val="1200"/>
              </a:spcBef>
              <a:spcAft>
                <a:spcPts val="0"/>
              </a:spcAft>
              <a:buNone/>
            </a:pPr>
            <a:r>
              <a:rPr lang="en" sz="1050"/>
              <a:t>Sample Mean: 82</a:t>
            </a:r>
            <a:endParaRPr sz="1050"/>
          </a:p>
          <a:p>
            <a:pPr indent="0" lvl="0" marL="0" rtl="0" algn="l">
              <a:spcBef>
                <a:spcPts val="1200"/>
              </a:spcBef>
              <a:spcAft>
                <a:spcPts val="0"/>
              </a:spcAft>
              <a:buNone/>
            </a:pPr>
            <a:r>
              <a:rPr lang="en" sz="1050"/>
              <a:t>Population Standard Deviation: 6</a:t>
            </a:r>
            <a:endParaRPr sz="1050"/>
          </a:p>
          <a:p>
            <a:pPr indent="0" lvl="0" marL="0" rtl="0" algn="l">
              <a:spcBef>
                <a:spcPts val="1200"/>
              </a:spcBef>
              <a:spcAft>
                <a:spcPts val="0"/>
              </a:spcAft>
              <a:buNone/>
            </a:pPr>
            <a:r>
              <a:rPr lang="en" sz="1050"/>
              <a:t>Sample Size: 100</a:t>
            </a:r>
            <a:endParaRPr sz="1050"/>
          </a:p>
          <a:p>
            <a:pPr indent="0" lvl="0" marL="0" rtl="0" algn="l">
              <a:spcBef>
                <a:spcPts val="1200"/>
              </a:spcBef>
              <a:spcAft>
                <a:spcPts val="0"/>
              </a:spcAft>
              <a:buNone/>
            </a:pPr>
            <a:r>
              <a:rPr lang="en" sz="1050"/>
              <a:t>Alpha: 5% (Confidence = 1 - Alpha = 95%)</a:t>
            </a:r>
            <a:endParaRPr sz="1050"/>
          </a:p>
          <a:p>
            <a:pPr indent="0" lvl="0" marL="0" rtl="0" algn="l">
              <a:spcBef>
                <a:spcPts val="1200"/>
              </a:spcBef>
              <a:spcAft>
                <a:spcPts val="0"/>
              </a:spcAft>
              <a:buNone/>
            </a:pPr>
            <a:r>
              <a:rPr b="1" lang="en" sz="1050"/>
              <a:t>When conducting a two tailed test, use the Z value that corresponds to Alpha / 2</a:t>
            </a:r>
            <a:endParaRPr b="1" sz="1050"/>
          </a:p>
          <a:p>
            <a:pPr indent="0" lvl="0" marL="0" rtl="0" algn="l">
              <a:spcBef>
                <a:spcPts val="1200"/>
              </a:spcBef>
              <a:spcAft>
                <a:spcPts val="1200"/>
              </a:spcAft>
              <a:buNone/>
            </a:pPr>
            <a:r>
              <a:rPr lang="en" sz="1050"/>
              <a:t>Decision Rule: If Abs(Z) &gt; Abs(CV), Reject the Null</a:t>
            </a:r>
            <a:endParaRPr sz="1050"/>
          </a:p>
        </p:txBody>
      </p:sp>
      <p:sp>
        <p:nvSpPr>
          <p:cNvPr id="365" name="Google Shape;365;p6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50"/>
              <a:t>Z = (Sample Mean - Population Mean) / (Population Standard Deviation / Square Root of Sample Size)</a:t>
            </a:r>
            <a:endParaRPr sz="1250"/>
          </a:p>
          <a:p>
            <a:pPr indent="0" lvl="0" marL="0" rtl="0" algn="l">
              <a:spcBef>
                <a:spcPts val="1200"/>
              </a:spcBef>
              <a:spcAft>
                <a:spcPts val="0"/>
              </a:spcAft>
              <a:buNone/>
            </a:pPr>
            <a:r>
              <a:rPr lang="en" sz="1250"/>
              <a:t>Z = (82 - 80) / (6 / 10) = 3.33</a:t>
            </a:r>
            <a:endParaRPr sz="1250"/>
          </a:p>
          <a:p>
            <a:pPr indent="0" lvl="0" marL="0" rtl="0" algn="l">
              <a:spcBef>
                <a:spcPts val="1200"/>
              </a:spcBef>
              <a:spcAft>
                <a:spcPts val="0"/>
              </a:spcAft>
              <a:buClr>
                <a:schemeClr val="dk1"/>
              </a:buClr>
              <a:buSzPts val="1100"/>
              <a:buFont typeface="Arial"/>
              <a:buNone/>
            </a:pPr>
            <a:r>
              <a:rPr b="1" lang="en" sz="1250"/>
              <a:t>Since this is a two tailed test, the critical value comes from the Z Table value for Alpha/2, or 2.5%</a:t>
            </a:r>
            <a:endParaRPr b="1" sz="1250"/>
          </a:p>
          <a:p>
            <a:pPr indent="0" lvl="0" marL="0" rtl="0" algn="l">
              <a:spcBef>
                <a:spcPts val="1200"/>
              </a:spcBef>
              <a:spcAft>
                <a:spcPts val="0"/>
              </a:spcAft>
              <a:buClr>
                <a:schemeClr val="dk1"/>
              </a:buClr>
              <a:buSzPts val="1100"/>
              <a:buFont typeface="Arial"/>
              <a:buNone/>
            </a:pPr>
            <a:r>
              <a:rPr lang="en" sz="1250"/>
              <a:t>Critical Value for Alpha of 2.5% (from Z Table) = 1.96</a:t>
            </a:r>
            <a:endParaRPr sz="1250"/>
          </a:p>
          <a:p>
            <a:pPr indent="0" lvl="0" marL="0" rtl="0" algn="l">
              <a:spcBef>
                <a:spcPts val="1200"/>
              </a:spcBef>
              <a:spcAft>
                <a:spcPts val="0"/>
              </a:spcAft>
              <a:buClr>
                <a:schemeClr val="dk1"/>
              </a:buClr>
              <a:buSzPts val="1100"/>
              <a:buFont typeface="Arial"/>
              <a:buNone/>
            </a:pPr>
            <a:r>
              <a:t/>
            </a:r>
            <a:endParaRPr sz="1250"/>
          </a:p>
          <a:p>
            <a:pPr indent="0" lvl="0" marL="0" rtl="0" algn="l">
              <a:spcBef>
                <a:spcPts val="1200"/>
              </a:spcBef>
              <a:spcAft>
                <a:spcPts val="0"/>
              </a:spcAft>
              <a:buClr>
                <a:schemeClr val="dk1"/>
              </a:buClr>
              <a:buSzPts val="1100"/>
              <a:buFont typeface="Arial"/>
              <a:buNone/>
            </a:pPr>
            <a:r>
              <a:rPr lang="en" sz="1250"/>
              <a:t>Is Z greater than CV?  Yes!</a:t>
            </a:r>
            <a:endParaRPr sz="1250"/>
          </a:p>
          <a:p>
            <a:pPr indent="0" lvl="0" marL="0" rtl="0" algn="l">
              <a:spcBef>
                <a:spcPts val="1200"/>
              </a:spcBef>
              <a:spcAft>
                <a:spcPts val="1200"/>
              </a:spcAft>
              <a:buNone/>
            </a:pPr>
            <a:r>
              <a:rPr lang="en" sz="1250"/>
              <a:t>Conclusion: Reject the null hypothesis that there is no difference in outcomes between online and in-person learning</a:t>
            </a:r>
            <a:endParaRPr sz="1250"/>
          </a:p>
        </p:txBody>
      </p:sp>
      <p:pic>
        <p:nvPicPr>
          <p:cNvPr id="366" name="Google Shape;366;p60"/>
          <p:cNvPicPr preferRelativeResize="0"/>
          <p:nvPr/>
        </p:nvPicPr>
        <p:blipFill rotWithShape="1">
          <a:blip r:embed="rId3">
            <a:alphaModFix/>
          </a:blip>
          <a:srcRect b="11561" l="11010" r="6323" t="14132"/>
          <a:stretch/>
        </p:blipFill>
        <p:spPr>
          <a:xfrm>
            <a:off x="3032575" y="2774713"/>
            <a:ext cx="1539425" cy="974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Single Sample Hypothesis Test Questions</a:t>
            </a:r>
            <a:endParaRPr/>
          </a:p>
        </p:txBody>
      </p:sp>
      <p:sp>
        <p:nvSpPr>
          <p:cNvPr id="372" name="Google Shape;372;p6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average height of Webster students is thought to be 65 inches, with a standard deviation of 2.5 inches.  A sample of 50 students is taken and the average height is 63 inches.  </a:t>
            </a:r>
            <a:endParaRPr/>
          </a:p>
          <a:p>
            <a:pPr indent="0" lvl="0" marL="0" rtl="0" algn="l">
              <a:spcBef>
                <a:spcPts val="1200"/>
              </a:spcBef>
              <a:spcAft>
                <a:spcPts val="0"/>
              </a:spcAft>
              <a:buNone/>
            </a:pPr>
            <a:r>
              <a:rPr lang="en"/>
              <a:t>Does the sample support the original data at the 95% confidence level? </a:t>
            </a:r>
            <a:endParaRPr/>
          </a:p>
          <a:p>
            <a:pPr indent="0" lvl="0" marL="0" rtl="0" algn="l">
              <a:spcBef>
                <a:spcPts val="1200"/>
              </a:spcBef>
              <a:spcAft>
                <a:spcPts val="1200"/>
              </a:spcAft>
              <a:buNone/>
            </a:pPr>
            <a:r>
              <a:t/>
            </a:r>
            <a:endParaRPr/>
          </a:p>
        </p:txBody>
      </p:sp>
      <p:sp>
        <p:nvSpPr>
          <p:cNvPr id="373" name="Google Shape;373;p6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null hypothesis?</a:t>
            </a:r>
            <a:endParaRPr/>
          </a:p>
          <a:p>
            <a:pPr indent="0" lvl="0" marL="0" rtl="0" algn="l">
              <a:spcBef>
                <a:spcPts val="1200"/>
              </a:spcBef>
              <a:spcAft>
                <a:spcPts val="0"/>
              </a:spcAft>
              <a:buNone/>
            </a:pPr>
            <a:r>
              <a:rPr lang="en"/>
              <a:t>What is the alternative hypothesis?</a:t>
            </a:r>
            <a:endParaRPr/>
          </a:p>
          <a:p>
            <a:pPr indent="0" lvl="0" marL="0" rtl="0" algn="l">
              <a:spcBef>
                <a:spcPts val="1200"/>
              </a:spcBef>
              <a:spcAft>
                <a:spcPts val="0"/>
              </a:spcAft>
              <a:buNone/>
            </a:pPr>
            <a:r>
              <a:rPr lang="en"/>
              <a:t>What is alpha? </a:t>
            </a:r>
            <a:endParaRPr/>
          </a:p>
          <a:p>
            <a:pPr indent="0" lvl="0" marL="0" rtl="0" algn="l">
              <a:spcBef>
                <a:spcPts val="1200"/>
              </a:spcBef>
              <a:spcAft>
                <a:spcPts val="0"/>
              </a:spcAft>
              <a:buNone/>
            </a:pPr>
            <a:r>
              <a:rPr lang="en"/>
              <a:t>How many tails?</a:t>
            </a:r>
            <a:endParaRPr/>
          </a:p>
          <a:p>
            <a:pPr indent="0" lvl="0" marL="0" rtl="0" algn="l">
              <a:spcBef>
                <a:spcPts val="1200"/>
              </a:spcBef>
              <a:spcAft>
                <a:spcPts val="0"/>
              </a:spcAft>
              <a:buNone/>
            </a:pPr>
            <a:r>
              <a:rPr lang="en"/>
              <a:t>What is the critical value?</a:t>
            </a:r>
            <a:endParaRPr/>
          </a:p>
          <a:p>
            <a:pPr indent="0" lvl="0" marL="0" rtl="0" algn="l">
              <a:spcBef>
                <a:spcPts val="1200"/>
              </a:spcBef>
              <a:spcAft>
                <a:spcPts val="0"/>
              </a:spcAft>
              <a:buNone/>
            </a:pPr>
            <a:r>
              <a:rPr lang="en"/>
              <a:t>What is Z?</a:t>
            </a:r>
            <a:endParaRPr/>
          </a:p>
          <a:p>
            <a:pPr indent="0" lvl="0" marL="0" rtl="0" algn="l">
              <a:spcBef>
                <a:spcPts val="1200"/>
              </a:spcBef>
              <a:spcAft>
                <a:spcPts val="0"/>
              </a:spcAft>
              <a:buNone/>
            </a:pPr>
            <a:r>
              <a:rPr lang="en"/>
              <a:t>What is the decision rule?</a:t>
            </a:r>
            <a:endParaRPr/>
          </a:p>
          <a:p>
            <a:pPr indent="0" lvl="0" marL="0" rtl="0" algn="l">
              <a:spcBef>
                <a:spcPts val="1200"/>
              </a:spcBef>
              <a:spcAft>
                <a:spcPts val="1200"/>
              </a:spcAft>
              <a:buNone/>
            </a:pPr>
            <a:r>
              <a:rPr lang="en"/>
              <a:t>Do you accept or reject the null hypothesis?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Single Sample Hypothesis Test Questions</a:t>
            </a:r>
            <a:endParaRPr/>
          </a:p>
        </p:txBody>
      </p:sp>
      <p:sp>
        <p:nvSpPr>
          <p:cNvPr id="379" name="Google Shape;379;p6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average height of Webster students is thought to be 65 inches, with a standard deviation of 2.5 inches.  A sample of 50 students is taken and the average height is 63 inches.  </a:t>
            </a:r>
            <a:endParaRPr/>
          </a:p>
          <a:p>
            <a:pPr indent="0" lvl="0" marL="0" rtl="0" algn="l">
              <a:spcBef>
                <a:spcPts val="1200"/>
              </a:spcBef>
              <a:spcAft>
                <a:spcPts val="0"/>
              </a:spcAft>
              <a:buNone/>
            </a:pPr>
            <a:r>
              <a:rPr lang="en"/>
              <a:t>Does the sample support the original data at the 95% confidence level? </a:t>
            </a:r>
            <a:endParaRPr/>
          </a:p>
          <a:p>
            <a:pPr indent="0" lvl="0" marL="0" rtl="0" algn="l">
              <a:spcBef>
                <a:spcPts val="1200"/>
              </a:spcBef>
              <a:spcAft>
                <a:spcPts val="1200"/>
              </a:spcAft>
              <a:buNone/>
            </a:pPr>
            <a:r>
              <a:t/>
            </a:r>
            <a:endParaRPr/>
          </a:p>
        </p:txBody>
      </p:sp>
      <p:sp>
        <p:nvSpPr>
          <p:cNvPr id="380" name="Google Shape;380;p6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null hypothesis?</a:t>
            </a:r>
            <a:endParaRPr/>
          </a:p>
          <a:p>
            <a:pPr indent="0" lvl="0" marL="0" rtl="0" algn="l">
              <a:spcBef>
                <a:spcPts val="1200"/>
              </a:spcBef>
              <a:spcAft>
                <a:spcPts val="0"/>
              </a:spcAft>
              <a:buNone/>
            </a:pPr>
            <a:r>
              <a:rPr lang="en"/>
              <a:t>What is the alternative hypothesis?</a:t>
            </a:r>
            <a:endParaRPr/>
          </a:p>
          <a:p>
            <a:pPr indent="0" lvl="0" marL="0" rtl="0" algn="l">
              <a:spcBef>
                <a:spcPts val="1200"/>
              </a:spcBef>
              <a:spcAft>
                <a:spcPts val="0"/>
              </a:spcAft>
              <a:buNone/>
            </a:pPr>
            <a:r>
              <a:rPr lang="en"/>
              <a:t>What is alpha? </a:t>
            </a:r>
            <a:endParaRPr/>
          </a:p>
          <a:p>
            <a:pPr indent="0" lvl="0" marL="0" rtl="0" algn="l">
              <a:spcBef>
                <a:spcPts val="1200"/>
              </a:spcBef>
              <a:spcAft>
                <a:spcPts val="0"/>
              </a:spcAft>
              <a:buNone/>
            </a:pPr>
            <a:r>
              <a:rPr lang="en"/>
              <a:t>How many tails?</a:t>
            </a:r>
            <a:endParaRPr/>
          </a:p>
          <a:p>
            <a:pPr indent="0" lvl="0" marL="0" rtl="0" algn="l">
              <a:spcBef>
                <a:spcPts val="1200"/>
              </a:spcBef>
              <a:spcAft>
                <a:spcPts val="0"/>
              </a:spcAft>
              <a:buNone/>
            </a:pPr>
            <a:r>
              <a:rPr lang="en"/>
              <a:t>What is the critical value?</a:t>
            </a:r>
            <a:endParaRPr/>
          </a:p>
          <a:p>
            <a:pPr indent="0" lvl="0" marL="0" rtl="0" algn="l">
              <a:spcBef>
                <a:spcPts val="1200"/>
              </a:spcBef>
              <a:spcAft>
                <a:spcPts val="0"/>
              </a:spcAft>
              <a:buNone/>
            </a:pPr>
            <a:r>
              <a:rPr lang="en"/>
              <a:t>What is Z?</a:t>
            </a:r>
            <a:endParaRPr/>
          </a:p>
          <a:p>
            <a:pPr indent="0" lvl="0" marL="0" rtl="0" algn="l">
              <a:spcBef>
                <a:spcPts val="1200"/>
              </a:spcBef>
              <a:spcAft>
                <a:spcPts val="0"/>
              </a:spcAft>
              <a:buNone/>
            </a:pPr>
            <a:r>
              <a:rPr lang="en"/>
              <a:t>What is the decision rule?</a:t>
            </a:r>
            <a:endParaRPr/>
          </a:p>
          <a:p>
            <a:pPr indent="0" lvl="0" marL="0" rtl="0" algn="l">
              <a:spcBef>
                <a:spcPts val="1200"/>
              </a:spcBef>
              <a:spcAft>
                <a:spcPts val="1200"/>
              </a:spcAft>
              <a:buNone/>
            </a:pPr>
            <a:r>
              <a:rPr lang="en"/>
              <a:t>Do you accept or reject the null hypothesis?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Tailed (Right) Single Proportion Test </a:t>
            </a:r>
            <a:endParaRPr/>
          </a:p>
        </p:txBody>
      </p:sp>
      <p:sp>
        <p:nvSpPr>
          <p:cNvPr id="386" name="Google Shape;386;p6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H0: The proportion of students who voted in the last election is </a:t>
            </a:r>
            <a:r>
              <a:rPr b="1" lang="en"/>
              <a:t>equal to</a:t>
            </a:r>
            <a:r>
              <a:rPr lang="en"/>
              <a:t> the </a:t>
            </a:r>
            <a:r>
              <a:rPr lang="en"/>
              <a:t>proportion</a:t>
            </a:r>
            <a:r>
              <a:rPr lang="en"/>
              <a:t> of the general population that voted in the last election.</a:t>
            </a:r>
            <a:endParaRPr/>
          </a:p>
          <a:p>
            <a:pPr indent="0" lvl="0" marL="0" rtl="0" algn="l">
              <a:spcBef>
                <a:spcPts val="1200"/>
              </a:spcBef>
              <a:spcAft>
                <a:spcPts val="0"/>
              </a:spcAft>
              <a:buNone/>
            </a:pPr>
            <a:r>
              <a:rPr lang="en"/>
              <a:t>HA: The proportion of students who voted in the last election is </a:t>
            </a:r>
            <a:r>
              <a:rPr b="1" lang="en"/>
              <a:t>greater</a:t>
            </a:r>
            <a:r>
              <a:rPr lang="en"/>
              <a:t> than the </a:t>
            </a:r>
            <a:r>
              <a:rPr lang="en"/>
              <a:t>proportion</a:t>
            </a:r>
            <a:r>
              <a:rPr lang="en"/>
              <a:t> of the </a:t>
            </a:r>
            <a:r>
              <a:rPr lang="en"/>
              <a:t>general</a:t>
            </a:r>
            <a:r>
              <a:rPr lang="en"/>
              <a:t> population that voted in the last election.</a:t>
            </a:r>
            <a:endParaRPr/>
          </a:p>
          <a:p>
            <a:pPr indent="0" lvl="0" marL="0" rtl="0" algn="l">
              <a:spcBef>
                <a:spcPts val="1200"/>
              </a:spcBef>
              <a:spcAft>
                <a:spcPts val="0"/>
              </a:spcAft>
              <a:buNone/>
            </a:pPr>
            <a:r>
              <a:rPr lang="en"/>
              <a:t>Students: 75</a:t>
            </a:r>
            <a:endParaRPr/>
          </a:p>
          <a:p>
            <a:pPr indent="0" lvl="0" marL="0" rtl="0" algn="l">
              <a:spcBef>
                <a:spcPts val="1200"/>
              </a:spcBef>
              <a:spcAft>
                <a:spcPts val="0"/>
              </a:spcAft>
              <a:buNone/>
            </a:pPr>
            <a:r>
              <a:rPr lang="en"/>
              <a:t>Students that voted: 52</a:t>
            </a:r>
            <a:endParaRPr/>
          </a:p>
          <a:p>
            <a:pPr indent="0" lvl="0" marL="0" rtl="0" algn="l">
              <a:spcBef>
                <a:spcPts val="1200"/>
              </a:spcBef>
              <a:spcAft>
                <a:spcPts val="0"/>
              </a:spcAft>
              <a:buNone/>
            </a:pPr>
            <a:r>
              <a:rPr lang="en"/>
              <a:t>Population Proportion (given): 66.8%</a:t>
            </a:r>
            <a:endParaRPr/>
          </a:p>
          <a:p>
            <a:pPr indent="0" lvl="0" marL="0" rtl="0" algn="l">
              <a:spcBef>
                <a:spcPts val="1200"/>
              </a:spcBef>
              <a:spcAft>
                <a:spcPts val="0"/>
              </a:spcAft>
              <a:buNone/>
            </a:pPr>
            <a:r>
              <a:rPr lang="en"/>
              <a:t>Alpha: 5% (Confidence = 1 - Alpha = 95%)</a:t>
            </a:r>
            <a:endParaRPr/>
          </a:p>
          <a:p>
            <a:pPr indent="0" lvl="0" marL="0" rtl="0" algn="l">
              <a:spcBef>
                <a:spcPts val="1200"/>
              </a:spcBef>
              <a:spcAft>
                <a:spcPts val="1200"/>
              </a:spcAft>
              <a:buNone/>
            </a:pPr>
            <a:r>
              <a:rPr lang="en"/>
              <a:t>Decision Rule: If Z &gt; CV, Reject the Null </a:t>
            </a:r>
            <a:endParaRPr/>
          </a:p>
        </p:txBody>
      </p:sp>
      <p:sp>
        <p:nvSpPr>
          <p:cNvPr id="387" name="Google Shape;387;p6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t>
            </a:r>
            <a:r>
              <a:rPr lang="en"/>
              <a:t> = 52 / 75 = 0.693</a:t>
            </a:r>
            <a:endParaRPr/>
          </a:p>
          <a:p>
            <a:pPr indent="0" lvl="0" marL="0" rtl="0" algn="l">
              <a:spcBef>
                <a:spcPts val="1200"/>
              </a:spcBef>
              <a:spcAft>
                <a:spcPts val="0"/>
              </a:spcAft>
              <a:buNone/>
            </a:pPr>
            <a:r>
              <a:rPr lang="en"/>
              <a:t>p</a:t>
            </a:r>
            <a:r>
              <a:rPr lang="en"/>
              <a:t>i = 0.668</a:t>
            </a:r>
            <a:endParaRPr/>
          </a:p>
          <a:p>
            <a:pPr indent="0" lvl="0" marL="0" rtl="0" algn="l">
              <a:spcBef>
                <a:spcPts val="1200"/>
              </a:spcBef>
              <a:spcAft>
                <a:spcPts val="0"/>
              </a:spcAft>
              <a:buNone/>
            </a:pPr>
            <a:r>
              <a:rPr lang="en"/>
              <a:t>CV = 1.65</a:t>
            </a:r>
            <a:endParaRPr/>
          </a:p>
          <a:p>
            <a:pPr indent="0" lvl="0" marL="0" rtl="0" algn="l">
              <a:spcBef>
                <a:spcPts val="1200"/>
              </a:spcBef>
              <a:spcAft>
                <a:spcPts val="0"/>
              </a:spcAft>
              <a:buNone/>
            </a:pPr>
            <a:r>
              <a:rPr lang="en"/>
              <a:t>Z = …math… 0.46</a:t>
            </a:r>
            <a:endParaRPr/>
          </a:p>
          <a:p>
            <a:pPr indent="0" lvl="0" marL="0" rtl="0" algn="l">
              <a:spcBef>
                <a:spcPts val="1200"/>
              </a:spcBef>
              <a:spcAft>
                <a:spcPts val="0"/>
              </a:spcAft>
              <a:buNone/>
            </a:pPr>
            <a:r>
              <a:rPr lang="en"/>
              <a:t>Is Z &gt; CV? No. Do not reject the null hypothesis.</a:t>
            </a:r>
            <a:endParaRPr/>
          </a:p>
          <a:p>
            <a:pPr indent="0" lvl="0" marL="0" rtl="0" algn="l">
              <a:spcBef>
                <a:spcPts val="1200"/>
              </a:spcBef>
              <a:spcAft>
                <a:spcPts val="1200"/>
              </a:spcAft>
              <a:buNone/>
            </a:pPr>
            <a:r>
              <a:t/>
            </a:r>
            <a:endParaRPr/>
          </a:p>
        </p:txBody>
      </p:sp>
      <p:pic>
        <p:nvPicPr>
          <p:cNvPr id="388" name="Google Shape;388;p63"/>
          <p:cNvPicPr preferRelativeResize="0"/>
          <p:nvPr/>
        </p:nvPicPr>
        <p:blipFill>
          <a:blip r:embed="rId3">
            <a:alphaModFix/>
          </a:blip>
          <a:stretch>
            <a:fillRect/>
          </a:stretch>
        </p:blipFill>
        <p:spPr>
          <a:xfrm>
            <a:off x="5385389" y="3489275"/>
            <a:ext cx="2759925" cy="841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Sampling Distribution Properties</a:t>
            </a:r>
            <a:endParaRPr/>
          </a:p>
        </p:txBody>
      </p:sp>
      <p:sp>
        <p:nvSpPr>
          <p:cNvPr id="128" name="Google Shape;128;p28"/>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mean of the sampling distribution is the population mean</a:t>
            </a:r>
            <a:endParaRPr/>
          </a:p>
          <a:p>
            <a:pPr indent="0" lvl="0" marL="0" rtl="0" algn="l">
              <a:spcBef>
                <a:spcPts val="1200"/>
              </a:spcBef>
              <a:spcAft>
                <a:spcPts val="1200"/>
              </a:spcAft>
              <a:buNone/>
            </a:pPr>
            <a:r>
              <a:t/>
            </a:r>
            <a:endParaRPr/>
          </a:p>
        </p:txBody>
      </p:sp>
      <p:sp>
        <p:nvSpPr>
          <p:cNvPr id="129" name="Google Shape;129;p28"/>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standard </a:t>
            </a:r>
            <a:r>
              <a:rPr lang="en"/>
              <a:t>deviation</a:t>
            </a:r>
            <a:r>
              <a:rPr lang="en"/>
              <a:t> of the sampling distribution, also known as the </a:t>
            </a:r>
            <a:r>
              <a:rPr lang="en"/>
              <a:t>standard</a:t>
            </a:r>
            <a:r>
              <a:rPr lang="en"/>
              <a:t> error of the mean is the population standard deviation divided by the square root of the sample size</a:t>
            </a:r>
            <a:endParaRPr/>
          </a:p>
        </p:txBody>
      </p:sp>
      <p:pic>
        <p:nvPicPr>
          <p:cNvPr id="130" name="Google Shape;130;p28"/>
          <p:cNvPicPr preferRelativeResize="0"/>
          <p:nvPr/>
        </p:nvPicPr>
        <p:blipFill>
          <a:blip r:embed="rId3">
            <a:alphaModFix/>
          </a:blip>
          <a:stretch>
            <a:fillRect/>
          </a:stretch>
        </p:blipFill>
        <p:spPr>
          <a:xfrm>
            <a:off x="1004325" y="3178075"/>
            <a:ext cx="1981200" cy="1390650"/>
          </a:xfrm>
          <a:prstGeom prst="rect">
            <a:avLst/>
          </a:prstGeom>
          <a:noFill/>
          <a:ln>
            <a:noFill/>
          </a:ln>
        </p:spPr>
      </p:pic>
      <p:pic>
        <p:nvPicPr>
          <p:cNvPr id="131" name="Google Shape;131;p28"/>
          <p:cNvPicPr preferRelativeResize="0"/>
          <p:nvPr/>
        </p:nvPicPr>
        <p:blipFill>
          <a:blip r:embed="rId4">
            <a:alphaModFix/>
          </a:blip>
          <a:stretch>
            <a:fillRect/>
          </a:stretch>
        </p:blipFill>
        <p:spPr>
          <a:xfrm>
            <a:off x="5647900" y="3178075"/>
            <a:ext cx="1981200" cy="13906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 or T</a:t>
            </a:r>
            <a:endParaRPr/>
          </a:p>
        </p:txBody>
      </p:sp>
      <p:sp>
        <p:nvSpPr>
          <p:cNvPr id="394" name="Google Shape;394;p6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2400"/>
              <a:t>Use Z if you know the population standard deviation or the sample size is over 30.</a:t>
            </a:r>
            <a:endParaRPr sz="2400"/>
          </a:p>
          <a:p>
            <a:pPr indent="0" lvl="0" marL="0" rtl="0" algn="l">
              <a:spcBef>
                <a:spcPts val="1200"/>
              </a:spcBef>
              <a:spcAft>
                <a:spcPts val="0"/>
              </a:spcAft>
              <a:buNone/>
            </a:pPr>
            <a:r>
              <a:rPr lang="en" sz="2400"/>
              <a:t>If not, use T.</a:t>
            </a:r>
            <a:endParaRPr sz="2400"/>
          </a:p>
          <a:p>
            <a:pPr indent="0" lvl="0" marL="0" rtl="0" algn="l">
              <a:spcBef>
                <a:spcPts val="1200"/>
              </a:spcBef>
              <a:spcAft>
                <a:spcPts val="0"/>
              </a:spcAft>
              <a:buNone/>
            </a:pPr>
            <a:r>
              <a:rPr lang="en" sz="2400"/>
              <a:t>The t-distribution has “fatter tails” that give higher probabilities to extreme values than Z does.</a:t>
            </a:r>
            <a:endParaRPr sz="2400"/>
          </a:p>
          <a:p>
            <a:pPr indent="0" lvl="0" marL="0" rtl="0" algn="l">
              <a:spcBef>
                <a:spcPts val="1200"/>
              </a:spcBef>
              <a:spcAft>
                <a:spcPts val="1200"/>
              </a:spcAft>
              <a:buNone/>
            </a:pPr>
            <a:r>
              <a:t/>
            </a:r>
            <a:endParaRPr sz="2400"/>
          </a:p>
        </p:txBody>
      </p:sp>
      <p:pic>
        <p:nvPicPr>
          <p:cNvPr id="395" name="Google Shape;395;p64"/>
          <p:cNvPicPr preferRelativeResize="0"/>
          <p:nvPr/>
        </p:nvPicPr>
        <p:blipFill>
          <a:blip r:embed="rId3">
            <a:alphaModFix/>
          </a:blip>
          <a:stretch>
            <a:fillRect/>
          </a:stretch>
        </p:blipFill>
        <p:spPr>
          <a:xfrm>
            <a:off x="4874725" y="1483700"/>
            <a:ext cx="3871525" cy="2293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T-Testing</a:t>
            </a:r>
            <a:endParaRPr/>
          </a:p>
        </p:txBody>
      </p:sp>
      <p:sp>
        <p:nvSpPr>
          <p:cNvPr id="401" name="Google Shape;401;p65"/>
          <p:cNvSpPr txBox="1"/>
          <p:nvPr>
            <p:ph idx="1" type="body"/>
          </p:nvPr>
        </p:nvSpPr>
        <p:spPr>
          <a:xfrm>
            <a:off x="311700" y="1152475"/>
            <a:ext cx="4930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logic and process of T-Testing is the same as Z testing.</a:t>
            </a:r>
            <a:endParaRPr/>
          </a:p>
          <a:p>
            <a:pPr indent="0" lvl="0" marL="0" rtl="0" algn="l">
              <a:spcBef>
                <a:spcPts val="1200"/>
              </a:spcBef>
              <a:spcAft>
                <a:spcPts val="0"/>
              </a:spcAft>
              <a:buNone/>
            </a:pPr>
            <a:r>
              <a:rPr lang="en"/>
              <a:t>Critical values differ and are found in a T-Table.*</a:t>
            </a:r>
            <a:endParaRPr/>
          </a:p>
          <a:p>
            <a:pPr indent="0" lvl="0" marL="0" rtl="0" algn="l">
              <a:spcBef>
                <a:spcPts val="1200"/>
              </a:spcBef>
              <a:spcAft>
                <a:spcPts val="0"/>
              </a:spcAft>
              <a:buNone/>
            </a:pPr>
            <a:r>
              <a:rPr lang="en"/>
              <a:t>T-Table is positive values only.</a:t>
            </a:r>
            <a:endParaRPr/>
          </a:p>
          <a:p>
            <a:pPr indent="0" lvl="0" marL="0" rtl="0" algn="l">
              <a:spcBef>
                <a:spcPts val="1200"/>
              </a:spcBef>
              <a:spcAft>
                <a:spcPts val="1200"/>
              </a:spcAft>
              <a:buNone/>
            </a:pPr>
            <a:r>
              <a:rPr lang="en"/>
              <a:t>Since the T-Distribution is symmetrical, just multiply the CV by -1 for left tailed tests.</a:t>
            </a:r>
            <a:endParaRPr/>
          </a:p>
        </p:txBody>
      </p:sp>
      <p:pic>
        <p:nvPicPr>
          <p:cNvPr id="402" name="Google Shape;402;p65"/>
          <p:cNvPicPr preferRelativeResize="0"/>
          <p:nvPr/>
        </p:nvPicPr>
        <p:blipFill>
          <a:blip r:embed="rId3">
            <a:alphaModFix/>
          </a:blip>
          <a:stretch>
            <a:fillRect/>
          </a:stretch>
        </p:blipFill>
        <p:spPr>
          <a:xfrm>
            <a:off x="5630500" y="771575"/>
            <a:ext cx="2514600" cy="1390650"/>
          </a:xfrm>
          <a:prstGeom prst="rect">
            <a:avLst/>
          </a:prstGeom>
          <a:noFill/>
          <a:ln>
            <a:noFill/>
          </a:ln>
        </p:spPr>
      </p:pic>
      <p:pic>
        <p:nvPicPr>
          <p:cNvPr id="403" name="Google Shape;403;p65"/>
          <p:cNvPicPr preferRelativeResize="0"/>
          <p:nvPr/>
        </p:nvPicPr>
        <p:blipFill>
          <a:blip r:embed="rId4">
            <a:alphaModFix/>
          </a:blip>
          <a:stretch>
            <a:fillRect/>
          </a:stretch>
        </p:blipFill>
        <p:spPr>
          <a:xfrm>
            <a:off x="5371025" y="2833825"/>
            <a:ext cx="3143250" cy="1390650"/>
          </a:xfrm>
          <a:prstGeom prst="rect">
            <a:avLst/>
          </a:prstGeom>
          <a:noFill/>
          <a:ln>
            <a:noFill/>
          </a:ln>
        </p:spPr>
      </p:pic>
      <p:sp>
        <p:nvSpPr>
          <p:cNvPr id="404" name="Google Shape;404;p65"/>
          <p:cNvSpPr txBox="1"/>
          <p:nvPr/>
        </p:nvSpPr>
        <p:spPr>
          <a:xfrm>
            <a:off x="6057651" y="2230950"/>
            <a:ext cx="230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One Sample T-Test</a:t>
            </a:r>
            <a:endParaRPr sz="1800">
              <a:solidFill>
                <a:schemeClr val="dk2"/>
              </a:solidFill>
            </a:endParaRPr>
          </a:p>
        </p:txBody>
      </p:sp>
      <p:sp>
        <p:nvSpPr>
          <p:cNvPr id="405" name="Google Shape;405;p65"/>
          <p:cNvSpPr txBox="1"/>
          <p:nvPr/>
        </p:nvSpPr>
        <p:spPr>
          <a:xfrm>
            <a:off x="6209375" y="4276250"/>
            <a:ext cx="2304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Two</a:t>
            </a:r>
            <a:r>
              <a:rPr lang="en" sz="1800">
                <a:solidFill>
                  <a:schemeClr val="dk2"/>
                </a:solidFill>
              </a:rPr>
              <a:t> Sample T-Test (Unequal Variance)</a:t>
            </a:r>
            <a:endParaRPr sz="1800">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T-Table</a:t>
            </a:r>
            <a:endParaRPr/>
          </a:p>
        </p:txBody>
      </p:sp>
      <p:sp>
        <p:nvSpPr>
          <p:cNvPr id="411" name="Google Shape;411;p66"/>
          <p:cNvSpPr txBox="1"/>
          <p:nvPr>
            <p:ph idx="1" type="body"/>
          </p:nvPr>
        </p:nvSpPr>
        <p:spPr>
          <a:xfrm>
            <a:off x="178025" y="1468825"/>
            <a:ext cx="4270800" cy="3099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Similar to Z-Table, but instead of </a:t>
            </a:r>
            <a:r>
              <a:rPr lang="en"/>
              <a:t>cumulative</a:t>
            </a:r>
            <a:r>
              <a:rPr lang="en"/>
              <a:t> probabilities, it’s a table of T-Values</a:t>
            </a:r>
            <a:endParaRPr/>
          </a:p>
          <a:p>
            <a:pPr indent="0" lvl="0" marL="0" rtl="0" algn="l">
              <a:spcBef>
                <a:spcPts val="1200"/>
              </a:spcBef>
              <a:spcAft>
                <a:spcPts val="0"/>
              </a:spcAft>
              <a:buNone/>
            </a:pPr>
            <a:r>
              <a:rPr lang="en"/>
              <a:t>The appropriate values are found by selecting a significance level (alpha) for the appropriate test at the top (1 tail vs 2 tail) and finding its intersection with “degrees of freedom”</a:t>
            </a:r>
            <a:endParaRPr/>
          </a:p>
          <a:p>
            <a:pPr indent="0" lvl="0" marL="0" rtl="0" algn="l">
              <a:spcBef>
                <a:spcPts val="1200"/>
              </a:spcBef>
              <a:spcAft>
                <a:spcPts val="0"/>
              </a:spcAft>
              <a:buNone/>
            </a:pPr>
            <a:r>
              <a:rPr lang="en"/>
              <a:t>Degrees of freedom vary depending on the test being conducted</a:t>
            </a:r>
            <a:endParaRPr/>
          </a:p>
          <a:p>
            <a:pPr indent="0" lvl="0" marL="0" rtl="0" algn="l">
              <a:spcBef>
                <a:spcPts val="1200"/>
              </a:spcBef>
              <a:spcAft>
                <a:spcPts val="1200"/>
              </a:spcAft>
              <a:buNone/>
            </a:pPr>
            <a:r>
              <a:t/>
            </a:r>
            <a:endParaRPr/>
          </a:p>
        </p:txBody>
      </p:sp>
      <p:pic>
        <p:nvPicPr>
          <p:cNvPr id="412" name="Google Shape;412;p66"/>
          <p:cNvPicPr preferRelativeResize="0"/>
          <p:nvPr/>
        </p:nvPicPr>
        <p:blipFill>
          <a:blip r:embed="rId3">
            <a:alphaModFix/>
          </a:blip>
          <a:stretch>
            <a:fillRect/>
          </a:stretch>
        </p:blipFill>
        <p:spPr>
          <a:xfrm>
            <a:off x="4724400" y="1030800"/>
            <a:ext cx="3812973" cy="3732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 Sample T Test - Student’s Test</a:t>
            </a:r>
            <a:endParaRPr/>
          </a:p>
        </p:txBody>
      </p:sp>
      <p:sp>
        <p:nvSpPr>
          <p:cNvPr id="418" name="Google Shape;418;p67"/>
          <p:cNvSpPr txBox="1"/>
          <p:nvPr>
            <p:ph idx="1" type="body"/>
          </p:nvPr>
        </p:nvSpPr>
        <p:spPr>
          <a:xfrm>
            <a:off x="311700" y="1152475"/>
            <a:ext cx="496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Same logic as Z test</a:t>
            </a:r>
            <a:endParaRPr/>
          </a:p>
          <a:p>
            <a:pPr indent="0" lvl="0" marL="0" rtl="0" algn="l">
              <a:spcBef>
                <a:spcPts val="1200"/>
              </a:spcBef>
              <a:spcAft>
                <a:spcPts val="0"/>
              </a:spcAft>
              <a:buNone/>
            </a:pPr>
            <a:r>
              <a:rPr lang="en"/>
              <a:t>Use sample standard deviation (s) instead of population standard deviation</a:t>
            </a:r>
            <a:endParaRPr/>
          </a:p>
          <a:p>
            <a:pPr indent="0" lvl="0" marL="0" rtl="0" algn="l">
              <a:spcBef>
                <a:spcPts val="1200"/>
              </a:spcBef>
              <a:spcAft>
                <a:spcPts val="1200"/>
              </a:spcAft>
              <a:buNone/>
            </a:pPr>
            <a:r>
              <a:rPr lang="en"/>
              <a:t>Degrees of freedom = n - 1</a:t>
            </a:r>
            <a:endParaRPr/>
          </a:p>
        </p:txBody>
      </p:sp>
      <p:pic>
        <p:nvPicPr>
          <p:cNvPr id="419" name="Google Shape;419;p67"/>
          <p:cNvPicPr preferRelativeResize="0"/>
          <p:nvPr/>
        </p:nvPicPr>
        <p:blipFill>
          <a:blip r:embed="rId3">
            <a:alphaModFix/>
          </a:blip>
          <a:stretch>
            <a:fillRect/>
          </a:stretch>
        </p:blipFill>
        <p:spPr>
          <a:xfrm>
            <a:off x="5855350" y="2058225"/>
            <a:ext cx="2514600" cy="13906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One (Right) Tailed Single Sample Means Test </a:t>
            </a:r>
            <a:endParaRPr/>
          </a:p>
        </p:txBody>
      </p:sp>
      <p:sp>
        <p:nvSpPr>
          <p:cNvPr id="425" name="Google Shape;425;p6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61111"/>
              <a:buFont typeface="Arial"/>
              <a:buNone/>
            </a:pPr>
            <a:r>
              <a:rPr lang="en" sz="1800"/>
              <a:t>H0: Students taking performance enhancing supplements did </a:t>
            </a:r>
            <a:r>
              <a:rPr b="1" lang="en" sz="1800"/>
              <a:t>no better</a:t>
            </a:r>
            <a:r>
              <a:rPr lang="en" sz="1800"/>
              <a:t> on the exam than other students</a:t>
            </a:r>
            <a:endParaRPr sz="1800"/>
          </a:p>
          <a:p>
            <a:pPr indent="0" lvl="0" marL="0" rtl="0" algn="l">
              <a:spcBef>
                <a:spcPts val="1200"/>
              </a:spcBef>
              <a:spcAft>
                <a:spcPts val="0"/>
              </a:spcAft>
              <a:buClr>
                <a:schemeClr val="dk1"/>
              </a:buClr>
              <a:buSzPct val="61111"/>
              <a:buFont typeface="Arial"/>
              <a:buNone/>
            </a:pPr>
            <a:r>
              <a:rPr lang="en" sz="1800"/>
              <a:t>HA: Students taking performance enhancing supplements did </a:t>
            </a:r>
            <a:r>
              <a:rPr b="1" lang="en" sz="1800"/>
              <a:t>better</a:t>
            </a:r>
            <a:r>
              <a:rPr lang="en" sz="1800"/>
              <a:t> on the exam than other students have in the past</a:t>
            </a:r>
            <a:endParaRPr sz="1800"/>
          </a:p>
          <a:p>
            <a:pPr indent="0" lvl="0" marL="0" rtl="0" algn="l">
              <a:spcBef>
                <a:spcPts val="1200"/>
              </a:spcBef>
              <a:spcAft>
                <a:spcPts val="0"/>
              </a:spcAft>
              <a:buClr>
                <a:schemeClr val="dk1"/>
              </a:buClr>
              <a:buSzPct val="61111"/>
              <a:buFont typeface="Arial"/>
              <a:buNone/>
            </a:pPr>
            <a:r>
              <a:rPr lang="en" sz="1800"/>
              <a:t>Population Mean Score: 75</a:t>
            </a:r>
            <a:endParaRPr sz="1800"/>
          </a:p>
          <a:p>
            <a:pPr indent="0" lvl="0" marL="0" rtl="0" algn="l">
              <a:spcBef>
                <a:spcPts val="1200"/>
              </a:spcBef>
              <a:spcAft>
                <a:spcPts val="0"/>
              </a:spcAft>
              <a:buClr>
                <a:schemeClr val="dk1"/>
              </a:buClr>
              <a:buSzPct val="61111"/>
              <a:buFont typeface="Arial"/>
              <a:buNone/>
            </a:pPr>
            <a:r>
              <a:rPr lang="en" sz="1800"/>
              <a:t>Sample Mean Score: 76</a:t>
            </a:r>
            <a:endParaRPr sz="1800"/>
          </a:p>
          <a:p>
            <a:pPr indent="0" lvl="0" marL="0" rtl="0" algn="l">
              <a:spcBef>
                <a:spcPts val="1200"/>
              </a:spcBef>
              <a:spcAft>
                <a:spcPts val="0"/>
              </a:spcAft>
              <a:buClr>
                <a:schemeClr val="dk1"/>
              </a:buClr>
              <a:buSzPct val="61111"/>
              <a:buFont typeface="Arial"/>
              <a:buNone/>
            </a:pPr>
            <a:r>
              <a:rPr lang="en" sz="1800"/>
              <a:t>Sample Standard Deviation: 5</a:t>
            </a:r>
            <a:endParaRPr sz="1800"/>
          </a:p>
          <a:p>
            <a:pPr indent="0" lvl="0" marL="0" rtl="0" algn="l">
              <a:spcBef>
                <a:spcPts val="1200"/>
              </a:spcBef>
              <a:spcAft>
                <a:spcPts val="0"/>
              </a:spcAft>
              <a:buClr>
                <a:schemeClr val="dk1"/>
              </a:buClr>
              <a:buSzPct val="61111"/>
              <a:buFont typeface="Arial"/>
              <a:buNone/>
            </a:pPr>
            <a:r>
              <a:rPr lang="en" sz="1800"/>
              <a:t>Sample Size: 25</a:t>
            </a:r>
            <a:endParaRPr sz="1800"/>
          </a:p>
          <a:p>
            <a:pPr indent="0" lvl="0" marL="0" rtl="0" algn="l">
              <a:spcBef>
                <a:spcPts val="1200"/>
              </a:spcBef>
              <a:spcAft>
                <a:spcPts val="0"/>
              </a:spcAft>
              <a:buClr>
                <a:schemeClr val="dk1"/>
              </a:buClr>
              <a:buSzPct val="61111"/>
              <a:buFont typeface="Arial"/>
              <a:buNone/>
            </a:pPr>
            <a:r>
              <a:rPr lang="en" sz="1800"/>
              <a:t>Alpha = 5% (Confidence = 1 - Alpha = 95%)</a:t>
            </a:r>
            <a:endParaRPr sz="1800"/>
          </a:p>
          <a:p>
            <a:pPr indent="0" lvl="0" marL="0" rtl="0" algn="l">
              <a:spcBef>
                <a:spcPts val="1200"/>
              </a:spcBef>
              <a:spcAft>
                <a:spcPts val="0"/>
              </a:spcAft>
              <a:buClr>
                <a:schemeClr val="dk1"/>
              </a:buClr>
              <a:buSzPct val="61111"/>
              <a:buFont typeface="Arial"/>
              <a:buNone/>
            </a:pPr>
            <a:r>
              <a:rPr lang="en" sz="1800"/>
              <a:t>Decision Rule: If T &gt; CV, Reject the Null </a:t>
            </a:r>
            <a:endParaRPr sz="1800"/>
          </a:p>
          <a:p>
            <a:pPr indent="0" lvl="0" marL="0" rtl="0" algn="l">
              <a:spcBef>
                <a:spcPts val="1200"/>
              </a:spcBef>
              <a:spcAft>
                <a:spcPts val="1200"/>
              </a:spcAft>
              <a:buNone/>
            </a:pPr>
            <a:r>
              <a:t/>
            </a:r>
            <a:endParaRPr/>
          </a:p>
        </p:txBody>
      </p:sp>
      <p:sp>
        <p:nvSpPr>
          <p:cNvPr id="426" name="Google Shape;426;p68"/>
          <p:cNvSpPr txBox="1"/>
          <p:nvPr>
            <p:ph idx="2" type="body"/>
          </p:nvPr>
        </p:nvSpPr>
        <p:spPr>
          <a:xfrm>
            <a:off x="5076175"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a:t>
            </a:r>
            <a:r>
              <a:rPr lang="en"/>
              <a:t> = (Sample Mean - Population Mean) / (Sample Standard Deviation / Square Root of Sample Size)</a:t>
            </a:r>
            <a:endParaRPr/>
          </a:p>
          <a:p>
            <a:pPr indent="0" lvl="0" marL="0" rtl="0" algn="l">
              <a:spcBef>
                <a:spcPts val="1200"/>
              </a:spcBef>
              <a:spcAft>
                <a:spcPts val="0"/>
              </a:spcAft>
              <a:buClr>
                <a:schemeClr val="dk1"/>
              </a:buClr>
              <a:buSzPts val="1100"/>
              <a:buFont typeface="Arial"/>
              <a:buNone/>
            </a:pPr>
            <a:r>
              <a:rPr lang="en"/>
              <a:t>T = (76 - 75) / (5 / 5) = 1</a:t>
            </a:r>
            <a:endParaRPr/>
          </a:p>
          <a:p>
            <a:pPr indent="0" lvl="0" marL="0" rtl="0" algn="l">
              <a:spcBef>
                <a:spcPts val="1200"/>
              </a:spcBef>
              <a:spcAft>
                <a:spcPts val="0"/>
              </a:spcAft>
              <a:buClr>
                <a:schemeClr val="dk1"/>
              </a:buClr>
              <a:buSzPts val="1100"/>
              <a:buFont typeface="Arial"/>
              <a:buNone/>
            </a:pPr>
            <a:r>
              <a:rPr lang="en"/>
              <a:t>DoF = n - 1 = 25 - 1 = 24</a:t>
            </a:r>
            <a:endParaRPr/>
          </a:p>
          <a:p>
            <a:pPr indent="0" lvl="0" marL="0" rtl="0" algn="l">
              <a:spcBef>
                <a:spcPts val="1200"/>
              </a:spcBef>
              <a:spcAft>
                <a:spcPts val="0"/>
              </a:spcAft>
              <a:buClr>
                <a:schemeClr val="dk1"/>
              </a:buClr>
              <a:buSzPts val="1100"/>
              <a:buFont typeface="Arial"/>
              <a:buNone/>
            </a:pPr>
            <a:r>
              <a:rPr lang="en"/>
              <a:t>CV from T-Table = 1.711</a:t>
            </a:r>
            <a:endParaRPr/>
          </a:p>
          <a:p>
            <a:pPr indent="0" lvl="0" marL="0" rtl="0" algn="l">
              <a:spcBef>
                <a:spcPts val="1200"/>
              </a:spcBef>
              <a:spcAft>
                <a:spcPts val="0"/>
              </a:spcAft>
              <a:buClr>
                <a:schemeClr val="dk1"/>
              </a:buClr>
              <a:buSzPts val="1100"/>
              <a:buFont typeface="Arial"/>
              <a:buNone/>
            </a:pPr>
            <a:r>
              <a:rPr lang="en"/>
              <a:t>Is T &gt; CV? No.</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Clr>
                <a:schemeClr val="dk1"/>
              </a:buClr>
              <a:buSzPts val="1100"/>
              <a:buFont typeface="Arial"/>
              <a:buNone/>
            </a:pPr>
            <a:r>
              <a:rPr lang="en"/>
              <a:t>Conclusion: Do not reject the null hypothesis.</a:t>
            </a:r>
            <a:endParaRPr/>
          </a:p>
        </p:txBody>
      </p:sp>
      <p:pic>
        <p:nvPicPr>
          <p:cNvPr id="427" name="Google Shape;427;p68"/>
          <p:cNvPicPr preferRelativeResize="0"/>
          <p:nvPr/>
        </p:nvPicPr>
        <p:blipFill>
          <a:blip r:embed="rId3">
            <a:alphaModFix/>
          </a:blip>
          <a:stretch>
            <a:fillRect/>
          </a:stretch>
        </p:blipFill>
        <p:spPr>
          <a:xfrm>
            <a:off x="2997825" y="2320963"/>
            <a:ext cx="1951850" cy="107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One (Left) Tailed Single Sample Means Test </a:t>
            </a:r>
            <a:endParaRPr/>
          </a:p>
        </p:txBody>
      </p:sp>
      <p:sp>
        <p:nvSpPr>
          <p:cNvPr id="433" name="Google Shape;433;p6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sz="1800"/>
              <a:t>H0: Students drinking alcohol before the exam did </a:t>
            </a:r>
            <a:r>
              <a:rPr b="1" lang="en" sz="1800"/>
              <a:t>no worse</a:t>
            </a:r>
            <a:r>
              <a:rPr lang="en" sz="1800"/>
              <a:t> on the exam than other students</a:t>
            </a:r>
            <a:endParaRPr sz="1800"/>
          </a:p>
          <a:p>
            <a:pPr indent="0" lvl="0" marL="0" rtl="0" algn="l">
              <a:spcBef>
                <a:spcPts val="1200"/>
              </a:spcBef>
              <a:spcAft>
                <a:spcPts val="0"/>
              </a:spcAft>
              <a:buClr>
                <a:schemeClr val="dk1"/>
              </a:buClr>
              <a:buSzPct val="61111"/>
              <a:buFont typeface="Arial"/>
              <a:buNone/>
            </a:pPr>
            <a:r>
              <a:rPr lang="en" sz="1800"/>
              <a:t>HA: Students drinking before the exam did </a:t>
            </a:r>
            <a:r>
              <a:rPr b="1" lang="en" sz="1800"/>
              <a:t>worse</a:t>
            </a:r>
            <a:r>
              <a:rPr lang="en" sz="1800"/>
              <a:t> on the exam than other students have in the past</a:t>
            </a:r>
            <a:endParaRPr sz="1800"/>
          </a:p>
          <a:p>
            <a:pPr indent="0" lvl="0" marL="0" rtl="0" algn="l">
              <a:spcBef>
                <a:spcPts val="1200"/>
              </a:spcBef>
              <a:spcAft>
                <a:spcPts val="0"/>
              </a:spcAft>
              <a:buClr>
                <a:schemeClr val="dk1"/>
              </a:buClr>
              <a:buSzPct val="61111"/>
              <a:buFont typeface="Arial"/>
              <a:buNone/>
            </a:pPr>
            <a:r>
              <a:rPr lang="en" sz="1800"/>
              <a:t>Population Mean Score: 75</a:t>
            </a:r>
            <a:endParaRPr sz="1800"/>
          </a:p>
          <a:p>
            <a:pPr indent="0" lvl="0" marL="0" rtl="0" algn="l">
              <a:spcBef>
                <a:spcPts val="1200"/>
              </a:spcBef>
              <a:spcAft>
                <a:spcPts val="0"/>
              </a:spcAft>
              <a:buClr>
                <a:schemeClr val="dk1"/>
              </a:buClr>
              <a:buSzPct val="61111"/>
              <a:buFont typeface="Arial"/>
              <a:buNone/>
            </a:pPr>
            <a:r>
              <a:rPr lang="en" sz="1800"/>
              <a:t>Sample Mean Score: 70</a:t>
            </a:r>
            <a:endParaRPr sz="1800"/>
          </a:p>
          <a:p>
            <a:pPr indent="0" lvl="0" marL="0" rtl="0" algn="l">
              <a:spcBef>
                <a:spcPts val="1200"/>
              </a:spcBef>
              <a:spcAft>
                <a:spcPts val="0"/>
              </a:spcAft>
              <a:buClr>
                <a:schemeClr val="dk1"/>
              </a:buClr>
              <a:buSzPct val="61111"/>
              <a:buFont typeface="Arial"/>
              <a:buNone/>
            </a:pPr>
            <a:r>
              <a:rPr lang="en" sz="1800"/>
              <a:t>Sample Standard Deviation: 5</a:t>
            </a:r>
            <a:endParaRPr sz="1800"/>
          </a:p>
          <a:p>
            <a:pPr indent="0" lvl="0" marL="0" rtl="0" algn="l">
              <a:spcBef>
                <a:spcPts val="1200"/>
              </a:spcBef>
              <a:spcAft>
                <a:spcPts val="0"/>
              </a:spcAft>
              <a:buClr>
                <a:schemeClr val="dk1"/>
              </a:buClr>
              <a:buSzPct val="61111"/>
              <a:buFont typeface="Arial"/>
              <a:buNone/>
            </a:pPr>
            <a:r>
              <a:rPr lang="en" sz="1800"/>
              <a:t>Sample Size: 25</a:t>
            </a:r>
            <a:endParaRPr sz="1800"/>
          </a:p>
          <a:p>
            <a:pPr indent="0" lvl="0" marL="0" rtl="0" algn="l">
              <a:spcBef>
                <a:spcPts val="1200"/>
              </a:spcBef>
              <a:spcAft>
                <a:spcPts val="0"/>
              </a:spcAft>
              <a:buClr>
                <a:schemeClr val="dk1"/>
              </a:buClr>
              <a:buSzPct val="61111"/>
              <a:buFont typeface="Arial"/>
              <a:buNone/>
            </a:pPr>
            <a:r>
              <a:rPr lang="en" sz="1800"/>
              <a:t>Alpha = 5% (Confidence = 1 - Alpha = 95%)</a:t>
            </a:r>
            <a:endParaRPr sz="1800"/>
          </a:p>
          <a:p>
            <a:pPr indent="0" lvl="0" marL="0" rtl="0" algn="l">
              <a:spcBef>
                <a:spcPts val="1200"/>
              </a:spcBef>
              <a:spcAft>
                <a:spcPts val="0"/>
              </a:spcAft>
              <a:buClr>
                <a:schemeClr val="dk1"/>
              </a:buClr>
              <a:buSzPct val="61111"/>
              <a:buFont typeface="Arial"/>
              <a:buNone/>
            </a:pPr>
            <a:r>
              <a:rPr lang="en" sz="1800"/>
              <a:t>Decision Rule: If T &lt; CV, Reject the Null </a:t>
            </a:r>
            <a:endParaRPr sz="1800"/>
          </a:p>
          <a:p>
            <a:pPr indent="0" lvl="0" marL="0" rtl="0" algn="l">
              <a:spcBef>
                <a:spcPts val="1200"/>
              </a:spcBef>
              <a:spcAft>
                <a:spcPts val="1200"/>
              </a:spcAft>
              <a:buNone/>
            </a:pPr>
            <a:r>
              <a:t/>
            </a:r>
            <a:endParaRPr/>
          </a:p>
        </p:txBody>
      </p:sp>
      <p:sp>
        <p:nvSpPr>
          <p:cNvPr id="434" name="Google Shape;434;p69"/>
          <p:cNvSpPr txBox="1"/>
          <p:nvPr>
            <p:ph idx="2" type="body"/>
          </p:nvPr>
        </p:nvSpPr>
        <p:spPr>
          <a:xfrm>
            <a:off x="5076175"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78571"/>
              <a:buFont typeface="Arial"/>
              <a:buNone/>
            </a:pPr>
            <a:r>
              <a:rPr lang="en"/>
              <a:t>T = (Sample Mean - Population Mean) / (Sample Standard Deviation / Square Root of Sample Size)</a:t>
            </a:r>
            <a:endParaRPr/>
          </a:p>
          <a:p>
            <a:pPr indent="0" lvl="0" marL="0" rtl="0" algn="l">
              <a:spcBef>
                <a:spcPts val="1200"/>
              </a:spcBef>
              <a:spcAft>
                <a:spcPts val="0"/>
              </a:spcAft>
              <a:buClr>
                <a:schemeClr val="dk1"/>
              </a:buClr>
              <a:buSzPct val="78571"/>
              <a:buFont typeface="Arial"/>
              <a:buNone/>
            </a:pPr>
            <a:r>
              <a:rPr lang="en"/>
              <a:t>T = (70 - 75) / (5 / 5) = -5</a:t>
            </a:r>
            <a:endParaRPr/>
          </a:p>
          <a:p>
            <a:pPr indent="0" lvl="0" marL="0" rtl="0" algn="l">
              <a:spcBef>
                <a:spcPts val="1200"/>
              </a:spcBef>
              <a:spcAft>
                <a:spcPts val="0"/>
              </a:spcAft>
              <a:buClr>
                <a:schemeClr val="dk1"/>
              </a:buClr>
              <a:buSzPct val="78571"/>
              <a:buFont typeface="Arial"/>
              <a:buNone/>
            </a:pPr>
            <a:r>
              <a:t/>
            </a:r>
            <a:endParaRPr/>
          </a:p>
          <a:p>
            <a:pPr indent="0" lvl="0" marL="0" rtl="0" algn="l">
              <a:spcBef>
                <a:spcPts val="1200"/>
              </a:spcBef>
              <a:spcAft>
                <a:spcPts val="0"/>
              </a:spcAft>
              <a:buClr>
                <a:schemeClr val="dk1"/>
              </a:buClr>
              <a:buSzPct val="78571"/>
              <a:buFont typeface="Arial"/>
              <a:buNone/>
            </a:pPr>
            <a:r>
              <a:rPr lang="en"/>
              <a:t>CV from T-Table = 1.708 * -1 = -1.708</a:t>
            </a:r>
            <a:endParaRPr/>
          </a:p>
          <a:p>
            <a:pPr indent="0" lvl="0" marL="0" rtl="0" algn="l">
              <a:spcBef>
                <a:spcPts val="1200"/>
              </a:spcBef>
              <a:spcAft>
                <a:spcPts val="0"/>
              </a:spcAft>
              <a:buClr>
                <a:schemeClr val="dk1"/>
              </a:buClr>
              <a:buSzPct val="78571"/>
              <a:buFont typeface="Arial"/>
              <a:buNone/>
            </a:pPr>
            <a:r>
              <a:rPr lang="en"/>
              <a:t>Is T &lt; CV? Yes.</a:t>
            </a:r>
            <a:endParaRPr/>
          </a:p>
          <a:p>
            <a:pPr indent="0" lvl="0" marL="0" rtl="0" algn="l">
              <a:spcBef>
                <a:spcPts val="1200"/>
              </a:spcBef>
              <a:spcAft>
                <a:spcPts val="0"/>
              </a:spcAft>
              <a:buClr>
                <a:schemeClr val="dk1"/>
              </a:buClr>
              <a:buSzPct val="78571"/>
              <a:buFont typeface="Arial"/>
              <a:buNone/>
            </a:pPr>
            <a:r>
              <a:t/>
            </a:r>
            <a:endParaRPr/>
          </a:p>
          <a:p>
            <a:pPr indent="0" lvl="0" marL="0" rtl="0" algn="l">
              <a:spcBef>
                <a:spcPts val="1200"/>
              </a:spcBef>
              <a:spcAft>
                <a:spcPts val="0"/>
              </a:spcAft>
              <a:buClr>
                <a:schemeClr val="dk1"/>
              </a:buClr>
              <a:buSzPct val="78571"/>
              <a:buFont typeface="Arial"/>
              <a:buNone/>
            </a:pPr>
            <a:r>
              <a:rPr lang="en"/>
              <a:t>Conclusion: Reject the null hypothesis.</a:t>
            </a:r>
            <a:endParaRPr/>
          </a:p>
          <a:p>
            <a:pPr indent="0" lvl="0" marL="0" rtl="0" algn="l">
              <a:spcBef>
                <a:spcPts val="1200"/>
              </a:spcBef>
              <a:spcAft>
                <a:spcPts val="0"/>
              </a:spcAft>
              <a:buClr>
                <a:schemeClr val="dk1"/>
              </a:buClr>
              <a:buSzPct val="78571"/>
              <a:buFont typeface="Arial"/>
              <a:buNone/>
            </a:pPr>
            <a:r>
              <a:t/>
            </a:r>
            <a:endParaRPr/>
          </a:p>
          <a:p>
            <a:pPr indent="0" lvl="0" marL="0" rtl="0" algn="l">
              <a:spcBef>
                <a:spcPts val="1200"/>
              </a:spcBef>
              <a:spcAft>
                <a:spcPts val="1200"/>
              </a:spcAft>
              <a:buClr>
                <a:schemeClr val="dk1"/>
              </a:buClr>
              <a:buSzPct val="78571"/>
              <a:buFont typeface="Arial"/>
              <a:buNone/>
            </a:pPr>
            <a:r>
              <a:t/>
            </a:r>
            <a:endParaRPr/>
          </a:p>
        </p:txBody>
      </p:sp>
      <p:pic>
        <p:nvPicPr>
          <p:cNvPr id="435" name="Google Shape;435;p69"/>
          <p:cNvPicPr preferRelativeResize="0"/>
          <p:nvPr/>
        </p:nvPicPr>
        <p:blipFill>
          <a:blip r:embed="rId3">
            <a:alphaModFix/>
          </a:blip>
          <a:stretch>
            <a:fillRect/>
          </a:stretch>
        </p:blipFill>
        <p:spPr>
          <a:xfrm>
            <a:off x="2997825" y="2320963"/>
            <a:ext cx="1951850" cy="10794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 Test In Excel</a:t>
            </a:r>
            <a:endParaRPr/>
          </a:p>
        </p:txBody>
      </p:sp>
      <p:sp>
        <p:nvSpPr>
          <p:cNvPr id="441" name="Google Shape;441;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Critical Values </a:t>
            </a:r>
            <a:endParaRPr/>
          </a:p>
          <a:p>
            <a:pPr indent="0" lvl="0" marL="0" rtl="0" algn="l">
              <a:spcBef>
                <a:spcPts val="1200"/>
              </a:spcBef>
              <a:spcAft>
                <a:spcPts val="0"/>
              </a:spcAft>
              <a:buNone/>
            </a:pPr>
            <a:r>
              <a:rPr lang="en"/>
              <a:t>=norm.s.inv(alpha) for left tailed test</a:t>
            </a:r>
            <a:endParaRPr/>
          </a:p>
          <a:p>
            <a:pPr indent="0" lvl="0" marL="0" rtl="0" algn="l">
              <a:spcBef>
                <a:spcPts val="1200"/>
              </a:spcBef>
              <a:spcAft>
                <a:spcPts val="0"/>
              </a:spcAft>
              <a:buNone/>
            </a:pPr>
            <a:r>
              <a:rPr lang="en"/>
              <a:t>=norm.s.inv(1-alpha) for right tailed test</a:t>
            </a:r>
            <a:endParaRPr/>
          </a:p>
          <a:p>
            <a:pPr indent="0" lvl="0" marL="0" rtl="0" algn="l">
              <a:spcBef>
                <a:spcPts val="1200"/>
              </a:spcBef>
              <a:spcAft>
                <a:spcPts val="1200"/>
              </a:spcAft>
              <a:buNone/>
            </a:pPr>
            <a:r>
              <a:rPr lang="en"/>
              <a:t>=abs(norm.s.inv(alpha/2) for two tailed test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 Test In Python</a:t>
            </a:r>
            <a:endParaRPr/>
          </a:p>
        </p:txBody>
      </p:sp>
      <p:sp>
        <p:nvSpPr>
          <p:cNvPr id="447" name="Google Shape;447;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Critical Values</a:t>
            </a:r>
            <a:endParaRPr/>
          </a:p>
          <a:p>
            <a:pPr indent="0" lvl="0" marL="0" rtl="0" algn="l">
              <a:spcBef>
                <a:spcPts val="1200"/>
              </a:spcBef>
              <a:spcAft>
                <a:spcPts val="0"/>
              </a:spcAft>
              <a:buNone/>
            </a:pPr>
            <a:r>
              <a:rPr lang="en"/>
              <a:t>import scipy.stats as stats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stats.norm.ppf(alpha)  for a left tailed test</a:t>
            </a:r>
            <a:endParaRPr/>
          </a:p>
          <a:p>
            <a:pPr indent="0" lvl="0" marL="0" rtl="0" algn="l">
              <a:spcBef>
                <a:spcPts val="1200"/>
              </a:spcBef>
              <a:spcAft>
                <a:spcPts val="0"/>
              </a:spcAft>
              <a:buNone/>
            </a:pPr>
            <a:r>
              <a:rPr lang="en"/>
              <a:t>stats.norm.ppf(1-alpha) for a right tailed test</a:t>
            </a:r>
            <a:endParaRPr/>
          </a:p>
          <a:p>
            <a:pPr indent="0" lvl="0" marL="0" rtl="0" algn="l">
              <a:spcBef>
                <a:spcPts val="1200"/>
              </a:spcBef>
              <a:spcAft>
                <a:spcPts val="0"/>
              </a:spcAft>
              <a:buClr>
                <a:schemeClr val="dk1"/>
              </a:buClr>
              <a:buSzPts val="1100"/>
              <a:buFont typeface="Arial"/>
              <a:buNone/>
            </a:pPr>
            <a:r>
              <a:rPr lang="en"/>
              <a:t>abs(stats.norm.ppf(alpha/2)) for a two tailed test</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 Test in Excel</a:t>
            </a:r>
            <a:endParaRPr/>
          </a:p>
        </p:txBody>
      </p:sp>
      <p:sp>
        <p:nvSpPr>
          <p:cNvPr id="453" name="Google Shape;453;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Critical Values</a:t>
            </a:r>
            <a:endParaRPr/>
          </a:p>
          <a:p>
            <a:pPr indent="0" lvl="0" marL="0" rtl="0" algn="l">
              <a:spcBef>
                <a:spcPts val="1200"/>
              </a:spcBef>
              <a:spcAft>
                <a:spcPts val="1200"/>
              </a:spcAft>
              <a:buNone/>
            </a:pPr>
            <a:r>
              <a:rPr lang="en"/>
              <a:t>=t.inv(1-alpha,n-1)</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 Test in Python</a:t>
            </a:r>
            <a:endParaRPr/>
          </a:p>
        </p:txBody>
      </p:sp>
      <p:sp>
        <p:nvSpPr>
          <p:cNvPr id="459" name="Google Shape;459;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Critical Values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import scipy.stats as stats</a:t>
            </a:r>
            <a:endParaRPr/>
          </a:p>
          <a:p>
            <a:pPr indent="0" lvl="0" marL="0" rtl="0" algn="l">
              <a:spcBef>
                <a:spcPts val="1200"/>
              </a:spcBef>
              <a:spcAft>
                <a:spcPts val="0"/>
              </a:spcAft>
              <a:buNone/>
            </a:pPr>
            <a:r>
              <a:rPr lang="en"/>
              <a:t>stats.t.ppf(1 - alpha, DoF) for one tailed test</a:t>
            </a:r>
            <a:endParaRPr/>
          </a:p>
          <a:p>
            <a:pPr indent="0" lvl="0" marL="0" rtl="0" algn="l">
              <a:spcBef>
                <a:spcPts val="1200"/>
              </a:spcBef>
              <a:spcAft>
                <a:spcPts val="1200"/>
              </a:spcAft>
              <a:buNone/>
            </a:pPr>
            <a:r>
              <a:rPr lang="en"/>
              <a:t>stats.t.ppf(1 - (alpha/2), DoF)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Sampling Distribution Properties</a:t>
            </a:r>
            <a:endParaRPr/>
          </a:p>
        </p:txBody>
      </p:sp>
      <p:sp>
        <p:nvSpPr>
          <p:cNvPr id="137" name="Google Shape;137;p29"/>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mean of the sampling distribution is the population mean</a:t>
            </a:r>
            <a:endParaRPr/>
          </a:p>
          <a:p>
            <a:pPr indent="0" lvl="0" marL="0" rtl="0" algn="l">
              <a:spcBef>
                <a:spcPts val="1200"/>
              </a:spcBef>
              <a:spcAft>
                <a:spcPts val="1200"/>
              </a:spcAft>
              <a:buNone/>
            </a:pPr>
            <a:r>
              <a:t/>
            </a:r>
            <a:endParaRPr/>
          </a:p>
        </p:txBody>
      </p:sp>
      <p:sp>
        <p:nvSpPr>
          <p:cNvPr id="138" name="Google Shape;138;p29"/>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standard deviation of the sampling distribution, also known as the standard error of the mean is the population standard deviation divided by the square root of the sample size</a:t>
            </a:r>
            <a:endParaRPr/>
          </a:p>
        </p:txBody>
      </p:sp>
      <p:pic>
        <p:nvPicPr>
          <p:cNvPr id="139" name="Google Shape;139;p29"/>
          <p:cNvPicPr preferRelativeResize="0"/>
          <p:nvPr/>
        </p:nvPicPr>
        <p:blipFill>
          <a:blip r:embed="rId3">
            <a:alphaModFix/>
          </a:blip>
          <a:stretch>
            <a:fillRect/>
          </a:stretch>
        </p:blipFill>
        <p:spPr>
          <a:xfrm>
            <a:off x="1004325" y="3178075"/>
            <a:ext cx="1981200" cy="1390650"/>
          </a:xfrm>
          <a:prstGeom prst="rect">
            <a:avLst/>
          </a:prstGeom>
          <a:noFill/>
          <a:ln>
            <a:noFill/>
          </a:ln>
        </p:spPr>
      </p:pic>
      <p:pic>
        <p:nvPicPr>
          <p:cNvPr id="140" name="Google Shape;140;p29"/>
          <p:cNvPicPr preferRelativeResize="0"/>
          <p:nvPr/>
        </p:nvPicPr>
        <p:blipFill>
          <a:blip r:embed="rId4">
            <a:alphaModFix/>
          </a:blip>
          <a:stretch>
            <a:fillRect/>
          </a:stretch>
        </p:blipFill>
        <p:spPr>
          <a:xfrm>
            <a:off x="5647900" y="3178075"/>
            <a:ext cx="1981200" cy="13906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Two Sample Testing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(Right) Tailed Two Sample Means Test w/ Z</a:t>
            </a:r>
            <a:endParaRPr/>
          </a:p>
        </p:txBody>
      </p:sp>
      <p:sp>
        <p:nvSpPr>
          <p:cNvPr id="470" name="Google Shape;470;p75"/>
          <p:cNvSpPr txBox="1"/>
          <p:nvPr>
            <p:ph idx="1" type="body"/>
          </p:nvPr>
        </p:nvSpPr>
        <p:spPr>
          <a:xfrm>
            <a:off x="311700" y="101772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t>H0: Students in the Wednesday class score </a:t>
            </a:r>
            <a:r>
              <a:rPr b="1" lang="en" sz="1250"/>
              <a:t>no better </a:t>
            </a:r>
            <a:r>
              <a:rPr lang="en" sz="1250"/>
              <a:t>than students in the Tuesday class.</a:t>
            </a:r>
            <a:endParaRPr sz="1250"/>
          </a:p>
          <a:p>
            <a:pPr indent="0" lvl="0" marL="0" rtl="0" algn="l">
              <a:spcBef>
                <a:spcPts val="1200"/>
              </a:spcBef>
              <a:spcAft>
                <a:spcPts val="0"/>
              </a:spcAft>
              <a:buNone/>
            </a:pPr>
            <a:r>
              <a:rPr lang="en" sz="1250"/>
              <a:t>HA: Students in the Wednesday class score </a:t>
            </a:r>
            <a:r>
              <a:rPr b="1" lang="en" sz="1250"/>
              <a:t>better</a:t>
            </a:r>
            <a:r>
              <a:rPr lang="en" sz="1250"/>
              <a:t> on the exam than students in the Tuesday class.</a:t>
            </a:r>
            <a:endParaRPr sz="1250"/>
          </a:p>
          <a:p>
            <a:pPr indent="0" lvl="0" marL="0" rtl="0" algn="l">
              <a:spcBef>
                <a:spcPts val="1200"/>
              </a:spcBef>
              <a:spcAft>
                <a:spcPts val="0"/>
              </a:spcAft>
              <a:buNone/>
            </a:pPr>
            <a:r>
              <a:rPr lang="en" sz="1250"/>
              <a:t>Tuesday Class Mean: 80</a:t>
            </a:r>
            <a:endParaRPr sz="1250"/>
          </a:p>
          <a:p>
            <a:pPr indent="0" lvl="0" marL="0" rtl="0" algn="l">
              <a:spcBef>
                <a:spcPts val="1200"/>
              </a:spcBef>
              <a:spcAft>
                <a:spcPts val="0"/>
              </a:spcAft>
              <a:buNone/>
            </a:pPr>
            <a:r>
              <a:rPr lang="en" sz="1250"/>
              <a:t>Tuesday Class Size: 21</a:t>
            </a:r>
            <a:endParaRPr sz="1250"/>
          </a:p>
          <a:p>
            <a:pPr indent="0" lvl="0" marL="0" rtl="0" algn="l">
              <a:spcBef>
                <a:spcPts val="1200"/>
              </a:spcBef>
              <a:spcAft>
                <a:spcPts val="0"/>
              </a:spcAft>
              <a:buNone/>
            </a:pPr>
            <a:r>
              <a:rPr lang="en" sz="1250"/>
              <a:t>Tuesday Class Standard Deviation: 5</a:t>
            </a:r>
            <a:endParaRPr sz="1250"/>
          </a:p>
          <a:p>
            <a:pPr indent="0" lvl="0" marL="0" rtl="0" algn="l">
              <a:spcBef>
                <a:spcPts val="1200"/>
              </a:spcBef>
              <a:spcAft>
                <a:spcPts val="0"/>
              </a:spcAft>
              <a:buNone/>
            </a:pPr>
            <a:r>
              <a:rPr lang="en" sz="1250"/>
              <a:t>Wednesday Class Mean: 85</a:t>
            </a:r>
            <a:endParaRPr sz="1250"/>
          </a:p>
          <a:p>
            <a:pPr indent="0" lvl="0" marL="0" rtl="0" algn="l">
              <a:spcBef>
                <a:spcPts val="1200"/>
              </a:spcBef>
              <a:spcAft>
                <a:spcPts val="0"/>
              </a:spcAft>
              <a:buNone/>
            </a:pPr>
            <a:r>
              <a:rPr lang="en" sz="1250"/>
              <a:t>Wednesday Class Size: 19</a:t>
            </a:r>
            <a:endParaRPr sz="1250"/>
          </a:p>
          <a:p>
            <a:pPr indent="0" lvl="0" marL="0" rtl="0" algn="l">
              <a:spcBef>
                <a:spcPts val="1200"/>
              </a:spcBef>
              <a:spcAft>
                <a:spcPts val="0"/>
              </a:spcAft>
              <a:buNone/>
            </a:pPr>
            <a:r>
              <a:rPr lang="en" sz="1250"/>
              <a:t>Wednesday Class Standard Deviation: 6</a:t>
            </a:r>
            <a:endParaRPr sz="1250"/>
          </a:p>
          <a:p>
            <a:pPr indent="0" lvl="0" marL="0" rtl="0" algn="l">
              <a:spcBef>
                <a:spcPts val="1200"/>
              </a:spcBef>
              <a:spcAft>
                <a:spcPts val="0"/>
              </a:spcAft>
              <a:buNone/>
            </a:pPr>
            <a:r>
              <a:rPr lang="en" sz="1250"/>
              <a:t>Alpha: 5% (Confidence = 1 - Alpha = 95%)</a:t>
            </a:r>
            <a:endParaRPr sz="1250"/>
          </a:p>
          <a:p>
            <a:pPr indent="0" lvl="0" marL="0" rtl="0" algn="l">
              <a:spcBef>
                <a:spcPts val="1200"/>
              </a:spcBef>
              <a:spcAft>
                <a:spcPts val="1200"/>
              </a:spcAft>
              <a:buNone/>
            </a:pPr>
            <a:r>
              <a:rPr lang="en" sz="1250"/>
              <a:t>Decision Rule: If Z &gt; CV, Reject the Null</a:t>
            </a:r>
            <a:endParaRPr sz="1250"/>
          </a:p>
        </p:txBody>
      </p:sp>
      <p:sp>
        <p:nvSpPr>
          <p:cNvPr id="471" name="Google Shape;471;p75"/>
          <p:cNvSpPr txBox="1"/>
          <p:nvPr>
            <p:ph idx="2" type="body"/>
          </p:nvPr>
        </p:nvSpPr>
        <p:spPr>
          <a:xfrm>
            <a:off x="4832400" y="12286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50"/>
          </a:p>
          <a:p>
            <a:pPr indent="0" lvl="0" marL="0" rtl="0" algn="l">
              <a:spcBef>
                <a:spcPts val="1200"/>
              </a:spcBef>
              <a:spcAft>
                <a:spcPts val="0"/>
              </a:spcAft>
              <a:buNone/>
            </a:pPr>
            <a:r>
              <a:rPr lang="en" sz="1250"/>
              <a:t>Z = (85 - 80) / sqrt(25/21 + 36/19)= 2.85</a:t>
            </a:r>
            <a:endParaRPr b="1" sz="1250"/>
          </a:p>
          <a:p>
            <a:pPr indent="0" lvl="0" marL="0" rtl="0" algn="l">
              <a:spcBef>
                <a:spcPts val="1200"/>
              </a:spcBef>
              <a:spcAft>
                <a:spcPts val="0"/>
              </a:spcAft>
              <a:buClr>
                <a:schemeClr val="dk1"/>
              </a:buClr>
              <a:buSzPts val="1100"/>
              <a:buFont typeface="Arial"/>
              <a:buNone/>
            </a:pPr>
            <a:r>
              <a:rPr lang="en" sz="1250"/>
              <a:t>Critical Value for Alpha of 5% (from Z Table) = 1.64</a:t>
            </a:r>
            <a:endParaRPr sz="1250"/>
          </a:p>
          <a:p>
            <a:pPr indent="0" lvl="0" marL="0" rtl="0" algn="l">
              <a:spcBef>
                <a:spcPts val="1200"/>
              </a:spcBef>
              <a:spcAft>
                <a:spcPts val="0"/>
              </a:spcAft>
              <a:buClr>
                <a:schemeClr val="dk1"/>
              </a:buClr>
              <a:buSzPts val="1100"/>
              <a:buFont typeface="Arial"/>
              <a:buNone/>
            </a:pPr>
            <a:r>
              <a:t/>
            </a:r>
            <a:endParaRPr sz="1250"/>
          </a:p>
          <a:p>
            <a:pPr indent="0" lvl="0" marL="0" rtl="0" algn="l">
              <a:spcBef>
                <a:spcPts val="1200"/>
              </a:spcBef>
              <a:spcAft>
                <a:spcPts val="0"/>
              </a:spcAft>
              <a:buClr>
                <a:schemeClr val="dk1"/>
              </a:buClr>
              <a:buSzPts val="1100"/>
              <a:buFont typeface="Arial"/>
              <a:buNone/>
            </a:pPr>
            <a:r>
              <a:rPr lang="en" sz="1250"/>
              <a:t>Is Z greater than CV?  Yes!</a:t>
            </a:r>
            <a:endParaRPr sz="1250"/>
          </a:p>
          <a:p>
            <a:pPr indent="0" lvl="0" marL="0" rtl="0" algn="l">
              <a:spcBef>
                <a:spcPts val="1200"/>
              </a:spcBef>
              <a:spcAft>
                <a:spcPts val="0"/>
              </a:spcAft>
              <a:buNone/>
            </a:pPr>
            <a:r>
              <a:rPr lang="en" sz="1250"/>
              <a:t>Conclusion: Reject the null hypothesis that the Wednesday class did no better than the Tuesday class.</a:t>
            </a:r>
            <a:endParaRPr sz="1250"/>
          </a:p>
          <a:p>
            <a:pPr indent="0" lvl="0" marL="0" rtl="0" algn="l">
              <a:spcBef>
                <a:spcPts val="1200"/>
              </a:spcBef>
              <a:spcAft>
                <a:spcPts val="0"/>
              </a:spcAft>
              <a:buNone/>
            </a:pPr>
            <a:r>
              <a:rPr lang="en" sz="1250"/>
              <a:t>It kinda seems like there’s some cheating going on…</a:t>
            </a:r>
            <a:endParaRPr sz="1250"/>
          </a:p>
          <a:p>
            <a:pPr indent="0" lvl="0" marL="0" rtl="0" algn="l">
              <a:spcBef>
                <a:spcPts val="1200"/>
              </a:spcBef>
              <a:spcAft>
                <a:spcPts val="1200"/>
              </a:spcAft>
              <a:buNone/>
            </a:pPr>
            <a:r>
              <a:t/>
            </a:r>
            <a:endParaRPr sz="1250"/>
          </a:p>
        </p:txBody>
      </p:sp>
      <p:pic>
        <p:nvPicPr>
          <p:cNvPr id="472" name="Google Shape;472;p75"/>
          <p:cNvPicPr preferRelativeResize="0"/>
          <p:nvPr/>
        </p:nvPicPr>
        <p:blipFill>
          <a:blip r:embed="rId3">
            <a:alphaModFix/>
          </a:blip>
          <a:stretch>
            <a:fillRect/>
          </a:stretch>
        </p:blipFill>
        <p:spPr>
          <a:xfrm>
            <a:off x="3232300" y="2445350"/>
            <a:ext cx="1558350" cy="871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Tailed Two Proportions Test w/ Z</a:t>
            </a:r>
            <a:endParaRPr/>
          </a:p>
        </p:txBody>
      </p:sp>
      <p:sp>
        <p:nvSpPr>
          <p:cNvPr id="478" name="Google Shape;478;p7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HO: There </a:t>
            </a:r>
            <a:r>
              <a:rPr b="1" lang="en"/>
              <a:t>is no difference</a:t>
            </a:r>
            <a:r>
              <a:rPr lang="en"/>
              <a:t> in the proportion of students who get fail the online section of this course and the in-person section of this course</a:t>
            </a:r>
            <a:endParaRPr/>
          </a:p>
          <a:p>
            <a:pPr indent="0" lvl="0" marL="0" rtl="0" algn="l">
              <a:spcBef>
                <a:spcPts val="1200"/>
              </a:spcBef>
              <a:spcAft>
                <a:spcPts val="0"/>
              </a:spcAft>
              <a:buNone/>
            </a:pPr>
            <a:r>
              <a:rPr lang="en"/>
              <a:t>HA: There </a:t>
            </a:r>
            <a:r>
              <a:rPr b="1" lang="en"/>
              <a:t>is a statistically significant difference </a:t>
            </a:r>
            <a:r>
              <a:rPr lang="en"/>
              <a:t>in the proportion of students who fail in the online section of this course and the in-person section of this course.</a:t>
            </a:r>
            <a:endParaRPr/>
          </a:p>
          <a:p>
            <a:pPr indent="0" lvl="0" marL="0" rtl="0" algn="l">
              <a:spcBef>
                <a:spcPts val="1200"/>
              </a:spcBef>
              <a:spcAft>
                <a:spcPts val="0"/>
              </a:spcAft>
              <a:buNone/>
            </a:pPr>
            <a:r>
              <a:rPr lang="en"/>
              <a:t>In-person students (n1): 75</a:t>
            </a:r>
            <a:endParaRPr/>
          </a:p>
          <a:p>
            <a:pPr indent="0" lvl="0" marL="0" rtl="0" algn="l">
              <a:spcBef>
                <a:spcPts val="1200"/>
              </a:spcBef>
              <a:spcAft>
                <a:spcPts val="0"/>
              </a:spcAft>
              <a:buNone/>
            </a:pPr>
            <a:r>
              <a:rPr lang="en"/>
              <a:t>In-person fails: 15</a:t>
            </a:r>
            <a:endParaRPr/>
          </a:p>
          <a:p>
            <a:pPr indent="0" lvl="0" marL="0" rtl="0" algn="l">
              <a:spcBef>
                <a:spcPts val="1200"/>
              </a:spcBef>
              <a:spcAft>
                <a:spcPts val="0"/>
              </a:spcAft>
              <a:buNone/>
            </a:pPr>
            <a:r>
              <a:rPr lang="en"/>
              <a:t>Online students (n2): 90</a:t>
            </a:r>
            <a:endParaRPr/>
          </a:p>
          <a:p>
            <a:pPr indent="0" lvl="0" marL="0" rtl="0" algn="l">
              <a:spcBef>
                <a:spcPts val="1200"/>
              </a:spcBef>
              <a:spcAft>
                <a:spcPts val="0"/>
              </a:spcAft>
              <a:buNone/>
            </a:pPr>
            <a:r>
              <a:rPr lang="en"/>
              <a:t>Online fails: 10</a:t>
            </a:r>
            <a:endParaRPr/>
          </a:p>
          <a:p>
            <a:pPr indent="0" lvl="0" marL="0" rtl="0" algn="l">
              <a:spcBef>
                <a:spcPts val="1200"/>
              </a:spcBef>
              <a:spcAft>
                <a:spcPts val="0"/>
              </a:spcAft>
              <a:buNone/>
            </a:pPr>
            <a:r>
              <a:rPr lang="en"/>
              <a:t>Alpha = 5%</a:t>
            </a:r>
            <a:endParaRPr/>
          </a:p>
          <a:p>
            <a:pPr indent="0" lvl="0" marL="0" rtl="0" algn="l">
              <a:spcBef>
                <a:spcPts val="1200"/>
              </a:spcBef>
              <a:spcAft>
                <a:spcPts val="0"/>
              </a:spcAft>
              <a:buNone/>
            </a:pPr>
            <a:r>
              <a:rPr lang="en"/>
              <a:t>Alpha / 2 = 2.5% (since two tailed)</a:t>
            </a:r>
            <a:endParaRPr/>
          </a:p>
          <a:p>
            <a:pPr indent="0" lvl="0" marL="0" rtl="0" algn="l">
              <a:spcBef>
                <a:spcPts val="1200"/>
              </a:spcBef>
              <a:spcAft>
                <a:spcPts val="1200"/>
              </a:spcAft>
              <a:buNone/>
            </a:pPr>
            <a:r>
              <a:rPr lang="en"/>
              <a:t>Decision Rule: Abs(Z) &gt; Abs(CV) = Reject Null</a:t>
            </a:r>
            <a:endParaRPr/>
          </a:p>
        </p:txBody>
      </p:sp>
      <p:sp>
        <p:nvSpPr>
          <p:cNvPr id="479" name="Google Shape;479;p7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P1 = 15 / 75= 0.2</a:t>
            </a:r>
            <a:endParaRPr/>
          </a:p>
          <a:p>
            <a:pPr indent="0" lvl="0" marL="0" rtl="0" algn="l">
              <a:spcBef>
                <a:spcPts val="1200"/>
              </a:spcBef>
              <a:spcAft>
                <a:spcPts val="0"/>
              </a:spcAft>
              <a:buNone/>
            </a:pPr>
            <a:r>
              <a:rPr lang="en"/>
              <a:t>P2 = 10 / 90 = 0.11</a:t>
            </a:r>
            <a:endParaRPr/>
          </a:p>
          <a:p>
            <a:pPr indent="0" lvl="0" marL="0" rtl="0" algn="l">
              <a:spcBef>
                <a:spcPts val="1200"/>
              </a:spcBef>
              <a:spcAft>
                <a:spcPts val="0"/>
              </a:spcAft>
              <a:buNone/>
            </a:pPr>
            <a:r>
              <a:rPr lang="en"/>
              <a:t>P = (15 + 10) / (75 + 90) = 25 / 165 = 0.15</a:t>
            </a:r>
            <a:endParaRPr/>
          </a:p>
          <a:p>
            <a:pPr indent="0" lvl="0" marL="0" rtl="0" algn="l">
              <a:spcBef>
                <a:spcPts val="1200"/>
              </a:spcBef>
              <a:spcAft>
                <a:spcPts val="0"/>
              </a:spcAft>
              <a:buNone/>
            </a:pPr>
            <a:r>
              <a:rPr lang="en"/>
              <a:t>1 - P = 0.85</a:t>
            </a:r>
            <a:endParaRPr/>
          </a:p>
          <a:p>
            <a:pPr indent="0" lvl="0" marL="0" rtl="0" algn="l">
              <a:spcBef>
                <a:spcPts val="1200"/>
              </a:spcBef>
              <a:spcAft>
                <a:spcPts val="0"/>
              </a:spcAft>
              <a:buNone/>
            </a:pPr>
            <a:r>
              <a:rPr lang="en"/>
              <a:t>…math…</a:t>
            </a:r>
            <a:endParaRPr/>
          </a:p>
          <a:p>
            <a:pPr indent="0" lvl="0" marL="0" rtl="0" algn="l">
              <a:spcBef>
                <a:spcPts val="1200"/>
              </a:spcBef>
              <a:spcAft>
                <a:spcPts val="0"/>
              </a:spcAft>
              <a:buNone/>
            </a:pPr>
            <a:r>
              <a:rPr lang="en"/>
              <a:t>Z = 1.59</a:t>
            </a:r>
            <a:endParaRPr/>
          </a:p>
          <a:p>
            <a:pPr indent="0" lvl="0" marL="0" rtl="0" algn="l">
              <a:spcBef>
                <a:spcPts val="1200"/>
              </a:spcBef>
              <a:spcAft>
                <a:spcPts val="0"/>
              </a:spcAft>
              <a:buNone/>
            </a:pPr>
            <a:r>
              <a:rPr lang="en"/>
              <a:t>CV = 1.96 (From a Z Table)</a:t>
            </a:r>
            <a:endParaRPr/>
          </a:p>
          <a:p>
            <a:pPr indent="0" lvl="0" marL="0" rtl="0" algn="l">
              <a:spcBef>
                <a:spcPts val="1200"/>
              </a:spcBef>
              <a:spcAft>
                <a:spcPts val="1200"/>
              </a:spcAft>
              <a:buNone/>
            </a:pPr>
            <a:r>
              <a:rPr lang="en"/>
              <a:t>1.59  &lt; 1.96 = Do Not Reject Null</a:t>
            </a:r>
            <a:endParaRPr/>
          </a:p>
        </p:txBody>
      </p:sp>
      <p:pic>
        <p:nvPicPr>
          <p:cNvPr id="480" name="Google Shape;480;p76"/>
          <p:cNvPicPr preferRelativeResize="0"/>
          <p:nvPr/>
        </p:nvPicPr>
        <p:blipFill>
          <a:blip r:embed="rId3">
            <a:alphaModFix/>
          </a:blip>
          <a:stretch>
            <a:fillRect/>
          </a:stretch>
        </p:blipFill>
        <p:spPr>
          <a:xfrm>
            <a:off x="2508755" y="2727950"/>
            <a:ext cx="1802850" cy="7777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Sample T-Test - Equal Variances - Student’s Test</a:t>
            </a:r>
            <a:endParaRPr/>
          </a:p>
        </p:txBody>
      </p:sp>
      <p:sp>
        <p:nvSpPr>
          <p:cNvPr id="486" name="Google Shape;486;p7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 variances are (roughly) equal, use the formulas to the right to conduct “Student’s T-Test”</a:t>
            </a:r>
            <a:endParaRPr sz="1800"/>
          </a:p>
          <a:p>
            <a:pPr indent="0" lvl="0" marL="0" rtl="0" algn="l">
              <a:spcBef>
                <a:spcPts val="1200"/>
              </a:spcBef>
              <a:spcAft>
                <a:spcPts val="0"/>
              </a:spcAft>
              <a:buNone/>
            </a:pPr>
            <a:r>
              <a:rPr lang="en" sz="1800"/>
              <a:t>Critical values are found in a T-Table or software</a:t>
            </a:r>
            <a:endParaRPr sz="1800"/>
          </a:p>
          <a:p>
            <a:pPr indent="0" lvl="0" marL="0" rtl="0" algn="l">
              <a:spcBef>
                <a:spcPts val="1200"/>
              </a:spcBef>
              <a:spcAft>
                <a:spcPts val="0"/>
              </a:spcAft>
              <a:buNone/>
            </a:pPr>
            <a:r>
              <a:rPr lang="en" sz="1800"/>
              <a:t>Sp is the pooled standard deviation*</a:t>
            </a:r>
            <a:endParaRPr sz="1800"/>
          </a:p>
          <a:p>
            <a:pPr indent="0" lvl="0" marL="0" rtl="0" algn="l">
              <a:spcBef>
                <a:spcPts val="1200"/>
              </a:spcBef>
              <a:spcAft>
                <a:spcPts val="1200"/>
              </a:spcAft>
              <a:buNone/>
            </a:pPr>
            <a:r>
              <a:rPr lang="en" sz="1800"/>
              <a:t>Degrees of freedom are: n1 + n2 - 2</a:t>
            </a:r>
            <a:endParaRPr sz="1800"/>
          </a:p>
        </p:txBody>
      </p:sp>
      <p:pic>
        <p:nvPicPr>
          <p:cNvPr id="487" name="Google Shape;487;p77"/>
          <p:cNvPicPr preferRelativeResize="0"/>
          <p:nvPr/>
        </p:nvPicPr>
        <p:blipFill>
          <a:blip r:embed="rId3">
            <a:alphaModFix/>
          </a:blip>
          <a:stretch>
            <a:fillRect/>
          </a:stretch>
        </p:blipFill>
        <p:spPr>
          <a:xfrm>
            <a:off x="5107275" y="1236213"/>
            <a:ext cx="3450150" cy="1562125"/>
          </a:xfrm>
          <a:prstGeom prst="rect">
            <a:avLst/>
          </a:prstGeom>
          <a:noFill/>
          <a:ln>
            <a:noFill/>
          </a:ln>
        </p:spPr>
      </p:pic>
      <p:pic>
        <p:nvPicPr>
          <p:cNvPr id="488" name="Google Shape;488;p77"/>
          <p:cNvPicPr preferRelativeResize="0"/>
          <p:nvPr/>
        </p:nvPicPr>
        <p:blipFill>
          <a:blip r:embed="rId4">
            <a:alphaModFix/>
          </a:blip>
          <a:stretch>
            <a:fillRect/>
          </a:stretch>
        </p:blipFill>
        <p:spPr>
          <a:xfrm>
            <a:off x="4757700" y="3016824"/>
            <a:ext cx="4149301" cy="11398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Sample T-Test - Unequal Variances - Welch’s Test</a:t>
            </a:r>
            <a:endParaRPr/>
          </a:p>
        </p:txBody>
      </p:sp>
      <p:sp>
        <p:nvSpPr>
          <p:cNvPr id="494" name="Google Shape;494;p7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 variances are (roughly) equal, use the formulas to the right to conduct “Welch’s T-Test”</a:t>
            </a:r>
            <a:endParaRPr sz="1800"/>
          </a:p>
          <a:p>
            <a:pPr indent="0" lvl="0" marL="0" rtl="0" algn="l">
              <a:spcBef>
                <a:spcPts val="1200"/>
              </a:spcBef>
              <a:spcAft>
                <a:spcPts val="0"/>
              </a:spcAft>
              <a:buNone/>
            </a:pPr>
            <a:r>
              <a:rPr lang="en" sz="1800"/>
              <a:t>Critical values are found in a T-Table or software</a:t>
            </a:r>
            <a:endParaRPr sz="1800"/>
          </a:p>
          <a:p>
            <a:pPr indent="0" lvl="0" marL="0" rtl="0" algn="l">
              <a:spcBef>
                <a:spcPts val="1200"/>
              </a:spcBef>
              <a:spcAft>
                <a:spcPts val="0"/>
              </a:spcAft>
              <a:buNone/>
            </a:pPr>
            <a:r>
              <a:rPr lang="en" sz="1800"/>
              <a:t>Degrees of freedom are found using the second formula…</a:t>
            </a:r>
            <a:endParaRPr sz="1800"/>
          </a:p>
          <a:p>
            <a:pPr indent="0" lvl="0" marL="0" rtl="0" algn="l">
              <a:spcBef>
                <a:spcPts val="1200"/>
              </a:spcBef>
              <a:spcAft>
                <a:spcPts val="1200"/>
              </a:spcAft>
              <a:buNone/>
            </a:pPr>
            <a:r>
              <a:rPr lang="en" sz="1800"/>
              <a:t>If variances are equal and sample size is the same, degrees of freedom is n1 + n2 - 2</a:t>
            </a:r>
            <a:endParaRPr sz="1800"/>
          </a:p>
        </p:txBody>
      </p:sp>
      <p:pic>
        <p:nvPicPr>
          <p:cNvPr id="495" name="Google Shape;495;p78"/>
          <p:cNvPicPr preferRelativeResize="0"/>
          <p:nvPr/>
        </p:nvPicPr>
        <p:blipFill>
          <a:blip r:embed="rId3">
            <a:alphaModFix/>
          </a:blip>
          <a:stretch>
            <a:fillRect/>
          </a:stretch>
        </p:blipFill>
        <p:spPr>
          <a:xfrm>
            <a:off x="5251000" y="2798338"/>
            <a:ext cx="3470004" cy="2040362"/>
          </a:xfrm>
          <a:prstGeom prst="rect">
            <a:avLst/>
          </a:prstGeom>
          <a:noFill/>
          <a:ln>
            <a:noFill/>
          </a:ln>
        </p:spPr>
      </p:pic>
      <p:pic>
        <p:nvPicPr>
          <p:cNvPr id="496" name="Google Shape;496;p78"/>
          <p:cNvPicPr preferRelativeResize="0"/>
          <p:nvPr/>
        </p:nvPicPr>
        <p:blipFill>
          <a:blip r:embed="rId4">
            <a:alphaModFix/>
          </a:blip>
          <a:stretch>
            <a:fillRect/>
          </a:stretch>
        </p:blipFill>
        <p:spPr>
          <a:xfrm>
            <a:off x="5727258" y="1131025"/>
            <a:ext cx="2805092" cy="15540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Tailed Two Sample T-Test - Unequal Variance </a:t>
            </a:r>
            <a:endParaRPr/>
          </a:p>
        </p:txBody>
      </p:sp>
      <p:sp>
        <p:nvSpPr>
          <p:cNvPr id="502" name="Google Shape;502;p7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HO: There is no significant difference in test scores between the Monday and Tuesday classes</a:t>
            </a:r>
            <a:endParaRPr/>
          </a:p>
          <a:p>
            <a:pPr indent="0" lvl="0" marL="0" rtl="0" algn="l">
              <a:spcBef>
                <a:spcPts val="1200"/>
              </a:spcBef>
              <a:spcAft>
                <a:spcPts val="0"/>
              </a:spcAft>
              <a:buNone/>
            </a:pPr>
            <a:r>
              <a:rPr lang="en"/>
              <a:t>HA: There is a </a:t>
            </a:r>
            <a:r>
              <a:rPr lang="en"/>
              <a:t>significant</a:t>
            </a:r>
            <a:r>
              <a:rPr lang="en"/>
              <a:t> difference…</a:t>
            </a:r>
            <a:endParaRPr/>
          </a:p>
          <a:p>
            <a:pPr indent="0" lvl="0" marL="0" rtl="0" algn="l">
              <a:spcBef>
                <a:spcPts val="1200"/>
              </a:spcBef>
              <a:spcAft>
                <a:spcPts val="0"/>
              </a:spcAft>
              <a:buNone/>
            </a:pPr>
            <a:r>
              <a:rPr lang="en"/>
              <a:t>Monday Mean: 88</a:t>
            </a:r>
            <a:endParaRPr/>
          </a:p>
          <a:p>
            <a:pPr indent="0" lvl="0" marL="0" rtl="0" algn="l">
              <a:spcBef>
                <a:spcPts val="1200"/>
              </a:spcBef>
              <a:spcAft>
                <a:spcPts val="0"/>
              </a:spcAft>
              <a:buNone/>
            </a:pPr>
            <a:r>
              <a:rPr lang="en"/>
              <a:t>Monday Stdev: 1.7</a:t>
            </a:r>
            <a:endParaRPr/>
          </a:p>
          <a:p>
            <a:pPr indent="0" lvl="0" marL="0" rtl="0" algn="l">
              <a:spcBef>
                <a:spcPts val="1200"/>
              </a:spcBef>
              <a:spcAft>
                <a:spcPts val="0"/>
              </a:spcAft>
              <a:buNone/>
            </a:pPr>
            <a:r>
              <a:rPr lang="en"/>
              <a:t>Monday Class Size: 15</a:t>
            </a:r>
            <a:endParaRPr/>
          </a:p>
          <a:p>
            <a:pPr indent="0" lvl="0" marL="0" rtl="0" algn="l">
              <a:spcBef>
                <a:spcPts val="1200"/>
              </a:spcBef>
              <a:spcAft>
                <a:spcPts val="0"/>
              </a:spcAft>
              <a:buNone/>
            </a:pPr>
            <a:r>
              <a:rPr lang="en"/>
              <a:t>Tuesday Mean: 86.5</a:t>
            </a:r>
            <a:endParaRPr/>
          </a:p>
          <a:p>
            <a:pPr indent="0" lvl="0" marL="0" rtl="0" algn="l">
              <a:spcBef>
                <a:spcPts val="1200"/>
              </a:spcBef>
              <a:spcAft>
                <a:spcPts val="0"/>
              </a:spcAft>
              <a:buNone/>
            </a:pPr>
            <a:r>
              <a:rPr lang="en"/>
              <a:t>Tuesday Stdev: 1.9</a:t>
            </a:r>
            <a:endParaRPr/>
          </a:p>
          <a:p>
            <a:pPr indent="0" lvl="0" marL="0" rtl="0" algn="l">
              <a:spcBef>
                <a:spcPts val="1200"/>
              </a:spcBef>
              <a:spcAft>
                <a:spcPts val="0"/>
              </a:spcAft>
              <a:buNone/>
            </a:pPr>
            <a:r>
              <a:rPr lang="en"/>
              <a:t>Tuesday Class Size: 12</a:t>
            </a:r>
            <a:endParaRPr/>
          </a:p>
          <a:p>
            <a:pPr indent="0" lvl="0" marL="0" rtl="0" algn="l">
              <a:spcBef>
                <a:spcPts val="1200"/>
              </a:spcBef>
              <a:spcAft>
                <a:spcPts val="1200"/>
              </a:spcAft>
              <a:buNone/>
            </a:pPr>
            <a:r>
              <a:rPr lang="en"/>
              <a:t>Alpha = 0.01</a:t>
            </a:r>
            <a:endParaRPr/>
          </a:p>
        </p:txBody>
      </p:sp>
      <p:sp>
        <p:nvSpPr>
          <p:cNvPr id="503" name="Google Shape;503;p7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Difference = 88 - 86.5 = 1.5</a:t>
            </a:r>
            <a:endParaRPr/>
          </a:p>
          <a:p>
            <a:pPr indent="0" lvl="0" marL="0" rtl="0" algn="l">
              <a:spcBef>
                <a:spcPts val="1200"/>
              </a:spcBef>
              <a:spcAft>
                <a:spcPts val="0"/>
              </a:spcAft>
              <a:buNone/>
            </a:pPr>
            <a:r>
              <a:rPr lang="en"/>
              <a:t>…math…</a:t>
            </a:r>
            <a:endParaRPr/>
          </a:p>
          <a:p>
            <a:pPr indent="0" lvl="0" marL="0" rtl="0" algn="l">
              <a:spcBef>
                <a:spcPts val="1200"/>
              </a:spcBef>
              <a:spcAft>
                <a:spcPts val="0"/>
              </a:spcAft>
              <a:buNone/>
            </a:pPr>
            <a:r>
              <a:rPr lang="en"/>
              <a:t>T Stat = 2.13</a:t>
            </a:r>
            <a:endParaRPr/>
          </a:p>
          <a:p>
            <a:pPr indent="0" lvl="0" marL="0" rtl="0" algn="l">
              <a:spcBef>
                <a:spcPts val="1200"/>
              </a:spcBef>
              <a:spcAft>
                <a:spcPts val="0"/>
              </a:spcAft>
              <a:buNone/>
            </a:pPr>
            <a:r>
              <a:rPr lang="en"/>
              <a:t>Degrees of freedom = 22</a:t>
            </a:r>
            <a:endParaRPr/>
          </a:p>
          <a:p>
            <a:pPr indent="0" lvl="0" marL="0" rtl="0" algn="l">
              <a:spcBef>
                <a:spcPts val="1200"/>
              </a:spcBef>
              <a:spcAft>
                <a:spcPts val="0"/>
              </a:spcAft>
              <a:buNone/>
            </a:pPr>
            <a:r>
              <a:rPr lang="en"/>
              <a:t>T Critical Value = 2.82</a:t>
            </a:r>
            <a:endParaRPr/>
          </a:p>
          <a:p>
            <a:pPr indent="0" lvl="0" marL="0" rtl="0" algn="l">
              <a:spcBef>
                <a:spcPts val="1200"/>
              </a:spcBef>
              <a:spcAft>
                <a:spcPts val="0"/>
              </a:spcAft>
              <a:buNone/>
            </a:pPr>
            <a:r>
              <a:rPr lang="en"/>
              <a:t>T &lt; CV, do not reject the null hypothesis</a:t>
            </a:r>
            <a:endParaRPr/>
          </a:p>
          <a:p>
            <a:pPr indent="0" lvl="0" marL="0" rtl="0" algn="l">
              <a:spcBef>
                <a:spcPts val="1200"/>
              </a:spcBef>
              <a:spcAft>
                <a:spcPts val="1200"/>
              </a:spcAft>
              <a:buNone/>
            </a:pPr>
            <a:r>
              <a:t/>
            </a:r>
            <a:endParaRPr/>
          </a:p>
        </p:txBody>
      </p:sp>
      <p:pic>
        <p:nvPicPr>
          <p:cNvPr id="504" name="Google Shape;504;p79"/>
          <p:cNvPicPr preferRelativeResize="0"/>
          <p:nvPr/>
        </p:nvPicPr>
        <p:blipFill>
          <a:blip r:embed="rId3">
            <a:alphaModFix/>
          </a:blip>
          <a:stretch>
            <a:fillRect/>
          </a:stretch>
        </p:blipFill>
        <p:spPr>
          <a:xfrm>
            <a:off x="2371775" y="2204300"/>
            <a:ext cx="2321650" cy="1027150"/>
          </a:xfrm>
          <a:prstGeom prst="rect">
            <a:avLst/>
          </a:prstGeom>
          <a:noFill/>
          <a:ln>
            <a:noFill/>
          </a:ln>
        </p:spPr>
      </p:pic>
      <p:pic>
        <p:nvPicPr>
          <p:cNvPr id="505" name="Google Shape;505;p79"/>
          <p:cNvPicPr preferRelativeResize="0"/>
          <p:nvPr/>
        </p:nvPicPr>
        <p:blipFill>
          <a:blip r:embed="rId4">
            <a:alphaModFix/>
          </a:blip>
          <a:stretch>
            <a:fillRect/>
          </a:stretch>
        </p:blipFill>
        <p:spPr>
          <a:xfrm>
            <a:off x="2638951" y="3433901"/>
            <a:ext cx="2321650" cy="136512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Tailed Two Sample T-Test - Equal Variance </a:t>
            </a:r>
            <a:endParaRPr/>
          </a:p>
        </p:txBody>
      </p:sp>
      <p:sp>
        <p:nvSpPr>
          <p:cNvPr id="511" name="Google Shape;511;p8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HO: There is no significant difference in test scores between the Monday and Tuesday classes</a:t>
            </a:r>
            <a:endParaRPr/>
          </a:p>
          <a:p>
            <a:pPr indent="0" lvl="0" marL="0" rtl="0" algn="l">
              <a:spcBef>
                <a:spcPts val="1200"/>
              </a:spcBef>
              <a:spcAft>
                <a:spcPts val="0"/>
              </a:spcAft>
              <a:buNone/>
            </a:pPr>
            <a:r>
              <a:rPr lang="en"/>
              <a:t>HA: There is a significant difference…</a:t>
            </a:r>
            <a:endParaRPr/>
          </a:p>
          <a:p>
            <a:pPr indent="0" lvl="0" marL="0" rtl="0" algn="l">
              <a:spcBef>
                <a:spcPts val="1200"/>
              </a:spcBef>
              <a:spcAft>
                <a:spcPts val="0"/>
              </a:spcAft>
              <a:buNone/>
            </a:pPr>
            <a:r>
              <a:rPr lang="en"/>
              <a:t>Monday Mean: 88</a:t>
            </a:r>
            <a:endParaRPr/>
          </a:p>
          <a:p>
            <a:pPr indent="0" lvl="0" marL="0" rtl="0" algn="l">
              <a:spcBef>
                <a:spcPts val="1200"/>
              </a:spcBef>
              <a:spcAft>
                <a:spcPts val="0"/>
              </a:spcAft>
              <a:buNone/>
            </a:pPr>
            <a:r>
              <a:rPr lang="en"/>
              <a:t>Monday Stdev: 1.7</a:t>
            </a:r>
            <a:endParaRPr/>
          </a:p>
          <a:p>
            <a:pPr indent="0" lvl="0" marL="0" rtl="0" algn="l">
              <a:spcBef>
                <a:spcPts val="1200"/>
              </a:spcBef>
              <a:spcAft>
                <a:spcPts val="0"/>
              </a:spcAft>
              <a:buNone/>
            </a:pPr>
            <a:r>
              <a:rPr lang="en"/>
              <a:t>Monday Class Size: 15</a:t>
            </a:r>
            <a:endParaRPr/>
          </a:p>
          <a:p>
            <a:pPr indent="0" lvl="0" marL="0" rtl="0" algn="l">
              <a:spcBef>
                <a:spcPts val="1200"/>
              </a:spcBef>
              <a:spcAft>
                <a:spcPts val="0"/>
              </a:spcAft>
              <a:buNone/>
            </a:pPr>
            <a:r>
              <a:rPr lang="en"/>
              <a:t>Tuesday Mean: 84.5</a:t>
            </a:r>
            <a:endParaRPr/>
          </a:p>
          <a:p>
            <a:pPr indent="0" lvl="0" marL="0" rtl="0" algn="l">
              <a:spcBef>
                <a:spcPts val="1200"/>
              </a:spcBef>
              <a:spcAft>
                <a:spcPts val="0"/>
              </a:spcAft>
              <a:buNone/>
            </a:pPr>
            <a:r>
              <a:rPr lang="en"/>
              <a:t>Tuesday Stdev: 1.7</a:t>
            </a:r>
            <a:endParaRPr/>
          </a:p>
          <a:p>
            <a:pPr indent="0" lvl="0" marL="0" rtl="0" algn="l">
              <a:spcBef>
                <a:spcPts val="1200"/>
              </a:spcBef>
              <a:spcAft>
                <a:spcPts val="0"/>
              </a:spcAft>
              <a:buNone/>
            </a:pPr>
            <a:r>
              <a:rPr lang="en"/>
              <a:t>Tuesday Class Size: 12</a:t>
            </a:r>
            <a:endParaRPr/>
          </a:p>
          <a:p>
            <a:pPr indent="0" lvl="0" marL="0" rtl="0" algn="l">
              <a:spcBef>
                <a:spcPts val="1200"/>
              </a:spcBef>
              <a:spcAft>
                <a:spcPts val="1200"/>
              </a:spcAft>
              <a:buNone/>
            </a:pPr>
            <a:r>
              <a:rPr lang="en"/>
              <a:t>Alpha = 0.05</a:t>
            </a:r>
            <a:endParaRPr/>
          </a:p>
        </p:txBody>
      </p:sp>
      <p:sp>
        <p:nvSpPr>
          <p:cNvPr id="512" name="Google Shape;512;p8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Difference = 88 - 86.5 = 3.5</a:t>
            </a:r>
            <a:endParaRPr/>
          </a:p>
          <a:p>
            <a:pPr indent="0" lvl="0" marL="0" rtl="0" algn="l">
              <a:spcBef>
                <a:spcPts val="1200"/>
              </a:spcBef>
              <a:spcAft>
                <a:spcPts val="0"/>
              </a:spcAft>
              <a:buNone/>
            </a:pPr>
            <a:r>
              <a:rPr lang="en"/>
              <a:t>…math…</a:t>
            </a:r>
            <a:endParaRPr/>
          </a:p>
          <a:p>
            <a:pPr indent="0" lvl="0" marL="0" rtl="0" algn="l">
              <a:spcBef>
                <a:spcPts val="1200"/>
              </a:spcBef>
              <a:spcAft>
                <a:spcPts val="0"/>
              </a:spcAft>
              <a:buNone/>
            </a:pPr>
            <a:r>
              <a:rPr lang="en"/>
              <a:t>T Stat = 5.32</a:t>
            </a:r>
            <a:endParaRPr/>
          </a:p>
          <a:p>
            <a:pPr indent="0" lvl="0" marL="0" rtl="0" algn="l">
              <a:spcBef>
                <a:spcPts val="1200"/>
              </a:spcBef>
              <a:spcAft>
                <a:spcPts val="0"/>
              </a:spcAft>
              <a:buNone/>
            </a:pPr>
            <a:r>
              <a:rPr lang="en"/>
              <a:t>Degrees of freedom = n1 + n2 - 2 = 25</a:t>
            </a:r>
            <a:endParaRPr/>
          </a:p>
          <a:p>
            <a:pPr indent="0" lvl="0" marL="0" rtl="0" algn="l">
              <a:spcBef>
                <a:spcPts val="1200"/>
              </a:spcBef>
              <a:spcAft>
                <a:spcPts val="0"/>
              </a:spcAft>
              <a:buNone/>
            </a:pPr>
            <a:r>
              <a:rPr lang="en"/>
              <a:t>Pooled variance = 1.7</a:t>
            </a:r>
            <a:endParaRPr/>
          </a:p>
          <a:p>
            <a:pPr indent="0" lvl="0" marL="0" rtl="0" algn="l">
              <a:spcBef>
                <a:spcPts val="1200"/>
              </a:spcBef>
              <a:spcAft>
                <a:spcPts val="0"/>
              </a:spcAft>
              <a:buNone/>
            </a:pPr>
            <a:r>
              <a:rPr lang="en"/>
              <a:t>T Critical Value = 2.06</a:t>
            </a:r>
            <a:endParaRPr/>
          </a:p>
          <a:p>
            <a:pPr indent="0" lvl="0" marL="0" rtl="0" algn="l">
              <a:spcBef>
                <a:spcPts val="1200"/>
              </a:spcBef>
              <a:spcAft>
                <a:spcPts val="0"/>
              </a:spcAft>
              <a:buNone/>
            </a:pPr>
            <a:r>
              <a:rPr lang="en"/>
              <a:t>T &gt; CV, reject the null hypothesis</a:t>
            </a:r>
            <a:endParaRPr/>
          </a:p>
          <a:p>
            <a:pPr indent="0" lvl="0" marL="0" rtl="0" algn="l">
              <a:spcBef>
                <a:spcPts val="1200"/>
              </a:spcBef>
              <a:spcAft>
                <a:spcPts val="1200"/>
              </a:spcAft>
              <a:buNone/>
            </a:pPr>
            <a:r>
              <a:t/>
            </a:r>
            <a:endParaRPr/>
          </a:p>
        </p:txBody>
      </p:sp>
      <p:pic>
        <p:nvPicPr>
          <p:cNvPr id="513" name="Google Shape;513;p80"/>
          <p:cNvPicPr preferRelativeResize="0"/>
          <p:nvPr/>
        </p:nvPicPr>
        <p:blipFill>
          <a:blip r:embed="rId3">
            <a:alphaModFix/>
          </a:blip>
          <a:stretch>
            <a:fillRect/>
          </a:stretch>
        </p:blipFill>
        <p:spPr>
          <a:xfrm>
            <a:off x="2582746" y="2367349"/>
            <a:ext cx="1980033" cy="832623"/>
          </a:xfrm>
          <a:prstGeom prst="rect">
            <a:avLst/>
          </a:prstGeom>
          <a:noFill/>
          <a:ln>
            <a:noFill/>
          </a:ln>
        </p:spPr>
      </p:pic>
      <p:pic>
        <p:nvPicPr>
          <p:cNvPr id="514" name="Google Shape;514;p80"/>
          <p:cNvPicPr preferRelativeResize="0"/>
          <p:nvPr/>
        </p:nvPicPr>
        <p:blipFill>
          <a:blip r:embed="rId4">
            <a:alphaModFix/>
          </a:blip>
          <a:stretch>
            <a:fillRect/>
          </a:stretch>
        </p:blipFill>
        <p:spPr>
          <a:xfrm>
            <a:off x="2382125" y="3693427"/>
            <a:ext cx="2381274" cy="60754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Paired T Testing</a:t>
            </a:r>
            <a:endParaRPr/>
          </a:p>
        </p:txBody>
      </p:sp>
      <p:sp>
        <p:nvSpPr>
          <p:cNvPr id="520" name="Google Shape;520;p81"/>
          <p:cNvSpPr txBox="1"/>
          <p:nvPr>
            <p:ph idx="1" type="body"/>
          </p:nvPr>
        </p:nvSpPr>
        <p:spPr>
          <a:xfrm>
            <a:off x="311700" y="1152475"/>
            <a:ext cx="65472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If the elements sampled are the same between samples, such as in a before vs. after comparison, use a Paired T Test.</a:t>
            </a:r>
            <a:endParaRPr/>
          </a:p>
          <a:p>
            <a:pPr indent="0" lvl="0" marL="0" rtl="0" algn="l">
              <a:spcBef>
                <a:spcPts val="1200"/>
              </a:spcBef>
              <a:spcAft>
                <a:spcPts val="0"/>
              </a:spcAft>
              <a:buNone/>
            </a:pPr>
            <a:r>
              <a:rPr lang="en"/>
              <a:t>d</a:t>
            </a:r>
            <a:r>
              <a:rPr lang="en"/>
              <a:t>-bar = the average of all the </a:t>
            </a:r>
            <a:r>
              <a:rPr lang="en"/>
              <a:t>differences</a:t>
            </a:r>
            <a:r>
              <a:rPr lang="en"/>
              <a:t> between the two samples</a:t>
            </a:r>
            <a:endParaRPr/>
          </a:p>
          <a:p>
            <a:pPr indent="0" lvl="0" marL="0" rtl="0" algn="l">
              <a:spcBef>
                <a:spcPts val="1200"/>
              </a:spcBef>
              <a:spcAft>
                <a:spcPts val="0"/>
              </a:spcAft>
              <a:buNone/>
            </a:pPr>
            <a:r>
              <a:rPr lang="en"/>
              <a:t>s</a:t>
            </a:r>
            <a:r>
              <a:rPr lang="en"/>
              <a:t>d = the standard deviation of the differences between the two samples</a:t>
            </a:r>
            <a:endParaRPr/>
          </a:p>
          <a:p>
            <a:pPr indent="0" lvl="0" marL="0" rtl="0" algn="l">
              <a:spcBef>
                <a:spcPts val="1200"/>
              </a:spcBef>
              <a:spcAft>
                <a:spcPts val="0"/>
              </a:spcAft>
              <a:buNone/>
            </a:pPr>
            <a:r>
              <a:rPr lang="en"/>
              <a:t>The rest of the process is same as in the other tests</a:t>
            </a:r>
            <a:endParaRPr/>
          </a:p>
          <a:p>
            <a:pPr indent="0" lvl="0" marL="0" rtl="0" algn="l">
              <a:spcBef>
                <a:spcPts val="1200"/>
              </a:spcBef>
              <a:spcAft>
                <a:spcPts val="0"/>
              </a:spcAft>
              <a:buNone/>
            </a:pPr>
            <a:r>
              <a:rPr lang="en"/>
              <a:t>Degrees of freedom = n - 1</a:t>
            </a:r>
            <a:endParaRPr/>
          </a:p>
          <a:p>
            <a:pPr indent="0" lvl="0" marL="0" rtl="0" algn="l">
              <a:spcBef>
                <a:spcPts val="1200"/>
              </a:spcBef>
              <a:spcAft>
                <a:spcPts val="1200"/>
              </a:spcAft>
              <a:buNone/>
            </a:pPr>
            <a:r>
              <a:t/>
            </a:r>
            <a:endParaRPr/>
          </a:p>
        </p:txBody>
      </p:sp>
      <p:pic>
        <p:nvPicPr>
          <p:cNvPr id="521" name="Google Shape;521;p81"/>
          <p:cNvPicPr preferRelativeResize="0"/>
          <p:nvPr/>
        </p:nvPicPr>
        <p:blipFill>
          <a:blip r:embed="rId3">
            <a:alphaModFix/>
          </a:blip>
          <a:stretch>
            <a:fillRect/>
          </a:stretch>
        </p:blipFill>
        <p:spPr>
          <a:xfrm>
            <a:off x="7005475" y="2416875"/>
            <a:ext cx="1962150" cy="11525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82"/>
          <p:cNvSpPr txBox="1"/>
          <p:nvPr>
            <p:ph type="title"/>
          </p:nvPr>
        </p:nvSpPr>
        <p:spPr>
          <a:xfrm>
            <a:off x="311700" y="445025"/>
            <a:ext cx="5332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Paired T Testing</a:t>
            </a:r>
            <a:endParaRPr/>
          </a:p>
        </p:txBody>
      </p:sp>
      <p:sp>
        <p:nvSpPr>
          <p:cNvPr id="527" name="Google Shape;527;p82"/>
          <p:cNvSpPr txBox="1"/>
          <p:nvPr>
            <p:ph idx="1" type="body"/>
          </p:nvPr>
        </p:nvSpPr>
        <p:spPr>
          <a:xfrm>
            <a:off x="311700" y="1152475"/>
            <a:ext cx="5432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Mean Difference = 6.36</a:t>
            </a:r>
            <a:endParaRPr/>
          </a:p>
          <a:p>
            <a:pPr indent="0" lvl="0" marL="0" rtl="0" algn="l">
              <a:spcBef>
                <a:spcPts val="1200"/>
              </a:spcBef>
              <a:spcAft>
                <a:spcPts val="0"/>
              </a:spcAft>
              <a:buNone/>
            </a:pPr>
            <a:r>
              <a:rPr lang="en"/>
              <a:t>Standard Deviation of Differences = 14.49</a:t>
            </a:r>
            <a:endParaRPr/>
          </a:p>
          <a:p>
            <a:pPr indent="0" lvl="0" marL="0" rtl="0" algn="l">
              <a:spcBef>
                <a:spcPts val="1200"/>
              </a:spcBef>
              <a:spcAft>
                <a:spcPts val="0"/>
              </a:spcAft>
              <a:buNone/>
            </a:pPr>
            <a:r>
              <a:rPr lang="en"/>
              <a:t>sqrt(11) = 3.32</a:t>
            </a:r>
            <a:endParaRPr/>
          </a:p>
          <a:p>
            <a:pPr indent="0" lvl="0" marL="0" rtl="0" algn="l">
              <a:spcBef>
                <a:spcPts val="1200"/>
              </a:spcBef>
              <a:spcAft>
                <a:spcPts val="0"/>
              </a:spcAft>
              <a:buNone/>
            </a:pPr>
            <a:r>
              <a:rPr lang="en"/>
              <a:t>Z = 1.45</a:t>
            </a:r>
            <a:endParaRPr/>
          </a:p>
          <a:p>
            <a:pPr indent="0" lvl="0" marL="0" rtl="0" algn="l">
              <a:spcBef>
                <a:spcPts val="1200"/>
              </a:spcBef>
              <a:spcAft>
                <a:spcPts val="0"/>
              </a:spcAft>
              <a:buNone/>
            </a:pPr>
            <a:r>
              <a:rPr lang="en"/>
              <a:t>DoF = 10</a:t>
            </a:r>
            <a:endParaRPr/>
          </a:p>
          <a:p>
            <a:pPr indent="0" lvl="0" marL="0" rtl="0" algn="l">
              <a:spcBef>
                <a:spcPts val="1200"/>
              </a:spcBef>
              <a:spcAft>
                <a:spcPts val="1200"/>
              </a:spcAft>
              <a:buNone/>
            </a:pPr>
            <a:r>
              <a:rPr lang="en"/>
              <a:t>CV = </a:t>
            </a:r>
            <a:endParaRPr/>
          </a:p>
        </p:txBody>
      </p:sp>
      <p:graphicFrame>
        <p:nvGraphicFramePr>
          <p:cNvPr id="528" name="Google Shape;528;p82"/>
          <p:cNvGraphicFramePr/>
          <p:nvPr/>
        </p:nvGraphicFramePr>
        <p:xfrm>
          <a:off x="6129550" y="94075"/>
          <a:ext cx="3000000" cy="3000000"/>
        </p:xfrm>
        <a:graphic>
          <a:graphicData uri="http://schemas.openxmlformats.org/drawingml/2006/table">
            <a:tbl>
              <a:tblPr>
                <a:noFill/>
                <a:tableStyleId>{850F6EB1-8B37-4944-82C7-DD819753D9B3}</a:tableStyleId>
              </a:tblPr>
              <a:tblGrid>
                <a:gridCol w="975525"/>
                <a:gridCol w="695975"/>
                <a:gridCol w="1255075"/>
              </a:tblGrid>
              <a:tr h="329900">
                <a:tc>
                  <a:txBody>
                    <a:bodyPr/>
                    <a:lstStyle/>
                    <a:p>
                      <a:pPr indent="0" lvl="0" marL="0" rtl="0" algn="l">
                        <a:spcBef>
                          <a:spcPts val="0"/>
                        </a:spcBef>
                        <a:spcAft>
                          <a:spcPts val="0"/>
                        </a:spcAft>
                        <a:buNone/>
                      </a:pPr>
                      <a:r>
                        <a:rPr lang="en"/>
                        <a:t>Before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After</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Difference</a:t>
                      </a:r>
                      <a:endParaRPr sz="1200"/>
                    </a:p>
                  </a:txBody>
                  <a:tcPr marT="9525" marB="91425" marR="9525" marL="9525" anchor="b"/>
                </a:tc>
              </a:tr>
              <a:tr h="329900">
                <a:tc>
                  <a:txBody>
                    <a:bodyPr/>
                    <a:lstStyle/>
                    <a:p>
                      <a:pPr indent="0" lvl="0" marL="0" rtl="0" algn="l">
                        <a:spcBef>
                          <a:spcPts val="0"/>
                        </a:spcBef>
                        <a:spcAft>
                          <a:spcPts val="0"/>
                        </a:spcAft>
                        <a:buNone/>
                      </a:pPr>
                      <a:r>
                        <a:rPr lang="en"/>
                        <a:t>225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237</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-12</a:t>
                      </a:r>
                      <a:endParaRPr sz="1200"/>
                    </a:p>
                  </a:txBody>
                  <a:tcPr marT="9525" marB="91425" marR="9525" marL="9525" anchor="b"/>
                </a:tc>
              </a:tr>
              <a:tr h="329900">
                <a:tc>
                  <a:txBody>
                    <a:bodyPr/>
                    <a:lstStyle/>
                    <a:p>
                      <a:pPr indent="0" lvl="0" marL="0" rtl="0" algn="l">
                        <a:spcBef>
                          <a:spcPts val="0"/>
                        </a:spcBef>
                        <a:spcAft>
                          <a:spcPts val="0"/>
                        </a:spcAft>
                        <a:buNone/>
                      </a:pPr>
                      <a:r>
                        <a:rPr lang="en"/>
                        <a:t>191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184</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7</a:t>
                      </a:r>
                      <a:endParaRPr sz="1200"/>
                    </a:p>
                  </a:txBody>
                  <a:tcPr marT="9525" marB="91425" marR="9525" marL="9525" anchor="b"/>
                </a:tc>
              </a:tr>
              <a:tr h="329900">
                <a:tc>
                  <a:txBody>
                    <a:bodyPr/>
                    <a:lstStyle/>
                    <a:p>
                      <a:pPr indent="0" lvl="0" marL="0" rtl="0" algn="l">
                        <a:spcBef>
                          <a:spcPts val="0"/>
                        </a:spcBef>
                        <a:spcAft>
                          <a:spcPts val="0"/>
                        </a:spcAft>
                        <a:buNone/>
                      </a:pPr>
                      <a:r>
                        <a:rPr lang="en"/>
                        <a:t>270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261</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9</a:t>
                      </a:r>
                      <a:endParaRPr sz="1200"/>
                    </a:p>
                  </a:txBody>
                  <a:tcPr marT="9525" marB="91425" marR="9525" marL="9525" anchor="b"/>
                </a:tc>
              </a:tr>
              <a:tr h="329900">
                <a:tc>
                  <a:txBody>
                    <a:bodyPr/>
                    <a:lstStyle/>
                    <a:p>
                      <a:pPr indent="0" lvl="0" marL="0" rtl="0" algn="l">
                        <a:spcBef>
                          <a:spcPts val="0"/>
                        </a:spcBef>
                        <a:spcAft>
                          <a:spcPts val="0"/>
                        </a:spcAft>
                        <a:buNone/>
                      </a:pPr>
                      <a:r>
                        <a:rPr lang="en"/>
                        <a:t>181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179</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2</a:t>
                      </a:r>
                      <a:endParaRPr sz="1200"/>
                    </a:p>
                  </a:txBody>
                  <a:tcPr marT="9525" marB="91425" marR="9525" marL="9525" anchor="b"/>
                </a:tc>
              </a:tr>
              <a:tr h="329900">
                <a:tc>
                  <a:txBody>
                    <a:bodyPr/>
                    <a:lstStyle/>
                    <a:p>
                      <a:pPr indent="0" lvl="0" marL="0" rtl="0" algn="l">
                        <a:spcBef>
                          <a:spcPts val="0"/>
                        </a:spcBef>
                        <a:spcAft>
                          <a:spcPts val="0"/>
                        </a:spcAft>
                        <a:buNone/>
                      </a:pPr>
                      <a:r>
                        <a:rPr lang="en"/>
                        <a:t>225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221</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4</a:t>
                      </a:r>
                      <a:endParaRPr sz="1200"/>
                    </a:p>
                  </a:txBody>
                  <a:tcPr marT="9525" marB="91425" marR="9525" marL="9525" anchor="b"/>
                </a:tc>
              </a:tr>
              <a:tr h="329900">
                <a:tc>
                  <a:txBody>
                    <a:bodyPr/>
                    <a:lstStyle/>
                    <a:p>
                      <a:pPr indent="0" lvl="0" marL="0" rtl="0" algn="l">
                        <a:spcBef>
                          <a:spcPts val="0"/>
                        </a:spcBef>
                        <a:spcAft>
                          <a:spcPts val="0"/>
                        </a:spcAft>
                        <a:buNone/>
                      </a:pPr>
                      <a:r>
                        <a:rPr lang="en"/>
                        <a:t>301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288</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13</a:t>
                      </a:r>
                      <a:endParaRPr sz="1200"/>
                    </a:p>
                  </a:txBody>
                  <a:tcPr marT="9525" marB="91425" marR="9525" marL="9525" anchor="b"/>
                </a:tc>
              </a:tr>
              <a:tr h="329900">
                <a:tc>
                  <a:txBody>
                    <a:bodyPr/>
                    <a:lstStyle/>
                    <a:p>
                      <a:pPr indent="0" lvl="0" marL="0" rtl="0" algn="l">
                        <a:spcBef>
                          <a:spcPts val="0"/>
                        </a:spcBef>
                        <a:spcAft>
                          <a:spcPts val="0"/>
                        </a:spcAft>
                        <a:buNone/>
                      </a:pPr>
                      <a:r>
                        <a:rPr lang="en"/>
                        <a:t>240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221</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19</a:t>
                      </a:r>
                      <a:endParaRPr sz="1200"/>
                    </a:p>
                  </a:txBody>
                  <a:tcPr marT="9525" marB="91425" marR="9525" marL="9525" anchor="b"/>
                </a:tc>
              </a:tr>
              <a:tr h="329900">
                <a:tc>
                  <a:txBody>
                    <a:bodyPr/>
                    <a:lstStyle/>
                    <a:p>
                      <a:pPr indent="0" lvl="0" marL="0" rtl="0" algn="l">
                        <a:spcBef>
                          <a:spcPts val="0"/>
                        </a:spcBef>
                        <a:spcAft>
                          <a:spcPts val="0"/>
                        </a:spcAft>
                        <a:buNone/>
                      </a:pPr>
                      <a:r>
                        <a:rPr lang="en"/>
                        <a:t>253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248</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5</a:t>
                      </a:r>
                      <a:endParaRPr sz="1200"/>
                    </a:p>
                  </a:txBody>
                  <a:tcPr marT="9525" marB="91425" marR="9525" marL="9525" anchor="b"/>
                </a:tc>
              </a:tr>
              <a:tr h="329900">
                <a:tc>
                  <a:txBody>
                    <a:bodyPr/>
                    <a:lstStyle/>
                    <a:p>
                      <a:pPr indent="0" lvl="0" marL="0" rtl="0" algn="l">
                        <a:spcBef>
                          <a:spcPts val="0"/>
                        </a:spcBef>
                        <a:spcAft>
                          <a:spcPts val="0"/>
                        </a:spcAft>
                        <a:buNone/>
                      </a:pPr>
                      <a:r>
                        <a:rPr lang="en"/>
                        <a:t>366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332</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34</a:t>
                      </a:r>
                      <a:endParaRPr sz="1200"/>
                    </a:p>
                  </a:txBody>
                  <a:tcPr marT="9525" marB="91425" marR="9525" marL="9525" anchor="b"/>
                </a:tc>
              </a:tr>
              <a:tr h="329900">
                <a:tc>
                  <a:txBody>
                    <a:bodyPr/>
                    <a:lstStyle/>
                    <a:p>
                      <a:pPr indent="0" lvl="0" marL="0" rtl="0" algn="l">
                        <a:spcBef>
                          <a:spcPts val="0"/>
                        </a:spcBef>
                        <a:spcAft>
                          <a:spcPts val="0"/>
                        </a:spcAft>
                        <a:buNone/>
                      </a:pPr>
                      <a:r>
                        <a:rPr lang="en"/>
                        <a:t>205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195</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10</a:t>
                      </a:r>
                      <a:endParaRPr sz="1200"/>
                    </a:p>
                  </a:txBody>
                  <a:tcPr marT="9525" marB="91425" marR="9525" marL="9525" anchor="b"/>
                </a:tc>
              </a:tr>
              <a:tr h="329900">
                <a:tc>
                  <a:txBody>
                    <a:bodyPr/>
                    <a:lstStyle/>
                    <a:p>
                      <a:pPr indent="0" lvl="0" marL="0" rtl="0" algn="l">
                        <a:spcBef>
                          <a:spcPts val="0"/>
                        </a:spcBef>
                        <a:spcAft>
                          <a:spcPts val="0"/>
                        </a:spcAft>
                        <a:buNone/>
                      </a:pPr>
                      <a:r>
                        <a:rPr lang="en"/>
                        <a:t>253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274</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-21</a:t>
                      </a:r>
                      <a:endParaRPr sz="1200"/>
                    </a:p>
                  </a:txBody>
                  <a:tcPr marT="9525" marB="91425" marR="9525" marL="9525" anchor="b"/>
                </a:tc>
              </a:tr>
            </a:tbl>
          </a:graphicData>
        </a:graphic>
      </p:graphicFrame>
      <p:pic>
        <p:nvPicPr>
          <p:cNvPr id="529" name="Google Shape;529;p82"/>
          <p:cNvPicPr preferRelativeResize="0"/>
          <p:nvPr/>
        </p:nvPicPr>
        <p:blipFill>
          <a:blip r:embed="rId3">
            <a:alphaModFix/>
          </a:blip>
          <a:stretch>
            <a:fillRect/>
          </a:stretch>
        </p:blipFill>
        <p:spPr>
          <a:xfrm>
            <a:off x="3590925" y="2471275"/>
            <a:ext cx="1962150" cy="11525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(Right) Tailed Two Sample Means Test</a:t>
            </a:r>
            <a:endParaRPr/>
          </a:p>
        </p:txBody>
      </p:sp>
      <p:sp>
        <p:nvSpPr>
          <p:cNvPr id="535" name="Google Shape;535;p83"/>
          <p:cNvSpPr txBox="1"/>
          <p:nvPr>
            <p:ph idx="1" type="body"/>
          </p:nvPr>
        </p:nvSpPr>
        <p:spPr>
          <a:xfrm>
            <a:off x="311700" y="101772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t>H0: Students in the Wednesday class score </a:t>
            </a:r>
            <a:r>
              <a:rPr b="1" lang="en" sz="1250"/>
              <a:t>no better </a:t>
            </a:r>
            <a:r>
              <a:rPr lang="en" sz="1250"/>
              <a:t>than students in the Tuesday class.</a:t>
            </a:r>
            <a:endParaRPr sz="1250"/>
          </a:p>
          <a:p>
            <a:pPr indent="0" lvl="0" marL="0" rtl="0" algn="l">
              <a:spcBef>
                <a:spcPts val="1200"/>
              </a:spcBef>
              <a:spcAft>
                <a:spcPts val="0"/>
              </a:spcAft>
              <a:buNone/>
            </a:pPr>
            <a:r>
              <a:rPr lang="en" sz="1250"/>
              <a:t>HA: Students in the Wednesday class score </a:t>
            </a:r>
            <a:r>
              <a:rPr b="1" lang="en" sz="1250"/>
              <a:t>better</a:t>
            </a:r>
            <a:r>
              <a:rPr lang="en" sz="1250"/>
              <a:t> on the exam than students in the Tuesday class.</a:t>
            </a:r>
            <a:endParaRPr sz="1250"/>
          </a:p>
          <a:p>
            <a:pPr indent="0" lvl="0" marL="0" rtl="0" algn="l">
              <a:spcBef>
                <a:spcPts val="1200"/>
              </a:spcBef>
              <a:spcAft>
                <a:spcPts val="0"/>
              </a:spcAft>
              <a:buNone/>
            </a:pPr>
            <a:r>
              <a:rPr lang="en" sz="1250"/>
              <a:t>Tuesday Class Mean: 80</a:t>
            </a:r>
            <a:endParaRPr sz="1250"/>
          </a:p>
          <a:p>
            <a:pPr indent="0" lvl="0" marL="0" rtl="0" algn="l">
              <a:spcBef>
                <a:spcPts val="1200"/>
              </a:spcBef>
              <a:spcAft>
                <a:spcPts val="0"/>
              </a:spcAft>
              <a:buNone/>
            </a:pPr>
            <a:r>
              <a:rPr lang="en" sz="1250"/>
              <a:t>Tuesday Class Size: 21</a:t>
            </a:r>
            <a:endParaRPr sz="1250"/>
          </a:p>
          <a:p>
            <a:pPr indent="0" lvl="0" marL="0" rtl="0" algn="l">
              <a:spcBef>
                <a:spcPts val="1200"/>
              </a:spcBef>
              <a:spcAft>
                <a:spcPts val="0"/>
              </a:spcAft>
              <a:buNone/>
            </a:pPr>
            <a:r>
              <a:rPr lang="en" sz="1250"/>
              <a:t>Tuesday Class Standard Deviation: 5</a:t>
            </a:r>
            <a:endParaRPr sz="1250"/>
          </a:p>
          <a:p>
            <a:pPr indent="0" lvl="0" marL="0" rtl="0" algn="l">
              <a:spcBef>
                <a:spcPts val="1200"/>
              </a:spcBef>
              <a:spcAft>
                <a:spcPts val="0"/>
              </a:spcAft>
              <a:buNone/>
            </a:pPr>
            <a:r>
              <a:rPr lang="en" sz="1250"/>
              <a:t>Wednesday Class Mean: 85</a:t>
            </a:r>
            <a:endParaRPr sz="1250"/>
          </a:p>
          <a:p>
            <a:pPr indent="0" lvl="0" marL="0" rtl="0" algn="l">
              <a:spcBef>
                <a:spcPts val="1200"/>
              </a:spcBef>
              <a:spcAft>
                <a:spcPts val="0"/>
              </a:spcAft>
              <a:buNone/>
            </a:pPr>
            <a:r>
              <a:rPr lang="en" sz="1250"/>
              <a:t>Wednesday Class Size: 19</a:t>
            </a:r>
            <a:endParaRPr sz="1250"/>
          </a:p>
          <a:p>
            <a:pPr indent="0" lvl="0" marL="0" rtl="0" algn="l">
              <a:spcBef>
                <a:spcPts val="1200"/>
              </a:spcBef>
              <a:spcAft>
                <a:spcPts val="0"/>
              </a:spcAft>
              <a:buNone/>
            </a:pPr>
            <a:r>
              <a:rPr lang="en" sz="1250"/>
              <a:t>Wednesday Class Standard Deviation: 6</a:t>
            </a:r>
            <a:endParaRPr sz="1250"/>
          </a:p>
          <a:p>
            <a:pPr indent="0" lvl="0" marL="0" rtl="0" algn="l">
              <a:spcBef>
                <a:spcPts val="1200"/>
              </a:spcBef>
              <a:spcAft>
                <a:spcPts val="0"/>
              </a:spcAft>
              <a:buNone/>
            </a:pPr>
            <a:r>
              <a:rPr lang="en" sz="1250"/>
              <a:t>Alpha: 5% (Confidence = 1 - Alpha = 95%)</a:t>
            </a:r>
            <a:endParaRPr sz="1250"/>
          </a:p>
          <a:p>
            <a:pPr indent="0" lvl="0" marL="0" rtl="0" algn="l">
              <a:spcBef>
                <a:spcPts val="1200"/>
              </a:spcBef>
              <a:spcAft>
                <a:spcPts val="1200"/>
              </a:spcAft>
              <a:buNone/>
            </a:pPr>
            <a:r>
              <a:rPr lang="en" sz="1250"/>
              <a:t>Decision Rule: If Z &gt; CV, Reject the Null</a:t>
            </a:r>
            <a:endParaRPr sz="1250"/>
          </a:p>
        </p:txBody>
      </p:sp>
      <p:sp>
        <p:nvSpPr>
          <p:cNvPr id="536" name="Google Shape;536;p83"/>
          <p:cNvSpPr txBox="1"/>
          <p:nvPr>
            <p:ph idx="2" type="body"/>
          </p:nvPr>
        </p:nvSpPr>
        <p:spPr>
          <a:xfrm>
            <a:off x="4832400" y="12286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50"/>
          </a:p>
          <a:p>
            <a:pPr indent="0" lvl="0" marL="0" rtl="0" algn="l">
              <a:spcBef>
                <a:spcPts val="1200"/>
              </a:spcBef>
              <a:spcAft>
                <a:spcPts val="0"/>
              </a:spcAft>
              <a:buNone/>
            </a:pPr>
            <a:r>
              <a:rPr lang="en" sz="1250"/>
              <a:t>Z = (85 - 80) / sqrt(25/21 + 36/19)= 2.85</a:t>
            </a:r>
            <a:endParaRPr b="1" sz="1250"/>
          </a:p>
          <a:p>
            <a:pPr indent="0" lvl="0" marL="0" rtl="0" algn="l">
              <a:spcBef>
                <a:spcPts val="1200"/>
              </a:spcBef>
              <a:spcAft>
                <a:spcPts val="0"/>
              </a:spcAft>
              <a:buClr>
                <a:schemeClr val="dk1"/>
              </a:buClr>
              <a:buSzPts val="1100"/>
              <a:buFont typeface="Arial"/>
              <a:buNone/>
            </a:pPr>
            <a:r>
              <a:rPr lang="en" sz="1250"/>
              <a:t>Critical Value for Alpha of 5% (from Z Table) = 1.64</a:t>
            </a:r>
            <a:endParaRPr sz="1250"/>
          </a:p>
          <a:p>
            <a:pPr indent="0" lvl="0" marL="0" rtl="0" algn="l">
              <a:spcBef>
                <a:spcPts val="1200"/>
              </a:spcBef>
              <a:spcAft>
                <a:spcPts val="0"/>
              </a:spcAft>
              <a:buClr>
                <a:schemeClr val="dk1"/>
              </a:buClr>
              <a:buSzPts val="1100"/>
              <a:buFont typeface="Arial"/>
              <a:buNone/>
            </a:pPr>
            <a:r>
              <a:t/>
            </a:r>
            <a:endParaRPr sz="1250"/>
          </a:p>
          <a:p>
            <a:pPr indent="0" lvl="0" marL="0" rtl="0" algn="l">
              <a:spcBef>
                <a:spcPts val="1200"/>
              </a:spcBef>
              <a:spcAft>
                <a:spcPts val="0"/>
              </a:spcAft>
              <a:buClr>
                <a:schemeClr val="dk1"/>
              </a:buClr>
              <a:buSzPts val="1100"/>
              <a:buFont typeface="Arial"/>
              <a:buNone/>
            </a:pPr>
            <a:r>
              <a:rPr lang="en" sz="1250"/>
              <a:t>Is Z greater than CV?  Yes!</a:t>
            </a:r>
            <a:endParaRPr sz="1250"/>
          </a:p>
          <a:p>
            <a:pPr indent="0" lvl="0" marL="0" rtl="0" algn="l">
              <a:spcBef>
                <a:spcPts val="1200"/>
              </a:spcBef>
              <a:spcAft>
                <a:spcPts val="0"/>
              </a:spcAft>
              <a:buNone/>
            </a:pPr>
            <a:r>
              <a:rPr lang="en" sz="1250"/>
              <a:t>Conclusion: Reject the null hypothesis that the Wednesday class did no better than the Tuesday class.</a:t>
            </a:r>
            <a:endParaRPr sz="1250"/>
          </a:p>
          <a:p>
            <a:pPr indent="0" lvl="0" marL="0" rtl="0" algn="l">
              <a:spcBef>
                <a:spcPts val="1200"/>
              </a:spcBef>
              <a:spcAft>
                <a:spcPts val="0"/>
              </a:spcAft>
              <a:buNone/>
            </a:pPr>
            <a:r>
              <a:rPr lang="en" sz="1250"/>
              <a:t>It kinda seems like there’s some cheating going on…</a:t>
            </a:r>
            <a:endParaRPr sz="1250"/>
          </a:p>
          <a:p>
            <a:pPr indent="0" lvl="0" marL="0" rtl="0" algn="l">
              <a:spcBef>
                <a:spcPts val="1200"/>
              </a:spcBef>
              <a:spcAft>
                <a:spcPts val="1200"/>
              </a:spcAft>
              <a:buNone/>
            </a:pPr>
            <a:r>
              <a:t/>
            </a:r>
            <a:endParaRPr sz="1250"/>
          </a:p>
        </p:txBody>
      </p:sp>
      <p:pic>
        <p:nvPicPr>
          <p:cNvPr id="537" name="Google Shape;537;p83"/>
          <p:cNvPicPr preferRelativeResize="0"/>
          <p:nvPr/>
        </p:nvPicPr>
        <p:blipFill>
          <a:blip r:embed="rId3">
            <a:alphaModFix/>
          </a:blip>
          <a:stretch>
            <a:fillRect/>
          </a:stretch>
        </p:blipFill>
        <p:spPr>
          <a:xfrm>
            <a:off x="3232300" y="2445350"/>
            <a:ext cx="1558350" cy="871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Central Limit Theorem</a:t>
            </a:r>
            <a:endParaRPr/>
          </a:p>
        </p:txBody>
      </p:sp>
      <p:sp>
        <p:nvSpPr>
          <p:cNvPr id="146" name="Google Shape;146;p3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Among other </a:t>
            </a:r>
            <a:r>
              <a:rPr lang="en"/>
              <a:t>things</a:t>
            </a:r>
            <a:r>
              <a:rPr lang="en"/>
              <a:t>, the Central Limit Theorem (CLT) states that the sampling distribution of sample means will be normally distributed, regardless of the underlying distribution, as long as n &gt;= 30.  For mostly </a:t>
            </a:r>
            <a:r>
              <a:rPr lang="en"/>
              <a:t>symmetrical</a:t>
            </a:r>
            <a:r>
              <a:rPr lang="en"/>
              <a:t> data, the sampling </a:t>
            </a:r>
            <a:r>
              <a:rPr lang="en"/>
              <a:t>distribution</a:t>
            </a:r>
            <a:r>
              <a:rPr lang="en"/>
              <a:t> will be normally distributed if n &gt;= 15</a:t>
            </a:r>
            <a:endParaRPr/>
          </a:p>
        </p:txBody>
      </p:sp>
      <p:pic>
        <p:nvPicPr>
          <p:cNvPr id="147" name="Google Shape;147;p30"/>
          <p:cNvPicPr preferRelativeResize="0"/>
          <p:nvPr/>
        </p:nvPicPr>
        <p:blipFill>
          <a:blip r:embed="rId3">
            <a:alphaModFix/>
          </a:blip>
          <a:stretch>
            <a:fillRect/>
          </a:stretch>
        </p:blipFill>
        <p:spPr>
          <a:xfrm>
            <a:off x="6276703" y="3197302"/>
            <a:ext cx="1517023" cy="1772577"/>
          </a:xfrm>
          <a:prstGeom prst="rect">
            <a:avLst/>
          </a:prstGeom>
          <a:noFill/>
          <a:ln>
            <a:noFill/>
          </a:ln>
        </p:spPr>
      </p:pic>
      <p:pic>
        <p:nvPicPr>
          <p:cNvPr id="148" name="Google Shape;148;p30"/>
          <p:cNvPicPr preferRelativeResize="0"/>
          <p:nvPr/>
        </p:nvPicPr>
        <p:blipFill>
          <a:blip r:embed="rId4">
            <a:alphaModFix/>
          </a:blip>
          <a:stretch>
            <a:fillRect/>
          </a:stretch>
        </p:blipFill>
        <p:spPr>
          <a:xfrm>
            <a:off x="4603341" y="3197300"/>
            <a:ext cx="1517023" cy="1772591"/>
          </a:xfrm>
          <a:prstGeom prst="rect">
            <a:avLst/>
          </a:prstGeom>
          <a:noFill/>
          <a:ln>
            <a:noFill/>
          </a:ln>
        </p:spPr>
      </p:pic>
      <p:pic>
        <p:nvPicPr>
          <p:cNvPr id="149" name="Google Shape;149;p30"/>
          <p:cNvPicPr preferRelativeResize="0"/>
          <p:nvPr/>
        </p:nvPicPr>
        <p:blipFill>
          <a:blip r:embed="rId5">
            <a:alphaModFix/>
          </a:blip>
          <a:stretch>
            <a:fillRect/>
          </a:stretch>
        </p:blipFill>
        <p:spPr>
          <a:xfrm>
            <a:off x="2929975" y="3197309"/>
            <a:ext cx="1517023" cy="177259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Tailed Two Proportions Test</a:t>
            </a:r>
            <a:endParaRPr/>
          </a:p>
        </p:txBody>
      </p:sp>
      <p:sp>
        <p:nvSpPr>
          <p:cNvPr id="543" name="Google Shape;543;p8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HO: There </a:t>
            </a:r>
            <a:r>
              <a:rPr b="1" lang="en"/>
              <a:t>is no difference</a:t>
            </a:r>
            <a:r>
              <a:rPr lang="en"/>
              <a:t> in the proportion of students who get fail the online section of this course and the in-person section of this course</a:t>
            </a:r>
            <a:endParaRPr/>
          </a:p>
          <a:p>
            <a:pPr indent="0" lvl="0" marL="0" rtl="0" algn="l">
              <a:spcBef>
                <a:spcPts val="1200"/>
              </a:spcBef>
              <a:spcAft>
                <a:spcPts val="0"/>
              </a:spcAft>
              <a:buNone/>
            </a:pPr>
            <a:r>
              <a:rPr lang="en"/>
              <a:t>HA: There </a:t>
            </a:r>
            <a:r>
              <a:rPr b="1" lang="en"/>
              <a:t>is a statistically significant difference </a:t>
            </a:r>
            <a:r>
              <a:rPr lang="en"/>
              <a:t>in the proportion of students who fail in the online section of this course and the in-person section of this course.</a:t>
            </a:r>
            <a:endParaRPr/>
          </a:p>
          <a:p>
            <a:pPr indent="0" lvl="0" marL="0" rtl="0" algn="l">
              <a:spcBef>
                <a:spcPts val="1200"/>
              </a:spcBef>
              <a:spcAft>
                <a:spcPts val="0"/>
              </a:spcAft>
              <a:buNone/>
            </a:pPr>
            <a:r>
              <a:rPr lang="en"/>
              <a:t>In-person students (n1): 75</a:t>
            </a:r>
            <a:endParaRPr/>
          </a:p>
          <a:p>
            <a:pPr indent="0" lvl="0" marL="0" rtl="0" algn="l">
              <a:spcBef>
                <a:spcPts val="1200"/>
              </a:spcBef>
              <a:spcAft>
                <a:spcPts val="0"/>
              </a:spcAft>
              <a:buNone/>
            </a:pPr>
            <a:r>
              <a:rPr lang="en"/>
              <a:t>In-person fails: 15</a:t>
            </a:r>
            <a:endParaRPr/>
          </a:p>
          <a:p>
            <a:pPr indent="0" lvl="0" marL="0" rtl="0" algn="l">
              <a:spcBef>
                <a:spcPts val="1200"/>
              </a:spcBef>
              <a:spcAft>
                <a:spcPts val="0"/>
              </a:spcAft>
              <a:buNone/>
            </a:pPr>
            <a:r>
              <a:rPr lang="en"/>
              <a:t>Online students (n2): 90</a:t>
            </a:r>
            <a:endParaRPr/>
          </a:p>
          <a:p>
            <a:pPr indent="0" lvl="0" marL="0" rtl="0" algn="l">
              <a:spcBef>
                <a:spcPts val="1200"/>
              </a:spcBef>
              <a:spcAft>
                <a:spcPts val="0"/>
              </a:spcAft>
              <a:buNone/>
            </a:pPr>
            <a:r>
              <a:rPr lang="en"/>
              <a:t>Online fails: 10</a:t>
            </a:r>
            <a:endParaRPr/>
          </a:p>
          <a:p>
            <a:pPr indent="0" lvl="0" marL="0" rtl="0" algn="l">
              <a:spcBef>
                <a:spcPts val="1200"/>
              </a:spcBef>
              <a:spcAft>
                <a:spcPts val="0"/>
              </a:spcAft>
              <a:buNone/>
            </a:pPr>
            <a:r>
              <a:rPr lang="en"/>
              <a:t>Alpha = 5%</a:t>
            </a:r>
            <a:endParaRPr/>
          </a:p>
          <a:p>
            <a:pPr indent="0" lvl="0" marL="0" rtl="0" algn="l">
              <a:spcBef>
                <a:spcPts val="1200"/>
              </a:spcBef>
              <a:spcAft>
                <a:spcPts val="0"/>
              </a:spcAft>
              <a:buNone/>
            </a:pPr>
            <a:r>
              <a:rPr lang="en"/>
              <a:t>Alpha / 2 = 2.5% (since two tailed)</a:t>
            </a:r>
            <a:endParaRPr/>
          </a:p>
          <a:p>
            <a:pPr indent="0" lvl="0" marL="0" rtl="0" algn="l">
              <a:spcBef>
                <a:spcPts val="1200"/>
              </a:spcBef>
              <a:spcAft>
                <a:spcPts val="1200"/>
              </a:spcAft>
              <a:buNone/>
            </a:pPr>
            <a:r>
              <a:rPr lang="en"/>
              <a:t>Decision Rule: Abs(Z) &gt; Abs(CV) = Reject Null</a:t>
            </a:r>
            <a:endParaRPr/>
          </a:p>
        </p:txBody>
      </p:sp>
      <p:sp>
        <p:nvSpPr>
          <p:cNvPr id="544" name="Google Shape;544;p8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P1 = 15 / 75= 0.2</a:t>
            </a:r>
            <a:endParaRPr/>
          </a:p>
          <a:p>
            <a:pPr indent="0" lvl="0" marL="0" rtl="0" algn="l">
              <a:spcBef>
                <a:spcPts val="1200"/>
              </a:spcBef>
              <a:spcAft>
                <a:spcPts val="0"/>
              </a:spcAft>
              <a:buNone/>
            </a:pPr>
            <a:r>
              <a:rPr lang="en"/>
              <a:t>P2 = 10 / 90 = 0.11</a:t>
            </a:r>
            <a:endParaRPr/>
          </a:p>
          <a:p>
            <a:pPr indent="0" lvl="0" marL="0" rtl="0" algn="l">
              <a:spcBef>
                <a:spcPts val="1200"/>
              </a:spcBef>
              <a:spcAft>
                <a:spcPts val="0"/>
              </a:spcAft>
              <a:buNone/>
            </a:pPr>
            <a:r>
              <a:rPr lang="en"/>
              <a:t>P = (15 + 10) / (75 + 90) = 25 / 165 = 0.15</a:t>
            </a:r>
            <a:endParaRPr/>
          </a:p>
          <a:p>
            <a:pPr indent="0" lvl="0" marL="0" rtl="0" algn="l">
              <a:spcBef>
                <a:spcPts val="1200"/>
              </a:spcBef>
              <a:spcAft>
                <a:spcPts val="0"/>
              </a:spcAft>
              <a:buNone/>
            </a:pPr>
            <a:r>
              <a:rPr lang="en"/>
              <a:t>1 - P = 0.85</a:t>
            </a:r>
            <a:endParaRPr/>
          </a:p>
          <a:p>
            <a:pPr indent="0" lvl="0" marL="0" rtl="0" algn="l">
              <a:spcBef>
                <a:spcPts val="1200"/>
              </a:spcBef>
              <a:spcAft>
                <a:spcPts val="0"/>
              </a:spcAft>
              <a:buNone/>
            </a:pPr>
            <a:r>
              <a:rPr lang="en"/>
              <a:t>…math…</a:t>
            </a:r>
            <a:endParaRPr/>
          </a:p>
          <a:p>
            <a:pPr indent="0" lvl="0" marL="0" rtl="0" algn="l">
              <a:spcBef>
                <a:spcPts val="1200"/>
              </a:spcBef>
              <a:spcAft>
                <a:spcPts val="0"/>
              </a:spcAft>
              <a:buNone/>
            </a:pPr>
            <a:r>
              <a:rPr lang="en"/>
              <a:t>Z = 1.59</a:t>
            </a:r>
            <a:endParaRPr/>
          </a:p>
          <a:p>
            <a:pPr indent="0" lvl="0" marL="0" rtl="0" algn="l">
              <a:spcBef>
                <a:spcPts val="1200"/>
              </a:spcBef>
              <a:spcAft>
                <a:spcPts val="0"/>
              </a:spcAft>
              <a:buNone/>
            </a:pPr>
            <a:r>
              <a:rPr lang="en"/>
              <a:t>CV = 1.96 (From a Z Table)</a:t>
            </a:r>
            <a:endParaRPr/>
          </a:p>
          <a:p>
            <a:pPr indent="0" lvl="0" marL="0" rtl="0" algn="l">
              <a:spcBef>
                <a:spcPts val="1200"/>
              </a:spcBef>
              <a:spcAft>
                <a:spcPts val="1200"/>
              </a:spcAft>
              <a:buNone/>
            </a:pPr>
            <a:r>
              <a:rPr lang="en"/>
              <a:t>1.59  &lt; 1.96 = Do Not Reject Null</a:t>
            </a:r>
            <a:endParaRPr/>
          </a:p>
        </p:txBody>
      </p:sp>
      <p:pic>
        <p:nvPicPr>
          <p:cNvPr id="545" name="Google Shape;545;p84"/>
          <p:cNvPicPr preferRelativeResize="0"/>
          <p:nvPr/>
        </p:nvPicPr>
        <p:blipFill>
          <a:blip r:embed="rId3">
            <a:alphaModFix/>
          </a:blip>
          <a:stretch>
            <a:fillRect/>
          </a:stretch>
        </p:blipFill>
        <p:spPr>
          <a:xfrm>
            <a:off x="2508755" y="2727950"/>
            <a:ext cx="1802850" cy="7777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decide what test to use: # of Tails and # of Samples</a:t>
            </a:r>
            <a:endParaRPr/>
          </a:p>
        </p:txBody>
      </p:sp>
      <p:cxnSp>
        <p:nvCxnSpPr>
          <p:cNvPr id="551" name="Google Shape;551;p85"/>
          <p:cNvCxnSpPr>
            <a:stCxn id="552" idx="2"/>
            <a:endCxn id="553" idx="0"/>
          </p:cNvCxnSpPr>
          <p:nvPr/>
        </p:nvCxnSpPr>
        <p:spPr>
          <a:xfrm flipH="1" rot="-5400000">
            <a:off x="5133300" y="1160500"/>
            <a:ext cx="647700" cy="1770300"/>
          </a:xfrm>
          <a:prstGeom prst="bentConnector3">
            <a:avLst>
              <a:gd fmla="val 50008" name="adj1"/>
            </a:avLst>
          </a:prstGeom>
          <a:noFill/>
          <a:ln cap="flat" cmpd="sng" w="19050">
            <a:solidFill>
              <a:srgbClr val="C2C2C2"/>
            </a:solidFill>
            <a:prstDash val="solid"/>
            <a:miter lim="8000"/>
            <a:headEnd len="sm" w="sm" type="none"/>
            <a:tailEnd len="sm" w="sm" type="none"/>
          </a:ln>
        </p:spPr>
      </p:cxnSp>
      <p:cxnSp>
        <p:nvCxnSpPr>
          <p:cNvPr id="554" name="Google Shape;554;p85"/>
          <p:cNvCxnSpPr>
            <a:stCxn id="555" idx="0"/>
            <a:endCxn id="552" idx="2"/>
          </p:cNvCxnSpPr>
          <p:nvPr/>
        </p:nvCxnSpPr>
        <p:spPr>
          <a:xfrm rot="-5400000">
            <a:off x="3469200" y="1054400"/>
            <a:ext cx="435300" cy="1770300"/>
          </a:xfrm>
          <a:prstGeom prst="bentConnector3">
            <a:avLst>
              <a:gd fmla="val 50011" name="adj1"/>
            </a:avLst>
          </a:prstGeom>
          <a:noFill/>
          <a:ln cap="flat" cmpd="sng" w="19050">
            <a:solidFill>
              <a:srgbClr val="C2C2C2"/>
            </a:solidFill>
            <a:prstDash val="solid"/>
            <a:miter lim="8000"/>
            <a:headEnd len="sm" w="sm" type="none"/>
            <a:tailEnd len="sm" w="sm" type="none"/>
          </a:ln>
        </p:spPr>
      </p:cxnSp>
      <p:cxnSp>
        <p:nvCxnSpPr>
          <p:cNvPr id="556" name="Google Shape;556;p85"/>
          <p:cNvCxnSpPr>
            <a:stCxn id="555" idx="2"/>
            <a:endCxn id="557" idx="0"/>
          </p:cNvCxnSpPr>
          <p:nvPr/>
        </p:nvCxnSpPr>
        <p:spPr>
          <a:xfrm flipH="1" rot="-5400000">
            <a:off x="2989500" y="2702900"/>
            <a:ext cx="469800" cy="8454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558" name="Google Shape;558;p85"/>
          <p:cNvCxnSpPr>
            <a:stCxn id="559" idx="0"/>
            <a:endCxn id="555" idx="2"/>
          </p:cNvCxnSpPr>
          <p:nvPr/>
        </p:nvCxnSpPr>
        <p:spPr>
          <a:xfrm rot="-5400000">
            <a:off x="2113650" y="2733500"/>
            <a:ext cx="531000" cy="8454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560" name="Google Shape;560;p85"/>
          <p:cNvCxnSpPr>
            <a:stCxn id="553" idx="2"/>
            <a:endCxn id="561" idx="0"/>
          </p:cNvCxnSpPr>
          <p:nvPr/>
        </p:nvCxnSpPr>
        <p:spPr>
          <a:xfrm flipH="1" rot="-5400000">
            <a:off x="6629550" y="2815850"/>
            <a:ext cx="270900" cy="8454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562" name="Google Shape;562;p85"/>
          <p:cNvCxnSpPr>
            <a:stCxn id="563" idx="0"/>
            <a:endCxn id="553" idx="2"/>
          </p:cNvCxnSpPr>
          <p:nvPr/>
        </p:nvCxnSpPr>
        <p:spPr>
          <a:xfrm rot="-5400000">
            <a:off x="5786550" y="2813450"/>
            <a:ext cx="266400" cy="845400"/>
          </a:xfrm>
          <a:prstGeom prst="bentConnector3">
            <a:avLst>
              <a:gd fmla="val 49972" name="adj1"/>
            </a:avLst>
          </a:prstGeom>
          <a:noFill/>
          <a:ln cap="flat" cmpd="sng" w="19050">
            <a:solidFill>
              <a:srgbClr val="C2C2C2"/>
            </a:solidFill>
            <a:prstDash val="solid"/>
            <a:miter lim="8000"/>
            <a:headEnd len="sm" w="sm" type="none"/>
            <a:tailEnd len="sm" w="sm" type="none"/>
          </a:ln>
        </p:spPr>
      </p:cxnSp>
      <p:sp>
        <p:nvSpPr>
          <p:cNvPr id="552" name="Google Shape;552;p85"/>
          <p:cNvSpPr txBox="1"/>
          <p:nvPr/>
        </p:nvSpPr>
        <p:spPr>
          <a:xfrm>
            <a:off x="3801750" y="1355500"/>
            <a:ext cx="15405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Types of Hypothesis Test</a:t>
            </a:r>
            <a:endParaRPr sz="1000">
              <a:solidFill>
                <a:srgbClr val="A72A1E"/>
              </a:solidFill>
              <a:latin typeface="Roboto"/>
              <a:ea typeface="Roboto"/>
              <a:cs typeface="Roboto"/>
              <a:sym typeface="Roboto"/>
            </a:endParaRPr>
          </a:p>
        </p:txBody>
      </p:sp>
      <p:sp>
        <p:nvSpPr>
          <p:cNvPr id="555" name="Google Shape;555;p85"/>
          <p:cNvSpPr txBox="1"/>
          <p:nvPr/>
        </p:nvSpPr>
        <p:spPr>
          <a:xfrm>
            <a:off x="2032650" y="2157200"/>
            <a:ext cx="1538100" cy="7335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One Sample:</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Testing sample statistic vs  population parameter</a:t>
            </a:r>
            <a:endParaRPr sz="1000">
              <a:solidFill>
                <a:srgbClr val="A72A1E"/>
              </a:solidFill>
              <a:latin typeface="Roboto"/>
              <a:ea typeface="Roboto"/>
              <a:cs typeface="Roboto"/>
              <a:sym typeface="Roboto"/>
            </a:endParaRPr>
          </a:p>
        </p:txBody>
      </p:sp>
      <p:sp>
        <p:nvSpPr>
          <p:cNvPr id="553" name="Google Shape;553;p85"/>
          <p:cNvSpPr txBox="1"/>
          <p:nvPr/>
        </p:nvSpPr>
        <p:spPr>
          <a:xfrm>
            <a:off x="5573250" y="2369600"/>
            <a:ext cx="1538100" cy="7335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Two Sample:</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Testing two sample statistics against each other</a:t>
            </a:r>
            <a:endParaRPr sz="1000">
              <a:solidFill>
                <a:srgbClr val="A72A1E"/>
              </a:solidFill>
              <a:latin typeface="Roboto"/>
              <a:ea typeface="Roboto"/>
              <a:cs typeface="Roboto"/>
              <a:sym typeface="Roboto"/>
            </a:endParaRPr>
          </a:p>
        </p:txBody>
      </p:sp>
      <p:sp>
        <p:nvSpPr>
          <p:cNvPr id="561" name="Google Shape;561;p85"/>
          <p:cNvSpPr txBox="1"/>
          <p:nvPr/>
        </p:nvSpPr>
        <p:spPr>
          <a:xfrm>
            <a:off x="6418500" y="3374000"/>
            <a:ext cx="1538100" cy="8079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Two Tail:</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Statistic from one sample is equal or not equal to statistic from another sample</a:t>
            </a:r>
            <a:endParaRPr sz="1000">
              <a:solidFill>
                <a:srgbClr val="A72A1E"/>
              </a:solidFill>
              <a:latin typeface="Roboto"/>
              <a:ea typeface="Roboto"/>
              <a:cs typeface="Roboto"/>
              <a:sym typeface="Roboto"/>
            </a:endParaRPr>
          </a:p>
        </p:txBody>
      </p:sp>
      <p:sp>
        <p:nvSpPr>
          <p:cNvPr id="563" name="Google Shape;563;p85"/>
          <p:cNvSpPr txBox="1"/>
          <p:nvPr/>
        </p:nvSpPr>
        <p:spPr>
          <a:xfrm>
            <a:off x="4728000" y="3369350"/>
            <a:ext cx="1538100" cy="7335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One Tail: Statistic from one sample is greater or less than statistic from other sample</a:t>
            </a:r>
            <a:endParaRPr sz="1000">
              <a:solidFill>
                <a:srgbClr val="A72A1E"/>
              </a:solidFill>
              <a:latin typeface="Roboto"/>
              <a:ea typeface="Roboto"/>
              <a:cs typeface="Roboto"/>
              <a:sym typeface="Roboto"/>
            </a:endParaRPr>
          </a:p>
        </p:txBody>
      </p:sp>
      <p:sp>
        <p:nvSpPr>
          <p:cNvPr id="557" name="Google Shape;557;p85"/>
          <p:cNvSpPr txBox="1"/>
          <p:nvPr/>
        </p:nvSpPr>
        <p:spPr>
          <a:xfrm>
            <a:off x="2877900" y="3360500"/>
            <a:ext cx="1538100" cy="6477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Two Tail:</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Statistic is not equal (could be greater or less to parameter</a:t>
            </a:r>
            <a:endParaRPr sz="1000">
              <a:solidFill>
                <a:srgbClr val="A72A1E"/>
              </a:solidFill>
              <a:latin typeface="Roboto"/>
              <a:ea typeface="Roboto"/>
              <a:cs typeface="Roboto"/>
              <a:sym typeface="Roboto"/>
            </a:endParaRPr>
          </a:p>
        </p:txBody>
      </p:sp>
      <p:sp>
        <p:nvSpPr>
          <p:cNvPr id="559" name="Google Shape;559;p85"/>
          <p:cNvSpPr txBox="1"/>
          <p:nvPr/>
        </p:nvSpPr>
        <p:spPr>
          <a:xfrm>
            <a:off x="1187400" y="3421700"/>
            <a:ext cx="1538100" cy="471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One Tail:</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Statistic is greater or less than parameter</a:t>
            </a:r>
            <a:endParaRPr sz="1000">
              <a:solidFill>
                <a:srgbClr val="A72A1E"/>
              </a:solidFill>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Test is Best?</a:t>
            </a:r>
            <a:endParaRPr/>
          </a:p>
        </p:txBody>
      </p:sp>
      <p:pic>
        <p:nvPicPr>
          <p:cNvPr id="569" name="Google Shape;569;p86"/>
          <p:cNvPicPr preferRelativeResize="0"/>
          <p:nvPr/>
        </p:nvPicPr>
        <p:blipFill>
          <a:blip r:embed="rId3">
            <a:alphaModFix/>
          </a:blip>
          <a:stretch>
            <a:fillRect/>
          </a:stretch>
        </p:blipFill>
        <p:spPr>
          <a:xfrm>
            <a:off x="1264000" y="1041625"/>
            <a:ext cx="6615996" cy="37327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3" name="Shape 573"/>
        <p:cNvGrpSpPr/>
        <p:nvPr/>
      </p:nvGrpSpPr>
      <p:grpSpPr>
        <a:xfrm>
          <a:off x="0" y="0"/>
          <a:ext cx="0" cy="0"/>
          <a:chOff x="0" y="0"/>
          <a:chExt cx="0" cy="0"/>
        </a:xfrm>
      </p:grpSpPr>
      <p:sp>
        <p:nvSpPr>
          <p:cNvPr id="574" name="Google Shape;574;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Tests Using P-Values</a:t>
            </a:r>
            <a:endParaRPr/>
          </a:p>
        </p:txBody>
      </p:sp>
      <p:sp>
        <p:nvSpPr>
          <p:cNvPr id="575" name="Google Shape;575;p87"/>
          <p:cNvSpPr txBox="1"/>
          <p:nvPr>
            <p:ph idx="1" type="body"/>
          </p:nvPr>
        </p:nvSpPr>
        <p:spPr>
          <a:xfrm>
            <a:off x="311700" y="1152475"/>
            <a:ext cx="5313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P-Value: The probability of getting a result as extreme as you’ve got if the null-hypothesis were true.</a:t>
            </a:r>
            <a:endParaRPr/>
          </a:p>
          <a:p>
            <a:pPr indent="0" lvl="0" marL="0" rtl="0" algn="l">
              <a:spcBef>
                <a:spcPts val="1200"/>
              </a:spcBef>
              <a:spcAft>
                <a:spcPts val="0"/>
              </a:spcAft>
              <a:buNone/>
            </a:pPr>
            <a:r>
              <a:rPr lang="en"/>
              <a:t>Hard to </a:t>
            </a:r>
            <a:r>
              <a:rPr lang="en"/>
              <a:t>calculate</a:t>
            </a:r>
            <a:r>
              <a:rPr lang="en"/>
              <a:t> by hand, but easily calculated by most statistics software.</a:t>
            </a:r>
            <a:endParaRPr/>
          </a:p>
          <a:p>
            <a:pPr indent="0" lvl="0" marL="0" rtl="0" algn="l">
              <a:spcBef>
                <a:spcPts val="1200"/>
              </a:spcBef>
              <a:spcAft>
                <a:spcPts val="1200"/>
              </a:spcAft>
              <a:buNone/>
            </a:pPr>
            <a:r>
              <a:rPr lang="en"/>
              <a:t>If your p-value is &lt; alpha, reject the null hypothesis.</a:t>
            </a:r>
            <a:endParaRPr/>
          </a:p>
        </p:txBody>
      </p:sp>
      <p:pic>
        <p:nvPicPr>
          <p:cNvPr id="576" name="Google Shape;576;p87"/>
          <p:cNvPicPr preferRelativeResize="0"/>
          <p:nvPr/>
        </p:nvPicPr>
        <p:blipFill>
          <a:blip r:embed="rId3">
            <a:alphaModFix/>
          </a:blip>
          <a:stretch>
            <a:fillRect/>
          </a:stretch>
        </p:blipFill>
        <p:spPr>
          <a:xfrm>
            <a:off x="5744800" y="445025"/>
            <a:ext cx="3213600" cy="2541525"/>
          </a:xfrm>
          <a:prstGeom prst="rect">
            <a:avLst/>
          </a:prstGeom>
          <a:noFill/>
          <a:ln>
            <a:noFill/>
          </a:ln>
        </p:spPr>
      </p:pic>
      <p:pic>
        <p:nvPicPr>
          <p:cNvPr id="577" name="Google Shape;577;p87"/>
          <p:cNvPicPr preferRelativeResize="0"/>
          <p:nvPr/>
        </p:nvPicPr>
        <p:blipFill>
          <a:blip r:embed="rId4">
            <a:alphaModFix/>
          </a:blip>
          <a:stretch>
            <a:fillRect/>
          </a:stretch>
        </p:blipFill>
        <p:spPr>
          <a:xfrm>
            <a:off x="6230563" y="3138950"/>
            <a:ext cx="2242077" cy="185215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Significance vs Magnitude</a:t>
            </a:r>
            <a:endParaRPr/>
          </a:p>
        </p:txBody>
      </p:sp>
      <p:sp>
        <p:nvSpPr>
          <p:cNvPr id="583" name="Google Shape;583;p88"/>
          <p:cNvSpPr txBox="1"/>
          <p:nvPr>
            <p:ph idx="1" type="body"/>
          </p:nvPr>
        </p:nvSpPr>
        <p:spPr>
          <a:xfrm>
            <a:off x="311700" y="1152475"/>
            <a:ext cx="8520600" cy="265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An effect can be statistically significant but tiny</a:t>
            </a:r>
            <a:endParaRPr/>
          </a:p>
          <a:p>
            <a:pPr indent="0" lvl="0" marL="0" rtl="0" algn="l">
              <a:spcBef>
                <a:spcPts val="1200"/>
              </a:spcBef>
              <a:spcAft>
                <a:spcPts val="0"/>
              </a:spcAft>
              <a:buNone/>
            </a:pPr>
            <a:r>
              <a:rPr lang="en"/>
              <a:t>Maybe I’m 99% confident that I run 1/1,000th faster than my friend</a:t>
            </a:r>
            <a:endParaRPr/>
          </a:p>
          <a:p>
            <a:pPr indent="0" lvl="0" marL="0" rtl="0" algn="l">
              <a:spcBef>
                <a:spcPts val="1200"/>
              </a:spcBef>
              <a:spcAft>
                <a:spcPts val="0"/>
              </a:spcAft>
              <a:buNone/>
            </a:pPr>
            <a:r>
              <a:rPr lang="en"/>
              <a:t>Use Cohen’s D to compute size of effect</a:t>
            </a:r>
            <a:endParaRPr/>
          </a:p>
          <a:p>
            <a:pPr indent="0" lvl="0" marL="0" rtl="0" algn="l">
              <a:spcBef>
                <a:spcPts val="1200"/>
              </a:spcBef>
              <a:spcAft>
                <a:spcPts val="0"/>
              </a:spcAft>
              <a:buNone/>
            </a:pPr>
            <a:r>
              <a:rPr lang="en"/>
              <a:t>Gives us the number of standard deviations between two sample means</a:t>
            </a:r>
            <a:endParaRPr/>
          </a:p>
          <a:p>
            <a:pPr indent="0" lvl="0" marL="0" rtl="0" algn="l">
              <a:spcBef>
                <a:spcPts val="1200"/>
              </a:spcBef>
              <a:spcAft>
                <a:spcPts val="0"/>
              </a:spcAft>
              <a:buNone/>
            </a:pPr>
            <a:r>
              <a:rPr b="1" lang="en"/>
              <a:t>D = (Xbar1 - Xbar2) / Sw</a:t>
            </a:r>
            <a:endParaRPr b="1"/>
          </a:p>
          <a:p>
            <a:pPr indent="0" lvl="0" marL="0" rtl="0" algn="l">
              <a:spcBef>
                <a:spcPts val="1200"/>
              </a:spcBef>
              <a:spcAft>
                <a:spcPts val="1200"/>
              </a:spcAft>
              <a:buNone/>
            </a:pPr>
            <a:r>
              <a:rPr lang="en"/>
              <a:t>Sw = Estimated population standard deviation...</a:t>
            </a:r>
            <a:endParaRPr/>
          </a:p>
        </p:txBody>
      </p:sp>
      <p:graphicFrame>
        <p:nvGraphicFramePr>
          <p:cNvPr id="584" name="Google Shape;584;p88"/>
          <p:cNvGraphicFramePr/>
          <p:nvPr/>
        </p:nvGraphicFramePr>
        <p:xfrm>
          <a:off x="2336875" y="3805075"/>
          <a:ext cx="3000000" cy="3000000"/>
        </p:xfrm>
        <a:graphic>
          <a:graphicData uri="http://schemas.openxmlformats.org/drawingml/2006/table">
            <a:tbl>
              <a:tblPr>
                <a:noFill/>
                <a:tableStyleId>{850F6EB1-8B37-4944-82C7-DD819753D9B3}</a:tableStyleId>
              </a:tblPr>
              <a:tblGrid>
                <a:gridCol w="2441875"/>
                <a:gridCol w="2441875"/>
              </a:tblGrid>
              <a:tr h="396200">
                <a:tc>
                  <a:txBody>
                    <a:bodyPr/>
                    <a:lstStyle/>
                    <a:p>
                      <a:pPr indent="0" lvl="0" marL="0" rtl="0" algn="l">
                        <a:spcBef>
                          <a:spcPts val="0"/>
                        </a:spcBef>
                        <a:spcAft>
                          <a:spcPts val="0"/>
                        </a:spcAft>
                        <a:buNone/>
                      </a:pPr>
                      <a:r>
                        <a:rPr lang="en"/>
                        <a:t>D = 0.2</a:t>
                      </a:r>
                      <a:endParaRPr/>
                    </a:p>
                  </a:txBody>
                  <a:tcPr marT="91425" marB="91425" marR="91425" marL="91425"/>
                </a:tc>
                <a:tc>
                  <a:txBody>
                    <a:bodyPr/>
                    <a:lstStyle/>
                    <a:p>
                      <a:pPr indent="0" lvl="0" marL="0" rtl="0" algn="l">
                        <a:spcBef>
                          <a:spcPts val="0"/>
                        </a:spcBef>
                        <a:spcAft>
                          <a:spcPts val="0"/>
                        </a:spcAft>
                        <a:buNone/>
                      </a:pPr>
                      <a:r>
                        <a:rPr lang="en"/>
                        <a:t>Small effect</a:t>
                      </a:r>
                      <a:endParaRPr/>
                    </a:p>
                  </a:txBody>
                  <a:tcPr marT="91425" marB="91425" marR="91425" marL="91425"/>
                </a:tc>
              </a:tr>
              <a:tr h="396200">
                <a:tc>
                  <a:txBody>
                    <a:bodyPr/>
                    <a:lstStyle/>
                    <a:p>
                      <a:pPr indent="0" lvl="0" marL="0" rtl="0" algn="l">
                        <a:spcBef>
                          <a:spcPts val="0"/>
                        </a:spcBef>
                        <a:spcAft>
                          <a:spcPts val="0"/>
                        </a:spcAft>
                        <a:buNone/>
                      </a:pPr>
                      <a:r>
                        <a:rPr lang="en"/>
                        <a:t>D = 0.5</a:t>
                      </a:r>
                      <a:endParaRPr/>
                    </a:p>
                  </a:txBody>
                  <a:tcPr marT="91425" marB="91425" marR="91425" marL="91425"/>
                </a:tc>
                <a:tc>
                  <a:txBody>
                    <a:bodyPr/>
                    <a:lstStyle/>
                    <a:p>
                      <a:pPr indent="0" lvl="0" marL="0" rtl="0" algn="l">
                        <a:spcBef>
                          <a:spcPts val="0"/>
                        </a:spcBef>
                        <a:spcAft>
                          <a:spcPts val="0"/>
                        </a:spcAft>
                        <a:buNone/>
                      </a:pPr>
                      <a:r>
                        <a:rPr lang="en"/>
                        <a:t>Medium effect</a:t>
                      </a:r>
                      <a:endParaRPr/>
                    </a:p>
                  </a:txBody>
                  <a:tcPr marT="91425" marB="91425" marR="91425" marL="91425"/>
                </a:tc>
              </a:tr>
              <a:tr h="396200">
                <a:tc>
                  <a:txBody>
                    <a:bodyPr/>
                    <a:lstStyle/>
                    <a:p>
                      <a:pPr indent="0" lvl="0" marL="0" rtl="0" algn="l">
                        <a:spcBef>
                          <a:spcPts val="0"/>
                        </a:spcBef>
                        <a:spcAft>
                          <a:spcPts val="0"/>
                        </a:spcAft>
                        <a:buNone/>
                      </a:pPr>
                      <a:r>
                        <a:rPr lang="en"/>
                        <a:t>D = 0.8</a:t>
                      </a:r>
                      <a:endParaRPr/>
                    </a:p>
                  </a:txBody>
                  <a:tcPr marT="91425" marB="91425" marR="91425" marL="91425"/>
                </a:tc>
                <a:tc>
                  <a:txBody>
                    <a:bodyPr/>
                    <a:lstStyle/>
                    <a:p>
                      <a:pPr indent="0" lvl="0" marL="0" rtl="0" algn="l">
                        <a:spcBef>
                          <a:spcPts val="0"/>
                        </a:spcBef>
                        <a:spcAft>
                          <a:spcPts val="0"/>
                        </a:spcAft>
                        <a:buNone/>
                      </a:pPr>
                      <a:r>
                        <a:rPr lang="en"/>
                        <a:t>Large effect</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Hypothesis Testing?</a:t>
            </a:r>
            <a:endParaRPr/>
          </a:p>
        </p:txBody>
      </p:sp>
      <p:sp>
        <p:nvSpPr>
          <p:cNvPr id="155" name="Google Shape;15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100"/>
              <a:t>A method of statistical inference used to decide whether sample data support a particular hypothesis.</a:t>
            </a:r>
            <a:endParaRPr sz="2100"/>
          </a:p>
          <a:p>
            <a:pPr indent="0" lvl="0" marL="0" rtl="0" algn="l">
              <a:spcBef>
                <a:spcPts val="1200"/>
              </a:spcBef>
              <a:spcAft>
                <a:spcPts val="0"/>
              </a:spcAft>
              <a:buNone/>
            </a:pPr>
            <a:r>
              <a:t/>
            </a:r>
            <a:endParaRPr sz="2100"/>
          </a:p>
          <a:p>
            <a:pPr indent="0" lvl="0" marL="0" rtl="0" algn="l">
              <a:spcBef>
                <a:spcPts val="1200"/>
              </a:spcBef>
              <a:spcAft>
                <a:spcPts val="0"/>
              </a:spcAft>
              <a:buNone/>
            </a:pPr>
            <a:r>
              <a:rPr lang="en" sz="2100"/>
              <a:t>Examples:</a:t>
            </a:r>
            <a:endParaRPr sz="2100"/>
          </a:p>
          <a:p>
            <a:pPr indent="0" lvl="0" marL="0" rtl="0" algn="l">
              <a:spcBef>
                <a:spcPts val="1200"/>
              </a:spcBef>
              <a:spcAft>
                <a:spcPts val="0"/>
              </a:spcAft>
              <a:buNone/>
            </a:pPr>
            <a:r>
              <a:rPr lang="en" sz="2100"/>
              <a:t>Does a new drug actually increase typical healing time?</a:t>
            </a:r>
            <a:endParaRPr sz="2100"/>
          </a:p>
          <a:p>
            <a:pPr indent="0" lvl="0" marL="0" rtl="0" algn="l">
              <a:spcBef>
                <a:spcPts val="1200"/>
              </a:spcBef>
              <a:spcAft>
                <a:spcPts val="0"/>
              </a:spcAft>
              <a:buNone/>
            </a:pPr>
            <a:r>
              <a:rPr lang="en" sz="2100"/>
              <a:t>Do new customers actually save a certain amount of money on average?</a:t>
            </a:r>
            <a:endParaRPr sz="2100"/>
          </a:p>
          <a:p>
            <a:pPr indent="0" lvl="0" marL="0" rtl="0" algn="l">
              <a:spcBef>
                <a:spcPts val="1200"/>
              </a:spcBef>
              <a:spcAft>
                <a:spcPts val="0"/>
              </a:spcAft>
              <a:buNone/>
            </a:pPr>
            <a:r>
              <a:rPr lang="en" sz="2100"/>
              <a:t>Is there actually a difference between online and in-person learning outcomes? </a:t>
            </a:r>
            <a:endParaRPr sz="2100"/>
          </a:p>
          <a:p>
            <a:pPr indent="0" lvl="0" marL="0" rtl="0" algn="l">
              <a:spcBef>
                <a:spcPts val="1200"/>
              </a:spcBef>
              <a:spcAft>
                <a:spcPts val="0"/>
              </a:spcAft>
              <a:buNone/>
            </a:pPr>
            <a:r>
              <a:t/>
            </a:r>
            <a:endParaRPr sz="2100"/>
          </a:p>
          <a:p>
            <a:pPr indent="0" lvl="0" marL="0" rtl="0" algn="l">
              <a:spcBef>
                <a:spcPts val="1200"/>
              </a:spcBef>
              <a:spcAft>
                <a:spcPts val="1200"/>
              </a:spcAft>
              <a:buNone/>
            </a:pPr>
            <a:r>
              <a:rPr lang="en" sz="2100"/>
              <a:t>Or are observed differences simply due to sampling error*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Logic of Hypothesis Testing</a:t>
            </a:r>
            <a:endParaRPr/>
          </a:p>
        </p:txBody>
      </p:sp>
      <p:sp>
        <p:nvSpPr>
          <p:cNvPr id="161" name="Google Shape;161;p32"/>
          <p:cNvSpPr txBox="1"/>
          <p:nvPr>
            <p:ph idx="1" type="body"/>
          </p:nvPr>
        </p:nvSpPr>
        <p:spPr>
          <a:xfrm>
            <a:off x="311700" y="1468825"/>
            <a:ext cx="4260300" cy="3099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b="1" lang="en"/>
              <a:t>Sampling Error: </a:t>
            </a:r>
            <a:r>
              <a:rPr lang="en"/>
              <a:t>The difference between a sample statistic and the population parameter from which the sample was drawn. </a:t>
            </a:r>
            <a:endParaRPr/>
          </a:p>
          <a:p>
            <a:pPr indent="0" lvl="0" marL="0" rtl="0" algn="l">
              <a:spcBef>
                <a:spcPts val="1200"/>
              </a:spcBef>
              <a:spcAft>
                <a:spcPts val="0"/>
              </a:spcAft>
              <a:buClr>
                <a:schemeClr val="dk1"/>
              </a:buClr>
              <a:buSzPct val="61111"/>
              <a:buFont typeface="Arial"/>
              <a:buNone/>
            </a:pPr>
            <a:r>
              <a:rPr lang="en"/>
              <a:t>Researchers need to know if the differences observed exist due to sampling error or because of a real underlying difference  </a:t>
            </a:r>
            <a:endParaRPr/>
          </a:p>
          <a:p>
            <a:pPr indent="0" lvl="0" marL="0" rtl="0" algn="l">
              <a:spcBef>
                <a:spcPts val="1200"/>
              </a:spcBef>
              <a:spcAft>
                <a:spcPts val="1200"/>
              </a:spcAft>
              <a:buNone/>
            </a:pPr>
            <a:r>
              <a:rPr lang="en"/>
              <a:t>Note: Sampling error does not mean a mistake was made.  Sampling error will always occur unless your sample happens to be perfectly representative of your population.</a:t>
            </a:r>
            <a:endParaRPr/>
          </a:p>
        </p:txBody>
      </p:sp>
      <p:pic>
        <p:nvPicPr>
          <p:cNvPr id="162" name="Google Shape;162;p32"/>
          <p:cNvPicPr preferRelativeResize="0"/>
          <p:nvPr/>
        </p:nvPicPr>
        <p:blipFill>
          <a:blip r:embed="rId3">
            <a:alphaModFix/>
          </a:blip>
          <a:stretch>
            <a:fillRect/>
          </a:stretch>
        </p:blipFill>
        <p:spPr>
          <a:xfrm>
            <a:off x="4724400" y="1258400"/>
            <a:ext cx="4267199" cy="2786587"/>
          </a:xfrm>
          <a:prstGeom prst="rect">
            <a:avLst/>
          </a:prstGeom>
          <a:noFill/>
          <a:ln>
            <a:noFill/>
          </a:ln>
        </p:spPr>
      </p:pic>
      <p:sp>
        <p:nvSpPr>
          <p:cNvPr id="163" name="Google Shape;163;p32"/>
          <p:cNvSpPr txBox="1"/>
          <p:nvPr/>
        </p:nvSpPr>
        <p:spPr>
          <a:xfrm>
            <a:off x="5471400" y="4383375"/>
            <a:ext cx="29289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Source Code Pro"/>
                <a:ea typeface="Source Code Pro"/>
                <a:cs typeface="Source Code Pro"/>
                <a:sym typeface="Source Code Pro"/>
              </a:rPr>
              <a:t>In sampling this data that has a mean of 100, the sample means ranged from 91 to 108</a:t>
            </a:r>
            <a:endParaRPr sz="400">
              <a:solidFill>
                <a:schemeClr val="dk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1000"/>
                                        <p:tgtEl>
                                          <p:spTgt spid="1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animEffect filter="fade" transition="in">
                                      <p:cBhvr>
                                        <p:cTn dur="1000"/>
                                        <p:tgtEl>
                                          <p:spTgt spid="1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animEffect filter="fade" transition="in">
                                      <p:cBhvr>
                                        <p:cTn dur="1000"/>
                                        <p:tgtEl>
                                          <p:spTgt spid="16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Logic of Hypothesis Testing</a:t>
            </a:r>
            <a:endParaRPr/>
          </a:p>
        </p:txBody>
      </p:sp>
      <p:sp>
        <p:nvSpPr>
          <p:cNvPr id="169" name="Google Shape;169;p3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normally distributed data, values become increasingly rare as they get further away from the mean value.</a:t>
            </a:r>
            <a:endParaRPr/>
          </a:p>
          <a:p>
            <a:pPr indent="0" lvl="0" marL="0" rtl="0" algn="l">
              <a:spcBef>
                <a:spcPts val="1200"/>
              </a:spcBef>
              <a:spcAft>
                <a:spcPts val="0"/>
              </a:spcAft>
              <a:buNone/>
            </a:pPr>
            <a:r>
              <a:rPr lang="en"/>
              <a:t>Since the central limit theorem tells us that distribution of sample means is normally distributed, we can use the normal distribution (or the very similar t-distribution) to tell how likely it is that a given sample mean will occur by chance.</a:t>
            </a:r>
            <a:endParaRPr/>
          </a:p>
          <a:p>
            <a:pPr indent="0" lvl="0" marL="0" rtl="0" algn="l">
              <a:spcBef>
                <a:spcPts val="1200"/>
              </a:spcBef>
              <a:spcAft>
                <a:spcPts val="1200"/>
              </a:spcAft>
              <a:buNone/>
            </a:pPr>
            <a:r>
              <a:rPr lang="en"/>
              <a:t>If a value is far enough away from the mean, it is unlikely to be the result of randomness / sampling error and is likely to be a real difference. </a:t>
            </a:r>
            <a:endParaRPr/>
          </a:p>
        </p:txBody>
      </p:sp>
      <p:pic>
        <p:nvPicPr>
          <p:cNvPr id="170" name="Google Shape;170;p33"/>
          <p:cNvPicPr preferRelativeResize="0"/>
          <p:nvPr/>
        </p:nvPicPr>
        <p:blipFill>
          <a:blip r:embed="rId3">
            <a:alphaModFix/>
          </a:blip>
          <a:stretch>
            <a:fillRect/>
          </a:stretch>
        </p:blipFill>
        <p:spPr>
          <a:xfrm>
            <a:off x="5679325" y="399938"/>
            <a:ext cx="2838924" cy="4343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1000"/>
                                        <p:tgtEl>
                                          <p:spTgt spid="1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Effect filter="fade" transition="in">
                                      <p:cBhvr>
                                        <p:cTn dur="1000"/>
                                        <p:tgtEl>
                                          <p:spTgt spid="1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Effect filter="fade" transition="in">
                                      <p:cBhvr>
                                        <p:cTn dur="1000"/>
                                        <p:tgtEl>
                                          <p:spTgt spid="16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