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Proxima Nova"/>
      <p:regular r:id="rId56"/>
      <p:bold r:id="rId57"/>
      <p:italic r:id="rId58"/>
      <p:boldItalic r:id="rId59"/>
    </p:embeddedFont>
    <p:embeddedFont>
      <p:font typeface="Alfa Slab One"/>
      <p:regular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337F98-8EF9-412F-AEF2-26FA9DA2988D}">
  <a:tblStyle styleId="{52337F98-8EF9-412F-AEF2-26FA9DA298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4.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lfaSlabOne-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roximaNova-bold.fntdata"/><Relationship Id="rId12" Type="http://schemas.openxmlformats.org/officeDocument/2006/relationships/slide" Target="slides/slide6.xml"/><Relationship Id="rId56" Type="http://schemas.openxmlformats.org/officeDocument/2006/relationships/font" Target="fonts/ProximaNova-regular.fntdata"/><Relationship Id="rId15" Type="http://schemas.openxmlformats.org/officeDocument/2006/relationships/slide" Target="slides/slide9.xml"/><Relationship Id="rId59" Type="http://schemas.openxmlformats.org/officeDocument/2006/relationships/font" Target="fonts/ProximaNova-boldItalic.fntdata"/><Relationship Id="rId14" Type="http://schemas.openxmlformats.org/officeDocument/2006/relationships/slide" Target="slides/slide8.xml"/><Relationship Id="rId58" Type="http://schemas.openxmlformats.org/officeDocument/2006/relationships/font" Target="fonts/ProximaNov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1b89d69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1b89d69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1b89d69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1b89d69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b89d69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1b89d69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1b89d69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1b89d69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1b89d69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1b89d69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0a5d3e5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0a5d3e5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1b89d69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1b89d69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1b89d698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1b89d698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0740e3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0740e3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1c7ec20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1c7ec20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17c0b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17c0b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1b89d69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1b89d69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1c7ec20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1c7ec2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1b89d698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1b89d698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1c7ec207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1c7ec207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1c7ec2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1c7ec2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1c7ec20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1c7ec20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ab2d931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ab2d931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ab2d931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ab2d931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ab2d931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ab2d931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43b37da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43b37da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717c0bb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717c0bb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ab2d931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ab2d931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ab2d931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2ab2d931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ab2d931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ab2d931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ab2d931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ab2d931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ab2d931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ab2d931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ab2d931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ab2d931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ab2d931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ab2d931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ab2d931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ab2d931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ab2d931f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ab2d931f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ab2d931f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ab2d931f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1b89d69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1b89d69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ab2d931f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ab2d931f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45b59b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545b59b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0740e35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0740e35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ab2d931f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ab2d931f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ab2d931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2ab2d931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ab2d931f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ab2d931f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ab2d931f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2ab2d931f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2ab2d931f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2ab2d931f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45b59bd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45b59bd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45b59bd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45b59bd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717c0bb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717c0bb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b89d69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b89d69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1b89d69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1b89d69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1b89d69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1b89d69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1b89d6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1b89d6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www.youtube.com/watch?v=kn83BA7cRNM" TargetMode="External"/><Relationship Id="rId4" Type="http://schemas.openxmlformats.org/officeDocument/2006/relationships/image" Target="../media/image2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www.youtube.com/watch?v=R4yfNi_8Kqw" TargetMode="External"/><Relationship Id="rId4"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Descriptive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t>
            </a:r>
            <a:r>
              <a:rPr lang="en"/>
              <a:t>Dispersion</a:t>
            </a:r>
            <a:r>
              <a:rPr lang="en"/>
              <a:t>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of </a:t>
            </a:r>
            <a:r>
              <a:rPr lang="en"/>
              <a:t>dispersion</a:t>
            </a:r>
            <a:r>
              <a:rPr lang="en"/>
              <a:t> tell us how spread out the data are</a:t>
            </a:r>
            <a:endParaRPr/>
          </a:p>
          <a:p>
            <a:pPr indent="0" lvl="0" marL="0" rtl="0" algn="l">
              <a:spcBef>
                <a:spcPts val="1200"/>
              </a:spcBef>
              <a:spcAft>
                <a:spcPts val="0"/>
              </a:spcAft>
              <a:buNone/>
            </a:pPr>
            <a:r>
              <a:rPr lang="en"/>
              <a:t>Between knowing where the data is centered (averages) and how the data are spread out from the mean, we can get an even better idea of our data’s properties</a:t>
            </a:r>
            <a:endParaRPr/>
          </a:p>
          <a:p>
            <a:pPr indent="0" lvl="0" marL="0" rtl="0" algn="l">
              <a:spcBef>
                <a:spcPts val="1200"/>
              </a:spcBef>
              <a:spcAft>
                <a:spcPts val="0"/>
              </a:spcAft>
              <a:buNone/>
            </a:pPr>
            <a:r>
              <a:rPr lang="en"/>
              <a:t>We’re going to cover </a:t>
            </a:r>
            <a:endParaRPr/>
          </a:p>
          <a:p>
            <a:pPr indent="-342900" lvl="0" marL="457200" rtl="0" algn="l">
              <a:spcBef>
                <a:spcPts val="1200"/>
              </a:spcBef>
              <a:spcAft>
                <a:spcPts val="0"/>
              </a:spcAft>
              <a:buSzPts val="1800"/>
              <a:buAutoNum type="arabicParenR"/>
            </a:pPr>
            <a:r>
              <a:rPr lang="en"/>
              <a:t>Variance</a:t>
            </a:r>
            <a:endParaRPr/>
          </a:p>
          <a:p>
            <a:pPr indent="-342900" lvl="0" marL="457200" rtl="0" algn="l">
              <a:spcBef>
                <a:spcPts val="0"/>
              </a:spcBef>
              <a:spcAft>
                <a:spcPts val="0"/>
              </a:spcAft>
              <a:buSzPts val="1800"/>
              <a:buAutoNum type="arabicParenR"/>
            </a:pPr>
            <a:r>
              <a:rPr lang="en"/>
              <a:t>Standard deviation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Variance is the average distance the </a:t>
            </a:r>
            <a:r>
              <a:rPr lang="en"/>
              <a:t>numbers</a:t>
            </a:r>
            <a:r>
              <a:rPr lang="en"/>
              <a:t> in a series are away from the series mean</a:t>
            </a:r>
            <a:endParaRPr/>
          </a:p>
          <a:p>
            <a:pPr indent="0" lvl="0" marL="0" rtl="0" algn="l">
              <a:spcBef>
                <a:spcPts val="1200"/>
              </a:spcBef>
              <a:spcAft>
                <a:spcPts val="0"/>
              </a:spcAft>
              <a:buNone/>
            </a:pPr>
            <a:r>
              <a:rPr lang="en"/>
              <a:t>Variance is calculated by</a:t>
            </a:r>
            <a:endParaRPr/>
          </a:p>
          <a:p>
            <a:pPr indent="-342900" lvl="0" marL="457200" rtl="0" algn="l">
              <a:spcBef>
                <a:spcPts val="1200"/>
              </a:spcBef>
              <a:spcAft>
                <a:spcPts val="0"/>
              </a:spcAft>
              <a:buSzPts val="1800"/>
              <a:buAutoNum type="arabicParenR"/>
            </a:pPr>
            <a:r>
              <a:rPr lang="en"/>
              <a:t>Calculating the series mean</a:t>
            </a:r>
            <a:endParaRPr/>
          </a:p>
          <a:p>
            <a:pPr indent="-342900" lvl="0" marL="457200" rtl="0" algn="l">
              <a:spcBef>
                <a:spcPts val="0"/>
              </a:spcBef>
              <a:spcAft>
                <a:spcPts val="0"/>
              </a:spcAft>
              <a:buSzPts val="1800"/>
              <a:buAutoNum type="arabicParenR"/>
            </a:pPr>
            <a:r>
              <a:rPr lang="en"/>
              <a:t>Subtracting the mean from each value in the series</a:t>
            </a:r>
            <a:endParaRPr/>
          </a:p>
          <a:p>
            <a:pPr indent="-342900" lvl="0" marL="457200" rtl="0" algn="l">
              <a:spcBef>
                <a:spcPts val="0"/>
              </a:spcBef>
              <a:spcAft>
                <a:spcPts val="0"/>
              </a:spcAft>
              <a:buSzPts val="1800"/>
              <a:buAutoNum type="arabicParenR"/>
            </a:pPr>
            <a:r>
              <a:rPr lang="en"/>
              <a:t>Squaring each difference</a:t>
            </a:r>
            <a:endParaRPr/>
          </a:p>
          <a:p>
            <a:pPr indent="-342900" lvl="0" marL="457200" rtl="0" algn="l">
              <a:spcBef>
                <a:spcPts val="0"/>
              </a:spcBef>
              <a:spcAft>
                <a:spcPts val="0"/>
              </a:spcAft>
              <a:buSzPts val="1800"/>
              <a:buAutoNum type="arabicParenR"/>
            </a:pPr>
            <a:r>
              <a:rPr lang="en"/>
              <a:t>Adding up all those squared differences </a:t>
            </a:r>
            <a:endParaRPr/>
          </a:p>
          <a:p>
            <a:pPr indent="-342900" lvl="0" marL="457200" rtl="0" algn="l">
              <a:spcBef>
                <a:spcPts val="0"/>
              </a:spcBef>
              <a:spcAft>
                <a:spcPts val="0"/>
              </a:spcAft>
              <a:buSzPts val="1800"/>
              <a:buAutoNum type="arabicParenR"/>
            </a:pPr>
            <a:r>
              <a:rPr lang="en"/>
              <a:t>Dividing the total by either A) the population size (N), or B) the sample size minus one (n -1)</a:t>
            </a:r>
            <a:endParaRPr/>
          </a:p>
        </p:txBody>
      </p:sp>
      <p:pic>
        <p:nvPicPr>
          <p:cNvPr id="121" name="Google Shape;121;p23"/>
          <p:cNvPicPr preferRelativeResize="0"/>
          <p:nvPr/>
        </p:nvPicPr>
        <p:blipFill>
          <a:blip r:embed="rId3">
            <a:alphaModFix/>
          </a:blip>
          <a:stretch>
            <a:fillRect/>
          </a:stretch>
        </p:blipFill>
        <p:spPr>
          <a:xfrm>
            <a:off x="6100650" y="1988075"/>
            <a:ext cx="2731650" cy="137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	</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our series is {1, 2, 3, 4, 5}, our mean is 3</a:t>
            </a:r>
            <a:endParaRPr/>
          </a:p>
          <a:p>
            <a:pPr indent="0" lvl="0" marL="0" rtl="0" algn="l">
              <a:spcBef>
                <a:spcPts val="1200"/>
              </a:spcBef>
              <a:spcAft>
                <a:spcPts val="0"/>
              </a:spcAft>
              <a:buNone/>
            </a:pPr>
            <a:r>
              <a:rPr lang="en"/>
              <a:t>(1-3)^2 + (2-3)</a:t>
            </a:r>
            <a:r>
              <a:rPr lang="en"/>
              <a:t>^2</a:t>
            </a:r>
            <a:r>
              <a:rPr lang="en"/>
              <a:t> + (3-3)</a:t>
            </a:r>
            <a:r>
              <a:rPr lang="en"/>
              <a:t>^2</a:t>
            </a:r>
            <a:r>
              <a:rPr lang="en"/>
              <a:t> + (4-3)</a:t>
            </a:r>
            <a:r>
              <a:rPr lang="en"/>
              <a:t>^2</a:t>
            </a:r>
            <a:r>
              <a:rPr lang="en"/>
              <a:t> + (5-3)</a:t>
            </a:r>
            <a:r>
              <a:rPr lang="en"/>
              <a:t>^2</a:t>
            </a:r>
            <a:r>
              <a:rPr lang="en"/>
              <a:t> = </a:t>
            </a:r>
            <a:endParaRPr/>
          </a:p>
          <a:p>
            <a:pPr indent="0" lvl="0" marL="0" rtl="0" algn="l">
              <a:spcBef>
                <a:spcPts val="1200"/>
              </a:spcBef>
              <a:spcAft>
                <a:spcPts val="0"/>
              </a:spcAft>
              <a:buNone/>
            </a:pPr>
            <a:r>
              <a:rPr lang="en"/>
              <a:t>-2</a:t>
            </a:r>
            <a:r>
              <a:rPr lang="en"/>
              <a:t>^2</a:t>
            </a:r>
            <a:r>
              <a:rPr lang="en"/>
              <a:t> + -1</a:t>
            </a:r>
            <a:r>
              <a:rPr lang="en"/>
              <a:t>^2</a:t>
            </a:r>
            <a:r>
              <a:rPr lang="en"/>
              <a:t> + 0</a:t>
            </a:r>
            <a:r>
              <a:rPr lang="en"/>
              <a:t>^2</a:t>
            </a:r>
            <a:r>
              <a:rPr lang="en"/>
              <a:t> + 1</a:t>
            </a:r>
            <a:r>
              <a:rPr lang="en"/>
              <a:t>^2</a:t>
            </a:r>
            <a:r>
              <a:rPr lang="en"/>
              <a:t> + 2</a:t>
            </a:r>
            <a:r>
              <a:rPr lang="en"/>
              <a:t>^2 =</a:t>
            </a:r>
            <a:endParaRPr/>
          </a:p>
          <a:p>
            <a:pPr indent="0" lvl="0" marL="0" rtl="0" algn="l">
              <a:spcBef>
                <a:spcPts val="1200"/>
              </a:spcBef>
              <a:spcAft>
                <a:spcPts val="0"/>
              </a:spcAft>
              <a:buNone/>
            </a:pPr>
            <a:r>
              <a:rPr lang="en"/>
              <a:t>4 + 1 + 0 + 1 + 4 = 10</a:t>
            </a:r>
            <a:endParaRPr/>
          </a:p>
          <a:p>
            <a:pPr indent="0" lvl="0" marL="0" rtl="0" algn="l">
              <a:spcBef>
                <a:spcPts val="1200"/>
              </a:spcBef>
              <a:spcAft>
                <a:spcPts val="0"/>
              </a:spcAft>
              <a:buNone/>
            </a:pPr>
            <a:r>
              <a:rPr lang="en"/>
              <a:t>10 / 5 (since there are 5 numbers in the series) = 2</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a:t>Measures</a:t>
            </a:r>
            <a:r>
              <a:rPr lang="en"/>
              <a:t> of Dispersion: Standard Deviation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take the square root of variance!</a:t>
            </a:r>
            <a:endParaRPr/>
          </a:p>
          <a:p>
            <a:pPr indent="0" lvl="0" marL="0" rtl="0" algn="l">
              <a:spcBef>
                <a:spcPts val="1200"/>
              </a:spcBef>
              <a:spcAft>
                <a:spcPts val="0"/>
              </a:spcAft>
              <a:buNone/>
            </a:pPr>
            <a:r>
              <a:rPr lang="en"/>
              <a:t>Variance of {1, 2, 3, 4, 5} = 2</a:t>
            </a:r>
            <a:endParaRPr/>
          </a:p>
          <a:p>
            <a:pPr indent="0" lvl="0" marL="0" rtl="0" algn="l">
              <a:spcBef>
                <a:spcPts val="1200"/>
              </a:spcBef>
              <a:spcAft>
                <a:spcPts val="0"/>
              </a:spcAft>
              <a:buNone/>
            </a:pPr>
            <a:r>
              <a:rPr lang="en"/>
              <a:t>=sqrt(2) = 1.44</a:t>
            </a:r>
            <a:endParaRPr/>
          </a:p>
          <a:p>
            <a:pPr indent="0" lvl="0" marL="0" rtl="0" algn="l">
              <a:spcBef>
                <a:spcPts val="1200"/>
              </a:spcBef>
              <a:spcAft>
                <a:spcPts val="0"/>
              </a:spcAft>
              <a:buNone/>
            </a:pPr>
            <a:r>
              <a:rPr lang="en"/>
              <a:t>So the standard deviation of the series is 1.44</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Standard Deviation</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such a simple transformation, isn’t standard deviation telling us basically the same thing as variance?</a:t>
            </a:r>
            <a:endParaRPr/>
          </a:p>
          <a:p>
            <a:pPr indent="0" lvl="0" marL="0" rtl="0" algn="l">
              <a:spcBef>
                <a:spcPts val="1200"/>
              </a:spcBef>
              <a:spcAft>
                <a:spcPts val="0"/>
              </a:spcAft>
              <a:buNone/>
            </a:pPr>
            <a:r>
              <a:rPr lang="en"/>
              <a:t>Standard deviation is </a:t>
            </a:r>
            <a:r>
              <a:rPr lang="en"/>
              <a:t>generally</a:t>
            </a:r>
            <a:r>
              <a:rPr lang="en"/>
              <a:t> more useful than variance since it is measured in the same units as the series</a:t>
            </a:r>
            <a:endParaRPr/>
          </a:p>
          <a:p>
            <a:pPr indent="0" lvl="0" marL="0" rtl="0" algn="l">
              <a:spcBef>
                <a:spcPts val="1200"/>
              </a:spcBef>
              <a:spcAft>
                <a:spcPts val="0"/>
              </a:spcAft>
              <a:buNone/>
            </a:pPr>
            <a:r>
              <a:rPr lang="en"/>
              <a:t>If we have a series of bins of apples each containing {1, 2, 3, 4, 5} apples, the variance of 2 is in terms of “apples squared”</a:t>
            </a:r>
            <a:endParaRPr/>
          </a:p>
          <a:p>
            <a:pPr indent="0" lvl="0" marL="0" rtl="0" algn="l">
              <a:spcBef>
                <a:spcPts val="1200"/>
              </a:spcBef>
              <a:spcAft>
                <a:spcPts val="1200"/>
              </a:spcAft>
              <a:buNone/>
            </a:pPr>
            <a:r>
              <a:rPr lang="en"/>
              <a:t>Converting to standard deviation, by taking the square root, turns the measure into “apples”, with our series having a standard deviation of 1.44 apples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1847850" y="742950"/>
            <a:ext cx="5448300" cy="36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Excel</a:t>
            </a:r>
            <a:endParaRPr/>
          </a:p>
        </p:txBody>
      </p:sp>
      <p:graphicFrame>
        <p:nvGraphicFramePr>
          <p:cNvPr id="150" name="Google Shape;150;p28"/>
          <p:cNvGraphicFramePr/>
          <p:nvPr/>
        </p:nvGraphicFramePr>
        <p:xfrm>
          <a:off x="952500" y="1428750"/>
          <a:ext cx="3000000" cy="3000000"/>
        </p:xfrm>
        <a:graphic>
          <a:graphicData uri="http://schemas.openxmlformats.org/drawingml/2006/table">
            <a:tbl>
              <a:tblPr>
                <a:noFill/>
                <a:tableStyleId>{52337F98-8EF9-412F-AEF2-26FA9DA2988D}</a:tableStyleId>
              </a:tblPr>
              <a:tblGrid>
                <a:gridCol w="3619500"/>
                <a:gridCol w="3619500"/>
              </a:tblGrid>
              <a:tr h="381000">
                <a:tc>
                  <a:txBody>
                    <a:bodyPr/>
                    <a:lstStyle/>
                    <a:p>
                      <a:pPr indent="0" lvl="0" marL="0" rtl="0" algn="l">
                        <a:spcBef>
                          <a:spcPts val="0"/>
                        </a:spcBef>
                        <a:spcAft>
                          <a:spcPts val="0"/>
                        </a:spcAft>
                        <a:buNone/>
                      </a:pPr>
                      <a:r>
                        <a:rPr lang="en"/>
                        <a:t>Arithmetic Mean</a:t>
                      </a:r>
                      <a:endParaRPr/>
                    </a:p>
                  </a:txBody>
                  <a:tcPr marT="91425" marB="91425" marR="91425" marL="91425"/>
                </a:tc>
                <a:tc>
                  <a:txBody>
                    <a:bodyPr/>
                    <a:lstStyle/>
                    <a:p>
                      <a:pPr indent="0" lvl="0" marL="0" rtl="0" algn="l">
                        <a:spcBef>
                          <a:spcPts val="0"/>
                        </a:spcBef>
                        <a:spcAft>
                          <a:spcPts val="0"/>
                        </a:spcAft>
                        <a:buNone/>
                      </a:pPr>
                      <a:r>
                        <a:rPr lang="en"/>
                        <a:t>=average()</a:t>
                      </a:r>
                      <a:endParaRPr/>
                    </a:p>
                  </a:txBody>
                  <a:tcPr marT="91425" marB="91425" marR="91425" marL="91425"/>
                </a:tc>
              </a:tr>
              <a:tr h="381000">
                <a:tc>
                  <a:txBody>
                    <a:bodyPr/>
                    <a:lstStyle/>
                    <a:p>
                      <a:pPr indent="0" lvl="0" marL="0" rtl="0" algn="l">
                        <a:spcBef>
                          <a:spcPts val="0"/>
                        </a:spcBef>
                        <a:spcAft>
                          <a:spcPts val="0"/>
                        </a:spcAft>
                        <a:buNone/>
                      </a:pPr>
                      <a:r>
                        <a:rPr lang="en"/>
                        <a:t>Geometric Mean </a:t>
                      </a:r>
                      <a:endParaRPr/>
                    </a:p>
                  </a:txBody>
                  <a:tcPr marT="91425" marB="91425" marR="91425" marL="91425"/>
                </a:tc>
                <a:tc>
                  <a:txBody>
                    <a:bodyPr/>
                    <a:lstStyle/>
                    <a:p>
                      <a:pPr indent="0" lvl="0" marL="0" rtl="0" algn="l">
                        <a:spcBef>
                          <a:spcPts val="0"/>
                        </a:spcBef>
                        <a:spcAft>
                          <a:spcPts val="0"/>
                        </a:spcAft>
                        <a:buNone/>
                      </a:pPr>
                      <a:r>
                        <a:rPr lang="en"/>
                        <a:t>=geomean()</a:t>
                      </a:r>
                      <a:endParaRPr/>
                    </a:p>
                  </a:txBody>
                  <a:tcPr marT="91425" marB="91425" marR="91425" marL="91425"/>
                </a:tc>
              </a:tr>
              <a:tr h="381000">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r>
              <a:tr h="381000">
                <a:tc>
                  <a:txBody>
                    <a:bodyPr/>
                    <a:lstStyle/>
                    <a:p>
                      <a:pPr indent="0" lvl="0" marL="0" rtl="0" algn="l">
                        <a:spcBef>
                          <a:spcPts val="0"/>
                        </a:spcBef>
                        <a:spcAft>
                          <a:spcPts val="0"/>
                        </a:spcAft>
                        <a:buNone/>
                      </a:pPr>
                      <a:r>
                        <a:rPr lang="en"/>
                        <a:t>Mode</a:t>
                      </a:r>
                      <a:endParaRPr/>
                    </a:p>
                  </a:txBody>
                  <a:tcPr marT="91425" marB="91425" marR="91425" marL="91425"/>
                </a:tc>
                <a:tc>
                  <a:txBody>
                    <a:bodyPr/>
                    <a:lstStyle/>
                    <a:p>
                      <a:pPr indent="0" lvl="0" marL="0" rtl="0" algn="l">
                        <a:spcBef>
                          <a:spcPts val="0"/>
                        </a:spcBef>
                        <a:spcAft>
                          <a:spcPts val="0"/>
                        </a:spcAft>
                        <a:buNone/>
                      </a:pPr>
                      <a:r>
                        <a:rPr lang="en"/>
                        <a:t>=mode()</a:t>
                      </a:r>
                      <a:endParaRPr/>
                    </a:p>
                  </a:txBody>
                  <a:tcPr marT="91425" marB="91425" marR="91425" marL="91425"/>
                </a:tc>
              </a:tr>
              <a:tr h="381000">
                <a:tc>
                  <a:txBody>
                    <a:bodyPr/>
                    <a:lstStyle/>
                    <a:p>
                      <a:pPr indent="0" lvl="0" marL="0" rtl="0" algn="l">
                        <a:spcBef>
                          <a:spcPts val="0"/>
                        </a:spcBef>
                        <a:spcAft>
                          <a:spcPts val="0"/>
                        </a:spcAft>
                        <a:buNone/>
                      </a:pPr>
                      <a:r>
                        <a:rPr lang="en"/>
                        <a:t>Variance </a:t>
                      </a:r>
                      <a:endParaRPr/>
                    </a:p>
                  </a:txBody>
                  <a:tcPr marT="91425" marB="91425" marR="91425" marL="91425"/>
                </a:tc>
                <a:tc>
                  <a:txBody>
                    <a:bodyPr/>
                    <a:lstStyle/>
                    <a:p>
                      <a:pPr indent="0" lvl="0" marL="0" rtl="0" algn="l">
                        <a:spcBef>
                          <a:spcPts val="0"/>
                        </a:spcBef>
                        <a:spcAft>
                          <a:spcPts val="0"/>
                        </a:spcAft>
                        <a:buNone/>
                      </a:pPr>
                      <a:r>
                        <a:rPr lang="en"/>
                        <a:t>=var.p() for population and =var.s() for sample</a:t>
                      </a:r>
                      <a:endParaRPr/>
                    </a:p>
                  </a:txBody>
                  <a:tcPr marT="91425" marB="91425" marR="91425" marL="91425"/>
                </a:tc>
              </a:tr>
              <a:tr h="381000">
                <a:tc>
                  <a:txBody>
                    <a:bodyPr/>
                    <a:lstStyle/>
                    <a:p>
                      <a:pPr indent="0" lvl="0" marL="0" rtl="0" algn="l">
                        <a:spcBef>
                          <a:spcPts val="0"/>
                        </a:spcBef>
                        <a:spcAft>
                          <a:spcPts val="0"/>
                        </a:spcAft>
                        <a:buNone/>
                      </a:pPr>
                      <a:r>
                        <a:rPr lang="en"/>
                        <a:t>Standard Deviation</a:t>
                      </a:r>
                      <a:endParaRPr/>
                    </a:p>
                  </a:txBody>
                  <a:tcPr marT="91425" marB="91425" marR="91425" marL="91425"/>
                </a:tc>
                <a:tc>
                  <a:txBody>
                    <a:bodyPr/>
                    <a:lstStyle/>
                    <a:p>
                      <a:pPr indent="0" lvl="0" marL="0" rtl="0" algn="l">
                        <a:spcBef>
                          <a:spcPts val="0"/>
                        </a:spcBef>
                        <a:spcAft>
                          <a:spcPts val="0"/>
                        </a:spcAft>
                        <a:buNone/>
                      </a:pPr>
                      <a:r>
                        <a:rPr lang="en"/>
                        <a:t>=stdev.p() for population and stdev.s() for a sample</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Python</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162" name="Google Shape;162;p30"/>
          <p:cNvSpPr txBox="1"/>
          <p:nvPr>
            <p:ph idx="1" type="body"/>
          </p:nvPr>
        </p:nvSpPr>
        <p:spPr>
          <a:xfrm>
            <a:off x="311700" y="1152475"/>
            <a:ext cx="4461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 number is in the P’th percentile, it is greater than P% of the values</a:t>
            </a:r>
            <a:endParaRPr/>
          </a:p>
          <a:p>
            <a:pPr indent="0" lvl="0" marL="0" rtl="0" algn="l">
              <a:spcBef>
                <a:spcPts val="1200"/>
              </a:spcBef>
              <a:spcAft>
                <a:spcPts val="0"/>
              </a:spcAft>
              <a:buNone/>
            </a:pPr>
            <a:r>
              <a:rPr lang="en"/>
              <a:t>A number in the 90th percentile is larger than 90% of the other numbers in a series</a:t>
            </a:r>
            <a:endParaRPr/>
          </a:p>
          <a:p>
            <a:pPr indent="0" lvl="0" marL="0" rtl="0" algn="l">
              <a:spcBef>
                <a:spcPts val="1200"/>
              </a:spcBef>
              <a:spcAft>
                <a:spcPts val="0"/>
              </a:spcAft>
              <a:buNone/>
            </a:pPr>
            <a:r>
              <a:rPr lang="en"/>
              <a:t>To find what number is at the P’th percentile, use the formula:</a:t>
            </a:r>
            <a:endParaRPr/>
          </a:p>
          <a:p>
            <a:pPr indent="0" lvl="0" marL="0" rtl="0" algn="l">
              <a:spcBef>
                <a:spcPts val="1200"/>
              </a:spcBef>
              <a:spcAft>
                <a:spcPts val="0"/>
              </a:spcAft>
              <a:buNone/>
            </a:pPr>
            <a:r>
              <a:rPr lang="en"/>
              <a:t>Value at which P % of the data are below = P(n + 1)/100</a:t>
            </a:r>
            <a:endParaRPr/>
          </a:p>
          <a:p>
            <a:pPr indent="0" lvl="0" marL="0" rtl="0" algn="l">
              <a:spcBef>
                <a:spcPts val="1200"/>
              </a:spcBef>
              <a:spcAft>
                <a:spcPts val="1200"/>
              </a:spcAft>
              <a:buNone/>
            </a:pPr>
            <a:r>
              <a:t/>
            </a:r>
            <a:endParaRPr/>
          </a:p>
        </p:txBody>
      </p:sp>
      <p:pic>
        <p:nvPicPr>
          <p:cNvPr id="163" name="Google Shape;163;p30"/>
          <p:cNvPicPr preferRelativeResize="0"/>
          <p:nvPr/>
        </p:nvPicPr>
        <p:blipFill>
          <a:blip r:embed="rId3">
            <a:alphaModFix/>
          </a:blip>
          <a:stretch>
            <a:fillRect/>
          </a:stretch>
        </p:blipFill>
        <p:spPr>
          <a:xfrm>
            <a:off x="4678576" y="394269"/>
            <a:ext cx="4182150" cy="41746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Finding percentiles</a:t>
            </a:r>
            <a:endParaRPr/>
          </a:p>
          <a:p>
            <a:pPr indent="0" lvl="0" marL="0" rtl="0" algn="l">
              <a:spcBef>
                <a:spcPts val="1200"/>
              </a:spcBef>
              <a:spcAft>
                <a:spcPts val="0"/>
              </a:spcAft>
              <a:buNone/>
            </a:pPr>
            <a:r>
              <a:rPr lang="en"/>
              <a:t>Scores = {80,77,76,82,89,84,81,85,87,75,92,75,90,87,95,81,96,81,95,99,75}</a:t>
            </a:r>
            <a:endParaRPr/>
          </a:p>
          <a:p>
            <a:pPr indent="0" lvl="0" marL="0" rtl="0" algn="l">
              <a:spcBef>
                <a:spcPts val="1200"/>
              </a:spcBef>
              <a:spcAft>
                <a:spcPts val="0"/>
              </a:spcAft>
              <a:buNone/>
            </a:pPr>
            <a:r>
              <a:rPr lang="en"/>
              <a:t>Sort from lowest to highest</a:t>
            </a:r>
            <a:endParaRPr/>
          </a:p>
          <a:p>
            <a:pPr indent="0" lvl="0" marL="0" rtl="0" algn="l">
              <a:spcBef>
                <a:spcPts val="1200"/>
              </a:spcBef>
              <a:spcAft>
                <a:spcPts val="0"/>
              </a:spcAft>
              <a:buNone/>
            </a:pPr>
            <a:r>
              <a:rPr lang="en"/>
              <a:t>Scores = {75,75,75,76,77,80,81,81,81,82,84,85,87,87,89,90,92,95,95,96,99}</a:t>
            </a:r>
            <a:endParaRPr/>
          </a:p>
          <a:p>
            <a:pPr indent="0" lvl="0" marL="0" rtl="0" algn="l">
              <a:spcBef>
                <a:spcPts val="1200"/>
              </a:spcBef>
              <a:spcAft>
                <a:spcPts val="0"/>
              </a:spcAft>
              <a:buNone/>
            </a:pPr>
            <a:r>
              <a:rPr lang="en"/>
              <a:t>Find the 20th percentile</a:t>
            </a:r>
            <a:endParaRPr/>
          </a:p>
          <a:p>
            <a:pPr indent="0" lvl="0" marL="0" rtl="0" algn="l">
              <a:spcBef>
                <a:spcPts val="1200"/>
              </a:spcBef>
              <a:spcAft>
                <a:spcPts val="0"/>
              </a:spcAft>
              <a:buNone/>
            </a:pPr>
            <a:r>
              <a:rPr lang="en"/>
              <a:t>P(n + 1)/100</a:t>
            </a:r>
            <a:endParaRPr/>
          </a:p>
          <a:p>
            <a:pPr indent="0" lvl="0" marL="0" rtl="0" algn="l">
              <a:spcBef>
                <a:spcPts val="1200"/>
              </a:spcBef>
              <a:spcAft>
                <a:spcPts val="0"/>
              </a:spcAft>
              <a:buNone/>
            </a:pPr>
            <a:r>
              <a:rPr lang="en"/>
              <a:t>20 * (21 + 1) / 100 = 20 * 22 / 100 = 4.4</a:t>
            </a:r>
            <a:endParaRPr/>
          </a:p>
          <a:p>
            <a:pPr indent="0" lvl="0" marL="0" rtl="0" algn="l">
              <a:spcBef>
                <a:spcPts val="1200"/>
              </a:spcBef>
              <a:spcAft>
                <a:spcPts val="0"/>
              </a:spcAft>
              <a:buNone/>
            </a:pPr>
            <a:r>
              <a:rPr lang="en"/>
              <a:t>4.4th place…round </a:t>
            </a:r>
            <a:r>
              <a:rPr b="1" lang="en"/>
              <a:t>up</a:t>
            </a:r>
            <a:r>
              <a:rPr lang="en"/>
              <a:t> to 5th place so that value is the value just above P percent of the data</a:t>
            </a:r>
            <a:endParaRPr/>
          </a:p>
          <a:p>
            <a:pPr indent="0" lvl="0" marL="0" rtl="0" algn="l">
              <a:spcBef>
                <a:spcPts val="1200"/>
              </a:spcBef>
              <a:spcAft>
                <a:spcPts val="1200"/>
              </a:spcAft>
              <a:buClr>
                <a:schemeClr val="dk1"/>
              </a:buClr>
              <a:buSzPct val="61111"/>
              <a:buFont typeface="Arial"/>
              <a:buNone/>
            </a:pPr>
            <a:r>
              <a:rPr lang="en"/>
              <a:t>Scores = {75,75,75,76,</a:t>
            </a:r>
            <a:r>
              <a:rPr b="1" lang="en"/>
              <a:t>77</a:t>
            </a:r>
            <a:r>
              <a:rPr lang="en"/>
              <a:t>,80,81,81,81,82,84,85,87,87,89,90,92,95,95,96,99}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vs Inferential Statistics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Statistics is often separated into two categories: </a:t>
            </a:r>
            <a:r>
              <a:rPr b="1" lang="en"/>
              <a:t>Descriptive and Inferential</a:t>
            </a:r>
            <a:endParaRPr b="1"/>
          </a:p>
          <a:p>
            <a:pPr indent="0" lvl="0" marL="0" rtl="0" algn="l">
              <a:spcBef>
                <a:spcPts val="1200"/>
              </a:spcBef>
              <a:spcAft>
                <a:spcPts val="0"/>
              </a:spcAft>
              <a:buNone/>
            </a:pPr>
            <a:r>
              <a:rPr b="1" lang="en"/>
              <a:t>Descriptive </a:t>
            </a:r>
            <a:r>
              <a:rPr b="1" lang="en"/>
              <a:t>statistics</a:t>
            </a:r>
            <a:r>
              <a:rPr lang="en"/>
              <a:t> seeks to…describe or summarize data in a clear, concise, and standardized way, allowing us to quickly understand the </a:t>
            </a:r>
            <a:r>
              <a:rPr lang="en"/>
              <a:t>fundamental</a:t>
            </a:r>
            <a:r>
              <a:rPr lang="en"/>
              <a:t> characteristics of a data set, as well as to make simple comparisons between data sets</a:t>
            </a:r>
            <a:endParaRPr/>
          </a:p>
          <a:p>
            <a:pPr indent="0" lvl="0" marL="0" rtl="0" algn="l">
              <a:spcBef>
                <a:spcPts val="1200"/>
              </a:spcBef>
              <a:spcAft>
                <a:spcPts val="0"/>
              </a:spcAft>
              <a:buNone/>
            </a:pPr>
            <a:r>
              <a:rPr lang="en"/>
              <a:t>Examples of descriptive statistics include averages, ranges, variance, etc.</a:t>
            </a:r>
            <a:endParaRPr/>
          </a:p>
          <a:p>
            <a:pPr indent="0" lvl="0" marL="0" rtl="0" algn="l">
              <a:spcBef>
                <a:spcPts val="1200"/>
              </a:spcBef>
              <a:spcAft>
                <a:spcPts val="0"/>
              </a:spcAft>
              <a:buNone/>
            </a:pPr>
            <a:r>
              <a:rPr b="1" lang="en"/>
              <a:t>Inferential statistics</a:t>
            </a:r>
            <a:r>
              <a:rPr lang="en"/>
              <a:t> seeks to…infer the properties of a population or alternative sample from a given sample.</a:t>
            </a:r>
            <a:endParaRPr/>
          </a:p>
          <a:p>
            <a:pPr indent="0" lvl="0" marL="0" rtl="0" algn="l">
              <a:spcBef>
                <a:spcPts val="1200"/>
              </a:spcBef>
              <a:spcAft>
                <a:spcPts val="0"/>
              </a:spcAft>
              <a:buNone/>
            </a:pPr>
            <a:r>
              <a:rPr lang="en"/>
              <a:t>Examples of inferential statistics include hypothesis testing, confidence intervals, regression analysis, etc.</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Quartiles</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Quartiles are the 25th, 50th, and 75th percentiles of data</a:t>
            </a:r>
            <a:endParaRPr/>
          </a:p>
          <a:p>
            <a:pPr indent="0" lvl="0" marL="0" rtl="0" algn="l">
              <a:spcBef>
                <a:spcPts val="1200"/>
              </a:spcBef>
              <a:spcAft>
                <a:spcPts val="0"/>
              </a:spcAft>
              <a:buNone/>
            </a:pPr>
            <a:r>
              <a:rPr lang="en"/>
              <a:t>Quartiles are found by ordering your data and using the formulas</a:t>
            </a:r>
            <a:endParaRPr/>
          </a:p>
          <a:p>
            <a:pPr indent="0" lvl="0" marL="0" rtl="0" algn="l">
              <a:spcBef>
                <a:spcPts val="1200"/>
              </a:spcBef>
              <a:spcAft>
                <a:spcPts val="0"/>
              </a:spcAft>
              <a:buNone/>
            </a:pPr>
            <a:r>
              <a:rPr lang="en"/>
              <a:t>1st quartile = ¼(n + 1)th term</a:t>
            </a:r>
            <a:endParaRPr/>
          </a:p>
          <a:p>
            <a:pPr indent="0" lvl="0" marL="0" rtl="0" algn="l">
              <a:spcBef>
                <a:spcPts val="1200"/>
              </a:spcBef>
              <a:spcAft>
                <a:spcPts val="0"/>
              </a:spcAft>
              <a:buNone/>
            </a:pPr>
            <a:r>
              <a:rPr lang="en"/>
              <a:t>2nd quartile = ½(n + 1)th term = Median</a:t>
            </a:r>
            <a:endParaRPr/>
          </a:p>
          <a:p>
            <a:pPr indent="0" lvl="0" marL="0" rtl="0" algn="l">
              <a:spcBef>
                <a:spcPts val="1200"/>
              </a:spcBef>
              <a:spcAft>
                <a:spcPts val="0"/>
              </a:spcAft>
              <a:buNone/>
            </a:pPr>
            <a:r>
              <a:rPr lang="en"/>
              <a:t>3rd quartile = ¾(n + 1)th term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Interquartile range measures spread between 75th and 25th percentiles</a:t>
            </a:r>
            <a:endParaRPr/>
          </a:p>
          <a:p>
            <a:pPr indent="0" lvl="0" marL="0" rtl="0" algn="l">
              <a:spcBef>
                <a:spcPts val="1200"/>
              </a:spcBef>
              <a:spcAft>
                <a:spcPts val="1200"/>
              </a:spcAft>
              <a:buNone/>
            </a:pPr>
            <a:r>
              <a:rPr lang="en"/>
              <a:t>IQR = 3rd Quartile - 1st Quartile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Quantiles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Same as quartiles, just with </a:t>
            </a:r>
            <a:r>
              <a:rPr lang="en"/>
              <a:t>numbers</a:t>
            </a:r>
            <a:r>
              <a:rPr lang="en"/>
              <a:t> other than 25, 50, and 75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Simple Statistics	</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Maximum: The largest number in a series</a:t>
            </a:r>
            <a:endParaRPr/>
          </a:p>
          <a:p>
            <a:pPr indent="0" lvl="0" marL="0" rtl="0" algn="l">
              <a:spcBef>
                <a:spcPts val="1200"/>
              </a:spcBef>
              <a:spcAft>
                <a:spcPts val="0"/>
              </a:spcAft>
              <a:buNone/>
            </a:pPr>
            <a:r>
              <a:rPr lang="en"/>
              <a:t>Minimum: The smallest number in a series</a:t>
            </a:r>
            <a:endParaRPr/>
          </a:p>
          <a:p>
            <a:pPr indent="0" lvl="0" marL="0" rtl="0" algn="l">
              <a:spcBef>
                <a:spcPts val="1200"/>
              </a:spcBef>
              <a:spcAft>
                <a:spcPts val="0"/>
              </a:spcAft>
              <a:buNone/>
            </a:pPr>
            <a:r>
              <a:rPr lang="en"/>
              <a:t>Range: The maximum minus the minimum</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Distributions</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Frequency distributions are tables or graphs that show the number of observations within a given range / interval or category</a:t>
            </a:r>
            <a:endParaRPr/>
          </a:p>
        </p:txBody>
      </p:sp>
      <p:graphicFrame>
        <p:nvGraphicFramePr>
          <p:cNvPr id="194" name="Google Shape;194;p35"/>
          <p:cNvGraphicFramePr/>
          <p:nvPr/>
        </p:nvGraphicFramePr>
        <p:xfrm>
          <a:off x="878350" y="2046600"/>
          <a:ext cx="3000000" cy="3000000"/>
        </p:xfrm>
        <a:graphic>
          <a:graphicData uri="http://schemas.openxmlformats.org/drawingml/2006/table">
            <a:tbl>
              <a:tblPr>
                <a:noFill/>
                <a:tableStyleId>{52337F98-8EF9-412F-AEF2-26FA9DA2988D}</a:tableStyleId>
              </a:tblPr>
              <a:tblGrid>
                <a:gridCol w="1809750"/>
                <a:gridCol w="1809750"/>
                <a:gridCol w="1809750"/>
                <a:gridCol w="1809750"/>
              </a:tblGrid>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Relative Frequency</a:t>
                      </a:r>
                      <a:endParaRPr/>
                    </a:p>
                  </a:txBody>
                  <a:tcPr marT="91425" marB="91425" marR="91425" marL="91425"/>
                </a:tc>
                <a:tc>
                  <a:txBody>
                    <a:bodyPr/>
                    <a:lstStyle/>
                    <a:p>
                      <a:pPr indent="0" lvl="0" marL="0" rtl="0" algn="l">
                        <a:spcBef>
                          <a:spcPts val="0"/>
                        </a:spcBef>
                        <a:spcAft>
                          <a:spcPts val="0"/>
                        </a:spcAft>
                        <a:buNone/>
                      </a:pPr>
                      <a:r>
                        <a:rPr lang="en"/>
                        <a:t>Cumulative</a:t>
                      </a:r>
                      <a:r>
                        <a:rPr lang="en"/>
                        <a:t> Frequency (Ascending)</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 / 12 = .25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 / 12 = .42</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 / 12 = .17</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r>
              <a:tr h="38100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sp>
        <p:nvSpPr>
          <p:cNvPr id="200" name="Google Shape;200;p36"/>
          <p:cNvSpPr txBox="1"/>
          <p:nvPr>
            <p:ph idx="1" type="body"/>
          </p:nvPr>
        </p:nvSpPr>
        <p:spPr>
          <a:xfrm>
            <a:off x="311700" y="1152475"/>
            <a:ext cx="4377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is broken into evenly sized ranges</a:t>
            </a:r>
            <a:endParaRPr/>
          </a:p>
          <a:p>
            <a:pPr indent="0" lvl="0" marL="0" rtl="0" algn="l">
              <a:spcBef>
                <a:spcPts val="1200"/>
              </a:spcBef>
              <a:spcAft>
                <a:spcPts val="0"/>
              </a:spcAft>
              <a:buNone/>
            </a:pPr>
            <a:r>
              <a:rPr lang="en"/>
              <a:t>Similar to bar chart, but </a:t>
            </a:r>
            <a:r>
              <a:rPr lang="en"/>
              <a:t>numerical</a:t>
            </a:r>
            <a:r>
              <a:rPr lang="en"/>
              <a:t> rather than categorical </a:t>
            </a:r>
            <a:endParaRPr/>
          </a:p>
          <a:p>
            <a:pPr indent="0" lvl="0" marL="0" rtl="0" algn="l">
              <a:spcBef>
                <a:spcPts val="1200"/>
              </a:spcBef>
              <a:spcAft>
                <a:spcPts val="0"/>
              </a:spcAft>
              <a:buNone/>
            </a:pPr>
            <a:r>
              <a:rPr lang="en"/>
              <a:t>The height of the bar at each range corresponds to the quantity of values in that bar’s corresponding range</a:t>
            </a:r>
            <a:endParaRPr/>
          </a:p>
          <a:p>
            <a:pPr indent="0" lvl="0" marL="0" rtl="0" algn="l">
              <a:spcBef>
                <a:spcPts val="1200"/>
              </a:spcBef>
              <a:spcAft>
                <a:spcPts val="1200"/>
              </a:spcAft>
              <a:buNone/>
            </a:pPr>
            <a:r>
              <a:rPr lang="en"/>
              <a:t>For example, in the </a:t>
            </a:r>
            <a:r>
              <a:rPr lang="en"/>
              <a:t>histogram</a:t>
            </a:r>
            <a:r>
              <a:rPr lang="en"/>
              <a:t> to the right, there are 6 instances where the value falls between 6 and 10, as well as 36 and 40</a:t>
            </a:r>
            <a:endParaRPr/>
          </a:p>
        </p:txBody>
      </p:sp>
      <p:pic>
        <p:nvPicPr>
          <p:cNvPr id="201" name="Google Shape;201;p36"/>
          <p:cNvPicPr preferRelativeResize="0"/>
          <p:nvPr/>
        </p:nvPicPr>
        <p:blipFill>
          <a:blip r:embed="rId3">
            <a:alphaModFix/>
          </a:blip>
          <a:stretch>
            <a:fillRect/>
          </a:stretch>
        </p:blipFill>
        <p:spPr>
          <a:xfrm>
            <a:off x="5002450" y="1345850"/>
            <a:ext cx="3829851" cy="2642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Chart</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chemeClr val="dk2"/>
                </a:solidFill>
              </a:rPr>
              <a:t>Relating Two Numerical Variables</a:t>
            </a:r>
            <a:endParaRPr sz="1800">
              <a:solidFill>
                <a:schemeClr val="dk2"/>
              </a:solidFill>
            </a:endParaRPr>
          </a:p>
          <a:p>
            <a:pPr indent="0" lvl="0" marL="0" rtl="0" algn="l">
              <a:spcBef>
                <a:spcPts val="1600"/>
              </a:spcBef>
              <a:spcAft>
                <a:spcPts val="0"/>
              </a:spcAft>
              <a:buNone/>
            </a:pPr>
            <a:r>
              <a:t/>
            </a:r>
            <a:endParaRPr/>
          </a:p>
        </p:txBody>
      </p:sp>
      <p:sp>
        <p:nvSpPr>
          <p:cNvPr id="213" name="Google Shape;213;p38"/>
          <p:cNvSpPr txBox="1"/>
          <p:nvPr>
            <p:ph idx="1" type="body"/>
          </p:nvPr>
        </p:nvSpPr>
        <p:spPr>
          <a:xfrm>
            <a:off x="311700" y="1152475"/>
            <a:ext cx="8520600" cy="364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Graphically we use a scatter-plot</a:t>
            </a:r>
            <a:endParaRPr/>
          </a:p>
          <a:p>
            <a:pPr indent="0" lvl="0" marL="0" rtl="0" algn="l">
              <a:spcBef>
                <a:spcPts val="1200"/>
              </a:spcBef>
              <a:spcAft>
                <a:spcPts val="0"/>
              </a:spcAft>
              <a:buNone/>
            </a:pPr>
            <a:r>
              <a:rPr lang="en"/>
              <a:t>Mathematically we use covariance and correlation</a:t>
            </a:r>
            <a:endParaRPr/>
          </a:p>
          <a:p>
            <a:pPr indent="0" lvl="0" marL="0" rtl="0" algn="l">
              <a:spcBef>
                <a:spcPts val="1200"/>
              </a:spcBef>
              <a:spcAft>
                <a:spcPts val="0"/>
              </a:spcAft>
              <a:buNone/>
            </a:pPr>
            <a:r>
              <a:rPr lang="en"/>
              <a:t>Positive (negative) covariance means strong positive (negative) linear relationship between variables</a:t>
            </a:r>
            <a:endParaRPr/>
          </a:p>
          <a:p>
            <a:pPr indent="0" lvl="0" marL="0" rtl="0" algn="l">
              <a:spcBef>
                <a:spcPts val="1200"/>
              </a:spcBef>
              <a:spcAft>
                <a:spcPts val="0"/>
              </a:spcAft>
              <a:buNone/>
            </a:pPr>
            <a:r>
              <a:rPr lang="en"/>
              <a:t>Covariance values are dependent on the values measured, so interpreting magnitude can be difficult.  Is a covariance of 200 big or little?</a:t>
            </a:r>
            <a:endParaRPr/>
          </a:p>
          <a:p>
            <a:pPr indent="0" lvl="0" marL="0" rtl="0" algn="l">
              <a:spcBef>
                <a:spcPts val="1200"/>
              </a:spcBef>
              <a:spcAft>
                <a:spcPts val="0"/>
              </a:spcAft>
              <a:buNone/>
            </a:pPr>
            <a:r>
              <a:rPr lang="en"/>
              <a:t>Correlation is bound between -1 and 1 making it much more useful</a:t>
            </a:r>
            <a:endParaRPr/>
          </a:p>
          <a:p>
            <a:pPr indent="0" lvl="0" marL="0" rtl="0" algn="l">
              <a:spcBef>
                <a:spcPts val="1200"/>
              </a:spcBef>
              <a:spcAft>
                <a:spcPts val="1200"/>
              </a:spcAft>
              <a:buNone/>
            </a:pPr>
            <a:r>
              <a:t/>
            </a:r>
            <a:endParaRPr/>
          </a:p>
        </p:txBody>
      </p:sp>
      <p:pic>
        <p:nvPicPr>
          <p:cNvPr id="214" name="Google Shape;214;p38"/>
          <p:cNvPicPr preferRelativeResize="0"/>
          <p:nvPr/>
        </p:nvPicPr>
        <p:blipFill>
          <a:blip r:embed="rId3">
            <a:alphaModFix/>
          </a:blip>
          <a:stretch>
            <a:fillRect/>
          </a:stretch>
        </p:blipFill>
        <p:spPr>
          <a:xfrm>
            <a:off x="5068866" y="216599"/>
            <a:ext cx="1756085" cy="626578"/>
          </a:xfrm>
          <a:prstGeom prst="rect">
            <a:avLst/>
          </a:prstGeom>
          <a:noFill/>
          <a:ln>
            <a:noFill/>
          </a:ln>
        </p:spPr>
      </p:pic>
      <p:pic>
        <p:nvPicPr>
          <p:cNvPr id="215" name="Google Shape;215;p38"/>
          <p:cNvPicPr preferRelativeResize="0"/>
          <p:nvPr/>
        </p:nvPicPr>
        <p:blipFill>
          <a:blip r:embed="rId4">
            <a:alphaModFix/>
          </a:blip>
          <a:stretch>
            <a:fillRect/>
          </a:stretch>
        </p:blipFill>
        <p:spPr>
          <a:xfrm>
            <a:off x="5017700" y="1009321"/>
            <a:ext cx="1756085" cy="626578"/>
          </a:xfrm>
          <a:prstGeom prst="rect">
            <a:avLst/>
          </a:prstGeom>
          <a:noFill/>
          <a:ln>
            <a:noFill/>
          </a:ln>
        </p:spPr>
      </p:pic>
      <p:pic>
        <p:nvPicPr>
          <p:cNvPr id="216" name="Google Shape;216;p38"/>
          <p:cNvPicPr preferRelativeResize="0"/>
          <p:nvPr/>
        </p:nvPicPr>
        <p:blipFill>
          <a:blip r:embed="rId5">
            <a:alphaModFix/>
          </a:blip>
          <a:stretch>
            <a:fillRect/>
          </a:stretch>
        </p:blipFill>
        <p:spPr>
          <a:xfrm>
            <a:off x="7128952" y="216599"/>
            <a:ext cx="1756085" cy="626578"/>
          </a:xfrm>
          <a:prstGeom prst="rect">
            <a:avLst/>
          </a:prstGeom>
          <a:noFill/>
          <a:ln>
            <a:noFill/>
          </a:ln>
        </p:spPr>
      </p:pic>
      <p:pic>
        <p:nvPicPr>
          <p:cNvPr id="217" name="Google Shape;217;p38"/>
          <p:cNvPicPr preferRelativeResize="0"/>
          <p:nvPr/>
        </p:nvPicPr>
        <p:blipFill>
          <a:blip r:embed="rId6">
            <a:alphaModFix/>
          </a:blip>
          <a:stretch>
            <a:fillRect/>
          </a:stretch>
        </p:blipFill>
        <p:spPr>
          <a:xfrm>
            <a:off x="7205690" y="1009321"/>
            <a:ext cx="1756085" cy="626578"/>
          </a:xfrm>
          <a:prstGeom prst="rect">
            <a:avLst/>
          </a:prstGeom>
          <a:noFill/>
          <a:ln>
            <a:noFill/>
          </a:ln>
        </p:spPr>
      </p:pic>
      <p:sp>
        <p:nvSpPr>
          <p:cNvPr id="218" name="Google Shape;218;p38"/>
          <p:cNvSpPr txBox="1"/>
          <p:nvPr/>
        </p:nvSpPr>
        <p:spPr>
          <a:xfrm>
            <a:off x="5837225" y="4798900"/>
            <a:ext cx="29331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sx is standard deviation of 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1000"/>
                                        <p:tgtEl>
                                          <p:spTgt spid="2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Effect filter="fade" transition="in">
                                      <p:cBhvr>
                                        <p:cTn dur="1000"/>
                                        <p:tgtEl>
                                          <p:spTgt spid="21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Graphing Two Variables At Once</a:t>
            </a:r>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Scatter plot: Graph plotting each observation on 2D “Cartesian Plane” </a:t>
            </a:r>
            <a:endParaRPr/>
          </a:p>
        </p:txBody>
      </p:sp>
      <p:pic>
        <p:nvPicPr>
          <p:cNvPr id="225" name="Google Shape;225;p39"/>
          <p:cNvPicPr preferRelativeResize="0"/>
          <p:nvPr/>
        </p:nvPicPr>
        <p:blipFill>
          <a:blip r:embed="rId3">
            <a:alphaModFix/>
          </a:blip>
          <a:stretch>
            <a:fillRect/>
          </a:stretch>
        </p:blipFill>
        <p:spPr>
          <a:xfrm>
            <a:off x="1987700" y="1953697"/>
            <a:ext cx="4229375" cy="2615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2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a:t>
            </a:r>
            <a:endParaRPr/>
          </a:p>
        </p:txBody>
      </p:sp>
      <p:sp>
        <p:nvSpPr>
          <p:cNvPr id="231" name="Google Shape;231;p40"/>
          <p:cNvSpPr txBox="1"/>
          <p:nvPr>
            <p:ph idx="1" type="body"/>
          </p:nvPr>
        </p:nvSpPr>
        <p:spPr>
          <a:xfrm>
            <a:off x="311700" y="863550"/>
            <a:ext cx="3397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Steps:</a:t>
            </a:r>
            <a:endParaRPr/>
          </a:p>
          <a:p>
            <a:pPr indent="-342900" lvl="0" marL="457200" rtl="0" algn="l">
              <a:spcBef>
                <a:spcPts val="1200"/>
              </a:spcBef>
              <a:spcAft>
                <a:spcPts val="0"/>
              </a:spcAft>
              <a:buSzPts val="1800"/>
              <a:buAutoNum type="arabicParenR"/>
            </a:pPr>
            <a:r>
              <a:rPr lang="en"/>
              <a:t>Calculate means of x and y</a:t>
            </a:r>
            <a:endParaRPr/>
          </a:p>
          <a:p>
            <a:pPr indent="-342900" lvl="0" marL="457200" rtl="0" algn="l">
              <a:spcBef>
                <a:spcPts val="0"/>
              </a:spcBef>
              <a:spcAft>
                <a:spcPts val="0"/>
              </a:spcAft>
              <a:buSzPts val="1800"/>
              <a:buAutoNum type="arabicParenR"/>
            </a:pPr>
            <a:r>
              <a:rPr lang="en"/>
              <a:t>Subtract the mean of each variable from each observation</a:t>
            </a:r>
            <a:endParaRPr/>
          </a:p>
          <a:p>
            <a:pPr indent="-342900" lvl="0" marL="457200" rtl="0" algn="l">
              <a:spcBef>
                <a:spcPts val="0"/>
              </a:spcBef>
              <a:spcAft>
                <a:spcPts val="0"/>
              </a:spcAft>
              <a:buSzPts val="1800"/>
              <a:buAutoNum type="arabicParenR"/>
            </a:pPr>
            <a:r>
              <a:rPr lang="en"/>
              <a:t>Multiply each x-xbar by each y-ybar</a:t>
            </a:r>
            <a:endParaRPr/>
          </a:p>
          <a:p>
            <a:pPr indent="-342900" lvl="0" marL="457200" rtl="0" algn="l">
              <a:spcBef>
                <a:spcPts val="0"/>
              </a:spcBef>
              <a:spcAft>
                <a:spcPts val="0"/>
              </a:spcAft>
              <a:buSzPts val="1800"/>
              <a:buAutoNum type="arabicParenR"/>
            </a:pPr>
            <a:r>
              <a:rPr lang="en"/>
              <a:t>Sum the products </a:t>
            </a:r>
            <a:endParaRPr/>
          </a:p>
          <a:p>
            <a:pPr indent="-342900" lvl="0" marL="457200" rtl="0" algn="l">
              <a:spcBef>
                <a:spcPts val="0"/>
              </a:spcBef>
              <a:spcAft>
                <a:spcPts val="0"/>
              </a:spcAft>
              <a:buSzPts val="1800"/>
              <a:buAutoNum type="arabicParenR"/>
            </a:pPr>
            <a:r>
              <a:rPr lang="en"/>
              <a:t>Divide by the </a:t>
            </a:r>
            <a:r>
              <a:rPr b="1" lang="en"/>
              <a:t>number of observations</a:t>
            </a:r>
            <a:r>
              <a:rPr lang="en"/>
              <a:t> </a:t>
            </a:r>
            <a:r>
              <a:rPr b="1" lang="en"/>
              <a:t>if population</a:t>
            </a:r>
            <a:r>
              <a:rPr lang="en"/>
              <a:t>, or </a:t>
            </a:r>
            <a:r>
              <a:rPr b="1" lang="en"/>
              <a:t>n-1 if a sample</a:t>
            </a:r>
            <a:endParaRPr b="1"/>
          </a:p>
        </p:txBody>
      </p:sp>
      <p:pic>
        <p:nvPicPr>
          <p:cNvPr id="232" name="Google Shape;232;p40"/>
          <p:cNvPicPr preferRelativeResize="0"/>
          <p:nvPr/>
        </p:nvPicPr>
        <p:blipFill>
          <a:blip r:embed="rId3">
            <a:alphaModFix/>
          </a:blip>
          <a:stretch>
            <a:fillRect/>
          </a:stretch>
        </p:blipFill>
        <p:spPr>
          <a:xfrm>
            <a:off x="4739757" y="1926575"/>
            <a:ext cx="4041743" cy="1442100"/>
          </a:xfrm>
          <a:prstGeom prst="rect">
            <a:avLst/>
          </a:prstGeom>
          <a:noFill/>
          <a:ln>
            <a:noFill/>
          </a:ln>
        </p:spPr>
      </p:pic>
      <p:pic>
        <p:nvPicPr>
          <p:cNvPr id="233" name="Google Shape;233;p40"/>
          <p:cNvPicPr preferRelativeResize="0"/>
          <p:nvPr/>
        </p:nvPicPr>
        <p:blipFill>
          <a:blip r:embed="rId4">
            <a:alphaModFix/>
          </a:blip>
          <a:stretch>
            <a:fillRect/>
          </a:stretch>
        </p:blipFill>
        <p:spPr>
          <a:xfrm>
            <a:off x="4758925" y="649904"/>
            <a:ext cx="3578100" cy="127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41"/>
          <p:cNvPicPr preferRelativeResize="0"/>
          <p:nvPr/>
        </p:nvPicPr>
        <p:blipFill>
          <a:blip r:embed="rId3">
            <a:alphaModFix/>
          </a:blip>
          <a:stretch>
            <a:fillRect/>
          </a:stretch>
        </p:blipFill>
        <p:spPr>
          <a:xfrm>
            <a:off x="-34887" y="1017719"/>
            <a:ext cx="9213775" cy="328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types of descriptive statistics:</a:t>
            </a:r>
            <a:endParaRPr/>
          </a:p>
          <a:p>
            <a:pPr indent="-342900" lvl="0" marL="457200" rtl="0" algn="l">
              <a:spcBef>
                <a:spcPts val="1200"/>
              </a:spcBef>
              <a:spcAft>
                <a:spcPts val="0"/>
              </a:spcAft>
              <a:buSzPts val="1800"/>
              <a:buAutoNum type="arabicParenR"/>
            </a:pPr>
            <a:r>
              <a:rPr lang="en"/>
              <a:t>Measures of central </a:t>
            </a:r>
            <a:r>
              <a:rPr lang="en"/>
              <a:t>tendency </a:t>
            </a:r>
            <a:endParaRPr/>
          </a:p>
          <a:p>
            <a:pPr indent="-342900" lvl="0" marL="457200" rtl="0" algn="l">
              <a:spcBef>
                <a:spcPts val="0"/>
              </a:spcBef>
              <a:spcAft>
                <a:spcPts val="0"/>
              </a:spcAft>
              <a:buSzPts val="1800"/>
              <a:buAutoNum type="arabicParenR"/>
            </a:pPr>
            <a:r>
              <a:rPr lang="en"/>
              <a:t>Measures of spread / dispersion  </a:t>
            </a:r>
            <a:endParaRPr/>
          </a:p>
          <a:p>
            <a:pPr indent="-342900" lvl="0" marL="457200" rtl="0" algn="l">
              <a:spcBef>
                <a:spcPts val="0"/>
              </a:spcBef>
              <a:spcAft>
                <a:spcPts val="0"/>
              </a:spcAft>
              <a:buSzPts val="1800"/>
              <a:buAutoNum type="arabicParenR"/>
            </a:pPr>
            <a:r>
              <a:rPr lang="en"/>
              <a:t>Distribution</a:t>
            </a:r>
            <a:endParaRPr/>
          </a:p>
          <a:p>
            <a:pPr indent="-342900" lvl="0" marL="457200" rtl="0" algn="l">
              <a:spcBef>
                <a:spcPts val="0"/>
              </a:spcBef>
              <a:spcAft>
                <a:spcPts val="0"/>
              </a:spcAft>
              <a:buSzPts val="1800"/>
              <a:buAutoNum type="arabicParenR"/>
            </a:pPr>
            <a:r>
              <a:rPr lang="en"/>
              <a:t>Measures of Relation (if more than one series)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27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Covariance </a:t>
            </a:r>
            <a:endParaRPr/>
          </a:p>
        </p:txBody>
      </p:sp>
      <p:sp>
        <p:nvSpPr>
          <p:cNvPr id="245" name="Google Shape;245;p42"/>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Units don’t make sense intuitively</a:t>
            </a:r>
            <a:endParaRPr/>
          </a:p>
          <a:p>
            <a:pPr indent="0" lvl="0" marL="0" rtl="0" algn="l">
              <a:spcBef>
                <a:spcPts val="1200"/>
              </a:spcBef>
              <a:spcAft>
                <a:spcPts val="0"/>
              </a:spcAft>
              <a:buNone/>
            </a:pPr>
            <a:r>
              <a:rPr lang="en"/>
              <a:t>Both income and education information combined into a single variable?</a:t>
            </a:r>
            <a:endParaRPr/>
          </a:p>
          <a:p>
            <a:pPr indent="0" lvl="0" marL="0" rtl="0" algn="l">
              <a:spcBef>
                <a:spcPts val="1200"/>
              </a:spcBef>
              <a:spcAft>
                <a:spcPts val="0"/>
              </a:spcAft>
              <a:buNone/>
            </a:pPr>
            <a:r>
              <a:rPr lang="en"/>
              <a:t>Is a covariance of -4,676 a lot?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Correlation is more useful</a:t>
            </a:r>
            <a:endParaRPr/>
          </a:p>
          <a:p>
            <a:pPr indent="0" lvl="0" marL="0" rtl="0" algn="l">
              <a:spcBef>
                <a:spcPts val="1200"/>
              </a:spcBef>
              <a:spcAft>
                <a:spcPts val="1200"/>
              </a:spcAft>
              <a:buNone/>
            </a:pPr>
            <a:r>
              <a:t/>
            </a:r>
            <a:endParaRPr/>
          </a:p>
        </p:txBody>
      </p:sp>
      <p:pic>
        <p:nvPicPr>
          <p:cNvPr id="246" name="Google Shape;246;p42"/>
          <p:cNvPicPr preferRelativeResize="0"/>
          <p:nvPr/>
        </p:nvPicPr>
        <p:blipFill>
          <a:blip r:embed="rId3">
            <a:alphaModFix/>
          </a:blip>
          <a:stretch>
            <a:fillRect/>
          </a:stretch>
        </p:blipFill>
        <p:spPr>
          <a:xfrm>
            <a:off x="5407525" y="86275"/>
            <a:ext cx="3512701" cy="2893505"/>
          </a:xfrm>
          <a:prstGeom prst="rect">
            <a:avLst/>
          </a:prstGeom>
          <a:noFill/>
          <a:ln>
            <a:noFill/>
          </a:ln>
        </p:spPr>
      </p:pic>
      <p:pic>
        <p:nvPicPr>
          <p:cNvPr id="247" name="Google Shape;247;p42"/>
          <p:cNvPicPr preferRelativeResize="0"/>
          <p:nvPr/>
        </p:nvPicPr>
        <p:blipFill>
          <a:blip r:embed="rId4">
            <a:alphaModFix/>
          </a:blip>
          <a:stretch>
            <a:fillRect/>
          </a:stretch>
        </p:blipFill>
        <p:spPr>
          <a:xfrm>
            <a:off x="5620413" y="3080400"/>
            <a:ext cx="3211875" cy="1927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Coefficient</a:t>
            </a:r>
            <a:endParaRPr/>
          </a:p>
        </p:txBody>
      </p:sp>
      <p:sp>
        <p:nvSpPr>
          <p:cNvPr id="253" name="Google Shape;253;p43"/>
          <p:cNvSpPr txBox="1"/>
          <p:nvPr>
            <p:ph idx="1" type="body"/>
          </p:nvPr>
        </p:nvSpPr>
        <p:spPr>
          <a:xfrm>
            <a:off x="311700" y="1152475"/>
            <a:ext cx="556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baseline="-25000" lang="en"/>
              <a:t>x</a:t>
            </a:r>
            <a:r>
              <a:rPr lang="en"/>
              <a:t> is standard deviation of x, </a:t>
            </a:r>
            <a:endParaRPr/>
          </a:p>
          <a:p>
            <a:pPr indent="0" lvl="0" marL="0" rtl="0" algn="l">
              <a:spcBef>
                <a:spcPts val="1200"/>
              </a:spcBef>
              <a:spcAft>
                <a:spcPts val="0"/>
              </a:spcAft>
              <a:buNone/>
            </a:pPr>
            <a:r>
              <a:rPr lang="en"/>
              <a:t>S</a:t>
            </a:r>
            <a:r>
              <a:rPr baseline="-25000" lang="en"/>
              <a:t>y </a:t>
            </a:r>
            <a:r>
              <a:rPr lang="en"/>
              <a:t>is the standard deviation of y </a:t>
            </a:r>
            <a:endParaRPr/>
          </a:p>
          <a:p>
            <a:pPr indent="0" lvl="0" marL="0" rtl="0" algn="l">
              <a:spcBef>
                <a:spcPts val="1200"/>
              </a:spcBef>
              <a:spcAft>
                <a:spcPts val="0"/>
              </a:spcAft>
              <a:buNone/>
            </a:pPr>
            <a:r>
              <a:rPr lang="en"/>
              <a:t>s</a:t>
            </a:r>
            <a:r>
              <a:rPr baseline="-25000" lang="en"/>
              <a:t>xy</a:t>
            </a:r>
            <a:r>
              <a:rPr lang="en"/>
              <a:t> is the sample covariance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4" name="Google Shape;254;p43"/>
          <p:cNvPicPr preferRelativeResize="0"/>
          <p:nvPr/>
        </p:nvPicPr>
        <p:blipFill>
          <a:blip r:embed="rId3">
            <a:alphaModFix/>
          </a:blip>
          <a:stretch>
            <a:fillRect/>
          </a:stretch>
        </p:blipFill>
        <p:spPr>
          <a:xfrm>
            <a:off x="5736575" y="1499550"/>
            <a:ext cx="2525370" cy="882255"/>
          </a:xfrm>
          <a:prstGeom prst="rect">
            <a:avLst/>
          </a:prstGeom>
          <a:noFill/>
          <a:ln>
            <a:noFill/>
          </a:ln>
        </p:spPr>
      </p:pic>
      <p:pic>
        <p:nvPicPr>
          <p:cNvPr id="255" name="Google Shape;255;p43"/>
          <p:cNvPicPr preferRelativeResize="0"/>
          <p:nvPr/>
        </p:nvPicPr>
        <p:blipFill>
          <a:blip r:embed="rId4">
            <a:alphaModFix/>
          </a:blip>
          <a:stretch>
            <a:fillRect/>
          </a:stretch>
        </p:blipFill>
        <p:spPr>
          <a:xfrm>
            <a:off x="5846930" y="2539545"/>
            <a:ext cx="2525370" cy="882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688" y="24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Coefficient</a:t>
            </a:r>
            <a:endParaRPr/>
          </a:p>
        </p:txBody>
      </p:sp>
      <p:sp>
        <p:nvSpPr>
          <p:cNvPr id="261" name="Google Shape;261;p44"/>
          <p:cNvSpPr txBox="1"/>
          <p:nvPr>
            <p:ph idx="1" type="body"/>
          </p:nvPr>
        </p:nvSpPr>
        <p:spPr>
          <a:xfrm>
            <a:off x="311700" y="951200"/>
            <a:ext cx="689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Covariance(xy) / Stdev(x) * Stdev(y)</a:t>
            </a:r>
            <a:endParaRPr sz="1500"/>
          </a:p>
          <a:p>
            <a:pPr indent="0" lvl="0" marL="0" rtl="0" algn="l">
              <a:spcBef>
                <a:spcPts val="1200"/>
              </a:spcBef>
              <a:spcAft>
                <a:spcPts val="0"/>
              </a:spcAft>
              <a:buClr>
                <a:schemeClr val="dk1"/>
              </a:buClr>
              <a:buSzPts val="1100"/>
              <a:buFont typeface="Arial"/>
              <a:buNone/>
            </a:pPr>
            <a:r>
              <a:rPr lang="en" sz="1500"/>
              <a:t>Ranges between -1 to 1</a:t>
            </a:r>
            <a:endParaRPr sz="1500"/>
          </a:p>
          <a:p>
            <a:pPr indent="0" lvl="0" marL="0" rtl="0" algn="l">
              <a:spcBef>
                <a:spcPts val="1200"/>
              </a:spcBef>
              <a:spcAft>
                <a:spcPts val="0"/>
              </a:spcAft>
              <a:buNone/>
            </a:pPr>
            <a:r>
              <a:rPr lang="en" sz="1500"/>
              <a:t>0 = No correlation</a:t>
            </a:r>
            <a:endParaRPr sz="1500"/>
          </a:p>
          <a:p>
            <a:pPr indent="0" lvl="0" marL="0" rtl="0" algn="l">
              <a:spcBef>
                <a:spcPts val="1200"/>
              </a:spcBef>
              <a:spcAft>
                <a:spcPts val="0"/>
              </a:spcAft>
              <a:buNone/>
            </a:pPr>
            <a:r>
              <a:rPr lang="en" sz="1500"/>
              <a:t>-1 = Perfect negative correlation</a:t>
            </a:r>
            <a:endParaRPr sz="1500"/>
          </a:p>
          <a:p>
            <a:pPr indent="0" lvl="0" marL="0" rtl="0" algn="l">
              <a:spcBef>
                <a:spcPts val="1200"/>
              </a:spcBef>
              <a:spcAft>
                <a:spcPts val="0"/>
              </a:spcAft>
              <a:buNone/>
            </a:pPr>
            <a:r>
              <a:rPr lang="en" sz="1500"/>
              <a:t>+1 = Perfect positive correlation</a:t>
            </a:r>
            <a:endParaRPr sz="1500"/>
          </a:p>
          <a:p>
            <a:pPr indent="0" lvl="0" marL="0" rtl="0" algn="l">
              <a:spcBef>
                <a:spcPts val="1200"/>
              </a:spcBef>
              <a:spcAft>
                <a:spcPts val="0"/>
              </a:spcAft>
              <a:buNone/>
            </a:pPr>
            <a:r>
              <a:rPr lang="en" sz="1500"/>
              <a:t>Can be compared between samples and variables</a:t>
            </a:r>
            <a:endParaRPr sz="1500"/>
          </a:p>
          <a:p>
            <a:pPr indent="0" lvl="0" marL="0" rtl="0" algn="l">
              <a:spcBef>
                <a:spcPts val="1200"/>
              </a:spcBef>
              <a:spcAft>
                <a:spcPts val="1200"/>
              </a:spcAft>
              <a:buNone/>
            </a:pPr>
            <a:r>
              <a:t/>
            </a:r>
            <a:endParaRPr/>
          </a:p>
        </p:txBody>
      </p:sp>
      <p:pic>
        <p:nvPicPr>
          <p:cNvPr id="262" name="Google Shape;262;p44"/>
          <p:cNvPicPr preferRelativeResize="0"/>
          <p:nvPr/>
        </p:nvPicPr>
        <p:blipFill rotWithShape="1">
          <a:blip r:embed="rId3">
            <a:alphaModFix/>
          </a:blip>
          <a:srcRect b="-13227" l="-946" r="-875" t="-30553"/>
          <a:stretch/>
        </p:blipFill>
        <p:spPr>
          <a:xfrm>
            <a:off x="1090500" y="3176925"/>
            <a:ext cx="6963000" cy="1966575"/>
          </a:xfrm>
          <a:prstGeom prst="rect">
            <a:avLst/>
          </a:prstGeom>
          <a:noFill/>
          <a:ln>
            <a:noFill/>
          </a:ln>
        </p:spPr>
      </p:pic>
      <p:pic>
        <p:nvPicPr>
          <p:cNvPr id="263" name="Google Shape;263;p44"/>
          <p:cNvPicPr preferRelativeResize="0"/>
          <p:nvPr/>
        </p:nvPicPr>
        <p:blipFill>
          <a:blip r:embed="rId4">
            <a:alphaModFix/>
          </a:blip>
          <a:stretch>
            <a:fillRect/>
          </a:stretch>
        </p:blipFill>
        <p:spPr>
          <a:xfrm>
            <a:off x="5832555" y="951195"/>
            <a:ext cx="2525370" cy="882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1000"/>
                                        <p:tgtEl>
                                          <p:spTgt spid="2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animEffect filter="fade" transition="in">
                                      <p:cBhvr>
                                        <p:cTn dur="1000"/>
                                        <p:tgtEl>
                                          <p:spTgt spid="26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endParaRPr/>
          </a:p>
        </p:txBody>
      </p:sp>
      <p:sp>
        <p:nvSpPr>
          <p:cNvPr id="269" name="Google Shape;269;p45"/>
          <p:cNvSpPr txBox="1"/>
          <p:nvPr>
            <p:ph idx="1" type="body"/>
          </p:nvPr>
        </p:nvSpPr>
        <p:spPr>
          <a:xfrm>
            <a:off x="311700" y="1152475"/>
            <a:ext cx="507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Unit free means it is not measured in terms of something else</a:t>
            </a:r>
            <a:endParaRPr/>
          </a:p>
          <a:p>
            <a:pPr indent="0" lvl="0" marL="0" rtl="0" algn="l">
              <a:spcBef>
                <a:spcPts val="1200"/>
              </a:spcBef>
              <a:spcAft>
                <a:spcPts val="0"/>
              </a:spcAft>
              <a:buClr>
                <a:schemeClr val="dk1"/>
              </a:buClr>
              <a:buSzPts val="1100"/>
              <a:buFont typeface="Arial"/>
              <a:buNone/>
            </a:pPr>
            <a:r>
              <a:rPr lang="en"/>
              <a:t>Can be compared between samples and variables</a:t>
            </a:r>
            <a:endParaRPr/>
          </a:p>
          <a:p>
            <a:pPr indent="0" lvl="0" marL="0" rtl="0" algn="l">
              <a:spcBef>
                <a:spcPts val="1200"/>
              </a:spcBef>
              <a:spcAft>
                <a:spcPts val="0"/>
              </a:spcAft>
              <a:buClr>
                <a:schemeClr val="dk1"/>
              </a:buClr>
              <a:buSzPts val="1100"/>
              <a:buFont typeface="Arial"/>
              <a:buNone/>
            </a:pPr>
            <a:r>
              <a:rPr lang="en"/>
              <a:t>Ranges between -1 to 1</a:t>
            </a:r>
            <a:endParaRPr/>
          </a:p>
          <a:p>
            <a:pPr indent="0" lvl="0" marL="0" rtl="0" algn="l">
              <a:spcBef>
                <a:spcPts val="1200"/>
              </a:spcBef>
              <a:spcAft>
                <a:spcPts val="0"/>
              </a:spcAft>
              <a:buClr>
                <a:schemeClr val="dk1"/>
              </a:buClr>
              <a:buSzPts val="1100"/>
              <a:buFont typeface="Arial"/>
              <a:buNone/>
            </a:pPr>
            <a:r>
              <a:rPr lang="en"/>
              <a:t>0 means no correlation, 1 means perfect positive correlation, -1 means perfect negative correlation</a:t>
            </a:r>
            <a:endParaRPr/>
          </a:p>
          <a:p>
            <a:pPr indent="0" lvl="0" marL="0" rtl="0" algn="l">
              <a:spcBef>
                <a:spcPts val="1200"/>
              </a:spcBef>
              <a:spcAft>
                <a:spcPts val="1200"/>
              </a:spcAft>
              <a:buNone/>
            </a:pPr>
            <a:r>
              <a:t/>
            </a:r>
            <a:endParaRPr/>
          </a:p>
        </p:txBody>
      </p:sp>
      <p:pic>
        <p:nvPicPr>
          <p:cNvPr id="270" name="Google Shape;270;p45"/>
          <p:cNvPicPr preferRelativeResize="0"/>
          <p:nvPr/>
        </p:nvPicPr>
        <p:blipFill>
          <a:blip r:embed="rId3">
            <a:alphaModFix/>
          </a:blip>
          <a:stretch>
            <a:fillRect/>
          </a:stretch>
        </p:blipFill>
        <p:spPr>
          <a:xfrm>
            <a:off x="5865950" y="1668700"/>
            <a:ext cx="2401412" cy="881846"/>
          </a:xfrm>
          <a:prstGeom prst="rect">
            <a:avLst/>
          </a:prstGeom>
          <a:noFill/>
          <a:ln>
            <a:noFill/>
          </a:ln>
        </p:spPr>
      </p:pic>
      <p:pic>
        <p:nvPicPr>
          <p:cNvPr id="271" name="Google Shape;271;p45"/>
          <p:cNvPicPr preferRelativeResize="0"/>
          <p:nvPr/>
        </p:nvPicPr>
        <p:blipFill>
          <a:blip r:embed="rId4">
            <a:alphaModFix/>
          </a:blip>
          <a:stretch>
            <a:fillRect/>
          </a:stretch>
        </p:blipFill>
        <p:spPr>
          <a:xfrm>
            <a:off x="5970888" y="2784379"/>
            <a:ext cx="2401412" cy="8818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Scatter Plots</a:t>
            </a:r>
            <a:endParaRPr/>
          </a:p>
        </p:txBody>
      </p:sp>
      <p:pic>
        <p:nvPicPr>
          <p:cNvPr id="277" name="Google Shape;277;p46"/>
          <p:cNvPicPr preferRelativeResize="0"/>
          <p:nvPr/>
        </p:nvPicPr>
        <p:blipFill>
          <a:blip r:embed="rId3">
            <a:alphaModFix/>
          </a:blip>
          <a:stretch>
            <a:fillRect/>
          </a:stretch>
        </p:blipFill>
        <p:spPr>
          <a:xfrm>
            <a:off x="417488" y="1799457"/>
            <a:ext cx="8309024" cy="1981825"/>
          </a:xfrm>
          <a:prstGeom prst="rect">
            <a:avLst/>
          </a:prstGeom>
          <a:noFill/>
          <a:ln>
            <a:noFill/>
          </a:ln>
        </p:spPr>
      </p:pic>
      <p:sp>
        <p:nvSpPr>
          <p:cNvPr id="278" name="Google Shape;278;p46"/>
          <p:cNvSpPr txBox="1"/>
          <p:nvPr/>
        </p:nvSpPr>
        <p:spPr>
          <a:xfrm>
            <a:off x="1996250" y="4720875"/>
            <a:ext cx="60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Correlation coefficient cannot account for non-linear relationships</a:t>
            </a:r>
            <a:endParaRPr/>
          </a:p>
        </p:txBody>
      </p:sp>
      <p:cxnSp>
        <p:nvCxnSpPr>
          <p:cNvPr id="279" name="Google Shape;279;p46"/>
          <p:cNvCxnSpPr/>
          <p:nvPr/>
        </p:nvCxnSpPr>
        <p:spPr>
          <a:xfrm flipH="1" rot="10800000">
            <a:off x="6420375" y="3587775"/>
            <a:ext cx="575700" cy="11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and Correlation in Excel</a:t>
            </a:r>
            <a:endParaRPr/>
          </a:p>
        </p:txBody>
      </p:sp>
      <p:sp>
        <p:nvSpPr>
          <p:cNvPr id="285" name="Google Shape;28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=covariance.s(x values, y values)</a:t>
            </a:r>
            <a:endParaRPr/>
          </a:p>
          <a:p>
            <a:pPr indent="0" lvl="0" marL="0" rtl="0" algn="l">
              <a:spcBef>
                <a:spcPts val="1200"/>
              </a:spcBef>
              <a:spcAft>
                <a:spcPts val="0"/>
              </a:spcAft>
              <a:buNone/>
            </a:pPr>
            <a:r>
              <a:rPr lang="en"/>
              <a:t>= correl(x values, y values)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measuring the total population instead of a sample, use =covariance.p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 Causation</a:t>
            </a:r>
            <a:endParaRPr/>
          </a:p>
        </p:txBody>
      </p:sp>
      <p:sp>
        <p:nvSpPr>
          <p:cNvPr id="291" name="Google Shape;29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Correlation does not equal causation</a:t>
            </a:r>
            <a:endParaRPr b="1"/>
          </a:p>
          <a:p>
            <a:pPr indent="0" lvl="0" marL="0" rtl="0" algn="l">
              <a:spcBef>
                <a:spcPts val="1200"/>
              </a:spcBef>
              <a:spcAft>
                <a:spcPts val="0"/>
              </a:spcAft>
              <a:buNone/>
            </a:pPr>
            <a:r>
              <a:rPr lang="en"/>
              <a:t>People attribute causality to concurrent phenomena</a:t>
            </a:r>
            <a:endParaRPr/>
          </a:p>
          <a:p>
            <a:pPr indent="0" lvl="0" marL="0" rtl="0" algn="l">
              <a:spcBef>
                <a:spcPts val="1200"/>
              </a:spcBef>
              <a:spcAft>
                <a:spcPts val="0"/>
              </a:spcAft>
              <a:buNone/>
            </a:pPr>
            <a:r>
              <a:rPr lang="en"/>
              <a:t>Resist the urge </a:t>
            </a:r>
            <a:endParaRPr/>
          </a:p>
          <a:p>
            <a:pPr indent="0" lvl="0" marL="0" rtl="0" algn="l">
              <a:spcBef>
                <a:spcPts val="1200"/>
              </a:spcBef>
              <a:spcAft>
                <a:spcPts val="0"/>
              </a:spcAft>
              <a:buNone/>
            </a:pPr>
            <a:r>
              <a:rPr lang="en"/>
              <a:t>Without theory / subject matter specifics, causality cannot be inferred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Or can 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and Spurious Correlation </a:t>
            </a:r>
            <a:endParaRPr/>
          </a:p>
        </p:txBody>
      </p:sp>
      <p:sp>
        <p:nvSpPr>
          <p:cNvPr id="297" name="Google Shape;297;p49"/>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Importing lemons from Mexico saves American lives on the highway!</a:t>
            </a:r>
            <a:endParaRPr/>
          </a:p>
          <a:p>
            <a:pPr indent="0" lvl="0" marL="0" rtl="0" algn="l">
              <a:spcBef>
                <a:spcPts val="1200"/>
              </a:spcBef>
              <a:spcAft>
                <a:spcPts val="0"/>
              </a:spcAft>
              <a:buNone/>
            </a:pPr>
            <a:r>
              <a:rPr lang="en"/>
              <a:t>Two sets of data may resemble one another for lots of reasons</a:t>
            </a:r>
            <a:endParaRPr/>
          </a:p>
          <a:p>
            <a:pPr indent="0" lvl="0" marL="0" rtl="0" algn="l">
              <a:spcBef>
                <a:spcPts val="1200"/>
              </a:spcBef>
              <a:spcAft>
                <a:spcPts val="0"/>
              </a:spcAft>
              <a:buNone/>
            </a:pPr>
            <a:r>
              <a:rPr lang="en"/>
              <a:t>Often hard to resist attributing causality </a:t>
            </a:r>
            <a:endParaRPr/>
          </a:p>
          <a:p>
            <a:pPr indent="0" lvl="0" marL="0" rtl="0" algn="l">
              <a:spcBef>
                <a:spcPts val="1200"/>
              </a:spcBef>
              <a:spcAft>
                <a:spcPts val="1200"/>
              </a:spcAft>
              <a:buNone/>
            </a:pPr>
            <a:r>
              <a:rPr lang="en"/>
              <a:t>People will find patterns even if they aren't there!</a:t>
            </a:r>
            <a:endParaRPr/>
          </a:p>
        </p:txBody>
      </p:sp>
      <p:pic>
        <p:nvPicPr>
          <p:cNvPr id="298" name="Google Shape;298;p49"/>
          <p:cNvPicPr preferRelativeResize="0"/>
          <p:nvPr/>
        </p:nvPicPr>
        <p:blipFill>
          <a:blip r:embed="rId3">
            <a:alphaModFix/>
          </a:blip>
          <a:stretch>
            <a:fillRect/>
          </a:stretch>
        </p:blipFill>
        <p:spPr>
          <a:xfrm>
            <a:off x="4174825" y="1312850"/>
            <a:ext cx="4762500" cy="309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50"/>
          <p:cNvPicPr preferRelativeResize="0"/>
          <p:nvPr/>
        </p:nvPicPr>
        <p:blipFill>
          <a:blip r:embed="rId3">
            <a:alphaModFix/>
          </a:blip>
          <a:stretch>
            <a:fillRect/>
          </a:stretch>
        </p:blipFill>
        <p:spPr>
          <a:xfrm>
            <a:off x="681038" y="514350"/>
            <a:ext cx="8086725" cy="441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51"/>
          <p:cNvPicPr preferRelativeResize="0"/>
          <p:nvPr/>
        </p:nvPicPr>
        <p:blipFill>
          <a:blip r:embed="rId3">
            <a:alphaModFix/>
          </a:blip>
          <a:stretch>
            <a:fillRect/>
          </a:stretch>
        </p:blipFill>
        <p:spPr>
          <a:xfrm>
            <a:off x="528638" y="361950"/>
            <a:ext cx="8086725" cy="441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Commonly referred to as “averages”</a:t>
            </a:r>
            <a:endParaRPr/>
          </a:p>
          <a:p>
            <a:pPr indent="0" lvl="0" marL="0" rtl="0" algn="l">
              <a:spcBef>
                <a:spcPts val="1200"/>
              </a:spcBef>
              <a:spcAft>
                <a:spcPts val="0"/>
              </a:spcAft>
              <a:buNone/>
            </a:pPr>
            <a:r>
              <a:rPr lang="en"/>
              <a:t>Used to give an idea of the “middle” of the data</a:t>
            </a:r>
            <a:endParaRPr/>
          </a:p>
          <a:p>
            <a:pPr indent="0" lvl="0" marL="0" rtl="0" algn="l">
              <a:spcBef>
                <a:spcPts val="1200"/>
              </a:spcBef>
              <a:spcAft>
                <a:spcPts val="0"/>
              </a:spcAft>
              <a:buNone/>
            </a:pPr>
            <a:r>
              <a:rPr lang="en"/>
              <a:t>We’re going to cover:</a:t>
            </a:r>
            <a:endParaRPr/>
          </a:p>
          <a:p>
            <a:pPr indent="-342900" lvl="0" marL="457200" rtl="0" algn="l">
              <a:spcBef>
                <a:spcPts val="1200"/>
              </a:spcBef>
              <a:spcAft>
                <a:spcPts val="0"/>
              </a:spcAft>
              <a:buSzPts val="1800"/>
              <a:buAutoNum type="arabicParenR"/>
            </a:pPr>
            <a:r>
              <a:rPr lang="en"/>
              <a:t>Arithmetic</a:t>
            </a:r>
            <a:r>
              <a:rPr lang="en"/>
              <a:t> mean</a:t>
            </a:r>
            <a:endParaRPr/>
          </a:p>
          <a:p>
            <a:pPr indent="-342900" lvl="0" marL="457200" rtl="0" algn="l">
              <a:spcBef>
                <a:spcPts val="0"/>
              </a:spcBef>
              <a:spcAft>
                <a:spcPts val="0"/>
              </a:spcAft>
              <a:buSzPts val="1800"/>
              <a:buAutoNum type="arabicParenR"/>
            </a:pPr>
            <a:r>
              <a:rPr lang="en"/>
              <a:t>Geometric mean</a:t>
            </a:r>
            <a:endParaRPr/>
          </a:p>
          <a:p>
            <a:pPr indent="-342900" lvl="0" marL="457200" rtl="0" algn="l">
              <a:spcBef>
                <a:spcPts val="0"/>
              </a:spcBef>
              <a:spcAft>
                <a:spcPts val="0"/>
              </a:spcAft>
              <a:buSzPts val="1800"/>
              <a:buAutoNum type="arabicParenR"/>
            </a:pPr>
            <a:r>
              <a:rPr lang="en"/>
              <a:t>Median</a:t>
            </a:r>
            <a:endParaRPr/>
          </a:p>
          <a:p>
            <a:pPr indent="-342900" lvl="0" marL="457200" rtl="0" algn="l">
              <a:spcBef>
                <a:spcPts val="0"/>
              </a:spcBef>
              <a:spcAft>
                <a:spcPts val="0"/>
              </a:spcAft>
              <a:buSzPts val="1800"/>
              <a:buAutoNum type="arabicParenR"/>
            </a:pPr>
            <a:r>
              <a:rPr lang="en"/>
              <a:t>Mode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52"/>
          <p:cNvPicPr preferRelativeResize="0"/>
          <p:nvPr/>
        </p:nvPicPr>
        <p:blipFill>
          <a:blip r:embed="rId3">
            <a:alphaModFix/>
          </a:blip>
          <a:stretch>
            <a:fillRect/>
          </a:stretch>
        </p:blipFill>
        <p:spPr>
          <a:xfrm>
            <a:off x="1528763" y="252413"/>
            <a:ext cx="6086475" cy="4638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Inference</a:t>
            </a:r>
            <a:endParaRPr/>
          </a:p>
        </p:txBody>
      </p:sp>
      <p:sp>
        <p:nvSpPr>
          <p:cNvPr id="319" name="Google Shape;31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statistical methods used to determine causality </a:t>
            </a:r>
            <a:endParaRPr/>
          </a:p>
          <a:p>
            <a:pPr indent="0" lvl="0" marL="0" rtl="0" algn="l">
              <a:spcBef>
                <a:spcPts val="1200"/>
              </a:spcBef>
              <a:spcAft>
                <a:spcPts val="0"/>
              </a:spcAft>
              <a:buNone/>
            </a:pPr>
            <a:r>
              <a:rPr lang="en"/>
              <a:t>Among the two most popular are </a:t>
            </a:r>
            <a:r>
              <a:rPr b="1" lang="en"/>
              <a:t>regression discontinuity designs </a:t>
            </a:r>
            <a:r>
              <a:rPr lang="en"/>
              <a:t>and </a:t>
            </a:r>
            <a:r>
              <a:rPr b="1" lang="en"/>
              <a:t>difference-in-differences methods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Among the two most popular are </a:t>
            </a:r>
            <a:r>
              <a:rPr b="1" lang="en"/>
              <a:t>regression discontinuity designs </a:t>
            </a:r>
            <a:r>
              <a:rPr lang="en"/>
              <a:t>and </a:t>
            </a:r>
            <a:r>
              <a:rPr b="1" lang="en"/>
              <a:t>difference-in-differences methods</a:t>
            </a:r>
            <a:endParaRPr b="1"/>
          </a:p>
          <a:p>
            <a:pPr indent="0" lvl="0" marL="0" rtl="0" algn="l">
              <a:spcBef>
                <a:spcPts val="1200"/>
              </a:spcBef>
              <a:spcAft>
                <a:spcPts val="1200"/>
              </a:spcAft>
              <a:buNone/>
            </a:pPr>
            <a:r>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5" name="Google Shape;32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Discontinuity</a:t>
            </a:r>
            <a:endParaRPr/>
          </a:p>
        </p:txBody>
      </p:sp>
      <p:sp>
        <p:nvSpPr>
          <p:cNvPr id="331" name="Google Shape;331;p55"/>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instances where cutoffs are discrete </a:t>
            </a:r>
            <a:endParaRPr/>
          </a:p>
          <a:p>
            <a:pPr indent="0" lvl="0" marL="0" rtl="0" algn="l">
              <a:spcBef>
                <a:spcPts val="1200"/>
              </a:spcBef>
              <a:spcAft>
                <a:spcPts val="0"/>
              </a:spcAft>
              <a:buNone/>
            </a:pPr>
            <a:r>
              <a:rPr lang="en"/>
              <a:t>Examples </a:t>
            </a:r>
            <a:endParaRPr/>
          </a:p>
          <a:p>
            <a:pPr indent="0" lvl="0" marL="0" rtl="0" algn="l">
              <a:spcBef>
                <a:spcPts val="1200"/>
              </a:spcBef>
              <a:spcAft>
                <a:spcPts val="0"/>
              </a:spcAft>
              <a:buNone/>
            </a:pPr>
            <a:r>
              <a:rPr lang="en"/>
              <a:t>1) Social programs that have income cutoffs </a:t>
            </a:r>
            <a:endParaRPr/>
          </a:p>
          <a:p>
            <a:pPr indent="0" lvl="0" marL="0" rtl="0" algn="l">
              <a:spcBef>
                <a:spcPts val="1200"/>
              </a:spcBef>
              <a:spcAft>
                <a:spcPts val="1200"/>
              </a:spcAft>
              <a:buNone/>
            </a:pPr>
            <a:r>
              <a:rPr lang="en"/>
              <a:t>2) Scholarships / admissions with GPA / ACT cutoffs,</a:t>
            </a:r>
            <a:endParaRPr/>
          </a:p>
        </p:txBody>
      </p:sp>
      <p:pic>
        <p:nvPicPr>
          <p:cNvPr id="332" name="Google Shape;332;p55"/>
          <p:cNvPicPr preferRelativeResize="0"/>
          <p:nvPr/>
        </p:nvPicPr>
        <p:blipFill>
          <a:blip r:embed="rId3">
            <a:alphaModFix/>
          </a:blip>
          <a:stretch>
            <a:fillRect/>
          </a:stretch>
        </p:blipFill>
        <p:spPr>
          <a:xfrm>
            <a:off x="4341974" y="1578624"/>
            <a:ext cx="4121200" cy="2727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in Differences</a:t>
            </a:r>
            <a:endParaRPr/>
          </a:p>
        </p:txBody>
      </p:sp>
      <p:sp>
        <p:nvSpPr>
          <p:cNvPr id="338" name="Google Shape;338;p56"/>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group changes post intervention, the other doesn’t</a:t>
            </a:r>
            <a:endParaRPr/>
          </a:p>
        </p:txBody>
      </p:sp>
      <p:pic>
        <p:nvPicPr>
          <p:cNvPr id="339" name="Google Shape;339;p56"/>
          <p:cNvPicPr preferRelativeResize="0"/>
          <p:nvPr/>
        </p:nvPicPr>
        <p:blipFill>
          <a:blip r:embed="rId3">
            <a:alphaModFix/>
          </a:blip>
          <a:stretch>
            <a:fillRect/>
          </a:stretch>
        </p:blipFill>
        <p:spPr>
          <a:xfrm>
            <a:off x="4284400" y="1505164"/>
            <a:ext cx="4436200" cy="271101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Anscombe's Quartet</a:t>
            </a:r>
            <a:endParaRPr/>
          </a:p>
        </p:txBody>
      </p:sp>
      <p:pic>
        <p:nvPicPr>
          <p:cNvPr id="345" name="Google Shape;345;p57"/>
          <p:cNvPicPr preferRelativeResize="0"/>
          <p:nvPr/>
        </p:nvPicPr>
        <p:blipFill>
          <a:blip r:embed="rId3">
            <a:alphaModFix/>
          </a:blip>
          <a:stretch>
            <a:fillRect/>
          </a:stretch>
        </p:blipFill>
        <p:spPr>
          <a:xfrm>
            <a:off x="1505998" y="2993610"/>
            <a:ext cx="5865624" cy="1781050"/>
          </a:xfrm>
          <a:prstGeom prst="rect">
            <a:avLst/>
          </a:prstGeom>
          <a:noFill/>
          <a:ln>
            <a:noFill/>
          </a:ln>
        </p:spPr>
      </p:pic>
      <p:pic>
        <p:nvPicPr>
          <p:cNvPr id="346" name="Google Shape;346;p57"/>
          <p:cNvPicPr preferRelativeResize="0"/>
          <p:nvPr/>
        </p:nvPicPr>
        <p:blipFill>
          <a:blip r:embed="rId4">
            <a:alphaModFix/>
          </a:blip>
          <a:stretch>
            <a:fillRect/>
          </a:stretch>
        </p:blipFill>
        <p:spPr>
          <a:xfrm>
            <a:off x="5386625" y="350300"/>
            <a:ext cx="3327450" cy="2362950"/>
          </a:xfrm>
          <a:prstGeom prst="rect">
            <a:avLst/>
          </a:prstGeom>
          <a:noFill/>
          <a:ln>
            <a:noFill/>
          </a:ln>
        </p:spPr>
      </p:pic>
      <p:pic>
        <p:nvPicPr>
          <p:cNvPr id="347" name="Google Shape;347;p57"/>
          <p:cNvPicPr preferRelativeResize="0"/>
          <p:nvPr/>
        </p:nvPicPr>
        <p:blipFill>
          <a:blip r:embed="rId5">
            <a:alphaModFix/>
          </a:blip>
          <a:stretch>
            <a:fillRect/>
          </a:stretch>
        </p:blipFill>
        <p:spPr>
          <a:xfrm>
            <a:off x="253672" y="1343725"/>
            <a:ext cx="1019175" cy="3552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8"/>
          <p:cNvPicPr preferRelativeResize="0"/>
          <p:nvPr/>
        </p:nvPicPr>
        <p:blipFill>
          <a:blip r:embed="rId3">
            <a:alphaModFix/>
          </a:blip>
          <a:stretch>
            <a:fillRect/>
          </a:stretch>
        </p:blipFill>
        <p:spPr>
          <a:xfrm>
            <a:off x="1349575" y="289825"/>
            <a:ext cx="6611150" cy="4681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Anscombe's Quartet</a:t>
            </a:r>
            <a:endParaRPr/>
          </a:p>
        </p:txBody>
      </p:sp>
      <p:pic>
        <p:nvPicPr>
          <p:cNvPr id="358" name="Google Shape;358;p59"/>
          <p:cNvPicPr preferRelativeResize="0"/>
          <p:nvPr/>
        </p:nvPicPr>
        <p:blipFill>
          <a:blip r:embed="rId3">
            <a:alphaModFix/>
          </a:blip>
          <a:stretch>
            <a:fillRect/>
          </a:stretch>
        </p:blipFill>
        <p:spPr>
          <a:xfrm>
            <a:off x="152400" y="1170125"/>
            <a:ext cx="3552825" cy="3714750"/>
          </a:xfrm>
          <a:prstGeom prst="rect">
            <a:avLst/>
          </a:prstGeom>
          <a:noFill/>
          <a:ln>
            <a:noFill/>
          </a:ln>
        </p:spPr>
      </p:pic>
      <p:pic>
        <p:nvPicPr>
          <p:cNvPr id="359" name="Google Shape;359;p59"/>
          <p:cNvPicPr preferRelativeResize="0"/>
          <p:nvPr/>
        </p:nvPicPr>
        <p:blipFill>
          <a:blip r:embed="rId4">
            <a:alphaModFix/>
          </a:blip>
          <a:stretch>
            <a:fillRect/>
          </a:stretch>
        </p:blipFill>
        <p:spPr>
          <a:xfrm>
            <a:off x="4414650" y="1734400"/>
            <a:ext cx="3981450" cy="2819400"/>
          </a:xfrm>
          <a:prstGeom prst="rect">
            <a:avLst/>
          </a:prstGeom>
          <a:noFill/>
          <a:ln>
            <a:noFill/>
          </a:ln>
        </p:spPr>
      </p:pic>
      <p:pic>
        <p:nvPicPr>
          <p:cNvPr id="360" name="Google Shape;360;p59"/>
          <p:cNvPicPr preferRelativeResize="0"/>
          <p:nvPr/>
        </p:nvPicPr>
        <p:blipFill>
          <a:blip r:embed="rId5">
            <a:alphaModFix/>
          </a:blip>
          <a:stretch>
            <a:fillRect/>
          </a:stretch>
        </p:blipFill>
        <p:spPr>
          <a:xfrm>
            <a:off x="4414645" y="187195"/>
            <a:ext cx="4028174" cy="1223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descr="Today we’re going to talk about measures of central tendency - those are the numbers that tend to hang out in the middle of our data: the mean, the median, and mode. All of these numbers can be called “averages” and they’re the numbers we tend to see most often - whether it’s in politics when talking about polling or income equality to batting averages in baseball (and cricket) and Amazon reviews. Averages are everywhere so today we’re going to discuss how these measures differ, how their relationship with one another can tell us a lot about the underlying data, and how they are sometimes used to mislead. &#10;&#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365" name="Google Shape;365;p60" title="Mean, Median, and Mode: Measures of Central Tendency: Crash Course Statistics #3">
            <a:hlinkClick r:id="rId3"/>
          </p:cNvPr>
          <p:cNvPicPr preferRelativeResize="0"/>
          <p:nvPr/>
        </p:nvPicPr>
        <p:blipFill>
          <a:blip r:embed="rId4">
            <a:alphaModFix/>
          </a:blip>
          <a:stretch>
            <a:fillRect/>
          </a:stretch>
        </p:blipFill>
        <p:spPr>
          <a:xfrm>
            <a:off x="546550" y="354275"/>
            <a:ext cx="7945800" cy="446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Today, we're looking at measures of spread, or dispersion, which we use to understand how well medians and means represent the data, and how reliable our conclusions are. They can help understand test scores, income inequality, spot stock bubbles, and plan gambling junkets. They're pretty useful, and now you're going to know how to calculate them!&#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370" name="Google Shape;370;p61" title="Measures of Spread: Crash Course Statistics #4">
            <a:hlinkClick r:id="rId3"/>
          </p:cNvPr>
          <p:cNvPicPr preferRelativeResize="0"/>
          <p:nvPr/>
        </p:nvPicPr>
        <p:blipFill>
          <a:blip r:embed="rId4">
            <a:alphaModFix/>
          </a:blip>
          <a:stretch>
            <a:fillRect/>
          </a:stretch>
        </p:blipFill>
        <p:spPr>
          <a:xfrm>
            <a:off x="698925" y="456538"/>
            <a:ext cx="7520750" cy="42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a:t>
            </a:r>
            <a:r>
              <a:rPr lang="en"/>
              <a:t>Arithmetic</a:t>
            </a:r>
            <a:r>
              <a:rPr lang="en"/>
              <a:t> Mean</a:t>
            </a:r>
            <a:endParaRPr/>
          </a:p>
        </p:txBody>
      </p:sp>
      <p:sp>
        <p:nvSpPr>
          <p:cNvPr id="80" name="Google Shape;80;p17"/>
          <p:cNvSpPr txBox="1"/>
          <p:nvPr>
            <p:ph idx="1" type="body"/>
          </p:nvPr>
        </p:nvSpPr>
        <p:spPr>
          <a:xfrm>
            <a:off x="311700" y="15020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There are many types of “average”.</a:t>
            </a:r>
            <a:endParaRPr/>
          </a:p>
          <a:p>
            <a:pPr indent="0" lvl="0" marL="0" rtl="0" algn="l">
              <a:spcBef>
                <a:spcPts val="1200"/>
              </a:spcBef>
              <a:spcAft>
                <a:spcPts val="0"/>
              </a:spcAft>
              <a:buNone/>
            </a:pPr>
            <a:r>
              <a:rPr lang="en"/>
              <a:t>The most common is the “</a:t>
            </a:r>
            <a:r>
              <a:rPr lang="en"/>
              <a:t>arithmetic</a:t>
            </a:r>
            <a:r>
              <a:rPr lang="en"/>
              <a:t> mean”, often just called the “mean”</a:t>
            </a:r>
            <a:endParaRPr/>
          </a:p>
          <a:p>
            <a:pPr indent="0" lvl="0" marL="0" rtl="0" algn="l">
              <a:spcBef>
                <a:spcPts val="1200"/>
              </a:spcBef>
              <a:spcAft>
                <a:spcPts val="0"/>
              </a:spcAft>
              <a:buNone/>
            </a:pPr>
            <a:r>
              <a:rPr lang="en"/>
              <a:t>Add up all the numbers, then divide by the number of numbers in the series</a:t>
            </a:r>
            <a:endParaRPr/>
          </a:p>
          <a:p>
            <a:pPr indent="0" lvl="0" marL="0" rtl="0" algn="l">
              <a:spcBef>
                <a:spcPts val="1200"/>
              </a:spcBef>
              <a:spcAft>
                <a:spcPts val="0"/>
              </a:spcAft>
              <a:buNone/>
            </a:pPr>
            <a:r>
              <a:rPr lang="en"/>
              <a:t>If we have a series of five numbers {1, 2, 3, 4, 5}</a:t>
            </a:r>
            <a:endParaRPr/>
          </a:p>
          <a:p>
            <a:pPr indent="0" lvl="0" marL="0" rtl="0" algn="l">
              <a:spcBef>
                <a:spcPts val="1200"/>
              </a:spcBef>
              <a:spcAft>
                <a:spcPts val="0"/>
              </a:spcAft>
              <a:buNone/>
            </a:pPr>
            <a:r>
              <a:rPr lang="en"/>
              <a:t>1 + 2 + 3 + 4 + 5 = 15</a:t>
            </a:r>
            <a:endParaRPr/>
          </a:p>
          <a:p>
            <a:pPr indent="0" lvl="0" marL="0" rtl="0" algn="l">
              <a:spcBef>
                <a:spcPts val="1200"/>
              </a:spcBef>
              <a:spcAft>
                <a:spcPts val="0"/>
              </a:spcAft>
              <a:buNone/>
            </a:pPr>
            <a:r>
              <a:rPr lang="en"/>
              <a:t>15 / 5 =  3</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5021175" y="1502075"/>
            <a:ext cx="3143250" cy="1809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Geometric Mean</a:t>
            </a:r>
            <a:endParaRPr/>
          </a:p>
        </p:txBody>
      </p:sp>
      <p:sp>
        <p:nvSpPr>
          <p:cNvPr id="87" name="Google Shape;87;p18"/>
          <p:cNvSpPr txBox="1"/>
          <p:nvPr>
            <p:ph idx="1" type="body"/>
          </p:nvPr>
        </p:nvSpPr>
        <p:spPr>
          <a:xfrm>
            <a:off x="311700" y="1325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geometric mean is used for exponential and/or compounding series</a:t>
            </a:r>
            <a:endParaRPr/>
          </a:p>
          <a:p>
            <a:pPr indent="0" lvl="0" marL="0" rtl="0" algn="l">
              <a:spcBef>
                <a:spcPts val="1200"/>
              </a:spcBef>
              <a:spcAft>
                <a:spcPts val="0"/>
              </a:spcAft>
              <a:buNone/>
            </a:pPr>
            <a:r>
              <a:rPr lang="en"/>
              <a:t>Multiply each number in a series together, then take the n’th root of that product, where n is the number of numbers in our series</a:t>
            </a:r>
            <a:endParaRPr/>
          </a:p>
          <a:p>
            <a:pPr indent="0" lvl="0" marL="0" rtl="0" algn="l">
              <a:spcBef>
                <a:spcPts val="1200"/>
              </a:spcBef>
              <a:spcAft>
                <a:spcPts val="0"/>
              </a:spcAft>
              <a:buNone/>
            </a:pPr>
            <a:r>
              <a:rPr lang="en"/>
              <a:t>Given {1, 2, 4, 8, 16}, we multiply 1 x 2 x 4 x 8 x 16 = 1024</a:t>
            </a:r>
            <a:endParaRPr/>
          </a:p>
          <a:p>
            <a:pPr indent="0" lvl="0" marL="0" rtl="0" algn="l">
              <a:spcBef>
                <a:spcPts val="1200"/>
              </a:spcBef>
              <a:spcAft>
                <a:spcPts val="1200"/>
              </a:spcAft>
              <a:buNone/>
            </a:pPr>
            <a:r>
              <a:rPr lang="en"/>
              <a:t>1024^(⅕) = 4</a:t>
            </a:r>
            <a:endParaRPr/>
          </a:p>
        </p:txBody>
      </p:sp>
      <p:pic>
        <p:nvPicPr>
          <p:cNvPr id="88" name="Google Shape;88;p18"/>
          <p:cNvPicPr preferRelativeResize="0"/>
          <p:nvPr/>
        </p:nvPicPr>
        <p:blipFill>
          <a:blip r:embed="rId3">
            <a:alphaModFix/>
          </a:blip>
          <a:stretch>
            <a:fillRect/>
          </a:stretch>
        </p:blipFill>
        <p:spPr>
          <a:xfrm>
            <a:off x="4261150" y="3241050"/>
            <a:ext cx="4181725" cy="159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more interesting example</a:t>
            </a:r>
            <a:endParaRPr/>
          </a:p>
          <a:p>
            <a:pPr indent="0" lvl="0" marL="0" rtl="0" algn="l">
              <a:spcBef>
                <a:spcPts val="1200"/>
              </a:spcBef>
              <a:spcAft>
                <a:spcPts val="1200"/>
              </a:spcAft>
              <a:buNone/>
            </a:pPr>
            <a:r>
              <a:t/>
            </a:r>
            <a:endParaRPr/>
          </a:p>
        </p:txBody>
      </p:sp>
      <p:graphicFrame>
        <p:nvGraphicFramePr>
          <p:cNvPr id="95" name="Google Shape;95;p19"/>
          <p:cNvGraphicFramePr/>
          <p:nvPr/>
        </p:nvGraphicFramePr>
        <p:xfrm>
          <a:off x="857100" y="1646900"/>
          <a:ext cx="3000000" cy="3000000"/>
        </p:xfrm>
        <a:graphic>
          <a:graphicData uri="http://schemas.openxmlformats.org/drawingml/2006/table">
            <a:tbl>
              <a:tblPr>
                <a:noFill/>
                <a:tableStyleId>{52337F98-8EF9-412F-AEF2-26FA9DA2988D}</a:tableStyleId>
              </a:tblPr>
              <a:tblGrid>
                <a:gridCol w="1369450"/>
                <a:gridCol w="1369450"/>
                <a:gridCol w="1369450"/>
                <a:gridCol w="1369450"/>
              </a:tblGrid>
              <a:tr h="396200">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Starting Amount</a:t>
                      </a:r>
                      <a:endParaRPr/>
                    </a:p>
                  </a:txBody>
                  <a:tcPr marT="91425" marB="91425" marR="91425" marL="91425"/>
                </a:tc>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spcBef>
                          <a:spcPts val="0"/>
                        </a:spcBef>
                        <a:spcAft>
                          <a:spcPts val="0"/>
                        </a:spcAft>
                        <a:buNone/>
                      </a:pPr>
                      <a:r>
                        <a:rPr lang="en"/>
                        <a:t>Ending Amount</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100,000</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r>
              <a:tr h="3962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r>
              <a:tr h="3962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175,422</a:t>
                      </a:r>
                      <a:endParaRPr/>
                    </a:p>
                  </a:txBody>
                  <a:tcPr marT="91425" marB="91425" marR="91425" marL="91425"/>
                </a:tc>
              </a:tr>
            </a:tbl>
          </a:graphicData>
        </a:graphic>
      </p:graphicFrame>
      <p:sp>
        <p:nvSpPr>
          <p:cNvPr id="96" name="Google Shape;96;p19"/>
          <p:cNvSpPr txBox="1"/>
          <p:nvPr/>
        </p:nvSpPr>
        <p:spPr>
          <a:xfrm>
            <a:off x="6665275" y="1794700"/>
            <a:ext cx="1561200" cy="32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Arithmetic</a:t>
            </a:r>
            <a:r>
              <a:rPr lang="en"/>
              <a:t> Mean:</a:t>
            </a:r>
            <a:endParaRPr/>
          </a:p>
          <a:p>
            <a:pPr indent="0" lvl="0" marL="0" rtl="0" algn="l">
              <a:spcBef>
                <a:spcPts val="0"/>
              </a:spcBef>
              <a:spcAft>
                <a:spcPts val="0"/>
              </a:spcAft>
              <a:buNone/>
            </a:pPr>
            <a:r>
              <a:rPr lang="en"/>
              <a:t>8.43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Geometric Mean: 8.36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8.42% = </a:t>
            </a:r>
            <a:r>
              <a:rPr b="1" lang="en" sz="1300">
                <a:solidFill>
                  <a:srgbClr val="FFFFFF"/>
                </a:solidFill>
                <a:highlight>
                  <a:srgbClr val="106060"/>
                </a:highlight>
                <a:latin typeface="Open Sans"/>
                <a:ea typeface="Open Sans"/>
                <a:cs typeface="Open Sans"/>
                <a:sym typeface="Open Sans"/>
              </a:rPr>
              <a:t>$176,102</a:t>
            </a:r>
            <a:endParaRPr b="1" sz="1300">
              <a:solidFill>
                <a:srgbClr val="FFFFFF"/>
              </a:solidFill>
              <a:highlight>
                <a:srgbClr val="106060"/>
              </a:highlight>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rPr lang="en"/>
              <a:t>@ 8.36% = </a:t>
            </a:r>
            <a:endParaRPr/>
          </a:p>
          <a:p>
            <a:pPr indent="0" lvl="0" marL="0" rtl="0" algn="l">
              <a:lnSpc>
                <a:spcPct val="120000"/>
              </a:lnSpc>
              <a:spcBef>
                <a:spcPts val="0"/>
              </a:spcBef>
              <a:spcAft>
                <a:spcPts val="0"/>
              </a:spcAft>
              <a:buClr>
                <a:schemeClr val="dk1"/>
              </a:buClr>
              <a:buSzPts val="1100"/>
              <a:buFont typeface="Arial"/>
              <a:buNone/>
            </a:pPr>
            <a:r>
              <a:rPr b="1" lang="en" sz="1300">
                <a:solidFill>
                  <a:srgbClr val="FFFFFF"/>
                </a:solidFill>
                <a:highlight>
                  <a:srgbClr val="106060"/>
                </a:highlight>
                <a:latin typeface="Open Sans"/>
                <a:ea typeface="Open Sans"/>
                <a:cs typeface="Open Sans"/>
                <a:sym typeface="Open Sans"/>
              </a:rPr>
              <a:t>$175,421</a:t>
            </a:r>
            <a:endParaRPr b="1" sz="1300">
              <a:solidFill>
                <a:srgbClr val="FFFFFF"/>
              </a:solidFill>
              <a:highlight>
                <a:srgbClr val="106060"/>
              </a:highlight>
              <a:latin typeface="Open Sans"/>
              <a:ea typeface="Open Sans"/>
              <a:cs typeface="Open Sans"/>
              <a:sym typeface="Open Sans"/>
            </a:endParaRPr>
          </a:p>
          <a:p>
            <a:pPr indent="0" lvl="0" marL="0" rtl="0" algn="l">
              <a:spcBef>
                <a:spcPts val="500"/>
              </a:spcBef>
              <a:spcAft>
                <a:spcPts val="0"/>
              </a:spcAft>
              <a:buNone/>
            </a:pPr>
            <a:r>
              <a:t/>
            </a:r>
            <a:endParaRPr/>
          </a:p>
          <a:p>
            <a:pPr indent="0" lvl="0" marL="0" rtl="0" algn="l">
              <a:spcBef>
                <a:spcPts val="0"/>
              </a:spcBef>
              <a:spcAft>
                <a:spcPts val="0"/>
              </a:spcAft>
              <a:buNone/>
            </a:pPr>
            <a:r>
              <a:rPr lang="en"/>
              <a:t>AM off by $794</a:t>
            </a:r>
            <a:endParaRPr/>
          </a:p>
          <a:p>
            <a:pPr indent="0" lvl="0" marL="0" rtl="0" algn="l">
              <a:spcBef>
                <a:spcPts val="0"/>
              </a:spcBef>
              <a:spcAft>
                <a:spcPts val="0"/>
              </a:spcAft>
              <a:buNone/>
            </a:pPr>
            <a:r>
              <a:rPr lang="en"/>
              <a:t>GM off by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Median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median is the number in the middle of an ordered series</a:t>
            </a:r>
            <a:endParaRPr/>
          </a:p>
          <a:p>
            <a:pPr indent="0" lvl="0" marL="0" rtl="0" algn="l">
              <a:spcBef>
                <a:spcPts val="1200"/>
              </a:spcBef>
              <a:spcAft>
                <a:spcPts val="0"/>
              </a:spcAft>
              <a:buNone/>
            </a:pPr>
            <a:r>
              <a:rPr lang="en"/>
              <a:t>If we have the series {1, 3, 5, 2, 4}</a:t>
            </a:r>
            <a:endParaRPr/>
          </a:p>
          <a:p>
            <a:pPr indent="0" lvl="0" marL="0" rtl="0" algn="l">
              <a:spcBef>
                <a:spcPts val="1200"/>
              </a:spcBef>
              <a:spcAft>
                <a:spcPts val="0"/>
              </a:spcAft>
              <a:buNone/>
            </a:pPr>
            <a:r>
              <a:rPr lang="en"/>
              <a:t>First we order it {1, 2, 3, 4, 5}</a:t>
            </a:r>
            <a:endParaRPr/>
          </a:p>
          <a:p>
            <a:pPr indent="0" lvl="0" marL="0" rtl="0" algn="l">
              <a:spcBef>
                <a:spcPts val="1200"/>
              </a:spcBef>
              <a:spcAft>
                <a:spcPts val="0"/>
              </a:spcAft>
              <a:buNone/>
            </a:pPr>
            <a:r>
              <a:rPr lang="en"/>
              <a:t>The number in the middle is the median, so 3</a:t>
            </a:r>
            <a:endParaRPr/>
          </a:p>
          <a:p>
            <a:pPr indent="0" lvl="0" marL="0" rtl="0" algn="l">
              <a:spcBef>
                <a:spcPts val="1200"/>
              </a:spcBef>
              <a:spcAft>
                <a:spcPts val="0"/>
              </a:spcAft>
              <a:buNone/>
            </a:pPr>
            <a:r>
              <a:rPr lang="en"/>
              <a:t>What if there is an even numbered series?</a:t>
            </a:r>
            <a:endParaRPr/>
          </a:p>
          <a:p>
            <a:pPr indent="0" lvl="0" marL="0" rtl="0" algn="l">
              <a:spcBef>
                <a:spcPts val="1200"/>
              </a:spcBef>
              <a:spcAft>
                <a:spcPts val="0"/>
              </a:spcAft>
              <a:buNone/>
            </a:pPr>
            <a:r>
              <a:rPr lang="en"/>
              <a:t>{1, 2, 3, 4, 5, 6}</a:t>
            </a:r>
            <a:endParaRPr/>
          </a:p>
          <a:p>
            <a:pPr indent="0" lvl="0" marL="0" rtl="0" algn="l">
              <a:spcBef>
                <a:spcPts val="1200"/>
              </a:spcBef>
              <a:spcAft>
                <a:spcPts val="0"/>
              </a:spcAft>
              <a:buNone/>
            </a:pPr>
            <a:r>
              <a:rPr lang="en"/>
              <a:t>The median is the mean of the middle two numbers, so (3 + 4) / 2, which is 3.5</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Mode</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 is the most commonly </a:t>
            </a:r>
            <a:r>
              <a:rPr lang="en"/>
              <a:t>occurring</a:t>
            </a:r>
            <a:r>
              <a:rPr lang="en"/>
              <a:t> number in a series</a:t>
            </a:r>
            <a:endParaRPr/>
          </a:p>
          <a:p>
            <a:pPr indent="0" lvl="0" marL="0" rtl="0" algn="l">
              <a:spcBef>
                <a:spcPts val="1200"/>
              </a:spcBef>
              <a:spcAft>
                <a:spcPts val="0"/>
              </a:spcAft>
              <a:buNone/>
            </a:pPr>
            <a:r>
              <a:rPr lang="en"/>
              <a:t>If we have {1, 2, 2, 4, 5}, 2 occurs twice and the others only occur once, so the mode is 2</a:t>
            </a:r>
            <a:endParaRPr/>
          </a:p>
          <a:p>
            <a:pPr indent="0" lvl="0" marL="0" rtl="0" algn="l">
              <a:spcBef>
                <a:spcPts val="1200"/>
              </a:spcBef>
              <a:spcAft>
                <a:spcPts val="0"/>
              </a:spcAft>
              <a:buNone/>
            </a:pPr>
            <a:r>
              <a:rPr lang="en"/>
              <a:t>If we have {1, 2, 3, 4, 5}, all numbers occur equally so there is no mode.</a:t>
            </a:r>
            <a:endParaRPr/>
          </a:p>
          <a:p>
            <a:pPr indent="0" lvl="0" marL="0" rtl="0" algn="l">
              <a:spcBef>
                <a:spcPts val="1200"/>
              </a:spcBef>
              <a:spcAft>
                <a:spcPts val="1200"/>
              </a:spcAft>
              <a:buNone/>
            </a:pPr>
            <a:r>
              <a:rPr lang="en"/>
              <a:t>If we have {1, 1, 3, 3, 5}, we have two modes, aka the data is bimodal, and our answer would be both 1 and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