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Source Code Pro"/>
      <p:regular r:id="rId60"/>
      <p:bold r:id="rId61"/>
      <p:italic r:id="rId62"/>
      <p:boldItalic r:id="rId63"/>
    </p:embeddedFont>
    <p:embeddedFont>
      <p:font typeface="Oswal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6242F9-858C-4EE6-895D-B84759DCF63C}">
  <a:tblStyle styleId="{FB6242F9-858C-4EE6-895D-B84759DCF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795A3D-57DA-4148-ACBD-75B3F7E03A8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SourceCodePro-italic.fntdata"/><Relationship Id="rId61" Type="http://schemas.openxmlformats.org/officeDocument/2006/relationships/font" Target="fonts/SourceCodePro-bold.fntdata"/><Relationship Id="rId20" Type="http://schemas.openxmlformats.org/officeDocument/2006/relationships/slide" Target="slides/slide13.xml"/><Relationship Id="rId64" Type="http://schemas.openxmlformats.org/officeDocument/2006/relationships/font" Target="fonts/Oswald-regular.fntdata"/><Relationship Id="rId63" Type="http://schemas.openxmlformats.org/officeDocument/2006/relationships/font" Target="fonts/SourceCodePr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schemas.openxmlformats.org/officeDocument/2006/relationships/font" Target="fonts/Oswa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SourceCodePr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bold.fntdata"/><Relationship Id="rId12" Type="http://schemas.openxmlformats.org/officeDocument/2006/relationships/slide" Target="slides/slide5.xml"/><Relationship Id="rId56" Type="http://schemas.openxmlformats.org/officeDocument/2006/relationships/font" Target="fonts/Roboto-regular.fntdata"/><Relationship Id="rId15" Type="http://schemas.openxmlformats.org/officeDocument/2006/relationships/slide" Target="slides/slide8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7.xml"/><Relationship Id="rId58" Type="http://schemas.openxmlformats.org/officeDocument/2006/relationships/font" Target="fonts/Robo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f3703db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f3703db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eb0eec6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eb0eec6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b0eec6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b0eec6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eb0eec6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eb0eec6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b0eec6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b0eec6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135028d5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135028d5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b0eec61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eb0eec61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f3703d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f3703d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f3703db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f3703db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0f3703db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0f3703db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f3703db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0f3703db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f3703d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f3703d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28213c2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28213c2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0f3703db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0f3703db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0f3703db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0f3703db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0f3703db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0f3703db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eb0eec6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eb0eec6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135028d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135028d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0f3703db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0f3703db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f3703d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0f3703d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eb0eec6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eb0eec6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eb0eec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eb0eec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f3703db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f3703db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eb0eec6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eb0eec6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0f3703db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0f3703db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28213c2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28213c2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9eb0eec6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9eb0eec6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135028d5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135028d5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135028d5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135028d5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eb0eec6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eb0eec6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135028d5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135028d5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0f3703db9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0f3703db9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0f3703db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0f3703db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f3703db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f3703db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0f3703db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0f3703db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0f3703db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a0f3703db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0f3703db9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0f3703db9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0f3703db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0f3703db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0f3703db9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0f3703db9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a0f3703db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a0f3703db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0f3703db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a0f3703db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0f3703db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0f3703db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0f3703db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0f3703db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f3703db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0f3703db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f3703d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f3703d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135028d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135028d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f3703db9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f3703db9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f3703db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f3703db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vs 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Testing Steps: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152475"/>
            <a:ext cx="52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State your null and alternative hypotheses.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which type of test to conduct (one vs two sample, one vs two tail, means vs proportions, Z or 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your decision rule (Z &gt; CV, Z &lt; CV, abs(Z) &gt; abs(CV)).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a significance level (alpha) and find the corresponding critical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Z for your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Apply the decision rule, draw your </a:t>
            </a:r>
            <a:r>
              <a:rPr lang="en"/>
              <a:t>conclusion,</a:t>
            </a:r>
            <a:r>
              <a:rPr lang="en"/>
              <a:t> and live happily ever after!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6106850" y="2098675"/>
            <a:ext cx="2406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State Your Null and Alternative Hypotheses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 (HO)</a:t>
            </a:r>
            <a:r>
              <a:rPr lang="en"/>
              <a:t>: What is expected by default / absent any real difference - suggesting that any observed difference is the result of randomness, sampling error, etc, aka the difference is not statistically significant.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HO: There is no difference in exam performance between online and in-person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Alternative Hypothesis</a:t>
            </a:r>
            <a:r>
              <a:rPr lang="en"/>
              <a:t>: A statement contradicting the null-hypothesis - suggesting there is a statistically </a:t>
            </a:r>
            <a:r>
              <a:rPr lang="en"/>
              <a:t>significant</a:t>
            </a:r>
            <a:r>
              <a:rPr lang="en"/>
              <a:t> difference between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HA: In-person students score better than / worse than / differently than online students.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Determine Which Type of Test to Conduct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of Data:</a:t>
            </a:r>
            <a:r>
              <a:rPr lang="en"/>
              <a:t> Single Sample or Two Sample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Population = Single Sample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vs Sample = Two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Type of Statistic / Parameter:</a:t>
            </a:r>
            <a:r>
              <a:rPr lang="en"/>
              <a:t> Means or Proportions - Formulas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of Hypothesis: </a:t>
            </a:r>
            <a:r>
              <a:rPr lang="en"/>
              <a:t>One-tailed Right (&gt;), One-tailed Left (&lt;), or Two-tailed (=/=) - Decision rules and critical values differ!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Tests - One or Two Samples?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Sample: Sample vs Population</a:t>
            </a:r>
            <a:endParaRPr b="1"/>
          </a:p>
        </p:txBody>
      </p:sp>
      <p:sp>
        <p:nvSpPr>
          <p:cNvPr id="190" name="Google Shape;19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Sample: Sample vs Sample</a:t>
            </a:r>
            <a:endParaRPr b="1"/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2091600"/>
            <a:ext cx="3361625" cy="2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400" y="2091600"/>
            <a:ext cx="3495601" cy="1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&amp; Tails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468825"/>
            <a:ext cx="45033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Left tailed tests</a:t>
            </a:r>
            <a:r>
              <a:rPr lang="en" sz="1700"/>
              <a:t> check to see if a value is less than or equal another value --- HO: Means are equal, HA: Sample mean is less than population mean 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Right tailed tests</a:t>
            </a:r>
            <a:r>
              <a:rPr lang="en" sz="1700"/>
              <a:t> check to see if a value is greater than or equal to another value --- HO: Means are equal, HA: Sample mean is greater than population mean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Two tailed tests</a:t>
            </a:r>
            <a:r>
              <a:rPr lang="en" sz="1700"/>
              <a:t> check to see if a value is = to another value.  HO: Means are equal, HA: there is a statistically significant difference in between the two sets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For 2 tailed tests, alpha is divided by two, so a 95% confidence level means each tail gets (1-95%)/2 = 2.5%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75" y="2172675"/>
            <a:ext cx="3873025" cy="1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Proportion: The percent of the total data that meet a certain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x /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Proportion of people with college </a:t>
            </a:r>
            <a:r>
              <a:rPr lang="en"/>
              <a:t>degrees</a:t>
            </a:r>
            <a:r>
              <a:rPr lang="en"/>
              <a:t> = Number of people with a degree / Total number of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Sample </a:t>
            </a:r>
            <a:r>
              <a:rPr lang="en"/>
              <a:t>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Population proportion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= Sample size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03" y="1648676"/>
            <a:ext cx="5640026" cy="1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 Tests - One or Two Samples?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Single Proportion: Sample vs Population</a:t>
            </a:r>
            <a:endParaRPr b="1"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Two </a:t>
            </a:r>
            <a:r>
              <a:rPr b="1" lang="en"/>
              <a:t>Proportions</a:t>
            </a:r>
            <a:r>
              <a:rPr b="1" lang="en"/>
              <a:t>: Sample vs Sample</a:t>
            </a:r>
            <a:endParaRPr b="1"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88" y="2072700"/>
            <a:ext cx="2849326" cy="15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00" y="2115452"/>
            <a:ext cx="4285850" cy="1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or T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Z if you know the population standard deviation and the sample size is over 30.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If not, use 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The t-distribution has “fatter tails” that give higher probabilities to extreme values than Z does.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25" y="1483700"/>
            <a:ext cx="3871525" cy="22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what test to use: # of Tails and # of Samples</a:t>
            </a:r>
            <a:endParaRPr/>
          </a:p>
        </p:txBody>
      </p:sp>
      <p:cxnSp>
        <p:nvCxnSpPr>
          <p:cNvPr id="228" name="Google Shape;228;p42"/>
          <p:cNvCxnSpPr>
            <a:stCxn id="229" idx="2"/>
            <a:endCxn id="230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1" name="Google Shape;231;p42"/>
          <p:cNvCxnSpPr>
            <a:stCxn id="232" idx="0"/>
            <a:endCxn id="229" idx="2"/>
          </p:cNvCxnSpPr>
          <p:nvPr/>
        </p:nvCxnSpPr>
        <p:spPr>
          <a:xfrm rot="-5400000">
            <a:off x="3469200" y="1054400"/>
            <a:ext cx="435300" cy="17703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42"/>
          <p:cNvCxnSpPr>
            <a:stCxn id="232" idx="2"/>
            <a:endCxn id="234" idx="0"/>
          </p:cNvCxnSpPr>
          <p:nvPr/>
        </p:nvCxnSpPr>
        <p:spPr>
          <a:xfrm flipH="1" rot="-5400000">
            <a:off x="2989500" y="2702900"/>
            <a:ext cx="469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5" name="Google Shape;235;p42"/>
          <p:cNvCxnSpPr>
            <a:stCxn id="236" idx="0"/>
            <a:endCxn id="232" idx="2"/>
          </p:cNvCxnSpPr>
          <p:nvPr/>
        </p:nvCxnSpPr>
        <p:spPr>
          <a:xfrm rot="-5400000">
            <a:off x="2113650" y="2733500"/>
            <a:ext cx="53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7" name="Google Shape;237;p42"/>
          <p:cNvCxnSpPr>
            <a:stCxn id="230" idx="2"/>
            <a:endCxn id="238" idx="0"/>
          </p:cNvCxnSpPr>
          <p:nvPr/>
        </p:nvCxnSpPr>
        <p:spPr>
          <a:xfrm flipH="1" rot="-5400000">
            <a:off x="6629550" y="2815850"/>
            <a:ext cx="2709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9" name="Google Shape;239;p42"/>
          <p:cNvCxnSpPr>
            <a:stCxn id="240" idx="0"/>
            <a:endCxn id="230" idx="2"/>
          </p:cNvCxnSpPr>
          <p:nvPr/>
        </p:nvCxnSpPr>
        <p:spPr>
          <a:xfrm rot="-5400000">
            <a:off x="5786550" y="2813450"/>
            <a:ext cx="266400" cy="845400"/>
          </a:xfrm>
          <a:prstGeom prst="bentConnector3">
            <a:avLst>
              <a:gd fmla="val 4997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9" name="Google Shape;229;p42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Types of Hypothesis Test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2032650" y="21572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sample statistic vs  population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5573250" y="236960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Sample: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Testing two sample statistics against each other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6418500" y="3374000"/>
            <a:ext cx="1538100" cy="8079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from one sample is equal or not equal to statistic from another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728000" y="3369350"/>
            <a:ext cx="1538100" cy="733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 Statistic from one sample is greater or less than statistic from other sample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2877900" y="3360500"/>
            <a:ext cx="1538100" cy="6477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Two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not equal (could be greater or less to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1187400" y="3421700"/>
            <a:ext cx="1538100" cy="471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One Tail: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Statistic is greater or less than parameter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Test is Best?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0" y="1041625"/>
            <a:ext cx="661599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Hypothesis Testing?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Statistical Hypothesis: </a:t>
            </a:r>
            <a:r>
              <a:rPr lang="en" sz="2100"/>
              <a:t>A claim about a population parameter or sample statistic.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Hypothesis testing</a:t>
            </a:r>
            <a:r>
              <a:rPr lang="en" sz="2100"/>
              <a:t>: A method of statistical inference used to decide whether the data support a particular hypothesis.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Determine Your Decision Rule</a:t>
            </a:r>
            <a:endParaRPr/>
          </a:p>
        </p:txBody>
      </p:sp>
      <p:graphicFrame>
        <p:nvGraphicFramePr>
          <p:cNvPr id="252" name="Google Shape;252;p44"/>
          <p:cNvGraphicFramePr/>
          <p:nvPr/>
        </p:nvGraphicFramePr>
        <p:xfrm>
          <a:off x="311700" y="191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{FB6242F9-858C-4EE6-895D-B84759DCF63C}</a:tableStyleId>
              </a:tblPr>
              <a:tblGrid>
                <a:gridCol w="4260300"/>
                <a:gridCol w="4260300"/>
              </a:tblGrid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Hypothesis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 Rule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&gt; Population / Sample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&gt;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&lt; Population / Sample 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Z &lt; CV,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Mean =/= Population / Sample 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Abs(Z) &gt; Abs(CV), Reject the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Determine Your Significance Level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1152475"/>
            <a:ext cx="56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willing are you to reject the null </a:t>
            </a:r>
            <a:r>
              <a:rPr lang="en"/>
              <a:t>hypothesis</a:t>
            </a:r>
            <a:r>
              <a:rPr lang="en"/>
              <a:t> when it is actually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1 Error</a:t>
            </a:r>
            <a:r>
              <a:rPr lang="en"/>
              <a:t>: Rejecting the null hypothesis when it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2: Error</a:t>
            </a:r>
            <a:r>
              <a:rPr lang="en"/>
              <a:t>: Accepting the null hypothesis when it is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Alpha</a:t>
            </a:r>
            <a:r>
              <a:rPr lang="en"/>
              <a:t>: The probability that you will commit a type 1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Confidence Level</a:t>
            </a:r>
            <a:r>
              <a:rPr lang="en"/>
              <a:t>: 1 - Alpha</a:t>
            </a:r>
            <a:endParaRPr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0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correct </a:t>
            </a:r>
            <a:r>
              <a:rPr lang="en"/>
              <a:t>significance</a:t>
            </a:r>
            <a:r>
              <a:rPr lang="en"/>
              <a:t> level?</a:t>
            </a:r>
            <a:endParaRPr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152475"/>
            <a:ext cx="46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such thing!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depends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The purpose of your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The seriousness of being wrong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The goals of the researcher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Other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What’s needed to convince your boss / audience?!</a:t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50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confidence level, ex post vs ex ante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 post</a:t>
            </a:r>
            <a:r>
              <a:rPr lang="en"/>
              <a:t>: After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 ante</a:t>
            </a:r>
            <a:r>
              <a:rPr lang="en"/>
              <a:t>: Before the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Honest research </a:t>
            </a:r>
            <a:r>
              <a:rPr b="1" lang="en"/>
              <a:t>must select the confidence level ex ante and stay firm!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Otherwise, it’s easy to (difficult not to) select cutoffs based on desired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vaccine work? Find a “no” at the 5% level, so change it to 10% to get your preferred “yes”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Alpha Levels and Critical Values</a:t>
            </a:r>
            <a:endParaRPr/>
          </a:p>
        </p:txBody>
      </p:sp>
      <p:graphicFrame>
        <p:nvGraphicFramePr>
          <p:cNvPr id="278" name="Google Shape;278;p48"/>
          <p:cNvGraphicFramePr/>
          <p:nvPr/>
        </p:nvGraphicFramePr>
        <p:xfrm>
          <a:off x="529450" y="144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{FB6242F9-858C-4EE6-895D-B84759DCF63C}</a:tableStyleId>
              </a:tblPr>
              <a:tblGrid>
                <a:gridCol w="2021275"/>
                <a:gridCol w="2021275"/>
                <a:gridCol w="2021275"/>
                <a:gridCol w="2021275"/>
              </a:tblGrid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Alpha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Confidence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Z(Alpha)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Critical Value </a:t>
                      </a:r>
                      <a:r>
                        <a:rPr b="1" lang="en" sz="1900"/>
                        <a:t>Z(Alpha/2)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10%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90%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1.28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5%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95%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1.65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1.96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78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1%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99%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2.33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2.58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48"/>
          <p:cNvSpPr txBox="1"/>
          <p:nvPr/>
        </p:nvSpPr>
        <p:spPr>
          <a:xfrm>
            <a:off x="1939125" y="4655625"/>
            <a:ext cx="4875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Critical values come from Z and T tables.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Tables</a:t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97" y="982037"/>
            <a:ext cx="3566924" cy="3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38451"/>
            <a:ext cx="3566924" cy="367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Calculate Z or T for your data 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311700" y="1152475"/>
            <a:ext cx="46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75" y="1594450"/>
            <a:ext cx="3361625" cy="2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Apply your decision rule…</a:t>
            </a:r>
            <a:endParaRPr/>
          </a:p>
        </p:txBody>
      </p:sp>
      <p:sp>
        <p:nvSpPr>
          <p:cNvPr id="299" name="Google Shape;29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your test being left, right, or two tailed, compare Z or T to CV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(Right) Tailed Single Sample Means Test</a:t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H0: Students taking performance enhancing supplements did </a:t>
            </a:r>
            <a:r>
              <a:rPr b="1" lang="en" sz="1250"/>
              <a:t>no better</a:t>
            </a:r>
            <a:r>
              <a:rPr lang="en" sz="1250"/>
              <a:t> on the exam than other students.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HA: Students taking performance enhancing supplements did </a:t>
            </a:r>
            <a:r>
              <a:rPr b="1" lang="en" sz="1250"/>
              <a:t>better</a:t>
            </a:r>
            <a:r>
              <a:rPr lang="en" sz="1250"/>
              <a:t> on the exam than other students have in the past.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Mean Score: 75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Population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Sample Mean Score: 76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81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 = 1% (Confidence = 1 - Alpha = 99%)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 </a:t>
            </a:r>
            <a:endParaRPr sz="1250"/>
          </a:p>
        </p:txBody>
      </p:sp>
      <p:sp>
        <p:nvSpPr>
          <p:cNvPr id="306" name="Google Shape;306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(76 - 75) / (5 / 9) = 1.8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1% (from Z Table) = 2.33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greater than CV?  No!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Do not reject the null hypothesis that the supplements did nothing to improve performance at the 95% confidence level.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11450" y="2493900"/>
            <a:ext cx="1460250" cy="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(Left) Tailed Single Sample Means Test</a:t>
            </a:r>
            <a:endParaRPr/>
          </a:p>
        </p:txBody>
      </p:sp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H0: Students who drank </a:t>
            </a:r>
            <a:r>
              <a:rPr lang="en" sz="1800"/>
              <a:t>alcohol</a:t>
            </a:r>
            <a:r>
              <a:rPr lang="en" sz="1800"/>
              <a:t> before the exam did </a:t>
            </a:r>
            <a:r>
              <a:rPr b="1" lang="en" sz="1800"/>
              <a:t>no worse</a:t>
            </a:r>
            <a:r>
              <a:rPr lang="en" sz="1800"/>
              <a:t> on the exam than other students.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HA: Students who drank alcohol on the exam did </a:t>
            </a:r>
            <a:r>
              <a:rPr b="1" lang="en" sz="1800"/>
              <a:t>worse</a:t>
            </a:r>
            <a:r>
              <a:rPr lang="en" sz="1800"/>
              <a:t> on  the exam than other students have in the past.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Population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Mean Score: 68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Sample Size: 36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Decision Rule: If Z &lt; CV, Reject the Null</a:t>
            </a:r>
            <a:endParaRPr sz="1800"/>
          </a:p>
        </p:txBody>
      </p:sp>
      <p:sp>
        <p:nvSpPr>
          <p:cNvPr id="314" name="Google Shape;31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(Sample Mean - Population Mean) / (Population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(68 - 75) / (5 / 6) = -8.4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 for Alpha of 5% (from Z Table) = -1.64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less than CV?  Yes!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Reject the null hypothesis </a:t>
            </a:r>
            <a:r>
              <a:rPr lang="en"/>
              <a:t>that</a:t>
            </a:r>
            <a:r>
              <a:rPr lang="en"/>
              <a:t> drinking before the exam had no negative effect on exam scores.</a:t>
            </a:r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2979800" y="2571750"/>
            <a:ext cx="1592200" cy="1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Sampling Error: </a:t>
            </a:r>
            <a:r>
              <a:rPr lang="en"/>
              <a:t>The difference between a sample statistic and the population parameter from which the sample was drawn.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Sampling error does not mean a mistake was made.  Sampling error will always occur unless your sample happens to be perfectly representative of your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Researchers need to know if the differences observed exist due to sampling error or because of a real underlying difference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58400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5471400" y="4383375"/>
            <a:ext cx="2928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sampling this data that has a mean of 100, the sample means ranged from 91 to 108</a:t>
            </a:r>
            <a:endParaRPr sz="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Single Sample Means Test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</a:t>
            </a:r>
            <a:r>
              <a:rPr lang="en" sz="1250"/>
              <a:t>in a new online section of the class score no differently on the final exam than past students who took the clase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online class score </a:t>
            </a:r>
            <a:r>
              <a:rPr lang="en" sz="1250"/>
              <a:t>differently</a:t>
            </a:r>
            <a:r>
              <a:rPr lang="en" sz="1250"/>
              <a:t> (better or worse) on the final exam than past students who took the class in person.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Mean: 82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Population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Sample Size: 100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/>
              <a:t>When conducting a two tailed test, use the Z value that corresponds to Alpha / 2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Abs(Z) &gt; Abs(CV), Reject the Null</a:t>
            </a:r>
            <a:endParaRPr sz="1250"/>
          </a:p>
        </p:txBody>
      </p:sp>
      <p:sp>
        <p:nvSpPr>
          <p:cNvPr id="322" name="Google Shape;322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Z = (Sample Mean - Population Mean) / (Population Standard Deviation / Square Root of Sample Size)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(82 - 80) / (6 / 10) = 3.33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/>
              <a:t>Since this is a two tailed test, the critical value comes from the Z Table value for Alpha/2, or 2.5%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2.5% (from Z Table) = 1.96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Conclusion: Reject the null hypothesis that there is no difference in outcomes between online and in-person learning</a:t>
            </a:r>
            <a:endParaRPr sz="1250"/>
          </a:p>
        </p:txBody>
      </p:sp>
      <p:pic>
        <p:nvPicPr>
          <p:cNvPr id="323" name="Google Shape;323;p54"/>
          <p:cNvPicPr preferRelativeResize="0"/>
          <p:nvPr/>
        </p:nvPicPr>
        <p:blipFill rotWithShape="1">
          <a:blip r:embed="rId3">
            <a:alphaModFix/>
          </a:blip>
          <a:srcRect b="11561" l="11010" r="6323" t="14132"/>
          <a:stretch/>
        </p:blipFill>
        <p:spPr>
          <a:xfrm>
            <a:off x="3032575" y="2774713"/>
            <a:ext cx="1539425" cy="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</a:t>
            </a:r>
            <a:r>
              <a:rPr lang="en"/>
              <a:t> Tailed Two Sample Means Test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H0: Students in the </a:t>
            </a:r>
            <a:r>
              <a:rPr lang="en" sz="1250"/>
              <a:t>Wednesday</a:t>
            </a:r>
            <a:r>
              <a:rPr lang="en" sz="1250"/>
              <a:t> class score </a:t>
            </a:r>
            <a:r>
              <a:rPr b="1" lang="en" sz="1250"/>
              <a:t>no better </a:t>
            </a:r>
            <a:r>
              <a:rPr lang="en" sz="1250"/>
              <a:t>than students in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HA: Students in the Wednesday class score </a:t>
            </a:r>
            <a:r>
              <a:rPr b="1" lang="en" sz="1250"/>
              <a:t>better</a:t>
            </a:r>
            <a:r>
              <a:rPr lang="en" sz="1250"/>
              <a:t> on the exam than students in the </a:t>
            </a:r>
            <a:r>
              <a:rPr lang="en" sz="1250"/>
              <a:t>Wednesday</a:t>
            </a:r>
            <a:r>
              <a:rPr lang="en" sz="1250"/>
              <a:t>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Mean: 80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Size: 21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Tuesday Class Standard Deviation: 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Mean: 85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Size: 19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Wednesday Class Standard Deviation: 6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Alpha: 5% (Confidence = 1 - Alpha = 95%)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/>
              <a:t>Decision Rule: If Z &gt; CV, Reject the Null</a:t>
            </a:r>
            <a:endParaRPr sz="1250"/>
          </a:p>
        </p:txBody>
      </p:sp>
      <p:sp>
        <p:nvSpPr>
          <p:cNvPr id="330" name="Google Shape;330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Z = (Sample Mean - Population Mean) / (Population Standard Deviation / Square Root of Sample Size)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Z = (85 - 80) / sqrt(25/21 + 36/19)= 2.85</a:t>
            </a:r>
            <a:endParaRPr b="1"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Critical Value for Alpha of 5% (from Z Table) = 1.64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Is Z greater than CV?  Yes!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Conclusion: Reject the null hypothesis that the Wednesday class did no better than the Tuesday class.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It kinda seems like there’s some cheating going on…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00" y="2445350"/>
            <a:ext cx="1558350" cy="8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Tailed (Right) Single Proportion Test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 proportion of students who voted in the last election is no different than the </a:t>
            </a:r>
            <a:r>
              <a:rPr lang="en"/>
              <a:t>proportion</a:t>
            </a:r>
            <a:r>
              <a:rPr lang="en"/>
              <a:t> of the general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 proportion of students who voted in the last election is </a:t>
            </a:r>
            <a:r>
              <a:rPr lang="en"/>
              <a:t>significantly</a:t>
            </a:r>
            <a:r>
              <a:rPr lang="en"/>
              <a:t> greater than the </a:t>
            </a:r>
            <a:r>
              <a:rPr lang="en"/>
              <a:t>proportion</a:t>
            </a:r>
            <a:r>
              <a:rPr lang="en"/>
              <a:t> of the </a:t>
            </a:r>
            <a:r>
              <a:rPr lang="en"/>
              <a:t>general</a:t>
            </a:r>
            <a:r>
              <a:rPr lang="en"/>
              <a:t> population that voted in the last 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 that voted: 52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Proportion (given): 66.8%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Alpha: 5% (Confidence = 1 - Alpha = 95%)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If Z &gt; CV, Reject the Null </a:t>
            </a:r>
            <a:endParaRPr/>
          </a:p>
        </p:txBody>
      </p:sp>
      <p:sp>
        <p:nvSpPr>
          <p:cNvPr id="338" name="Google Shape;338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52 / 75 = 0.693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 = 0.668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…math… 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Z &gt; CV? No.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389" y="3489275"/>
            <a:ext cx="2759925" cy="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Tailed Two Proportions Test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 difference</a:t>
            </a:r>
            <a:r>
              <a:rPr lang="en"/>
              <a:t> in the proportion of students who get fail the online section of this course and the in-person section of this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There </a:t>
            </a:r>
            <a:r>
              <a:rPr b="1" lang="en"/>
              <a:t>is a statistically significant difference </a:t>
            </a:r>
            <a:r>
              <a:rPr lang="en"/>
              <a:t>in the proportion of students who fail in the </a:t>
            </a:r>
            <a:r>
              <a:rPr lang="en"/>
              <a:t>online</a:t>
            </a:r>
            <a:r>
              <a:rPr lang="en"/>
              <a:t> section of this course and the in-person section of this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students (n1):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fails: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students (n2):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fails: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 (since two tailed)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Rule: Abs(Z) &gt; Abs(CV) = Reject Null</a:t>
            </a:r>
            <a:endParaRPr/>
          </a:p>
        </p:txBody>
      </p:sp>
      <p:sp>
        <p:nvSpPr>
          <p:cNvPr id="346" name="Google Shape;34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15 / 75= 0.2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P2 = 10 / 90 = 0.11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(15 + 10) / (75 + 90) = 25 / 165 = 0.15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1 - P = 0.85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…math…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 = 1.59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1.96 (From a Z 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1,59  &lt; 1.96 = Do Not Reject Null</a:t>
            </a:r>
            <a:endParaRPr/>
          </a:p>
        </p:txBody>
      </p:sp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5" y="2727950"/>
            <a:ext cx="1802850" cy="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T-Testing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52475"/>
            <a:ext cx="49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T-Testing is the same as Z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values differ and are found in a T-Table.*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T-Table is positive values only.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the T-Distribution is symmetrical, just multiply the CV by -1 for left tailed tests.</a:t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0" y="771575"/>
            <a:ext cx="25146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025" y="2833825"/>
            <a:ext cx="31432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8"/>
          <p:cNvSpPr txBox="1"/>
          <p:nvPr/>
        </p:nvSpPr>
        <p:spPr>
          <a:xfrm>
            <a:off x="6057651" y="2230950"/>
            <a:ext cx="23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One Sample T-Test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6136901" y="4365650"/>
            <a:ext cx="23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</a:t>
            </a:r>
            <a:r>
              <a:rPr lang="en" sz="1800">
                <a:solidFill>
                  <a:schemeClr val="dk2"/>
                </a:solidFill>
              </a:rPr>
              <a:t> Sample T-Test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T-Table</a:t>
            </a:r>
            <a:endParaRPr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178025" y="1468825"/>
            <a:ext cx="4270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Z-Table, but instead of </a:t>
            </a:r>
            <a:r>
              <a:rPr lang="en"/>
              <a:t>cumulative</a:t>
            </a:r>
            <a:r>
              <a:rPr lang="en"/>
              <a:t> probabilities, it’s a table of T-Values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appropriate values are found by selecting a significance level (alpha) for the appropriate test at the top (1 tail vs 2 tail) and finding its intersection with “degrees of freedom”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this test, degrees of freedom = n - 1</a:t>
            </a:r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30800"/>
            <a:ext cx="381297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(Right) Tailed Single Sample Means Test - Using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taking performance enhancing supplements did </a:t>
            </a:r>
            <a:r>
              <a:rPr b="1" lang="en" sz="1800"/>
              <a:t>no better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taking performance enhancing supplements did </a:t>
            </a:r>
            <a:r>
              <a:rPr b="1" lang="en" sz="1800"/>
              <a:t>better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76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&gt;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</a:t>
            </a:r>
            <a:r>
              <a:rPr lang="en"/>
              <a:t>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(76 - 75) / (5 / 5)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&gt; CV? 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Do not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(Left) Tailed Single Sample Means Test - Using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H0: Students taking performance enhancing supplements did </a:t>
            </a:r>
            <a:r>
              <a:rPr b="1" lang="en" sz="1800"/>
              <a:t>no better</a:t>
            </a:r>
            <a:r>
              <a:rPr lang="en" sz="1800"/>
              <a:t> on the exam than other students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HA: Students taking performance enhancing supplements did </a:t>
            </a:r>
            <a:r>
              <a:rPr b="1" lang="en" sz="1800"/>
              <a:t>better</a:t>
            </a:r>
            <a:r>
              <a:rPr lang="en" sz="1800"/>
              <a:t> on the exam than other students have in the past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Population Mean Score: 75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Mean Score: 70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Standard Deviation: 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Sample Size: 25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Alpha = 5% (Confidence = 1 - Alpha = 95%)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Decision Rule: If T &lt; CV, Reject the Null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1"/>
          <p:cNvSpPr txBox="1"/>
          <p:nvPr>
            <p:ph idx="2" type="body"/>
          </p:nvPr>
        </p:nvSpPr>
        <p:spPr>
          <a:xfrm>
            <a:off x="50761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(Sample Mean - Population Mean) / (Sample Standard Deviation / Square Root of Sample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 = (70 - 75) / (5 / 5) = 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CV from T-Table = 1.708 * -1 = -1.708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Is T &lt; CV? Yes.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Conclusion: Reject the null hypothesis.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0" name="Google Shape;3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25" y="2320963"/>
            <a:ext cx="1951850" cy="1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T-Testing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311700" y="1152475"/>
            <a:ext cx="65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elements sampled are the same between samples, such as in a before vs. after comparison, use a Paired T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-bar = the average of all the </a:t>
            </a:r>
            <a:r>
              <a:rPr lang="en"/>
              <a:t>differences</a:t>
            </a:r>
            <a:r>
              <a:rPr lang="en"/>
              <a:t>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d = the standard deviation of the differences between the two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rest of the process is same as in the other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475" y="2416875"/>
            <a:ext cx="19621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Tests Using P-Values</a:t>
            </a:r>
            <a:endParaRPr/>
          </a:p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311700" y="1152475"/>
            <a:ext cx="53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The probability of getting a result as extreme as you’ve got if the null-hypothesis were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</a:t>
            </a:r>
            <a:r>
              <a:rPr lang="en"/>
              <a:t>calculate</a:t>
            </a:r>
            <a:r>
              <a:rPr lang="en"/>
              <a:t> by hand, but easily calculated by most statistics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p-value is &lt; alpha, reject the null hypothesis.</a:t>
            </a:r>
            <a:endParaRPr/>
          </a:p>
        </p:txBody>
      </p:sp>
      <p:pic>
        <p:nvPicPr>
          <p:cNvPr id="394" name="Google Shape;3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00" y="445025"/>
            <a:ext cx="3213600" cy="25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563" y="3138950"/>
            <a:ext cx="2242077" cy="185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of Hypothesis Testing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normally distributed data, values become increasingly rare as they get further away from the mean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the central limit theorem tells us that sample means are normally distributed, we can use the normal distribution (or t-distribution) to tell how likely it is that a given sample mean will occur by chance.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a value is far enough away from the mean, it is unlikely to be the result of randomness / sampling error and is likely to be a real difference.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vs Magnitude</a:t>
            </a:r>
            <a:endParaRPr/>
          </a:p>
        </p:txBody>
      </p:sp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311700" y="1152475"/>
            <a:ext cx="85206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effect can be statistically significant but tiny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Maybe I’m 99% confident that I run 1/1,000th faster than my 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Cohen’s D to compute size of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us the number of standard deviations between two sample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 = (Xbar1 - Xbar2) / Sw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Sw = Estimated population standard deviation...</a:t>
            </a:r>
            <a:endParaRPr/>
          </a:p>
        </p:txBody>
      </p:sp>
      <p:graphicFrame>
        <p:nvGraphicFramePr>
          <p:cNvPr id="402" name="Google Shape;402;p64"/>
          <p:cNvGraphicFramePr/>
          <p:nvPr/>
        </p:nvGraphicFramePr>
        <p:xfrm>
          <a:off x="2336875" y="38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{FB6242F9-858C-4EE6-895D-B84759DCF63C}</a:tableStyleId>
              </a:tblPr>
              <a:tblGrid>
                <a:gridCol w="2441875"/>
                <a:gridCol w="2441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effect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= 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effect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(“kai”) Square Tests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11700" y="14688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observed data to expected / theoretical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categorical variables (discrete &amp; unranked)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types of test: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Goodness of fit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Independence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Homogeneity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5"/>
          <p:cNvSpPr txBox="1"/>
          <p:nvPr>
            <p:ph idx="1" type="body"/>
          </p:nvPr>
        </p:nvSpPr>
        <p:spPr>
          <a:xfrm>
            <a:off x="4572000" y="529125"/>
            <a:ext cx="4413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Random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Mutually exclusive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56" y="2352400"/>
            <a:ext cx="2984826" cy="24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Independence</a:t>
            </a:r>
            <a:endParaRPr/>
          </a:p>
        </p:txBody>
      </p:sp>
      <p:sp>
        <p:nvSpPr>
          <p:cNvPr id="416" name="Google Shape;41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check for an association between two categorical variables from the same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Compares two variables within a sample set to one another rather than comparing a single sample to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 </a:t>
            </a:r>
            <a:r>
              <a:rPr lang="en"/>
              <a:t>a association between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association between the two variables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Homogeneity</a:t>
            </a:r>
            <a:endParaRPr/>
          </a:p>
        </p:txBody>
      </p:sp>
      <p:sp>
        <p:nvSpPr>
          <p:cNvPr id="422" name="Google Shape;42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test if the distribution of a variable is the same between multiple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There </a:t>
            </a:r>
            <a:r>
              <a:rPr b="1" lang="en"/>
              <a:t>is not</a:t>
            </a:r>
            <a:r>
              <a:rPr lang="en"/>
              <a:t> a difference in the distribution of a categorical variable for several populations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</a:t>
            </a:r>
            <a:r>
              <a:rPr b="1" lang="en"/>
              <a:t>is</a:t>
            </a:r>
            <a:r>
              <a:rPr lang="en"/>
              <a:t> a difference between the distribution of a categorical variable for several populations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Test of Goodness of Fit</a:t>
            </a:r>
            <a:endParaRPr/>
          </a:p>
        </p:txBody>
      </p:sp>
      <p:sp>
        <p:nvSpPr>
          <p:cNvPr id="428" name="Google Shape;428;p68"/>
          <p:cNvSpPr txBox="1"/>
          <p:nvPr>
            <p:ph idx="1" type="body"/>
          </p:nvPr>
        </p:nvSpPr>
        <p:spPr>
          <a:xfrm>
            <a:off x="311700" y="1423650"/>
            <a:ext cx="8226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Compares sample with single categorical variable to a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The sample data </a:t>
            </a:r>
            <a:r>
              <a:rPr b="1" lang="en"/>
              <a:t>are</a:t>
            </a:r>
            <a:r>
              <a:rPr lang="en"/>
              <a:t> consistent with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 sample data </a:t>
            </a:r>
            <a:r>
              <a:rPr b="1" lang="en"/>
              <a:t>are not</a:t>
            </a:r>
            <a:r>
              <a:rPr lang="en"/>
              <a:t> consistent with the population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Chi-Square</a:t>
            </a:r>
            <a:endParaRPr/>
          </a:p>
        </p:txBody>
      </p:sp>
      <p:sp>
        <p:nvSpPr>
          <p:cNvPr id="434" name="Google Shape;434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expected and observed frequencies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Subtract each observed number from the expected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Divide the squares of each cell by the expected number for each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Sum all the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Chi-Square stat means high correlation between observed and expected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Large...low correlation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 Tables</a:t>
            </a:r>
            <a:endParaRPr/>
          </a:p>
        </p:txBody>
      </p:sp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on Y-axis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on X-axis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 = Number of categories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899" y="521738"/>
            <a:ext cx="4357400" cy="41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71"/>
          <p:cNvGraphicFramePr/>
          <p:nvPr/>
        </p:nvGraphicFramePr>
        <p:xfrm>
          <a:off x="364775" y="4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{0E795A3D-57DA-4148-ACBD-75B3F7E03A83}</a:tableStyleId>
              </a:tblPr>
              <a:tblGrid>
                <a:gridCol w="695775"/>
                <a:gridCol w="788725"/>
                <a:gridCol w="1830025"/>
                <a:gridCol w="1843850"/>
                <a:gridCol w="1319375"/>
                <a:gridCol w="1685400"/>
              </a:tblGrid>
              <a:tr h="13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Observed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Expected (Uniform dist = N / # of categories)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(Observed - Expected)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Residual = (Obs - Exp)^2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Component = (Obs-Exp)^2 / Exp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2.755208333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Taurus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Gemini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0.02083333333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-0.3333333333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Libra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5.444444444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0.2552083333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Scorpio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Sagittarius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Capricorn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11.11111111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0.5208333333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Aquarius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Pisces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21.33333333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2.777777778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0.1302083333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Chi-Squared Test Statistic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5.09375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71"/>
          <p:cNvSpPr txBox="1"/>
          <p:nvPr/>
        </p:nvSpPr>
        <p:spPr>
          <a:xfrm>
            <a:off x="668625" y="4038900"/>
            <a:ext cx="64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Degrees of freedom = # of Categories (12) - 1 = 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Alpha = Confidence level, we’ll use 95%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2"/>
          <p:cNvSpPr txBox="1"/>
          <p:nvPr>
            <p:ph type="title"/>
          </p:nvPr>
        </p:nvSpPr>
        <p:spPr>
          <a:xfrm>
            <a:off x="256450" y="2397925"/>
            <a:ext cx="30957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Degrees of Freedom = 11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Alpha = 0.95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Chi-Squared Statistic = 5.09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Find intersection of Dof = 11 and Alpha = 0.95 = 4.575</a:t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40"/>
              <a:t>5.09 &gt; 4.575, so we reject the null and decide that there is a significant difference between the sample and the expected distribution </a:t>
            </a:r>
            <a:endParaRPr b="1" sz="1740"/>
          </a:p>
        </p:txBody>
      </p:sp>
      <p:sp>
        <p:nvSpPr>
          <p:cNvPr id="453" name="Google Shape;453;p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08" y="0"/>
            <a:ext cx="546638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</a:t>
            </a:r>
            <a:r>
              <a:rPr lang="en"/>
              <a:t>difference</a:t>
            </a:r>
            <a:r>
              <a:rPr lang="en"/>
              <a:t> due to sampling error or real?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sampling error</a:t>
            </a:r>
            <a:endParaRPr/>
          </a:p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Likely a real difference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1438"/>
            <a:ext cx="3520199" cy="2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350" y="1876314"/>
            <a:ext cx="4882951" cy="241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Empirical Rule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159725" y="1139575"/>
            <a:ext cx="47313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are less likely in data that is normally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empirical</a:t>
            </a:r>
            <a:r>
              <a:rPr lang="en"/>
              <a:t> rule tells us that when data are normally distributed: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68% of the data fall within 1 standard deviation of the mean.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95% of the data fall within 2 standard deviations of the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99.7% of the data fall within 3 standard deviations of the mean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373" y="1816400"/>
            <a:ext cx="3866525" cy="2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assumptions must be met for hypothesis testing to be valid.  For testing differences in means, the following are required: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continuous or ordinal, not discrete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come from a random sample of the population (independent, unrelated, equal probability of getting picked, representative of population)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be normally distributed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must have equal variances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variance must be known - If not, use 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size should be greater than 30 - If not, use T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Normality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468825"/>
            <a:ext cx="355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Graphically use a histogram or Q-Q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 - Look for bell shaped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Q-Q Plot - Look for straight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Mathematically use a Shapiro-Wilk test</a:t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01" y="405750"/>
            <a:ext cx="4611200" cy="4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Shapiro-Wilk Test for Normality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HO: Data are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Data are not normally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1) Ask Python or R to calculate it for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2) If p-value is less than your desired alpha, reject the null hypothesis that the data are normally distributed.</a:t>
            </a:r>
            <a:endParaRPr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25" y="989600"/>
            <a:ext cx="2335200" cy="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