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Slab"/>
      <p:regular r:id="rId41"/>
      <p:bold r:id="rId42"/>
    </p:embeddedFon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CAED9C-5C55-451F-897F-6ABB0B59FAC5}">
  <a:tblStyle styleId="{33CAED9C-5C55-451F-897F-6ABB0B59FAC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6AF757D-25F8-44E1-8041-57A17C8F7FB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Slab-bold.fntdata"/><Relationship Id="rId41" Type="http://schemas.openxmlformats.org/officeDocument/2006/relationships/font" Target="fonts/RobotoSlab-regular.fntdata"/><Relationship Id="rId22" Type="http://schemas.openxmlformats.org/officeDocument/2006/relationships/slide" Target="slides/slide16.xml"/><Relationship Id="rId44" Type="http://schemas.openxmlformats.org/officeDocument/2006/relationships/font" Target="fonts/Roboto-bold.fntdata"/><Relationship Id="rId21" Type="http://schemas.openxmlformats.org/officeDocument/2006/relationships/slide" Target="slides/slide15.xml"/><Relationship Id="rId43" Type="http://schemas.openxmlformats.org/officeDocument/2006/relationships/font" Target="fonts/Roboto-regular.fntdata"/><Relationship Id="rId24" Type="http://schemas.openxmlformats.org/officeDocument/2006/relationships/slide" Target="slides/slide18.xml"/><Relationship Id="rId46" Type="http://schemas.openxmlformats.org/officeDocument/2006/relationships/font" Target="fonts/Roboto-boldItalic.fntdata"/><Relationship Id="rId23" Type="http://schemas.openxmlformats.org/officeDocument/2006/relationships/slide" Target="slides/slide17.xml"/><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5943a3cd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5943a3cd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5943a3cd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5943a3cd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5943a3cd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5943a3cd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5943a3cd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5943a3cd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5943a3cd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5943a3cd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534dbfaed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534dbfaed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534dbfaed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534dbfaed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5943a3cd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95943a3cd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5943a3cd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95943a3cd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0878fc63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0878fc63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534dbfae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534dbfae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5943a3cd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5943a3cd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5ee07b91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a5ee07b91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5ee07b9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a5ee07b9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a5ee07b91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a5ee07b91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5ee07b91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a5ee07b91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5ee07b91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a5ee07b91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95943a3cd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95943a3cd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95943a3cd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95943a3cd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95943a3cd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95943a3cd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60878fc6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60878fc6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534dbfaed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534dbfaed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0878fc63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60878fc63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60878fc6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60878fc6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a5ee07b91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a5ee07b91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60878fc63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60878fc63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60878fc63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60878fc63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534dbfaed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534dbfaed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5943a3c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5943a3c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534dbfaed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534dbfaed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5943a3c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5943a3c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5943a3cd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5943a3cd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5943a3cd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5943a3cd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3.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2.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9.png"/><Relationship Id="rId4" Type="http://schemas.openxmlformats.org/officeDocument/2006/relationships/image" Target="../media/image28.png"/><Relationship Id="rId5"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www.youtube.com/watch?v=hEWY6kkBdpo" TargetMode="External"/><Relationship Id="rId4" Type="http://schemas.openxmlformats.org/officeDocument/2006/relationships/image" Target="../media/image3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www.youtube.com/watch?v=HMkllhBI91Y" TargetMode="External"/><Relationship Id="rId4" Type="http://schemas.openxmlformats.org/officeDocument/2006/relationships/image" Target="../media/image3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Organizing &amp; Visualizing Data</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It’s not just for looks!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Categorical Data: Donut Charts</a:t>
            </a:r>
            <a:endParaRPr/>
          </a:p>
        </p:txBody>
      </p:sp>
      <p:graphicFrame>
        <p:nvGraphicFramePr>
          <p:cNvPr id="125" name="Google Shape;125;p22"/>
          <p:cNvGraphicFramePr/>
          <p:nvPr/>
        </p:nvGraphicFramePr>
        <p:xfrm>
          <a:off x="472525" y="1964950"/>
          <a:ext cx="3000000" cy="3000000"/>
        </p:xfrm>
        <a:graphic>
          <a:graphicData uri="http://schemas.openxmlformats.org/drawingml/2006/table">
            <a:tbl>
              <a:tblPr>
                <a:noFill/>
                <a:tableStyleId>{33CAED9C-5C55-451F-897F-6ABB0B59FAC5}</a:tableStyleId>
              </a:tblPr>
              <a:tblGrid>
                <a:gridCol w="1879225"/>
                <a:gridCol w="1879225"/>
              </a:tblGrid>
              <a:tr h="532700">
                <a:tc>
                  <a:txBody>
                    <a:bodyPr/>
                    <a:lstStyle/>
                    <a:p>
                      <a:pPr indent="0" lvl="0" marL="0" rtl="0" algn="l">
                        <a:spcBef>
                          <a:spcPts val="0"/>
                        </a:spcBef>
                        <a:spcAft>
                          <a:spcPts val="0"/>
                        </a:spcAft>
                        <a:buNone/>
                      </a:pPr>
                      <a:r>
                        <a:rPr lang="en">
                          <a:solidFill>
                            <a:schemeClr val="dk1"/>
                          </a:solidFill>
                        </a:rPr>
                        <a:t>Sedans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Trucks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SUVs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Vans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bl>
          </a:graphicData>
        </a:graphic>
      </p:graphicFrame>
      <p:pic>
        <p:nvPicPr>
          <p:cNvPr id="126" name="Google Shape;126;p22" title="Chart"/>
          <p:cNvPicPr preferRelativeResize="0"/>
          <p:nvPr/>
        </p:nvPicPr>
        <p:blipFill>
          <a:blip r:embed="rId3">
            <a:alphaModFix/>
          </a:blip>
          <a:stretch>
            <a:fillRect/>
          </a:stretch>
        </p:blipFill>
        <p:spPr>
          <a:xfrm>
            <a:off x="4383375" y="1468825"/>
            <a:ext cx="4608225" cy="28494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Categorical Data: Pareto Charts</a:t>
            </a:r>
            <a:endParaRPr/>
          </a:p>
        </p:txBody>
      </p:sp>
      <p:graphicFrame>
        <p:nvGraphicFramePr>
          <p:cNvPr id="132" name="Google Shape;132;p23"/>
          <p:cNvGraphicFramePr/>
          <p:nvPr/>
        </p:nvGraphicFramePr>
        <p:xfrm>
          <a:off x="472525" y="1964950"/>
          <a:ext cx="3000000" cy="3000000"/>
        </p:xfrm>
        <a:graphic>
          <a:graphicData uri="http://schemas.openxmlformats.org/drawingml/2006/table">
            <a:tbl>
              <a:tblPr>
                <a:noFill/>
                <a:tableStyleId>{33CAED9C-5C55-451F-897F-6ABB0B59FAC5}</a:tableStyleId>
              </a:tblPr>
              <a:tblGrid>
                <a:gridCol w="1879225"/>
                <a:gridCol w="1879225"/>
              </a:tblGrid>
              <a:tr h="532700">
                <a:tc>
                  <a:txBody>
                    <a:bodyPr/>
                    <a:lstStyle/>
                    <a:p>
                      <a:pPr indent="0" lvl="0" marL="0" rtl="0" algn="l">
                        <a:spcBef>
                          <a:spcPts val="0"/>
                        </a:spcBef>
                        <a:spcAft>
                          <a:spcPts val="0"/>
                        </a:spcAft>
                        <a:buNone/>
                      </a:pPr>
                      <a:r>
                        <a:rPr lang="en">
                          <a:solidFill>
                            <a:schemeClr val="dk1"/>
                          </a:solidFill>
                        </a:rPr>
                        <a:t>Sedans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Trucks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SUVs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Vans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bl>
          </a:graphicData>
        </a:graphic>
      </p:graphicFrame>
      <p:pic>
        <p:nvPicPr>
          <p:cNvPr id="133" name="Google Shape;133;p23" title="Chart"/>
          <p:cNvPicPr preferRelativeResize="0"/>
          <p:nvPr/>
        </p:nvPicPr>
        <p:blipFill>
          <a:blip r:embed="rId3">
            <a:alphaModFix/>
          </a:blip>
          <a:stretch>
            <a:fillRect/>
          </a:stretch>
        </p:blipFill>
        <p:spPr>
          <a:xfrm>
            <a:off x="4333199" y="1513550"/>
            <a:ext cx="4656450" cy="287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Two Categorical Variables: Column Charts</a:t>
            </a:r>
            <a:endParaRPr/>
          </a:p>
        </p:txBody>
      </p:sp>
      <p:graphicFrame>
        <p:nvGraphicFramePr>
          <p:cNvPr id="139" name="Google Shape;139;p24"/>
          <p:cNvGraphicFramePr/>
          <p:nvPr/>
        </p:nvGraphicFramePr>
        <p:xfrm>
          <a:off x="387900" y="2222275"/>
          <a:ext cx="3000000" cy="3000000"/>
        </p:xfrm>
        <a:graphic>
          <a:graphicData uri="http://schemas.openxmlformats.org/drawingml/2006/table">
            <a:tbl>
              <a:tblPr>
                <a:noFill/>
                <a:tableStyleId>{33CAED9C-5C55-451F-897F-6ABB0B59FAC5}</a:tableStyleId>
              </a:tblPr>
              <a:tblGrid>
                <a:gridCol w="1318475"/>
                <a:gridCol w="1318475"/>
                <a:gridCol w="789275"/>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Male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Female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Economics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Statistics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Data Science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Art History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tc>
              </a:tr>
            </a:tbl>
          </a:graphicData>
        </a:graphic>
      </p:graphicFrame>
      <p:pic>
        <p:nvPicPr>
          <p:cNvPr id="140" name="Google Shape;140;p24" title="Chart"/>
          <p:cNvPicPr preferRelativeResize="0"/>
          <p:nvPr/>
        </p:nvPicPr>
        <p:blipFill>
          <a:blip r:embed="rId3">
            <a:alphaModFix/>
          </a:blip>
          <a:stretch>
            <a:fillRect/>
          </a:stretch>
        </p:blipFill>
        <p:spPr>
          <a:xfrm>
            <a:off x="3966525" y="1296525"/>
            <a:ext cx="5025075" cy="31071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Two Categorical Variables: Bar Charts</a:t>
            </a:r>
            <a:endParaRPr/>
          </a:p>
        </p:txBody>
      </p:sp>
      <p:graphicFrame>
        <p:nvGraphicFramePr>
          <p:cNvPr id="146" name="Google Shape;146;p25"/>
          <p:cNvGraphicFramePr/>
          <p:nvPr/>
        </p:nvGraphicFramePr>
        <p:xfrm>
          <a:off x="387900" y="2222275"/>
          <a:ext cx="3000000" cy="3000000"/>
        </p:xfrm>
        <a:graphic>
          <a:graphicData uri="http://schemas.openxmlformats.org/drawingml/2006/table">
            <a:tbl>
              <a:tblPr>
                <a:noFill/>
                <a:tableStyleId>{33CAED9C-5C55-451F-897F-6ABB0B59FAC5}</a:tableStyleId>
              </a:tblPr>
              <a:tblGrid>
                <a:gridCol w="1318475"/>
                <a:gridCol w="1318475"/>
                <a:gridCol w="789275"/>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Male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Female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Economics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Statistics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Data Science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Art History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tc>
              </a:tr>
            </a:tbl>
          </a:graphicData>
        </a:graphic>
      </p:graphicFrame>
      <p:pic>
        <p:nvPicPr>
          <p:cNvPr id="147" name="Google Shape;147;p25" title="Chart"/>
          <p:cNvPicPr preferRelativeResize="0"/>
          <p:nvPr/>
        </p:nvPicPr>
        <p:blipFill>
          <a:blip r:embed="rId3">
            <a:alphaModFix/>
          </a:blip>
          <a:stretch>
            <a:fillRect/>
          </a:stretch>
        </p:blipFill>
        <p:spPr>
          <a:xfrm>
            <a:off x="3966525" y="1296525"/>
            <a:ext cx="5025075" cy="31071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Two Categorical Variables: Multiple Donut Charts</a:t>
            </a:r>
            <a:endParaRPr/>
          </a:p>
        </p:txBody>
      </p:sp>
      <p:graphicFrame>
        <p:nvGraphicFramePr>
          <p:cNvPr id="153" name="Google Shape;153;p26"/>
          <p:cNvGraphicFramePr/>
          <p:nvPr/>
        </p:nvGraphicFramePr>
        <p:xfrm>
          <a:off x="387900" y="2222275"/>
          <a:ext cx="3000000" cy="3000000"/>
        </p:xfrm>
        <a:graphic>
          <a:graphicData uri="http://schemas.openxmlformats.org/drawingml/2006/table">
            <a:tbl>
              <a:tblPr>
                <a:noFill/>
                <a:tableStyleId>{33CAED9C-5C55-451F-897F-6ABB0B59FAC5}</a:tableStyleId>
              </a:tblPr>
              <a:tblGrid>
                <a:gridCol w="1318475"/>
                <a:gridCol w="1318475"/>
                <a:gridCol w="789275"/>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Male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Female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Economics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Statistics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Data Science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Art History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tc>
              </a:tr>
            </a:tbl>
          </a:graphicData>
        </a:graphic>
      </p:graphicFrame>
      <p:pic>
        <p:nvPicPr>
          <p:cNvPr id="154" name="Google Shape;154;p26" title="Chart"/>
          <p:cNvPicPr preferRelativeResize="0"/>
          <p:nvPr/>
        </p:nvPicPr>
        <p:blipFill>
          <a:blip r:embed="rId3">
            <a:alphaModFix/>
          </a:blip>
          <a:stretch>
            <a:fillRect/>
          </a:stretch>
        </p:blipFill>
        <p:spPr>
          <a:xfrm>
            <a:off x="4800850" y="913075"/>
            <a:ext cx="3156975" cy="1813851"/>
          </a:xfrm>
          <a:prstGeom prst="rect">
            <a:avLst/>
          </a:prstGeom>
          <a:noFill/>
          <a:ln>
            <a:noFill/>
          </a:ln>
        </p:spPr>
      </p:pic>
      <p:pic>
        <p:nvPicPr>
          <p:cNvPr id="155" name="Google Shape;155;p26" title="Chart"/>
          <p:cNvPicPr preferRelativeResize="0"/>
          <p:nvPr/>
        </p:nvPicPr>
        <p:blipFill>
          <a:blip r:embed="rId4">
            <a:alphaModFix/>
          </a:blip>
          <a:stretch>
            <a:fillRect/>
          </a:stretch>
        </p:blipFill>
        <p:spPr>
          <a:xfrm>
            <a:off x="4800851" y="3086653"/>
            <a:ext cx="3156975" cy="18138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Data: Quantitative</a:t>
            </a:r>
            <a:endParaRPr/>
          </a:p>
        </p:txBody>
      </p:sp>
      <p:sp>
        <p:nvSpPr>
          <p:cNvPr id="161" name="Google Shape;161;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Numerical</a:t>
            </a:r>
            <a:endParaRPr/>
          </a:p>
          <a:p>
            <a:pPr indent="0" lvl="0" marL="0" rtl="0" algn="l">
              <a:spcBef>
                <a:spcPts val="1200"/>
              </a:spcBef>
              <a:spcAft>
                <a:spcPts val="0"/>
              </a:spcAft>
              <a:buNone/>
            </a:pPr>
            <a:r>
              <a:rPr lang="en"/>
              <a:t>Can be analyzed mathematically</a:t>
            </a:r>
            <a:endParaRPr/>
          </a:p>
          <a:p>
            <a:pPr indent="0" lvl="0" marL="0" rtl="0" algn="l">
              <a:spcBef>
                <a:spcPts val="1200"/>
              </a:spcBef>
              <a:spcAft>
                <a:spcPts val="0"/>
              </a:spcAft>
              <a:buNone/>
            </a:pPr>
            <a:r>
              <a:rPr lang="en"/>
              <a:t>Discrete or Continuous</a:t>
            </a:r>
            <a:endParaRPr/>
          </a:p>
          <a:p>
            <a:pPr indent="0" lvl="0" marL="0" rtl="0" algn="l">
              <a:spcBef>
                <a:spcPts val="1200"/>
              </a:spcBef>
              <a:spcAft>
                <a:spcPts val="0"/>
              </a:spcAft>
              <a:buNone/>
            </a:pPr>
            <a:r>
              <a:rPr b="1" lang="en"/>
              <a:t>Discrete</a:t>
            </a:r>
            <a:r>
              <a:rPr lang="en"/>
              <a:t> if only using integers (counting numbers) / cannot be subdivided</a:t>
            </a:r>
            <a:endParaRPr/>
          </a:p>
          <a:p>
            <a:pPr indent="0" lvl="0" marL="0" rtl="0" algn="l">
              <a:spcBef>
                <a:spcPts val="1200"/>
              </a:spcBef>
              <a:spcAft>
                <a:spcPts val="0"/>
              </a:spcAft>
              <a:buNone/>
            </a:pPr>
            <a:r>
              <a:rPr lang="en"/>
              <a:t>Example: Numbers rolled on dice, Number of students in a class, Number of home runs in a baseball game</a:t>
            </a:r>
            <a:endParaRPr/>
          </a:p>
          <a:p>
            <a:pPr indent="0" lvl="0" marL="0" rtl="0" algn="l">
              <a:spcBef>
                <a:spcPts val="1200"/>
              </a:spcBef>
              <a:spcAft>
                <a:spcPts val="0"/>
              </a:spcAft>
              <a:buNone/>
            </a:pPr>
            <a:r>
              <a:rPr b="1" lang="en"/>
              <a:t>Continuous</a:t>
            </a:r>
            <a:r>
              <a:rPr lang="en"/>
              <a:t> if using numbers that can be </a:t>
            </a:r>
            <a:r>
              <a:rPr lang="en"/>
              <a:t>meaningfully</a:t>
            </a:r>
            <a:r>
              <a:rPr lang="en"/>
              <a:t> subdivided into smaller / finer levels</a:t>
            </a:r>
            <a:endParaRPr/>
          </a:p>
          <a:p>
            <a:pPr indent="0" lvl="0" marL="0" rtl="0" algn="l">
              <a:spcBef>
                <a:spcPts val="1200"/>
              </a:spcBef>
              <a:spcAft>
                <a:spcPts val="1200"/>
              </a:spcAft>
              <a:buNone/>
            </a:pPr>
            <a:r>
              <a:rPr lang="en"/>
              <a:t>Example: Time taken during a project, Speed of cars, Height of individuals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Discrete vs Continuous </a:t>
            </a:r>
            <a:endParaRPr/>
          </a:p>
        </p:txBody>
      </p:sp>
      <p:pic>
        <p:nvPicPr>
          <p:cNvPr id="167" name="Google Shape;167;p28"/>
          <p:cNvPicPr preferRelativeResize="0"/>
          <p:nvPr/>
        </p:nvPicPr>
        <p:blipFill rotWithShape="1">
          <a:blip r:embed="rId3">
            <a:alphaModFix/>
          </a:blip>
          <a:srcRect b="8124" l="0" r="0" t="19269"/>
          <a:stretch/>
        </p:blipFill>
        <p:spPr>
          <a:xfrm>
            <a:off x="717388" y="1326200"/>
            <a:ext cx="7709226" cy="37346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Organizing Quantitative Data: Stem &amp; Leaf  Tables</a:t>
            </a:r>
            <a:endParaRPr/>
          </a:p>
        </p:txBody>
      </p:sp>
      <p:sp>
        <p:nvSpPr>
          <p:cNvPr id="173" name="Google Shape;173;p29"/>
          <p:cNvSpPr txBox="1"/>
          <p:nvPr>
            <p:ph idx="1" type="body"/>
          </p:nvPr>
        </p:nvSpPr>
        <p:spPr>
          <a:xfrm>
            <a:off x="387900" y="1489825"/>
            <a:ext cx="2763900" cy="3078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Exam Grades:</a:t>
            </a:r>
            <a:endParaRPr/>
          </a:p>
          <a:p>
            <a:pPr indent="0" lvl="0" marL="0" rtl="0" algn="l">
              <a:spcBef>
                <a:spcPts val="1200"/>
              </a:spcBef>
              <a:spcAft>
                <a:spcPts val="0"/>
              </a:spcAft>
              <a:buNone/>
            </a:pPr>
            <a:r>
              <a:rPr lang="en"/>
              <a:t>68</a:t>
            </a:r>
            <a:endParaRPr/>
          </a:p>
          <a:p>
            <a:pPr indent="0" lvl="0" marL="0" rtl="0" algn="l">
              <a:spcBef>
                <a:spcPts val="1200"/>
              </a:spcBef>
              <a:spcAft>
                <a:spcPts val="0"/>
              </a:spcAft>
              <a:buNone/>
            </a:pPr>
            <a:r>
              <a:rPr lang="en"/>
              <a:t>65</a:t>
            </a:r>
            <a:endParaRPr/>
          </a:p>
          <a:p>
            <a:pPr indent="0" lvl="0" marL="0" rtl="0" algn="l">
              <a:spcBef>
                <a:spcPts val="1200"/>
              </a:spcBef>
              <a:spcAft>
                <a:spcPts val="0"/>
              </a:spcAft>
              <a:buNone/>
            </a:pPr>
            <a:r>
              <a:rPr lang="en"/>
              <a:t>79</a:t>
            </a:r>
            <a:endParaRPr/>
          </a:p>
          <a:p>
            <a:pPr indent="0" lvl="0" marL="0" rtl="0" algn="l">
              <a:spcBef>
                <a:spcPts val="1200"/>
              </a:spcBef>
              <a:spcAft>
                <a:spcPts val="0"/>
              </a:spcAft>
              <a:buNone/>
            </a:pPr>
            <a:r>
              <a:rPr lang="en"/>
              <a:t>87</a:t>
            </a:r>
            <a:endParaRPr/>
          </a:p>
          <a:p>
            <a:pPr indent="0" lvl="0" marL="0" rtl="0" algn="l">
              <a:spcBef>
                <a:spcPts val="1200"/>
              </a:spcBef>
              <a:spcAft>
                <a:spcPts val="0"/>
              </a:spcAft>
              <a:buNone/>
            </a:pPr>
            <a:r>
              <a:rPr lang="en"/>
              <a:t>92</a:t>
            </a:r>
            <a:endParaRPr/>
          </a:p>
          <a:p>
            <a:pPr indent="0" lvl="0" marL="0" rtl="0" algn="l">
              <a:spcBef>
                <a:spcPts val="1200"/>
              </a:spcBef>
              <a:spcAft>
                <a:spcPts val="0"/>
              </a:spcAft>
              <a:buNone/>
            </a:pPr>
            <a:r>
              <a:rPr lang="en"/>
              <a:t>89</a:t>
            </a:r>
            <a:endParaRPr/>
          </a:p>
          <a:p>
            <a:pPr indent="0" lvl="0" marL="0" rtl="0" algn="l">
              <a:spcBef>
                <a:spcPts val="1200"/>
              </a:spcBef>
              <a:spcAft>
                <a:spcPts val="0"/>
              </a:spcAft>
              <a:buNone/>
            </a:pPr>
            <a:r>
              <a:rPr lang="en"/>
              <a:t>67</a:t>
            </a:r>
            <a:endParaRPr/>
          </a:p>
          <a:p>
            <a:pPr indent="0" lvl="0" marL="0" rtl="0" algn="l">
              <a:spcBef>
                <a:spcPts val="1200"/>
              </a:spcBef>
              <a:spcAft>
                <a:spcPts val="0"/>
              </a:spcAft>
              <a:buNone/>
            </a:pPr>
            <a:r>
              <a:rPr lang="en"/>
              <a:t>81</a:t>
            </a:r>
            <a:endParaRPr/>
          </a:p>
          <a:p>
            <a:pPr indent="0" lvl="0" marL="0" rtl="0" algn="l">
              <a:spcBef>
                <a:spcPts val="1200"/>
              </a:spcBef>
              <a:spcAft>
                <a:spcPts val="1200"/>
              </a:spcAft>
              <a:buNone/>
            </a:pPr>
            <a:r>
              <a:rPr lang="en"/>
              <a:t>90</a:t>
            </a:r>
            <a:endParaRPr/>
          </a:p>
        </p:txBody>
      </p:sp>
      <p:graphicFrame>
        <p:nvGraphicFramePr>
          <p:cNvPr id="174" name="Google Shape;174;p29"/>
          <p:cNvGraphicFramePr/>
          <p:nvPr/>
        </p:nvGraphicFramePr>
        <p:xfrm>
          <a:off x="3568875" y="1976150"/>
          <a:ext cx="3000000" cy="3000000"/>
        </p:xfrm>
        <a:graphic>
          <a:graphicData uri="http://schemas.openxmlformats.org/drawingml/2006/table">
            <a:tbl>
              <a:tblPr>
                <a:noFill/>
                <a:tableStyleId>{33CAED9C-5C55-451F-897F-6ABB0B59FAC5}</a:tableStyleId>
              </a:tblPr>
              <a:tblGrid>
                <a:gridCol w="2329775"/>
                <a:gridCol w="2329775"/>
              </a:tblGrid>
              <a:tr h="381000">
                <a:tc>
                  <a:txBody>
                    <a:bodyPr/>
                    <a:lstStyle/>
                    <a:p>
                      <a:pPr indent="0" lvl="0" marL="0" rtl="0" algn="l">
                        <a:spcBef>
                          <a:spcPts val="0"/>
                        </a:spcBef>
                        <a:spcAft>
                          <a:spcPts val="0"/>
                        </a:spcAft>
                        <a:buNone/>
                      </a:pPr>
                      <a:r>
                        <a:rPr lang="en">
                          <a:solidFill>
                            <a:schemeClr val="dk1"/>
                          </a:solidFill>
                        </a:rPr>
                        <a:t>Stem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Leaf</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5 7 8</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1 7</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Quantitative Data: Histograms</a:t>
            </a:r>
            <a:endParaRPr/>
          </a:p>
        </p:txBody>
      </p:sp>
      <p:sp>
        <p:nvSpPr>
          <p:cNvPr id="180" name="Google Shape;180;p30"/>
          <p:cNvSpPr txBox="1"/>
          <p:nvPr>
            <p:ph idx="1" type="body"/>
          </p:nvPr>
        </p:nvSpPr>
        <p:spPr>
          <a:xfrm>
            <a:off x="387900" y="1489825"/>
            <a:ext cx="41841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Similar to bar charts </a:t>
            </a:r>
            <a:endParaRPr/>
          </a:p>
          <a:p>
            <a:pPr indent="0" lvl="0" marL="0" rtl="0" algn="l">
              <a:spcBef>
                <a:spcPts val="1200"/>
              </a:spcBef>
              <a:spcAft>
                <a:spcPts val="0"/>
              </a:spcAft>
              <a:buNone/>
            </a:pPr>
            <a:r>
              <a:rPr lang="en"/>
              <a:t>Divide data into “bins” (typically between 5 and 20)</a:t>
            </a:r>
            <a:endParaRPr/>
          </a:p>
          <a:p>
            <a:pPr indent="0" lvl="0" marL="0" rtl="0" algn="l">
              <a:spcBef>
                <a:spcPts val="1200"/>
              </a:spcBef>
              <a:spcAft>
                <a:spcPts val="0"/>
              </a:spcAft>
              <a:buNone/>
            </a:pPr>
            <a:r>
              <a:rPr lang="en"/>
              <a:t>Height based on frequency / percentage of total count</a:t>
            </a:r>
            <a:endParaRPr/>
          </a:p>
          <a:p>
            <a:pPr indent="0" lvl="0" marL="0" rtl="0" algn="l">
              <a:spcBef>
                <a:spcPts val="1200"/>
              </a:spcBef>
              <a:spcAft>
                <a:spcPts val="0"/>
              </a:spcAft>
              <a:buNone/>
            </a:pPr>
            <a:r>
              <a:rPr lang="en"/>
              <a:t>Divide range of data (Max - Min) by bin count to get bin size / width</a:t>
            </a:r>
            <a:endParaRPr/>
          </a:p>
          <a:p>
            <a:pPr indent="0" lvl="0" marL="0" rtl="0" algn="l">
              <a:spcBef>
                <a:spcPts val="1200"/>
              </a:spcBef>
              <a:spcAft>
                <a:spcPts val="0"/>
              </a:spcAft>
              <a:buNone/>
            </a:pPr>
            <a:r>
              <a:rPr lang="en"/>
              <a:t>Example: If max = 95 and min = 30, range = 65.  If five bins, bin width = 65/5 = 13</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No gaps in bars if data are continuous</a:t>
            </a:r>
            <a:endParaRPr/>
          </a:p>
          <a:p>
            <a:pPr indent="0" lvl="0" marL="0" rtl="0" algn="l">
              <a:spcBef>
                <a:spcPts val="1200"/>
              </a:spcBef>
              <a:spcAft>
                <a:spcPts val="1200"/>
              </a:spcAft>
              <a:buNone/>
            </a:pPr>
            <a:r>
              <a:t/>
            </a:r>
            <a:endParaRPr/>
          </a:p>
        </p:txBody>
      </p:sp>
      <p:pic>
        <p:nvPicPr>
          <p:cNvPr id="181" name="Google Shape;181;p30"/>
          <p:cNvPicPr preferRelativeResize="0"/>
          <p:nvPr/>
        </p:nvPicPr>
        <p:blipFill>
          <a:blip r:embed="rId3">
            <a:alphaModFix/>
          </a:blip>
          <a:stretch>
            <a:fillRect/>
          </a:stretch>
        </p:blipFill>
        <p:spPr>
          <a:xfrm>
            <a:off x="4509049" y="1144125"/>
            <a:ext cx="901701" cy="3782701"/>
          </a:xfrm>
          <a:prstGeom prst="rect">
            <a:avLst/>
          </a:prstGeom>
          <a:noFill/>
          <a:ln>
            <a:noFill/>
          </a:ln>
        </p:spPr>
      </p:pic>
      <p:pic>
        <p:nvPicPr>
          <p:cNvPr id="182" name="Google Shape;182;p30"/>
          <p:cNvPicPr preferRelativeResize="0"/>
          <p:nvPr/>
        </p:nvPicPr>
        <p:blipFill>
          <a:blip r:embed="rId4">
            <a:alphaModFix/>
          </a:blip>
          <a:stretch>
            <a:fillRect/>
          </a:stretch>
        </p:blipFill>
        <p:spPr>
          <a:xfrm>
            <a:off x="5724175" y="1144125"/>
            <a:ext cx="2808593" cy="1776650"/>
          </a:xfrm>
          <a:prstGeom prst="rect">
            <a:avLst/>
          </a:prstGeom>
          <a:noFill/>
          <a:ln>
            <a:noFill/>
          </a:ln>
        </p:spPr>
      </p:pic>
      <p:pic>
        <p:nvPicPr>
          <p:cNvPr id="183" name="Google Shape;183;p30" title="Chart"/>
          <p:cNvPicPr preferRelativeResize="0"/>
          <p:nvPr/>
        </p:nvPicPr>
        <p:blipFill>
          <a:blip r:embed="rId5">
            <a:alphaModFix/>
          </a:blip>
          <a:stretch>
            <a:fillRect/>
          </a:stretch>
        </p:blipFill>
        <p:spPr>
          <a:xfrm>
            <a:off x="5724175" y="3214450"/>
            <a:ext cx="2873289" cy="1776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Quantitative Data: Box and Whisker Plots</a:t>
            </a:r>
            <a:endParaRPr/>
          </a:p>
        </p:txBody>
      </p:sp>
      <p:pic>
        <p:nvPicPr>
          <p:cNvPr id="189" name="Google Shape;189;p31"/>
          <p:cNvPicPr preferRelativeResize="0"/>
          <p:nvPr/>
        </p:nvPicPr>
        <p:blipFill>
          <a:blip r:embed="rId3">
            <a:alphaModFix/>
          </a:blip>
          <a:stretch>
            <a:fillRect/>
          </a:stretch>
        </p:blipFill>
        <p:spPr>
          <a:xfrm>
            <a:off x="1742888" y="1560927"/>
            <a:ext cx="5658224" cy="290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Data: Qualitative </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400"/>
              <a:t>Often called </a:t>
            </a:r>
            <a:r>
              <a:rPr b="1" lang="en" sz="1400"/>
              <a:t>categorical</a:t>
            </a:r>
            <a:r>
              <a:rPr lang="en" sz="1400"/>
              <a:t> data</a:t>
            </a:r>
            <a:endParaRPr sz="1400"/>
          </a:p>
          <a:p>
            <a:pPr indent="0" lvl="0" marL="0" rtl="0" algn="l">
              <a:spcBef>
                <a:spcPts val="1200"/>
              </a:spcBef>
              <a:spcAft>
                <a:spcPts val="0"/>
              </a:spcAft>
              <a:buNone/>
            </a:pPr>
            <a:r>
              <a:rPr b="1" lang="en" sz="1400"/>
              <a:t>Non-Numerical / Labels / Categories</a:t>
            </a:r>
            <a:endParaRPr b="1" sz="1400"/>
          </a:p>
          <a:p>
            <a:pPr indent="0" lvl="0" marL="0" rtl="0" algn="l">
              <a:spcBef>
                <a:spcPts val="1200"/>
              </a:spcBef>
              <a:spcAft>
                <a:spcPts val="0"/>
              </a:spcAft>
              <a:buNone/>
            </a:pPr>
            <a:r>
              <a:rPr b="1" lang="en" sz="1400"/>
              <a:t>Nominal</a:t>
            </a:r>
            <a:r>
              <a:rPr lang="en" sz="1400"/>
              <a:t> if labels have no order / ranking </a:t>
            </a:r>
            <a:endParaRPr sz="1400"/>
          </a:p>
          <a:p>
            <a:pPr indent="0" lvl="0" marL="0" rtl="0" algn="l">
              <a:spcBef>
                <a:spcPts val="1200"/>
              </a:spcBef>
              <a:spcAft>
                <a:spcPts val="0"/>
              </a:spcAft>
              <a:buNone/>
            </a:pPr>
            <a:r>
              <a:rPr lang="en" sz="1400"/>
              <a:t>Examples: Name, major, gender, nation, season</a:t>
            </a:r>
            <a:endParaRPr sz="1400"/>
          </a:p>
          <a:p>
            <a:pPr indent="0" lvl="0" marL="0" rtl="0" algn="l">
              <a:spcBef>
                <a:spcPts val="1200"/>
              </a:spcBef>
              <a:spcAft>
                <a:spcPts val="0"/>
              </a:spcAft>
              <a:buNone/>
            </a:pPr>
            <a:r>
              <a:rPr b="1" lang="en" sz="1400"/>
              <a:t>Ordinal</a:t>
            </a:r>
            <a:r>
              <a:rPr lang="en" sz="1400"/>
              <a:t> if labels have order / ranking </a:t>
            </a:r>
            <a:endParaRPr sz="1400"/>
          </a:p>
          <a:p>
            <a:pPr indent="0" lvl="0" marL="0" rtl="0" algn="l">
              <a:spcBef>
                <a:spcPts val="1200"/>
              </a:spcBef>
              <a:spcAft>
                <a:spcPts val="0"/>
              </a:spcAft>
              <a:buNone/>
            </a:pPr>
            <a:r>
              <a:rPr lang="en" sz="1400"/>
              <a:t>Examples : Grades (A, B, C…), Place (1st, 2nd, 3rd…), Education level (High School, Undergrad, Graduate), Scales 1-10*</a:t>
            </a:r>
            <a:endParaRPr sz="1400"/>
          </a:p>
          <a:p>
            <a:pPr indent="0" lvl="0" marL="0" rtl="0" algn="l">
              <a:spcBef>
                <a:spcPts val="1200"/>
              </a:spcBef>
              <a:spcAft>
                <a:spcPts val="0"/>
              </a:spcAft>
              <a:buNone/>
            </a:pPr>
            <a:r>
              <a:rPr lang="en" sz="1400"/>
              <a:t>Can have numeric labels, but they are still labels, not quantitative data upon which math can be done - 2nd place isn’t 5x better than 10th - INTERVALS MAY NOT BE EQUAL</a:t>
            </a:r>
            <a:endParaRPr sz="1400"/>
          </a:p>
          <a:p>
            <a:pPr indent="0" lvl="0" marL="0" rtl="0" algn="l">
              <a:spcBef>
                <a:spcPts val="1200"/>
              </a:spcBef>
              <a:spcAft>
                <a:spcPts val="1200"/>
              </a:spcAft>
              <a:buNone/>
            </a:pPr>
            <a:r>
              <a:rPr b="1" lang="en" sz="1400"/>
              <a:t>NOT LESS IMPORTANT / USEFUL THANK QUANTITATIVE DATA - We still do quantitative work with this data, it’s just of a different nature</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Two Numerical Variables: Scatter Plots</a:t>
            </a:r>
            <a:endParaRPr/>
          </a:p>
        </p:txBody>
      </p:sp>
      <p:graphicFrame>
        <p:nvGraphicFramePr>
          <p:cNvPr id="195" name="Google Shape;195;p32"/>
          <p:cNvGraphicFramePr/>
          <p:nvPr/>
        </p:nvGraphicFramePr>
        <p:xfrm>
          <a:off x="203300" y="2354175"/>
          <a:ext cx="3000000" cy="3000000"/>
        </p:xfrm>
        <a:graphic>
          <a:graphicData uri="http://schemas.openxmlformats.org/drawingml/2006/table">
            <a:tbl>
              <a:tblPr>
                <a:noFill/>
                <a:tableStyleId>{33CAED9C-5C55-451F-897F-6ABB0B59FAC5}</a:tableStyleId>
              </a:tblPr>
              <a:tblGrid>
                <a:gridCol w="2092050"/>
                <a:gridCol w="2092050"/>
              </a:tblGrid>
              <a:tr h="381000">
                <a:tc>
                  <a:txBody>
                    <a:bodyPr/>
                    <a:lstStyle/>
                    <a:p>
                      <a:pPr indent="0" lvl="0" marL="0" rtl="0" algn="l">
                        <a:spcBef>
                          <a:spcPts val="0"/>
                        </a:spcBef>
                        <a:spcAft>
                          <a:spcPts val="0"/>
                        </a:spcAft>
                        <a:buNone/>
                      </a:pPr>
                      <a:r>
                        <a:rPr lang="en">
                          <a:solidFill>
                            <a:schemeClr val="dk1"/>
                          </a:solidFill>
                        </a:rPr>
                        <a:t>Height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Weight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67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68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175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70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190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72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197</a:t>
                      </a:r>
                      <a:endParaRPr>
                        <a:solidFill>
                          <a:schemeClr val="dk1"/>
                        </a:solidFill>
                      </a:endParaRPr>
                    </a:p>
                  </a:txBody>
                  <a:tcPr marT="91425" marB="91425" marR="91425" marL="91425"/>
                </a:tc>
              </a:tr>
            </a:tbl>
          </a:graphicData>
        </a:graphic>
      </p:graphicFrame>
      <p:pic>
        <p:nvPicPr>
          <p:cNvPr id="196" name="Google Shape;196;p32" title="Chart"/>
          <p:cNvPicPr preferRelativeResize="0"/>
          <p:nvPr/>
        </p:nvPicPr>
        <p:blipFill>
          <a:blip r:embed="rId3">
            <a:alphaModFix/>
          </a:blip>
          <a:stretch>
            <a:fillRect/>
          </a:stretch>
        </p:blipFill>
        <p:spPr>
          <a:xfrm>
            <a:off x="4572000" y="1985700"/>
            <a:ext cx="4267199" cy="2634647"/>
          </a:xfrm>
          <a:prstGeom prst="rect">
            <a:avLst/>
          </a:prstGeom>
          <a:noFill/>
          <a:ln>
            <a:noFill/>
          </a:ln>
        </p:spPr>
      </p:pic>
      <p:sp>
        <p:nvSpPr>
          <p:cNvPr id="197" name="Google Shape;197;p32"/>
          <p:cNvSpPr txBox="1"/>
          <p:nvPr>
            <p:ph idx="1" type="body"/>
          </p:nvPr>
        </p:nvSpPr>
        <p:spPr>
          <a:xfrm>
            <a:off x="134400" y="1206750"/>
            <a:ext cx="4437600" cy="108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Plot coordinate pairs of two variables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a:t>
            </a:r>
            <a:r>
              <a:rPr lang="en"/>
              <a:t> Three Or More Variables: Bubble Charts</a:t>
            </a:r>
            <a:endParaRPr/>
          </a:p>
        </p:txBody>
      </p:sp>
      <p:sp>
        <p:nvSpPr>
          <p:cNvPr id="203" name="Google Shape;203;p33"/>
          <p:cNvSpPr txBox="1"/>
          <p:nvPr>
            <p:ph idx="1" type="body"/>
          </p:nvPr>
        </p:nvSpPr>
        <p:spPr>
          <a:xfrm>
            <a:off x="387900" y="1489825"/>
            <a:ext cx="41841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X and Y values go on the X and Y axes, </a:t>
            </a:r>
            <a:r>
              <a:rPr lang="en"/>
              <a:t>respectively</a:t>
            </a:r>
            <a:endParaRPr/>
          </a:p>
          <a:p>
            <a:pPr indent="0" lvl="0" marL="0" rtl="0" algn="l">
              <a:spcBef>
                <a:spcPts val="1200"/>
              </a:spcBef>
              <a:spcAft>
                <a:spcPts val="0"/>
              </a:spcAft>
              <a:buNone/>
            </a:pPr>
            <a:r>
              <a:rPr lang="en"/>
              <a:t>A third variable, Z, is related to the size of the bubble</a:t>
            </a:r>
            <a:endParaRPr/>
          </a:p>
          <a:p>
            <a:pPr indent="0" lvl="0" marL="0" rtl="0" algn="l">
              <a:spcBef>
                <a:spcPts val="1200"/>
              </a:spcBef>
              <a:spcAft>
                <a:spcPts val="0"/>
              </a:spcAft>
              <a:buNone/>
            </a:pPr>
            <a:r>
              <a:rPr lang="en"/>
              <a:t>Color of bubbles could indicate </a:t>
            </a:r>
            <a:r>
              <a:rPr lang="en"/>
              <a:t>another</a:t>
            </a:r>
            <a:r>
              <a:rPr lang="en"/>
              <a:t> categorical or </a:t>
            </a:r>
            <a:r>
              <a:rPr lang="en"/>
              <a:t>continuous</a:t>
            </a:r>
            <a:r>
              <a:rPr lang="en"/>
              <a:t> variable</a:t>
            </a:r>
            <a:endParaRPr/>
          </a:p>
          <a:p>
            <a:pPr indent="0" lvl="0" marL="0" rtl="0" algn="l">
              <a:spcBef>
                <a:spcPts val="1200"/>
              </a:spcBef>
              <a:spcAft>
                <a:spcPts val="1200"/>
              </a:spcAft>
              <a:buNone/>
            </a:pPr>
            <a:r>
              <a:rPr lang="en"/>
              <a:t>Remember: Just because you can, doesn’t mean you should…</a:t>
            </a:r>
            <a:endParaRPr/>
          </a:p>
        </p:txBody>
      </p:sp>
      <p:pic>
        <p:nvPicPr>
          <p:cNvPr id="204" name="Google Shape;204;p33"/>
          <p:cNvPicPr preferRelativeResize="0"/>
          <p:nvPr/>
        </p:nvPicPr>
        <p:blipFill>
          <a:blip r:embed="rId3">
            <a:alphaModFix/>
          </a:blip>
          <a:stretch>
            <a:fillRect/>
          </a:stretch>
        </p:blipFill>
        <p:spPr>
          <a:xfrm>
            <a:off x="4673725" y="1781363"/>
            <a:ext cx="4267198" cy="24958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Tree Map</a:t>
            </a:r>
            <a:endParaRPr/>
          </a:p>
        </p:txBody>
      </p:sp>
      <p:sp>
        <p:nvSpPr>
          <p:cNvPr id="210" name="Google Shape;210;p34"/>
          <p:cNvSpPr txBox="1"/>
          <p:nvPr>
            <p:ph idx="1" type="body"/>
          </p:nvPr>
        </p:nvSpPr>
        <p:spPr>
          <a:xfrm>
            <a:off x="311700" y="1152475"/>
            <a:ext cx="3637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t>Area of squares shows relative magnitude of each category </a:t>
            </a:r>
            <a:endParaRPr sz="2300"/>
          </a:p>
        </p:txBody>
      </p:sp>
      <p:pic>
        <p:nvPicPr>
          <p:cNvPr id="211" name="Google Shape;211;p34"/>
          <p:cNvPicPr preferRelativeResize="0"/>
          <p:nvPr/>
        </p:nvPicPr>
        <p:blipFill>
          <a:blip r:embed="rId3">
            <a:alphaModFix/>
          </a:blip>
          <a:stretch>
            <a:fillRect/>
          </a:stretch>
        </p:blipFill>
        <p:spPr>
          <a:xfrm>
            <a:off x="4369350" y="1419949"/>
            <a:ext cx="4205049" cy="2881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Heat Maps</a:t>
            </a:r>
            <a:endParaRPr/>
          </a:p>
        </p:txBody>
      </p:sp>
      <p:sp>
        <p:nvSpPr>
          <p:cNvPr id="217" name="Google Shape;217;p35"/>
          <p:cNvSpPr txBox="1"/>
          <p:nvPr>
            <p:ph idx="1" type="body"/>
          </p:nvPr>
        </p:nvSpPr>
        <p:spPr>
          <a:xfrm>
            <a:off x="311700" y="1152475"/>
            <a:ext cx="3388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Color of segment indicates direction and/or magnitude</a:t>
            </a:r>
            <a:endParaRPr sz="2300"/>
          </a:p>
          <a:p>
            <a:pPr indent="0" lvl="0" marL="0" rtl="0" algn="l">
              <a:spcBef>
                <a:spcPts val="1200"/>
              </a:spcBef>
              <a:spcAft>
                <a:spcPts val="0"/>
              </a:spcAft>
              <a:buNone/>
            </a:pPr>
            <a:r>
              <a:rPr lang="en" sz="2300"/>
              <a:t>Can be configured all sorts of ways</a:t>
            </a:r>
            <a:endParaRPr sz="2300"/>
          </a:p>
          <a:p>
            <a:pPr indent="0" lvl="0" marL="0" rtl="0" algn="l">
              <a:spcBef>
                <a:spcPts val="1200"/>
              </a:spcBef>
              <a:spcAft>
                <a:spcPts val="1200"/>
              </a:spcAft>
              <a:buNone/>
            </a:pPr>
            <a:r>
              <a:t/>
            </a:r>
            <a:endParaRPr sz="2300"/>
          </a:p>
        </p:txBody>
      </p:sp>
      <p:pic>
        <p:nvPicPr>
          <p:cNvPr id="218" name="Google Shape;218;p35"/>
          <p:cNvPicPr preferRelativeResize="0"/>
          <p:nvPr/>
        </p:nvPicPr>
        <p:blipFill>
          <a:blip r:embed="rId3">
            <a:alphaModFix/>
          </a:blip>
          <a:stretch>
            <a:fillRect/>
          </a:stretch>
        </p:blipFill>
        <p:spPr>
          <a:xfrm>
            <a:off x="4036300" y="661263"/>
            <a:ext cx="4480712" cy="382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Spatial Data</a:t>
            </a:r>
            <a:endParaRPr/>
          </a:p>
        </p:txBody>
      </p:sp>
      <p:sp>
        <p:nvSpPr>
          <p:cNvPr id="224" name="Google Shape;224;p36"/>
          <p:cNvSpPr txBox="1"/>
          <p:nvPr>
            <p:ph idx="1" type="body"/>
          </p:nvPr>
        </p:nvSpPr>
        <p:spPr>
          <a:xfrm>
            <a:off x="311700" y="1152475"/>
            <a:ext cx="4202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Spatial data: Data with a location component</a:t>
            </a:r>
            <a:endParaRPr sz="2300"/>
          </a:p>
          <a:p>
            <a:pPr indent="0" lvl="0" marL="0" rtl="0" algn="l">
              <a:spcBef>
                <a:spcPts val="1200"/>
              </a:spcBef>
              <a:spcAft>
                <a:spcPts val="1200"/>
              </a:spcAft>
              <a:buNone/>
            </a:pPr>
            <a:r>
              <a:rPr lang="en" sz="2300"/>
              <a:t>Data added to map as labels, points, colors, etc.</a:t>
            </a:r>
            <a:endParaRPr sz="2300"/>
          </a:p>
        </p:txBody>
      </p:sp>
      <p:pic>
        <p:nvPicPr>
          <p:cNvPr id="225" name="Google Shape;225;p36"/>
          <p:cNvPicPr preferRelativeResize="0"/>
          <p:nvPr/>
        </p:nvPicPr>
        <p:blipFill>
          <a:blip r:embed="rId3">
            <a:alphaModFix/>
          </a:blip>
          <a:stretch>
            <a:fillRect/>
          </a:stretch>
        </p:blipFill>
        <p:spPr>
          <a:xfrm>
            <a:off x="5191050" y="671525"/>
            <a:ext cx="2990850" cy="1524000"/>
          </a:xfrm>
          <a:prstGeom prst="rect">
            <a:avLst/>
          </a:prstGeom>
          <a:noFill/>
          <a:ln>
            <a:noFill/>
          </a:ln>
        </p:spPr>
      </p:pic>
      <p:pic>
        <p:nvPicPr>
          <p:cNvPr id="226" name="Google Shape;226;p36"/>
          <p:cNvPicPr preferRelativeResize="0"/>
          <p:nvPr/>
        </p:nvPicPr>
        <p:blipFill>
          <a:blip r:embed="rId4">
            <a:alphaModFix/>
          </a:blip>
          <a:stretch>
            <a:fillRect/>
          </a:stretch>
        </p:blipFill>
        <p:spPr>
          <a:xfrm>
            <a:off x="5191049" y="2432556"/>
            <a:ext cx="2990850" cy="213631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7"/>
          <p:cNvPicPr preferRelativeResize="0"/>
          <p:nvPr/>
        </p:nvPicPr>
        <p:blipFill>
          <a:blip r:embed="rId3">
            <a:alphaModFix/>
          </a:blip>
          <a:stretch>
            <a:fillRect/>
          </a:stretch>
        </p:blipFill>
        <p:spPr>
          <a:xfrm>
            <a:off x="1812835" y="0"/>
            <a:ext cx="5518331" cy="51435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Quantitative Data - Time Series / Line Charts</a:t>
            </a:r>
            <a:endParaRPr/>
          </a:p>
        </p:txBody>
      </p:sp>
      <p:graphicFrame>
        <p:nvGraphicFramePr>
          <p:cNvPr id="237" name="Google Shape;237;p38"/>
          <p:cNvGraphicFramePr/>
          <p:nvPr/>
        </p:nvGraphicFramePr>
        <p:xfrm>
          <a:off x="1741650" y="784600"/>
          <a:ext cx="3000000" cy="3000000"/>
        </p:xfrm>
        <a:graphic>
          <a:graphicData uri="http://schemas.openxmlformats.org/drawingml/2006/table">
            <a:tbl>
              <a:tblPr>
                <a:noFill/>
                <a:tableStyleId>{06AF757D-25F8-44E1-8041-57A17C8F7FB4}</a:tableStyleId>
              </a:tblPr>
              <a:tblGrid>
                <a:gridCol w="952500"/>
                <a:gridCol w="952500"/>
              </a:tblGrid>
              <a:tr h="329600">
                <a:tc>
                  <a:txBody>
                    <a:bodyPr/>
                    <a:lstStyle/>
                    <a:p>
                      <a:pPr indent="0" lvl="0" marL="0" rtl="0" algn="l">
                        <a:lnSpc>
                          <a:spcPct val="115000"/>
                        </a:lnSpc>
                        <a:spcBef>
                          <a:spcPts val="0"/>
                        </a:spcBef>
                        <a:spcAft>
                          <a:spcPts val="0"/>
                        </a:spcAft>
                        <a:buNone/>
                      </a:pPr>
                      <a:r>
                        <a:rPr lang="en">
                          <a:solidFill>
                            <a:schemeClr val="dk1"/>
                          </a:solidFill>
                        </a:rPr>
                        <a:t>Month</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rPr>
                        <a:t>Sales</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Jan</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82</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Feb</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68</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Mar</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61</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Apr</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82</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May</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60</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Jun</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76</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Jul</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59</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Aug</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75</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Sep</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74</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Oct</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87</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Nov</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87</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Dec</a:t>
                      </a:r>
                      <a:endParaRPr>
                        <a:solidFill>
                          <a:schemeClr val="dk1"/>
                        </a:solidFill>
                      </a:endParaRPr>
                    </a:p>
                  </a:txBody>
                  <a:tcPr marT="19050" marB="19050" marR="28575" marL="28575" anchor="b">
                    <a:lnL cap="flat" cmpd="sng" w="8650">
                      <a:solidFill>
                        <a:srgbClr val="CCCCCC"/>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88</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bl>
          </a:graphicData>
        </a:graphic>
      </p:graphicFrame>
      <p:pic>
        <p:nvPicPr>
          <p:cNvPr id="238" name="Google Shape;238;p38" title="Chart"/>
          <p:cNvPicPr preferRelativeResize="0"/>
          <p:nvPr/>
        </p:nvPicPr>
        <p:blipFill>
          <a:blip r:embed="rId3">
            <a:alphaModFix/>
          </a:blip>
          <a:stretch>
            <a:fillRect/>
          </a:stretch>
        </p:blipFill>
        <p:spPr>
          <a:xfrm>
            <a:off x="3799050" y="1296525"/>
            <a:ext cx="5192550" cy="321072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To Lie With Statistics!</a:t>
            </a:r>
            <a:endParaRPr/>
          </a:p>
        </p:txBody>
      </p:sp>
      <p:sp>
        <p:nvSpPr>
          <p:cNvPr id="244" name="Google Shape;244;p3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Mess with the axes!</a:t>
            </a:r>
            <a:endParaRPr/>
          </a:p>
        </p:txBody>
      </p:sp>
      <p:pic>
        <p:nvPicPr>
          <p:cNvPr id="245" name="Google Shape;245;p39" title="Chart"/>
          <p:cNvPicPr preferRelativeResize="0"/>
          <p:nvPr/>
        </p:nvPicPr>
        <p:blipFill>
          <a:blip r:embed="rId3">
            <a:alphaModFix/>
          </a:blip>
          <a:stretch>
            <a:fillRect/>
          </a:stretch>
        </p:blipFill>
        <p:spPr>
          <a:xfrm>
            <a:off x="228251" y="2064347"/>
            <a:ext cx="4159176" cy="2571753"/>
          </a:xfrm>
          <a:prstGeom prst="rect">
            <a:avLst/>
          </a:prstGeom>
          <a:noFill/>
          <a:ln>
            <a:noFill/>
          </a:ln>
        </p:spPr>
      </p:pic>
      <p:pic>
        <p:nvPicPr>
          <p:cNvPr id="246" name="Google Shape;246;p39" title="Chart"/>
          <p:cNvPicPr preferRelativeResize="0"/>
          <p:nvPr/>
        </p:nvPicPr>
        <p:blipFill>
          <a:blip r:embed="rId4">
            <a:alphaModFix/>
          </a:blip>
          <a:stretch>
            <a:fillRect/>
          </a:stretch>
        </p:blipFill>
        <p:spPr>
          <a:xfrm>
            <a:off x="4571994" y="2024550"/>
            <a:ext cx="4287924" cy="2651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To Lie With Statistics!</a:t>
            </a:r>
            <a:endParaRPr/>
          </a:p>
        </p:txBody>
      </p:sp>
      <p:sp>
        <p:nvSpPr>
          <p:cNvPr id="252" name="Google Shape;252;p4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Mess with the axes!</a:t>
            </a:r>
            <a:endParaRPr/>
          </a:p>
        </p:txBody>
      </p:sp>
      <p:pic>
        <p:nvPicPr>
          <p:cNvPr id="253" name="Google Shape;253;p40" title="Chart"/>
          <p:cNvPicPr preferRelativeResize="0"/>
          <p:nvPr/>
        </p:nvPicPr>
        <p:blipFill>
          <a:blip r:embed="rId3">
            <a:alphaModFix/>
          </a:blip>
          <a:stretch>
            <a:fillRect/>
          </a:stretch>
        </p:blipFill>
        <p:spPr>
          <a:xfrm>
            <a:off x="4571994" y="2255400"/>
            <a:ext cx="3954951" cy="2445474"/>
          </a:xfrm>
          <a:prstGeom prst="rect">
            <a:avLst/>
          </a:prstGeom>
          <a:noFill/>
          <a:ln>
            <a:noFill/>
          </a:ln>
        </p:spPr>
      </p:pic>
      <p:pic>
        <p:nvPicPr>
          <p:cNvPr id="254" name="Google Shape;254;p40" title="Chart"/>
          <p:cNvPicPr preferRelativeResize="0"/>
          <p:nvPr/>
        </p:nvPicPr>
        <p:blipFill>
          <a:blip r:embed="rId4">
            <a:alphaModFix/>
          </a:blip>
          <a:stretch>
            <a:fillRect/>
          </a:stretch>
        </p:blipFill>
        <p:spPr>
          <a:xfrm>
            <a:off x="328998" y="2255400"/>
            <a:ext cx="3954951" cy="24454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Anscombe's Quartet</a:t>
            </a:r>
            <a:endParaRPr/>
          </a:p>
        </p:txBody>
      </p:sp>
      <p:pic>
        <p:nvPicPr>
          <p:cNvPr id="260" name="Google Shape;260;p41"/>
          <p:cNvPicPr preferRelativeResize="0"/>
          <p:nvPr/>
        </p:nvPicPr>
        <p:blipFill>
          <a:blip r:embed="rId3">
            <a:alphaModFix/>
          </a:blip>
          <a:stretch>
            <a:fillRect/>
          </a:stretch>
        </p:blipFill>
        <p:spPr>
          <a:xfrm>
            <a:off x="1505998" y="2993610"/>
            <a:ext cx="5865624" cy="1781050"/>
          </a:xfrm>
          <a:prstGeom prst="rect">
            <a:avLst/>
          </a:prstGeom>
          <a:noFill/>
          <a:ln>
            <a:noFill/>
          </a:ln>
        </p:spPr>
      </p:pic>
      <p:pic>
        <p:nvPicPr>
          <p:cNvPr id="261" name="Google Shape;261;p41"/>
          <p:cNvPicPr preferRelativeResize="0"/>
          <p:nvPr/>
        </p:nvPicPr>
        <p:blipFill>
          <a:blip r:embed="rId4">
            <a:alphaModFix/>
          </a:blip>
          <a:stretch>
            <a:fillRect/>
          </a:stretch>
        </p:blipFill>
        <p:spPr>
          <a:xfrm>
            <a:off x="5386625" y="350300"/>
            <a:ext cx="3327450" cy="2362950"/>
          </a:xfrm>
          <a:prstGeom prst="rect">
            <a:avLst/>
          </a:prstGeom>
          <a:noFill/>
          <a:ln>
            <a:noFill/>
          </a:ln>
        </p:spPr>
      </p:pic>
      <p:pic>
        <p:nvPicPr>
          <p:cNvPr id="262" name="Google Shape;262;p41"/>
          <p:cNvPicPr preferRelativeResize="0"/>
          <p:nvPr/>
        </p:nvPicPr>
        <p:blipFill>
          <a:blip r:embed="rId5">
            <a:alphaModFix/>
          </a:blip>
          <a:stretch>
            <a:fillRect/>
          </a:stretch>
        </p:blipFill>
        <p:spPr>
          <a:xfrm>
            <a:off x="253672" y="1343725"/>
            <a:ext cx="1019175" cy="3552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Organizing One Categorical Variable</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Summary Table</a:t>
            </a:r>
            <a:r>
              <a:rPr lang="en"/>
              <a:t>: A table tallying frequencies or percentages</a:t>
            </a:r>
            <a:endParaRPr/>
          </a:p>
          <a:p>
            <a:pPr indent="0" lvl="0" marL="0" rtl="0" algn="l">
              <a:spcBef>
                <a:spcPts val="1200"/>
              </a:spcBef>
              <a:spcAft>
                <a:spcPts val="0"/>
              </a:spcAft>
              <a:buNone/>
            </a:pPr>
            <a:r>
              <a:rPr lang="en"/>
              <a:t>Used for a single categorical variable </a:t>
            </a:r>
            <a:endParaRPr/>
          </a:p>
          <a:p>
            <a:pPr indent="0" lvl="0" marL="0" rtl="0" algn="l">
              <a:spcBef>
                <a:spcPts val="1200"/>
              </a:spcBef>
              <a:spcAft>
                <a:spcPts val="1200"/>
              </a:spcAft>
              <a:buNone/>
            </a:pPr>
            <a:r>
              <a:t/>
            </a:r>
            <a:endParaRPr/>
          </a:p>
        </p:txBody>
      </p:sp>
      <p:graphicFrame>
        <p:nvGraphicFramePr>
          <p:cNvPr id="77" name="Google Shape;77;p15"/>
          <p:cNvGraphicFramePr/>
          <p:nvPr/>
        </p:nvGraphicFramePr>
        <p:xfrm>
          <a:off x="885500" y="2571750"/>
          <a:ext cx="3000000" cy="3000000"/>
        </p:xfrm>
        <a:graphic>
          <a:graphicData uri="http://schemas.openxmlformats.org/drawingml/2006/table">
            <a:tbl>
              <a:tblPr>
                <a:noFill/>
                <a:tableStyleId>{33CAED9C-5C55-451F-897F-6ABB0B59FAC5}</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dk1"/>
                          </a:solidFill>
                        </a:rPr>
                        <a:t>Favorite Class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Total / Frequency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Percentage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Applied Business Statistics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83.33</a:t>
                      </a:r>
                      <a:r>
                        <a:rPr lang="en">
                          <a:solidFill>
                            <a:schemeClr val="dk1"/>
                          </a:solidFill>
                        </a:rPr>
                        <a: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Managerial Economics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16.66%</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Poetry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2"/>
          <p:cNvPicPr preferRelativeResize="0"/>
          <p:nvPr/>
        </p:nvPicPr>
        <p:blipFill>
          <a:blip r:embed="rId3">
            <a:alphaModFix/>
          </a:blip>
          <a:stretch>
            <a:fillRect/>
          </a:stretch>
        </p:blipFill>
        <p:spPr>
          <a:xfrm>
            <a:off x="1349575" y="289825"/>
            <a:ext cx="6611150" cy="4681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Anscombe's Quartet</a:t>
            </a:r>
            <a:endParaRPr/>
          </a:p>
        </p:txBody>
      </p:sp>
      <p:pic>
        <p:nvPicPr>
          <p:cNvPr id="273" name="Google Shape;273;p43"/>
          <p:cNvPicPr preferRelativeResize="0"/>
          <p:nvPr/>
        </p:nvPicPr>
        <p:blipFill>
          <a:blip r:embed="rId3">
            <a:alphaModFix/>
          </a:blip>
          <a:stretch>
            <a:fillRect/>
          </a:stretch>
        </p:blipFill>
        <p:spPr>
          <a:xfrm>
            <a:off x="152400" y="1170125"/>
            <a:ext cx="3552825" cy="3714750"/>
          </a:xfrm>
          <a:prstGeom prst="rect">
            <a:avLst/>
          </a:prstGeom>
          <a:noFill/>
          <a:ln>
            <a:noFill/>
          </a:ln>
        </p:spPr>
      </p:pic>
      <p:pic>
        <p:nvPicPr>
          <p:cNvPr id="274" name="Google Shape;274;p43"/>
          <p:cNvPicPr preferRelativeResize="0"/>
          <p:nvPr/>
        </p:nvPicPr>
        <p:blipFill>
          <a:blip r:embed="rId4">
            <a:alphaModFix/>
          </a:blip>
          <a:stretch>
            <a:fillRect/>
          </a:stretch>
        </p:blipFill>
        <p:spPr>
          <a:xfrm>
            <a:off x="4414650" y="1734400"/>
            <a:ext cx="3981450" cy="2819400"/>
          </a:xfrm>
          <a:prstGeom prst="rect">
            <a:avLst/>
          </a:prstGeom>
          <a:noFill/>
          <a:ln>
            <a:noFill/>
          </a:ln>
        </p:spPr>
      </p:pic>
      <p:pic>
        <p:nvPicPr>
          <p:cNvPr id="275" name="Google Shape;275;p43"/>
          <p:cNvPicPr preferRelativeResize="0"/>
          <p:nvPr/>
        </p:nvPicPr>
        <p:blipFill>
          <a:blip r:embed="rId5">
            <a:alphaModFix/>
          </a:blip>
          <a:stretch>
            <a:fillRect/>
          </a:stretch>
        </p:blipFill>
        <p:spPr>
          <a:xfrm>
            <a:off x="4414645" y="187195"/>
            <a:ext cx="4028174" cy="1223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2079450" y="1854225"/>
            <a:ext cx="49851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320"/>
              <a:t>Key lesson of Anscombe's Quartet: Visualizing data is a critical part of analysis, not just for fun, aesthetics, and/or showing others!!!</a:t>
            </a:r>
            <a:endParaRPr sz="232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descr="Today we're going to start our two-part unit on data visualization. Up to this point we've discussed raw data - which are just numbers - but usually it's much more useful to represent this information with charts and graphs. There are two types of data we encounter, categorical and quantitative data, and they likewise require different types of visualizations. Today we'll focus on bar charts, pie charts, pictographs, and histograms and show you what they can and cannot tell us about their underlying data as well as some of the ways they can be misused to misinform.  &#10;&#10;Crash Course is on Patreon! You can support us directly by signing up at http://www.patreon.com/crashcourse&#10;&#10;Thanks to the following Patrons for their generous monthly contributions that help keep Crash Course free for everyone forever:&#10;&#10;Mark Brouwer, Nickie Miskell Jr., Jessica Wode, Eric Prestemon, Kathrin Benoit, Tom Trval, Jason Saslow, Nathan Taylor, Divonne Holmes à Court, Brian Thomas Gossett, Khaled El Shalakany, Indika Siriwardena, Robert Kunz, SR Foxley, Sam Ferguson, Yasenia Cruz, Daniel Baulig, Eric Koslow, Caleb Weeks, Tim Curwick, Evren Türkmenoğlu, Alexander Tamas, Justin Zingsheim, D.A. Noe, Shawn Arnold, mark austin, Ruth Perez, Malcolm Callis, Ken Penttinen, Advait Shinde, Cody Carpenter, Annamaria Herrera, William McGraw, Bader AlGhamdi, Vaso, Melissa Briski, Joey Quek, Andrei Krishkevich, Rachel Bright, Alex S, Mayumi Maeda, Kathy &amp; Tim Philip, Montather, Jirat, Eric Kitchen, Moritz Schmidt, Ian Dundore, Chris Peters, Sandra Aft, Steve Marshall&#10;--&#10;&#10;Want to find Crash Course elsewhere on the internet?&#10;Facebook - http://www.facebook.com/YouTubeCrashCourse&#10;Twitter - http://www.twitter.com/TheCrashCourse&#10;Tumblr - http://thecrashcourse.tumblr.com &#10;Support Crash Course on Patreon: http://patreon.com/crashcourse&#10;&#10;CC Kids: http://www.youtube.com/crashcoursekids" id="285" name="Google Shape;285;p45" title="Charts Are Like Pasta - Data Visualization Part 1: Crash Course Statistics #5">
            <a:hlinkClick r:id="rId3"/>
          </p:cNvPr>
          <p:cNvPicPr preferRelativeResize="0"/>
          <p:nvPr/>
        </p:nvPicPr>
        <p:blipFill>
          <a:blip r:embed="rId4">
            <a:alphaModFix/>
          </a:blip>
          <a:stretch>
            <a:fillRect/>
          </a:stretch>
        </p:blipFill>
        <p:spPr>
          <a:xfrm>
            <a:off x="693675" y="390200"/>
            <a:ext cx="7583800" cy="4265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descr="Today we’re going to finish up our unit on data visualization by taking a closer look at how dot plots, box plots, and stem and leaf plots represent data. We’ll also talk about the rules we can use to identify outliers and apply our new data viz skills by taking a closer look at how Justin Timberlake’s song lyrics have changed since he went solo. &#10;&#10;We scraped our Justin Timberlake song data from lyrics.com. If you're interested in how we did it or would like to try out the code on a different artist, check out our code on GitHub: https://github.com/cmparlettpelleriti/CC2018/tree/master/unique_lyrs &#10;&#10;DISCLAIMER: Please be respectful to lyrics websites when scraping data. Some sites may have limits for the number of requests you can make each day.&#10;&#10;Crash Course is on Patreon! You can support us directly by signing up at http://www.patreon.com/crashcourse&#10;&#10;Thanks to the following Patrons for their generous monthly contributions that help keep Crash Course free for everyone forever:&#10;&#10;Mark Brouwer, Nickie Miskell Jr., Jessica Wode, Eric Prestemon, Kathrin Benoit, Tom Trval, Jason Saslow, Nathan Taylor, Divonne Holmes à Court, Brian Thomas Gossett, Khaled El Shalakany, Indika Siriwardena, Robert Kunz, SR Foxley, Sam Ferguson, Yasenia Cruz, Daniel Baulig, Eric Koslow, Caleb Weeks, Tim Curwick, Evren Türkmenoğlu, Alexander Tamas, Justin Zingsheim, D.A. Noe, Shawn Arnold, mark austin, Ruth Perez, Malcolm Callis, Ken Penttinen, Advait Shinde, Cody Carpenter, Annamaria Herrera, William McGraw, Bader AlGhamdi, Vaso, Melissa Briski, Joey Quek, Andrei Krishkevich, Rachel Bright, Alex S, Mayumi Maeda, Kathy &amp; Tim Philip, Montather, Jirat, Eric Kitchen, Moritz Schmidt, Ian Dundore, Chris Peters, Sandra Aft, Steve Marshall&#10;&#10;Want to find Crash Course elsewhere on the internet?&#10;Facebook - http://www.facebook.com/YouTubeCrashC...&#10;Twitter - http://www.twitter.com/TheCrashCourse&#10;Tumblr - http://thecrashcourse.tumblr.com &#10;Support Crash Course on Patreon: http://patreon.com/crashcourse&#10;CC Kids: http://www.youtube.com/crashcoursekids" id="290" name="Google Shape;290;p46" title="Plots, Outliers, and Justin Timberlake: Data Visualization Part 2: Crash Course Statistics #6">
            <a:hlinkClick r:id="rId3"/>
          </p:cNvPr>
          <p:cNvPicPr preferRelativeResize="0"/>
          <p:nvPr/>
        </p:nvPicPr>
        <p:blipFill>
          <a:blip r:embed="rId4">
            <a:alphaModFix/>
          </a:blip>
          <a:stretch>
            <a:fillRect/>
          </a:stretch>
        </p:blipFill>
        <p:spPr>
          <a:xfrm>
            <a:off x="682600" y="459788"/>
            <a:ext cx="7509200" cy="4223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Organizing Two Categorical Variables</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Contingency Table</a:t>
            </a:r>
            <a:r>
              <a:rPr lang="en"/>
              <a:t>: A table showing the joint frequencies / percentages of two variables</a:t>
            </a:r>
            <a:endParaRPr/>
          </a:p>
          <a:p>
            <a:pPr indent="0" lvl="0" marL="0" rtl="0" algn="l">
              <a:spcBef>
                <a:spcPts val="1200"/>
              </a:spcBef>
              <a:spcAft>
                <a:spcPts val="1200"/>
              </a:spcAft>
              <a:buNone/>
            </a:pPr>
            <a:r>
              <a:t/>
            </a:r>
            <a:endParaRPr/>
          </a:p>
        </p:txBody>
      </p:sp>
      <p:graphicFrame>
        <p:nvGraphicFramePr>
          <p:cNvPr id="84" name="Google Shape;84;p16"/>
          <p:cNvGraphicFramePr/>
          <p:nvPr/>
        </p:nvGraphicFramePr>
        <p:xfrm>
          <a:off x="825850" y="2571750"/>
          <a:ext cx="3000000" cy="3000000"/>
        </p:xfrm>
        <a:graphic>
          <a:graphicData uri="http://schemas.openxmlformats.org/drawingml/2006/table">
            <a:tbl>
              <a:tblPr>
                <a:noFill/>
                <a:tableStyleId>{33CAED9C-5C55-451F-897F-6ABB0B59FAC5}</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Sedan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Truck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SUV</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Black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Blue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27</a:t>
                      </a:r>
                      <a:endParaRPr>
                        <a:solidFill>
                          <a:schemeClr val="dk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Organizing Two Categorical Variables</a:t>
            </a:r>
            <a:endParaRPr/>
          </a:p>
        </p:txBody>
      </p:sp>
      <p:sp>
        <p:nvSpPr>
          <p:cNvPr id="90" name="Google Shape;90;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Contingency Table</a:t>
            </a:r>
            <a:r>
              <a:rPr lang="en"/>
              <a:t>: A table showing the joint frequencies / </a:t>
            </a:r>
            <a:r>
              <a:rPr b="1" lang="en"/>
              <a:t>percentages</a:t>
            </a:r>
            <a:r>
              <a:rPr lang="en"/>
              <a:t> of two variables</a:t>
            </a:r>
            <a:endParaRPr/>
          </a:p>
          <a:p>
            <a:pPr indent="0" lvl="0" marL="0" rtl="0" algn="l">
              <a:spcBef>
                <a:spcPts val="1200"/>
              </a:spcBef>
              <a:spcAft>
                <a:spcPts val="1200"/>
              </a:spcAft>
              <a:buNone/>
            </a:pPr>
            <a:r>
              <a:t/>
            </a:r>
            <a:endParaRPr/>
          </a:p>
        </p:txBody>
      </p:sp>
      <p:graphicFrame>
        <p:nvGraphicFramePr>
          <p:cNvPr id="91" name="Google Shape;91;p17"/>
          <p:cNvGraphicFramePr/>
          <p:nvPr/>
        </p:nvGraphicFramePr>
        <p:xfrm>
          <a:off x="825850" y="2571750"/>
          <a:ext cx="3000000" cy="3000000"/>
        </p:xfrm>
        <a:graphic>
          <a:graphicData uri="http://schemas.openxmlformats.org/drawingml/2006/table">
            <a:tbl>
              <a:tblPr>
                <a:noFill/>
                <a:tableStyleId>{33CAED9C-5C55-451F-897F-6ABB0B59FAC5}</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Sedan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Truck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SUV</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2/27 = 7.4%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1/27 = 3.7%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4/27 = 14.8%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7/27 = 25.9%</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Black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3/27 = 11.1%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2/27 = 7.4%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4/27 = 14.8%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9/27 = 33.3%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Blue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4/27 = 14.8%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3/27 = 11.1%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4/27 = 14.8%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11/27 = 40.7%</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9/27 = 33.3%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6/27 = 22.2%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12/27 = 44.4%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27/27 = 100%</a:t>
                      </a:r>
                      <a:endParaRPr>
                        <a:solidFill>
                          <a:schemeClr val="dk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Organizing Two Categorical Variables</a:t>
            </a:r>
            <a:endParaRPr/>
          </a:p>
        </p:txBody>
      </p:sp>
      <p:sp>
        <p:nvSpPr>
          <p:cNvPr id="97" name="Google Shape;97;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Contingency tables </a:t>
            </a:r>
            <a:r>
              <a:rPr lang="en"/>
              <a:t>using percentages</a:t>
            </a:r>
            <a:r>
              <a:rPr b="1" lang="en"/>
              <a:t> </a:t>
            </a:r>
            <a:r>
              <a:rPr lang="en"/>
              <a:t>can be based on overall totals, </a:t>
            </a:r>
            <a:r>
              <a:rPr b="1" lang="en"/>
              <a:t>row totals</a:t>
            </a:r>
            <a:r>
              <a:rPr lang="en"/>
              <a:t>, or column totals based on need</a:t>
            </a:r>
            <a:endParaRPr/>
          </a:p>
          <a:p>
            <a:pPr indent="0" lvl="0" marL="0" rtl="0" algn="l">
              <a:spcBef>
                <a:spcPts val="1200"/>
              </a:spcBef>
              <a:spcAft>
                <a:spcPts val="1200"/>
              </a:spcAft>
              <a:buNone/>
            </a:pPr>
            <a:r>
              <a:t/>
            </a:r>
            <a:endParaRPr/>
          </a:p>
        </p:txBody>
      </p:sp>
      <p:graphicFrame>
        <p:nvGraphicFramePr>
          <p:cNvPr id="98" name="Google Shape;98;p18"/>
          <p:cNvGraphicFramePr/>
          <p:nvPr/>
        </p:nvGraphicFramePr>
        <p:xfrm>
          <a:off x="852025" y="2571750"/>
          <a:ext cx="3000000" cy="3000000"/>
        </p:xfrm>
        <a:graphic>
          <a:graphicData uri="http://schemas.openxmlformats.org/drawingml/2006/table">
            <a:tbl>
              <a:tblPr>
                <a:noFill/>
                <a:tableStyleId>{33CAED9C-5C55-451F-897F-6ABB0B59FAC5}</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Sedan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Truck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SUV</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Black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Blue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Categorical Data: Bar Charts</a:t>
            </a:r>
            <a:endParaRPr/>
          </a:p>
        </p:txBody>
      </p:sp>
      <p:graphicFrame>
        <p:nvGraphicFramePr>
          <p:cNvPr id="104" name="Google Shape;104;p19"/>
          <p:cNvGraphicFramePr/>
          <p:nvPr/>
        </p:nvGraphicFramePr>
        <p:xfrm>
          <a:off x="472525" y="1964950"/>
          <a:ext cx="3000000" cy="3000000"/>
        </p:xfrm>
        <a:graphic>
          <a:graphicData uri="http://schemas.openxmlformats.org/drawingml/2006/table">
            <a:tbl>
              <a:tblPr>
                <a:noFill/>
                <a:tableStyleId>{33CAED9C-5C55-451F-897F-6ABB0B59FAC5}</a:tableStyleId>
              </a:tblPr>
              <a:tblGrid>
                <a:gridCol w="1879225"/>
                <a:gridCol w="1879225"/>
              </a:tblGrid>
              <a:tr h="532700">
                <a:tc>
                  <a:txBody>
                    <a:bodyPr/>
                    <a:lstStyle/>
                    <a:p>
                      <a:pPr indent="0" lvl="0" marL="0" rtl="0" algn="l">
                        <a:spcBef>
                          <a:spcPts val="0"/>
                        </a:spcBef>
                        <a:spcAft>
                          <a:spcPts val="0"/>
                        </a:spcAft>
                        <a:buNone/>
                      </a:pPr>
                      <a:r>
                        <a:rPr lang="en">
                          <a:solidFill>
                            <a:schemeClr val="dk1"/>
                          </a:solidFill>
                        </a:rPr>
                        <a:t>Sedans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Trucks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SUVs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Vans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bl>
          </a:graphicData>
        </a:graphic>
      </p:graphicFrame>
      <p:pic>
        <p:nvPicPr>
          <p:cNvPr id="105" name="Google Shape;105;p19" title="Chart"/>
          <p:cNvPicPr preferRelativeResize="0"/>
          <p:nvPr/>
        </p:nvPicPr>
        <p:blipFill>
          <a:blip r:embed="rId3">
            <a:alphaModFix/>
          </a:blip>
          <a:stretch>
            <a:fillRect/>
          </a:stretch>
        </p:blipFill>
        <p:spPr>
          <a:xfrm>
            <a:off x="4358750" y="1605638"/>
            <a:ext cx="4608225" cy="28494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Categorical Data: Column Charts</a:t>
            </a:r>
            <a:endParaRPr/>
          </a:p>
        </p:txBody>
      </p:sp>
      <p:graphicFrame>
        <p:nvGraphicFramePr>
          <p:cNvPr id="111" name="Google Shape;111;p20"/>
          <p:cNvGraphicFramePr/>
          <p:nvPr/>
        </p:nvGraphicFramePr>
        <p:xfrm>
          <a:off x="472525" y="1964950"/>
          <a:ext cx="3000000" cy="3000000"/>
        </p:xfrm>
        <a:graphic>
          <a:graphicData uri="http://schemas.openxmlformats.org/drawingml/2006/table">
            <a:tbl>
              <a:tblPr>
                <a:noFill/>
                <a:tableStyleId>{33CAED9C-5C55-451F-897F-6ABB0B59FAC5}</a:tableStyleId>
              </a:tblPr>
              <a:tblGrid>
                <a:gridCol w="1879225"/>
                <a:gridCol w="1879225"/>
              </a:tblGrid>
              <a:tr h="532700">
                <a:tc>
                  <a:txBody>
                    <a:bodyPr/>
                    <a:lstStyle/>
                    <a:p>
                      <a:pPr indent="0" lvl="0" marL="0" rtl="0" algn="l">
                        <a:spcBef>
                          <a:spcPts val="0"/>
                        </a:spcBef>
                        <a:spcAft>
                          <a:spcPts val="0"/>
                        </a:spcAft>
                        <a:buNone/>
                      </a:pPr>
                      <a:r>
                        <a:rPr lang="en">
                          <a:solidFill>
                            <a:schemeClr val="dk1"/>
                          </a:solidFill>
                        </a:rPr>
                        <a:t>Sedans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Trucks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SUVs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Vans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bl>
          </a:graphicData>
        </a:graphic>
      </p:graphicFrame>
      <p:pic>
        <p:nvPicPr>
          <p:cNvPr id="112" name="Google Shape;112;p20" title="Chart"/>
          <p:cNvPicPr preferRelativeResize="0"/>
          <p:nvPr/>
        </p:nvPicPr>
        <p:blipFill>
          <a:blip r:embed="rId3">
            <a:alphaModFix/>
          </a:blip>
          <a:stretch>
            <a:fillRect/>
          </a:stretch>
        </p:blipFill>
        <p:spPr>
          <a:xfrm>
            <a:off x="4334150" y="1530350"/>
            <a:ext cx="4608225" cy="28494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Categorical Data: Pie Charts</a:t>
            </a:r>
            <a:endParaRPr/>
          </a:p>
        </p:txBody>
      </p:sp>
      <p:graphicFrame>
        <p:nvGraphicFramePr>
          <p:cNvPr id="118" name="Google Shape;118;p21"/>
          <p:cNvGraphicFramePr/>
          <p:nvPr/>
        </p:nvGraphicFramePr>
        <p:xfrm>
          <a:off x="472525" y="1964950"/>
          <a:ext cx="3000000" cy="3000000"/>
        </p:xfrm>
        <a:graphic>
          <a:graphicData uri="http://schemas.openxmlformats.org/drawingml/2006/table">
            <a:tbl>
              <a:tblPr>
                <a:noFill/>
                <a:tableStyleId>{33CAED9C-5C55-451F-897F-6ABB0B59FAC5}</a:tableStyleId>
              </a:tblPr>
              <a:tblGrid>
                <a:gridCol w="1879225"/>
                <a:gridCol w="1879225"/>
              </a:tblGrid>
              <a:tr h="532700">
                <a:tc>
                  <a:txBody>
                    <a:bodyPr/>
                    <a:lstStyle/>
                    <a:p>
                      <a:pPr indent="0" lvl="0" marL="0" rtl="0" algn="l">
                        <a:spcBef>
                          <a:spcPts val="0"/>
                        </a:spcBef>
                        <a:spcAft>
                          <a:spcPts val="0"/>
                        </a:spcAft>
                        <a:buNone/>
                      </a:pPr>
                      <a:r>
                        <a:rPr lang="en">
                          <a:solidFill>
                            <a:schemeClr val="dk1"/>
                          </a:solidFill>
                        </a:rPr>
                        <a:t>Sedans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Trucks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SUVs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Vans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bl>
          </a:graphicData>
        </a:graphic>
      </p:graphicFrame>
      <p:pic>
        <p:nvPicPr>
          <p:cNvPr id="119" name="Google Shape;119;p21" title="Chart"/>
          <p:cNvPicPr preferRelativeResize="0"/>
          <p:nvPr/>
        </p:nvPicPr>
        <p:blipFill>
          <a:blip r:embed="rId3">
            <a:alphaModFix/>
          </a:blip>
          <a:stretch>
            <a:fillRect/>
          </a:stretch>
        </p:blipFill>
        <p:spPr>
          <a:xfrm>
            <a:off x="4383375" y="1296525"/>
            <a:ext cx="4608225" cy="28494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