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3c308f5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3c308f5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3c308f5d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3c308f5d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3c308f5d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3c308f5d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3c308f5d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3c308f5d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3c308f5d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3c308f5d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3c308f5d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3c308f5d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5ea65e6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5ea65e6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3c308f5d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3c308f5d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3c308f5d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3c308f5d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3c308f5d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3c308f5d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34dc887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34dc887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3c308f5d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3c308f5d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5ea65e6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5ea65e6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5ea65e6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5ea65e6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3c308f5d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3c308f5d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3c308f5d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3c308f5d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3c308f5d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3c308f5d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3c308f5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3c308f5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</a:t>
            </a:r>
            <a:r>
              <a:rPr lang="en"/>
              <a:t>Autocorrelation Function Plot (PACF)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PACF plot is a bar chart of the partial correlation coefficient between a time series and its lagged values, controlling for the impact of all shorter lag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value of 0.75 when lag is 10 means the correlation coefficient between the series and its value 10 periods prior is 75%, after controlling for the impact of the dependent variable at lags of 1 through 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3207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Residual Patterns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Plot errors vs time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325" y="1357238"/>
            <a:ext cx="5457974" cy="300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Time Series Models - Autoregressive Models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Autoregressive models explain Y in terms of past values of 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AR(n): Yt = B0 + B1(Yt-1) + B2(Yt-2) + … Bn(Yt-n)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1) Stationarity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2) Appropriate lag selection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4) No missing values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3) Well behaved errors*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5) Linearity*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AR Lag Order 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AIC and BIC for models with different lag structures (lower is better)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PACF plots (vs ACF for MA)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Check fitted values vs residual plots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950" y="445025"/>
            <a:ext cx="2910076" cy="21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125" y="2733950"/>
            <a:ext cx="2935734" cy="22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Time Series Models - Moving Average Models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</a:t>
            </a:r>
            <a:r>
              <a:rPr lang="en"/>
              <a:t>average</a:t>
            </a:r>
            <a:r>
              <a:rPr lang="en"/>
              <a:t> models explain Y in terms of errors and past errors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MA(n): Yt = Mean + et + B1(et-1) + B2(et-2) + … Bn(et-n)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1) Stationarity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2) Finite Order - Lagged errors beyond specified order do not influence current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3) No missing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4) Well behaved errors*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5) Linearity*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MA Lag Order 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Compare AIC and BIC for models with different lag structures (lower is better)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 ACF plots (vs PACF for AR)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 fitted values vs residual plots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275" y="2571747"/>
            <a:ext cx="3000400" cy="233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7279" y="232225"/>
            <a:ext cx="3000400" cy="233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with AR and MA Models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Plug values into </a:t>
            </a:r>
            <a:r>
              <a:rPr lang="en"/>
              <a:t>coefficients</a:t>
            </a:r>
            <a:r>
              <a:rPr lang="en"/>
              <a:t> or use software to do it for you!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ARMA and ARIMA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ARMA = AR + 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ARIMA = AR + Differencing + 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ARIMA (p, d, q)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 = autoregressive term, d = differencing term, q = moving average term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https://people.duke.edu/~rnau/411arim.htm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ARIMAX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ARIMAX = ARIMA + E</a:t>
            </a:r>
            <a:r>
              <a:rPr b="1" lang="en"/>
              <a:t>x</a:t>
            </a:r>
            <a:r>
              <a:rPr lang="en"/>
              <a:t>ogenous Variables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Autoregression (VAR)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Mul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time series data?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Data: Data that is collected / </a:t>
            </a:r>
            <a:r>
              <a:rPr lang="en"/>
              <a:t>recorded</a:t>
            </a:r>
            <a:r>
              <a:rPr lang="en"/>
              <a:t> at regular intervals time intervals that is indexed / ordered chronologically.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 Series Issues: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1) Stationarity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2) Seasonality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3) Trends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3) Autocorrelation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825" y="2073424"/>
            <a:ext cx="5381476" cy="23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Smoothing Methods - Moving Averages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Average: </a:t>
            </a:r>
            <a:r>
              <a:rPr lang="en"/>
              <a:t>A succession of averages derived from successive segments of values, typically overlapping and equal length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to reveal underlying trends / remove seasonal / cyclical patterns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MA2 = Y = (Yt + Yt-1) /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MA3 = Y = (Yt + Yt-1 + Yt-2) /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so on…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600" y="3297778"/>
            <a:ext cx="2691649" cy="1510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650" y="1230387"/>
            <a:ext cx="2583549" cy="18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300" y="2571747"/>
            <a:ext cx="6719402" cy="24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300" y="62251"/>
            <a:ext cx="6719401" cy="24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Smoothing Methods - Exponential Smoothing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Components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Trend: The long term progression of a series that </a:t>
            </a:r>
            <a:r>
              <a:rPr lang="en"/>
              <a:t>excludes short term fluctuations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Seasonality: Fluctuations that repeat over a specific period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Cyclical: Fluctuations that do not follow a fixed schedule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Irregular / Error / Random: Fluctuations in the data that occur after trend, seasonality, and cyclical factors are accounted for.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8" cy="343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Stationary vs Non-Stationary Data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506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Stationary data has a constant mean and variance.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Often stationarity is required for proper forecasting.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transformed to create </a:t>
            </a:r>
            <a:r>
              <a:rPr lang="en"/>
              <a:t>stationary</a:t>
            </a:r>
            <a:r>
              <a:rPr lang="en"/>
              <a:t> data, interpretation of model results may change.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Augmented Dickey Fuller test to for stationarity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HO: Non-Stationary, HA: Stationary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p-value &lt; alpha, reject the null that the data are non-stationary / conclude that the data probably are stationary 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625" y="2850525"/>
            <a:ext cx="2622126" cy="1718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5625" y="849275"/>
            <a:ext cx="2622126" cy="1679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Differencing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Differencing</a:t>
            </a:r>
            <a:r>
              <a:rPr lang="en"/>
              <a:t>: Transforming values in a time series by subtracting the prior value(s)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to make non-stationary data stationary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Interpretation of models may change*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First difference of Yt = Yt - Yt-1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Second difference of Yt = (Yt - Yt-1) - (Yt-1 - Yt-2)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075" y="592650"/>
            <a:ext cx="2622126" cy="1679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075" y="2723424"/>
            <a:ext cx="2622116" cy="167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Autocorrelation Function Plot (ACF)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ACF plot is a bar chart of the coefficients of correlation </a:t>
            </a:r>
            <a:r>
              <a:rPr lang="en"/>
              <a:t>coefficient</a:t>
            </a:r>
            <a:r>
              <a:rPr lang="en"/>
              <a:t> between a time series and its lagged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value of 0.75 when lag is 10 means the correlation </a:t>
            </a:r>
            <a:r>
              <a:rPr lang="en"/>
              <a:t>coefficient</a:t>
            </a:r>
            <a:r>
              <a:rPr lang="en"/>
              <a:t> between the </a:t>
            </a:r>
            <a:r>
              <a:rPr lang="en"/>
              <a:t>series</a:t>
            </a:r>
            <a:r>
              <a:rPr lang="en"/>
              <a:t> and its value 10 periods prior is 75%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325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