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82251B-E824-46EB-B1C9-B9EB9B7F69C7}">
  <a:tblStyle styleId="{2682251B-E824-46EB-B1C9-B9EB9B7F69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905317C-C356-4EE8-B36E-096BE9E4D3E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layfairDisplay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c7383d96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c7383d96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• If you're thinking, "homogeneity and independence sound the same!", you're nearly right. The difference is a matter of design. In the test of independence, observational units are collected at random from a population and two categorical variables are observed for each unit. In the test of homogeneity, the data are collected by randomly sampling from each sub-group separately. (Say, 100 blacks, 100 whites, 100 American Indians, and so on.) The null hypothesis is that each sub-group shares the same distribution of another categorical variable. (Say, "chain smoker", "occasional smoker", "non-smoker".) The difference between these two tests is subtle yet important.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c979fc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c979fc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cdf07a0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cdf07a0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c979fc0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c979fc0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9f2db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c9f2db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c7383d9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c7383d9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7383d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7383d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c7383d9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c7383d9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c7383d9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c7383d9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c7383d9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c7383d9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7383d9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7383d9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7383d9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7383d9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DoF = categories - parameters estimated in obtaining expected frequencies - 1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Chi-Squared Test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(it’s a square, get it?!)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Test of Homogeneity 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Is there a difference in the preference distribution for men and women?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2445300" y="22367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{B905317C-C356-4EE8-B36E-096BE9E4D3E5}</a:tableStyleId>
              </a:tblPr>
              <a:tblGrid>
                <a:gridCol w="841200"/>
                <a:gridCol w="965425"/>
                <a:gridCol w="971075"/>
                <a:gridCol w="694425"/>
                <a:gridCol w="694425"/>
              </a:tblGrid>
              <a:tr h="45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Bananas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Cherries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b="1"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Female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50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36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38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26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100</a:t>
                      </a:r>
                      <a:endParaRPr sz="950">
                        <a:solidFill>
                          <a:srgbClr val="0D0D0D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3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Chi-Square Statistic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54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cell: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expected ((row total x column total) / total)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observed minus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Divide by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Sum up all the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 Square Test Statistic= 5.204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Chi Square Critical Value for given alpha and degrees of freedom  = 5.991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(rows - 1) * (columns -1)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if Stat &gt;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Fail to reject the null that each group has the same distribution 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350" y="3937750"/>
            <a:ext cx="2647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200" y="1094975"/>
            <a:ext cx="3770900" cy="26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25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DoF =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CV = 5.991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 = 5.204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251" y="531750"/>
            <a:ext cx="5886075" cy="4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Table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00" y="1351850"/>
            <a:ext cx="3890599" cy="34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Chi Squared Test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Independence / Association: Is there a relationship between two categorical variables (Left/right handed vs Pepsi/Coke)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Goodness of Fit: Does an observed distribution fit an expected / theoretical distribution? (Is data uniformly distributed?  Poisson distributed?)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Homogeneity: Is there a difference between two groups (Do men and women have different preferences for categorical variables?)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Test of Association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There is no association / groups are independent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HA: There is an association / groups are not independent </a:t>
            </a:r>
            <a:endParaRPr/>
          </a:p>
        </p:txBody>
      </p:sp>
      <p:graphicFrame>
        <p:nvGraphicFramePr>
          <p:cNvPr id="73" name="Google Shape;73;p15"/>
          <p:cNvGraphicFramePr/>
          <p:nvPr/>
        </p:nvGraphicFramePr>
        <p:xfrm>
          <a:off x="952500" y="270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 / Association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6"/>
          <p:cNvGraphicFramePr/>
          <p:nvPr/>
        </p:nvGraphicFramePr>
        <p:xfrm>
          <a:off x="952500" y="30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Counts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984075"/>
            <a:ext cx="8520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Expected</a:t>
            </a:r>
            <a:r>
              <a:rPr lang="en"/>
              <a:t> counts = (Row total X Column total) / (Total) Total</a:t>
            </a:r>
            <a:endParaRPr/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952500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952500" y="361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22.5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The Chi-Square Statistic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54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cell: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Calculate observed minus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Square the differences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Divide by expected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Sum up all the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Chi Square Test Statistic= .364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Chi Square Critical Value for given alpha and degrees of freedom  = 3.841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(rows - 1) * (columns -1) =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that there is no </a:t>
            </a:r>
            <a:r>
              <a:rPr lang="en"/>
              <a:t>association</a:t>
            </a:r>
            <a:r>
              <a:rPr lang="en"/>
              <a:t>  if Stat &gt;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Fail to reject the null that there is a significant difference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350" y="3289500"/>
            <a:ext cx="2647950" cy="76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8"/>
          <p:cNvGraphicFramePr/>
          <p:nvPr/>
        </p:nvGraphicFramePr>
        <p:xfrm>
          <a:off x="6084825" y="152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949000"/>
                <a:gridCol w="949000"/>
                <a:gridCol w="949000"/>
              </a:tblGrid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 Square Table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700" y="1351850"/>
            <a:ext cx="3890599" cy="344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Test of Goodness of Fit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H0: Observed frequencies follow expected / theoretical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HA: Observed frequencies do not follow expected / theoretical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952500" y="219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Dice Side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100/6 = 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3402425"/>
            <a:ext cx="48984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Summed DS/E = Chi Square Statistic = 1.0458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Chi Square Critical Value for given alpha and degrees of freedom = 11.07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DoF = number of categories - 1* = 6 - 1 - 5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Reject the null that the observed frequencies follow the expected frequencies  if Stat &gt;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Conclusion: Fail to reject the null = dice seem fair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00" y="3496050"/>
            <a:ext cx="3331825" cy="97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21"/>
          <p:cNvGraphicFramePr/>
          <p:nvPr/>
        </p:nvGraphicFramePr>
        <p:xfrm>
          <a:off x="952500" y="44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{2682251B-E824-46EB-B1C9-B9EB9B7F69C7}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Dice Side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Observed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Expected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Difference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Diff Squared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DS / E</a:t>
                      </a:r>
                      <a:endParaRPr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0.00963855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-2.6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6.76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0.40722892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-1.6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2.56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0.15421687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0.00963855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5.76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0.34698795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16.6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1.4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1.96</a:t>
                      </a:r>
                      <a:endParaRPr sz="1200"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0.11807229</a:t>
                      </a:r>
                      <a:endParaRPr sz="1200"/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