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37ec5b721_2_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537ec5b721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37ec5b721_2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37ec5b721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37ec5b721_2_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537ec5b721_2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7ec5b72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7ec5b72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7ec5b721_2_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37ec5b721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37ec5b721_2_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37ec5b721_2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37ec5b721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37ec5b721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37ec5b721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37ec5b721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37ec5b721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537ec5b721_2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Abstract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Problem Statement (Clearly define the challenge)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Objective (State your project's goal)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Background and Research (Discuss existing solutions, trends, and gaps)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Data Collection and Preparation (Focus on data sources, cleaning, and augmentation)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Proposed Solution (Methodology)</a:t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Model Architecture (e.g., CNN, U-Net, YOLOv5)</a:t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Key Techniques (e.g., Transfer Learning, Image Augmentation)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Model Performance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Metrics (Accuracy, Precision, Recall, IoU,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Graphs (Confusion Matrix, ROC Curve, etc.)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Screenshots / Demonstration (Visual proof of system functionality)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Future Scope (Improvements, scalability, and integration ideas)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Conclusion (Summarize results and impact)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"/>
              <a:t>Q&amp;A Session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537ec5b721_2_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37ec5b721_2_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537ec5b721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37ec5b721_5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537ec5b721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37ec5b721_2_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537ec5b721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7ec5b721_2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537ec5b721_2_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537ec5b721_2_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37ec5b72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37ec5b72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37ec5b721_2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537ec5b721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7ec5b721_2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537ec5b721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554516" y="58501"/>
            <a:ext cx="1350169" cy="4316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1" y="0"/>
            <a:ext cx="7372350" cy="538223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7416725" y="-314"/>
            <a:ext cx="84212" cy="549268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54" name="Google Shape;54;p13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7379494" cy="5429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943975" y="-314"/>
            <a:ext cx="200025" cy="549268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K-HARI-01/Water_Quality_Index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cikit-learn.org" TargetMode="External"/><Relationship Id="rId4" Type="http://schemas.openxmlformats.org/officeDocument/2006/relationships/hyperlink" Target="https://scikit-learn.org" TargetMode="External"/><Relationship Id="rId5" Type="http://schemas.openxmlformats.org/officeDocument/2006/relationships/hyperlink" Target="https://scikit-learn.or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64" name="Google Shape;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8"/>
          <p:cNvSpPr/>
          <p:nvPr/>
        </p:nvSpPr>
        <p:spPr>
          <a:xfrm>
            <a:off x="4405313" y="438150"/>
            <a:ext cx="3505200" cy="733425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 txBox="1"/>
          <p:nvPr/>
        </p:nvSpPr>
        <p:spPr>
          <a:xfrm>
            <a:off x="3883841" y="1609725"/>
            <a:ext cx="4548144" cy="10387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Water Quality Prediction using Machine Learning for Sustainable Resources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67" name="Google Shape;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0564" y="651647"/>
            <a:ext cx="947368" cy="3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8"/>
          <p:cNvSpPr txBox="1"/>
          <p:nvPr/>
        </p:nvSpPr>
        <p:spPr>
          <a:xfrm>
            <a:off x="4405313" y="3222628"/>
            <a:ext cx="3505200" cy="93121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HARIHARAN S K          -   731122104019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SHANMUGA RAJA M   -   731122104047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VISHWA M                    -   731122104056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JEEVANANTHAM K     -   731122104303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0" y="559393"/>
            <a:ext cx="3993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Implementation and Result Analysis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6250"/>
            <a:ext cx="8208198" cy="434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69448" y="746964"/>
            <a:ext cx="3368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Implementation and Results Analysis: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175" y="1151964"/>
            <a:ext cx="6560239" cy="380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112248" y="629239"/>
            <a:ext cx="3368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3163"/>
                </a:solidFill>
              </a:rPr>
              <a:t>Solution Impact:</a:t>
            </a:r>
            <a:endParaRPr b="1" sz="1700">
              <a:solidFill>
                <a:srgbClr val="213163"/>
              </a:solidFill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312450" y="1014875"/>
            <a:ext cx="85191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Environmental Benefits: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Empowers early detection and prevention of water contamination.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Promotes sustainable water resource management.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Social Benefits: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Assists rural and urban communities in identifying unsafe water sources.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Enables timely alerts, reducing health risks.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 Scalability: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Easily integrable with IoT sensors and smart infrastructure.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Suitable for municipal or industrial deployment.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Policy &amp; Governance: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Supports data-driven decision-making in water regulation.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Aligns with national clean water initiatives.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Project Github Repository 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https://github.com/SK-HARI-01/Water_Quality_Index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 :</a:t>
            </a:r>
            <a:endParaRPr sz="1100"/>
          </a:p>
        </p:txBody>
      </p:sp>
      <p:sp>
        <p:nvSpPr>
          <p:cNvPr id="148" name="Google Shape;148;p30"/>
          <p:cNvSpPr txBox="1"/>
          <p:nvPr/>
        </p:nvSpPr>
        <p:spPr>
          <a:xfrm>
            <a:off x="601980" y="1107450"/>
            <a:ext cx="77343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introduces an advanced yet accessible solution that redefines traditional water testing by combining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sensor-driven IoT systems with machine learning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Unlike conventional tools, it delivers: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1677860" y="1823242"/>
            <a:ext cx="4983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monitoring</a:t>
            </a:r>
            <a:endParaRPr sz="1100"/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analytics</a:t>
            </a:r>
            <a:endParaRPr sz="1100"/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User-specific alerts</a:t>
            </a:r>
            <a:endParaRPr sz="1100"/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Sustainability tips</a:t>
            </a:r>
            <a:endParaRPr sz="1100"/>
          </a:p>
        </p:txBody>
      </p:sp>
      <p:sp>
        <p:nvSpPr>
          <p:cNvPr id="150" name="Google Shape;150;p30"/>
          <p:cNvSpPr txBox="1"/>
          <p:nvPr/>
        </p:nvSpPr>
        <p:spPr>
          <a:xfrm>
            <a:off x="601980" y="2754460"/>
            <a:ext cx="7734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forecasting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quality trends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detecting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malfunctions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offering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usage guidance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this system ensures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safe, efficient, and sustainable water management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Its scalable architecture is ideal for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 homes, rural communities, farms, institutions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cities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contributing to both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protection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sustainability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704855" y="3891460"/>
            <a:ext cx="77343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Limitations:</a:t>
            </a:r>
            <a:endParaRPr b="1"/>
          </a:p>
          <a:p>
            <a:pPr indent="-31750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Dataset lacks diversity across regions and water sources.</a:t>
            </a:r>
            <a:br>
              <a:rPr lang="en"/>
            </a:br>
            <a:endParaRPr/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Results may not generalize to unrepresented geographies.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/>
        </p:nvSpPr>
        <p:spPr>
          <a:xfrm>
            <a:off x="142295" y="699725"/>
            <a:ext cx="45769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Future Scope:</a:t>
            </a:r>
            <a:endParaRPr sz="1100"/>
          </a:p>
        </p:txBody>
      </p:sp>
      <p:sp>
        <p:nvSpPr>
          <p:cNvPr id="157" name="Google Shape;157;p31"/>
          <p:cNvSpPr txBox="1"/>
          <p:nvPr/>
        </p:nvSpPr>
        <p:spPr>
          <a:xfrm>
            <a:off x="449580" y="1196340"/>
            <a:ext cx="8229600" cy="33932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Chemical Contaminant Detection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Extend the system to detect harmful chemical substances like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nitrates, arsenic, chlorine, fluoride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 metals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enhancing safety in drinking water, especially in industrial and agricultural zones.</a:t>
            </a:r>
            <a:endParaRPr sz="1100"/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Faulty Water Filter Detection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Integrate 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predictive alert system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identifies irregular sensor patterns, indicating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 clogs, malfunctions, or inefficiencies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minimizing health risks.</a:t>
            </a:r>
            <a:endParaRPr sz="1100"/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Community-Based Water Mapping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 an open, interactive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showing real-time water quality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various locations using community-uploaded data, empowering local governance and transparency.</a:t>
            </a:r>
            <a:endParaRPr sz="1100"/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 Integration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anomaly detection using deep learning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Autoencoders or CNNs) for early recognition of unseen or rare water quality issues.</a:t>
            </a:r>
            <a:endParaRPr sz="1100"/>
          </a:p>
          <a:p>
            <a:pPr indent="-1651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⮚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App for Rural Deployment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 a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low-data, multilingual mobile application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remote and rural communities, providing offline functionality and SMS-based alerts.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/>
        </p:nvSpPr>
        <p:spPr>
          <a:xfrm>
            <a:off x="164938" y="720523"/>
            <a:ext cx="3055717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References 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827532" y="1267106"/>
            <a:ext cx="7429500" cy="3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b="1" lang="en">
                <a:solidFill>
                  <a:schemeClr val="dk1"/>
                </a:solidFill>
              </a:rPr>
              <a:t>IEEE or APA</a:t>
            </a:r>
            <a:r>
              <a:rPr lang="en">
                <a:solidFill>
                  <a:schemeClr val="dk1"/>
                </a:solidFill>
              </a:rPr>
              <a:t> format for citations. Example sources: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Central Pollution Control Board (CPCB), </a:t>
            </a:r>
            <a:r>
              <a:rPr i="1" lang="en">
                <a:solidFill>
                  <a:schemeClr val="dk1"/>
                </a:solidFill>
              </a:rPr>
              <a:t>Annual Reports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Kaggle Dataset: "Water Quality Index Prediction".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Scikit-learn Documentation.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https://scikit-learn.org</a:t>
            </a:r>
            <a:br>
              <a:rPr lang="en" u="sng">
                <a:solidFill>
                  <a:schemeClr val="hlink"/>
                </a:solidFill>
                <a:hlinkClick r:id="rId5"/>
              </a:rPr>
            </a:br>
            <a:endParaRPr u="sng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Research Article: </a:t>
            </a:r>
            <a:r>
              <a:rPr i="1" lang="en">
                <a:solidFill>
                  <a:schemeClr val="dk1"/>
                </a:solidFill>
              </a:rPr>
              <a:t>Machine Learning Approaches for Water Quality Assessment</a:t>
            </a:r>
            <a:r>
              <a:rPr lang="en">
                <a:solidFill>
                  <a:schemeClr val="dk1"/>
                </a:solidFill>
              </a:rPr>
              <a:t> – Journal of Environmental Science, 2021.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/>
        </p:nvSpPr>
        <p:spPr>
          <a:xfrm>
            <a:off x="130215" y="677120"/>
            <a:ext cx="2456727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Appendices</a:t>
            </a: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398125" y="1138725"/>
            <a:ext cx="8294400" cy="3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Appendix 1: Code Snippets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Model Training Code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X_train, X_test, y_train, y_test = train_test_split(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	X_scaled, y,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test_size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stratify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=y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 = RandomForestClassifier(</a:t>
            </a:r>
            <a:r>
              <a:rPr lang="en" sz="11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random_state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model.fit(X_train, y_train)</a:t>
            </a: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Appendix 2: Model Evaluation Output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Accuracy:  0.96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Precision: 0.93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Recall:    0.67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F1-Score:  0.78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/>
        </p:nvSpPr>
        <p:spPr>
          <a:xfrm>
            <a:off x="143933" y="729403"/>
            <a:ext cx="1989667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Content </a:t>
            </a:r>
            <a:endParaRPr b="0" i="0" sz="15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9"/>
          <p:cNvCxnSpPr/>
          <p:nvPr/>
        </p:nvCxnSpPr>
        <p:spPr>
          <a:xfrm>
            <a:off x="0" y="4541520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/>
        </p:nvSpPr>
        <p:spPr>
          <a:xfrm>
            <a:off x="915848" y="1206466"/>
            <a:ext cx="6996210" cy="29386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and Result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Impact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 </a:t>
            </a:r>
            <a:endParaRPr sz="1100"/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Appendices </a:t>
            </a:r>
            <a:endParaRPr sz="11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358726" y="704423"/>
            <a:ext cx="4577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endParaRPr sz="1100"/>
          </a:p>
        </p:txBody>
      </p:sp>
      <p:sp>
        <p:nvSpPr>
          <p:cNvPr id="82" name="Google Shape;82;p20"/>
          <p:cNvSpPr txBox="1"/>
          <p:nvPr/>
        </p:nvSpPr>
        <p:spPr>
          <a:xfrm>
            <a:off x="569170" y="1140588"/>
            <a:ext cx="77625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quality is a critical aspect of sustainable living and environmental safety.</a:t>
            </a:r>
            <a:endParaRPr sz="1100"/>
          </a:p>
          <a:p>
            <a:pPr indent="-152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testing methods like TDS meters provide limited information and no predictive capabilities. </a:t>
            </a:r>
            <a:endParaRPr sz="1100"/>
          </a:p>
          <a:p>
            <a:pPr indent="-152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introduces an AI-powered solution that uses machine learning to predict the Water Quality Index (WQI) based on multiple parameters such as TDS, pH, turbidity, and temperature.</a:t>
            </a:r>
            <a:endParaRPr sz="1100"/>
          </a:p>
          <a:p>
            <a:pPr indent="-152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integrating real-time sensor data with predictive modeling, the system promotes proactive water management and sustainable resource usage.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/>
        </p:nvSpPr>
        <p:spPr>
          <a:xfrm>
            <a:off x="201267" y="760992"/>
            <a:ext cx="45769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457200" y="1165860"/>
            <a:ext cx="787146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/>
          </a:p>
        </p:txBody>
      </p:sp>
      <p:sp>
        <p:nvSpPr>
          <p:cNvPr id="89" name="Google Shape;89;p21"/>
          <p:cNvSpPr txBox="1"/>
          <p:nvPr/>
        </p:nvSpPr>
        <p:spPr>
          <a:xfrm>
            <a:off x="715617" y="1512235"/>
            <a:ext cx="7971182" cy="1322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quality plays a vital role in ensuring public health and maintaining ecological balance.</a:t>
            </a:r>
            <a:endParaRPr sz="1100"/>
          </a:p>
          <a:p>
            <a:pPr indent="-25400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Contaminated water can lead to severe health hazards and environmental degradation.</a:t>
            </a:r>
            <a:endParaRPr sz="1100"/>
          </a:p>
          <a:p>
            <a:pPr indent="-25400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methods of monitoring water quality involve manual sampling and laboratory analysis, which are time-consuming, labor-intensive, and not scalable for real-time monitoring.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1"/>
          <p:cNvSpPr txBox="1"/>
          <p:nvPr/>
        </p:nvSpPr>
        <p:spPr>
          <a:xfrm>
            <a:off x="457200" y="2892450"/>
            <a:ext cx="787146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sz="11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100"/>
          </a:p>
        </p:txBody>
      </p:sp>
      <p:sp>
        <p:nvSpPr>
          <p:cNvPr id="91" name="Google Shape;91;p21"/>
          <p:cNvSpPr txBox="1"/>
          <p:nvPr/>
        </p:nvSpPr>
        <p:spPr>
          <a:xfrm>
            <a:off x="715617" y="3180990"/>
            <a:ext cx="7971182" cy="13223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absence of automated, scalable, and intelligent monitoring systems makes it difficult to assess water quality promptly.</a:t>
            </a:r>
            <a:endParaRPr sz="1100"/>
          </a:p>
          <a:p>
            <a:pPr indent="-254000" lvl="0" marL="254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need for data-driven solutions that can predict water quality efficiently and support sustainable water resource management.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/>
        </p:nvSpPr>
        <p:spPr>
          <a:xfrm>
            <a:off x="115128" y="706989"/>
            <a:ext cx="4576970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b="1" i="0" sz="15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287650" y="1007075"/>
            <a:ext cx="86187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and Preprocessing: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r>
              <a:rPr lang="en"/>
              <a:t> </a:t>
            </a:r>
            <a:r>
              <a:rPr b="1" lang="en"/>
              <a:t>Data Collection:</a:t>
            </a:r>
            <a:endParaRPr/>
          </a:p>
          <a:p>
            <a:pPr indent="-3175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Dataset obtained from Kaggle, focusing on chemical and microbial parameters of water</a:t>
            </a:r>
            <a:endParaRPr>
              <a:solidFill>
                <a:schemeClr val="dk1"/>
              </a:solidFill>
            </a:endParaRPr>
          </a:p>
          <a:p>
            <a:pPr indent="-3175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Objective: Predict if water is safe or unsafe for consumption based on measured values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</a:t>
            </a:r>
            <a:r>
              <a:rPr b="1" lang="en"/>
              <a:t>Data Preprocessing:</a:t>
            </a:r>
            <a:endParaRPr b="1"/>
          </a:p>
          <a:p>
            <a:pPr indent="-3175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Handled missing values using suitable imputation techniques</a:t>
            </a:r>
            <a:endParaRPr>
              <a:solidFill>
                <a:schemeClr val="dk1"/>
              </a:solidFill>
            </a:endParaRPr>
          </a:p>
          <a:p>
            <a:pPr indent="-3175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Normalized numerical values for balanced model training</a:t>
            </a:r>
            <a:endParaRPr>
              <a:solidFill>
                <a:schemeClr val="dk1"/>
              </a:solidFill>
            </a:endParaRPr>
          </a:p>
          <a:p>
            <a:pPr indent="-317500" lvl="0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Converted the ‘is_safe’ label to binary classification (0 = unsafe, 1 = safe)</a:t>
            </a:r>
            <a:endParaRPr>
              <a:solidFill>
                <a:schemeClr val="dk1"/>
              </a:solidFill>
            </a:endParaRPr>
          </a:p>
          <a:p>
            <a:pPr indent="0" lvl="0" marL="2743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  </a:t>
            </a:r>
            <a:r>
              <a:rPr b="1" lang="en">
                <a:solidFill>
                  <a:schemeClr val="dk1"/>
                </a:solidFill>
              </a:rPr>
              <a:t>Selected Features:</a:t>
            </a:r>
            <a:endParaRPr b="1">
              <a:solidFill>
                <a:schemeClr val="dk1"/>
              </a:solidFill>
            </a:endParaRPr>
          </a:p>
          <a:p>
            <a:pPr indent="-3175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20 parameters including:</a:t>
            </a:r>
            <a:endParaRPr>
              <a:solidFill>
                <a:schemeClr val="dk1"/>
              </a:solidFill>
            </a:endParaRPr>
          </a:p>
          <a:p>
            <a:pPr indent="-317500" lvl="0" marL="1828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Aluminium, Ammonia, Arsenic, Barium, Cadmium, Chloramine, Chromium, Copper, Fluoride, Bacteria, Viruses, Lead, Nitrates, Nitrites, Mercury, Perchlorate, Radium, Selenium, Silver, Uranium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/>
        </p:nvSpPr>
        <p:spPr>
          <a:xfrm>
            <a:off x="191328" y="623169"/>
            <a:ext cx="457697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100"/>
          </a:p>
        </p:txBody>
      </p:sp>
      <p:sp>
        <p:nvSpPr>
          <p:cNvPr id="104" name="Google Shape;104;p23"/>
          <p:cNvSpPr txBox="1"/>
          <p:nvPr/>
        </p:nvSpPr>
        <p:spPr>
          <a:xfrm>
            <a:off x="365760" y="1013460"/>
            <a:ext cx="8351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97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 txBox="1"/>
          <p:nvPr/>
        </p:nvSpPr>
        <p:spPr>
          <a:xfrm>
            <a:off x="483750" y="967475"/>
            <a:ext cx="8351400" cy="3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2. Model selection and Development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Machine Learning Model Used:</a:t>
            </a:r>
            <a:endParaRPr b="1" sz="1300"/>
          </a:p>
          <a:p>
            <a:pPr indent="-31115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Random Forest Classifier:</a:t>
            </a:r>
            <a:endParaRPr sz="1300"/>
          </a:p>
          <a:p>
            <a:pPr indent="-311150" lvl="1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Chosen for its robustness, interpretability, and strong performance in classification tasks</a:t>
            </a:r>
            <a:endParaRPr sz="1300"/>
          </a:p>
          <a:p>
            <a:pPr indent="-311150" lvl="1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Handles high-dimensional feature space and avoids overfitting using ensemble trees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Development Highlights:</a:t>
            </a:r>
            <a:endParaRPr b="1" sz="1300"/>
          </a:p>
          <a:p>
            <a:pPr indent="-31115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Data Split:</a:t>
            </a:r>
            <a:endParaRPr sz="1300"/>
          </a:p>
          <a:p>
            <a:pPr indent="-311150" lvl="1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80% Training, 20% Testing using stratified split to maintain class distribution</a:t>
            </a:r>
            <a:endParaRPr sz="1300"/>
          </a:p>
          <a:p>
            <a:pPr indent="-31115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Hyperparameter Tuning:</a:t>
            </a:r>
            <a:endParaRPr sz="1300"/>
          </a:p>
          <a:p>
            <a:pPr indent="-311150" lvl="1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Used default parameters initially; scalable for Grid Search-based tuning</a:t>
            </a:r>
            <a:endParaRPr sz="1300"/>
          </a:p>
          <a:p>
            <a:pPr indent="-311150" lvl="0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" sz="1300"/>
              <a:t>Class Distribution Handling:</a:t>
            </a:r>
            <a:endParaRPr sz="1300"/>
          </a:p>
          <a:p>
            <a:pPr indent="-311150" lvl="1" marL="18288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en" sz="1300"/>
              <a:t>Dataset was stratified during split to maintain label balance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91328" y="623169"/>
            <a:ext cx="457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1100"/>
          </a:p>
        </p:txBody>
      </p:sp>
      <p:sp>
        <p:nvSpPr>
          <p:cNvPr id="111" name="Google Shape;111;p24"/>
          <p:cNvSpPr txBox="1"/>
          <p:nvPr/>
        </p:nvSpPr>
        <p:spPr>
          <a:xfrm>
            <a:off x="451625" y="988900"/>
            <a:ext cx="8390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Evaluation Metrics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Accuracy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Measures</a:t>
            </a:r>
            <a:r>
              <a:rPr lang="en"/>
              <a:t> the overall correctness of the model.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Formula: 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Accuracy = (TP + TN) / (TP + TN + FP + FN)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Precision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Tells how many predicted "Safe" water samples were actually Safe.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Formula:  </a:t>
            </a:r>
            <a:r>
              <a:rPr lang="en"/>
              <a:t>Precision = TP / (TP + FP)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Recall (Sensitivity)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Measures how well the model detects actual Unsafe water.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Formula:  </a:t>
            </a:r>
            <a:r>
              <a:rPr lang="en">
                <a:solidFill>
                  <a:schemeClr val="dk1"/>
                </a:solidFill>
              </a:rPr>
              <a:t>Recall = TP / (TP + FN)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en">
                <a:solidFill>
                  <a:schemeClr val="dk1"/>
                </a:solidFill>
              </a:rPr>
              <a:t>F1-Score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Harmonic mean of Precision and Recall.</a:t>
            </a:r>
            <a:endParaRPr>
              <a:solidFill>
                <a:schemeClr val="dk1"/>
              </a:solidFill>
            </a:endParaRPr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Formula:  </a:t>
            </a:r>
            <a:r>
              <a:rPr lang="en">
                <a:solidFill>
                  <a:schemeClr val="dk1"/>
                </a:solidFill>
              </a:rPr>
              <a:t>F1 = 2 * (Precision * Recall) / (Precision + Recall)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/>
        </p:nvSpPr>
        <p:spPr>
          <a:xfrm>
            <a:off x="111815" y="741113"/>
            <a:ext cx="4576970" cy="3000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Implementation and Results Analysis:</a:t>
            </a:r>
            <a:endParaRPr sz="1100"/>
          </a:p>
        </p:txBody>
      </p:sp>
      <p:sp>
        <p:nvSpPr>
          <p:cNvPr id="117" name="Google Shape;117;p25"/>
          <p:cNvSpPr txBox="1"/>
          <p:nvPr/>
        </p:nvSpPr>
        <p:spPr>
          <a:xfrm>
            <a:off x="355325" y="1181525"/>
            <a:ext cx="82941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Tools Used: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Python, Pandas, Scikit-learn, Matplotlib, Seaborn, Jupyter Notebook.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Model Performance:</a:t>
            </a:r>
            <a:endParaRPr/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/>
              <a:t>Random Forest achieved highest accuracy (e.g., 92%) on test data.</a:t>
            </a:r>
            <a:br>
              <a:rPr lang="en"/>
            </a:br>
            <a:endParaRPr sz="1500"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Visualization:</a:t>
            </a:r>
            <a:endParaRPr/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/>
              <a:t>Show graphs of correlation matrix, feature importance, accuracy comparison chart.</a:t>
            </a:r>
            <a:br>
              <a:rPr lang="en"/>
            </a:br>
            <a:endParaRPr sz="1500"/>
          </a:p>
          <a:p>
            <a:pPr indent="-3175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Result Summary: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Reliable prediction model created.</a:t>
            </a:r>
            <a:endParaRPr/>
          </a:p>
          <a:p>
            <a:pPr indent="-29845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"/>
              <a:t>Clear mapping between certain chemical properties and water classification.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/>
        </p:nvSpPr>
        <p:spPr>
          <a:xfrm>
            <a:off x="111815" y="741113"/>
            <a:ext cx="457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13163"/>
                </a:solidFill>
              </a:rPr>
              <a:t>Implementation and Results Analysis:</a:t>
            </a:r>
            <a:endParaRPr b="1" sz="1500">
              <a:solidFill>
                <a:srgbClr val="213163"/>
              </a:solidFill>
            </a:endParaRPr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75" y="1193513"/>
            <a:ext cx="4572605" cy="379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9350" y="1406275"/>
            <a:ext cx="3878750" cy="328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