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4630400" cy="8229600"/>
  <p:notesSz cx="8229600" cy="14630400"/>
  <p:embeddedFontLst>
    <p:embeddedFont>
      <p:font typeface="Heebo Light" pitchFamily="2" charset="-79"/>
      <p:regular r:id="rId7"/>
    </p:embeddedFont>
    <p:embeddedFont>
      <p:font typeface="Montserrat" panose="00000500000000000000" pitchFamily="2" charset="0"/>
      <p:regular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1302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872978"/>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DBSCAN: Uncovering Patterns in Complex Data</a:t>
            </a:r>
            <a:endParaRPr lang="en-US" sz="4450" dirty="0"/>
          </a:p>
        </p:txBody>
      </p:sp>
      <p:sp>
        <p:nvSpPr>
          <p:cNvPr id="4" name="Text 1"/>
          <p:cNvSpPr/>
          <p:nvPr/>
        </p:nvSpPr>
        <p:spPr>
          <a:xfrm>
            <a:off x="793789" y="4993600"/>
            <a:ext cx="7556421" cy="1864400"/>
          </a:xfrm>
          <a:prstGeom prst="rect">
            <a:avLst/>
          </a:prstGeom>
          <a:noFill/>
          <a:ln/>
        </p:spPr>
        <p:txBody>
          <a:bodyPr wrap="square" lIns="0" tIns="0" rIns="0" bIns="0" rtlCol="0" anchor="t"/>
          <a:lstStyle/>
          <a:p>
            <a:pPr marL="0" indent="0">
              <a:lnSpc>
                <a:spcPts val="2850"/>
              </a:lnSpc>
              <a:buNone/>
            </a:pPr>
            <a:r>
              <a:rPr lang="en-US" sz="1750" b="1" dirty="0">
                <a:solidFill>
                  <a:srgbClr val="DCD7E5"/>
                </a:solidFill>
                <a:latin typeface="Heebo Light" pitchFamily="34" charset="0"/>
                <a:ea typeface="Heebo Light" pitchFamily="34" charset="-122"/>
                <a:cs typeface="Heebo Light" pitchFamily="34" charset="-120"/>
              </a:rPr>
              <a:t> </a:t>
            </a:r>
            <a:r>
              <a:rPr lang="en-US" sz="2000" b="1" dirty="0">
                <a:solidFill>
                  <a:schemeClr val="bg1"/>
                </a:solidFill>
              </a:rPr>
              <a:t>DBSCAN, or Density-Based Spatial Clustering of Applications with Noise, is a clustering algorithm that groups together points based on their density. It identifies clusters of arbitrary shape and handles outliers effectively. DBSCAN doesn't require the number of clusters as input, making it adaptable to various data distributions.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58297" y="517208"/>
            <a:ext cx="9332119" cy="587812"/>
          </a:xfrm>
          <a:prstGeom prst="rect">
            <a:avLst/>
          </a:prstGeom>
          <a:noFill/>
          <a:ln/>
        </p:spPr>
        <p:txBody>
          <a:bodyPr wrap="none" lIns="0" tIns="0" rIns="0" bIns="0" rtlCol="0" anchor="t"/>
          <a:lstStyle/>
          <a:p>
            <a:pPr marL="0" indent="0">
              <a:lnSpc>
                <a:spcPts val="4600"/>
              </a:lnSpc>
              <a:buNone/>
            </a:pPr>
            <a:r>
              <a:rPr lang="en-US" sz="3700" dirty="0">
                <a:solidFill>
                  <a:srgbClr val="F2F0F4"/>
                </a:solidFill>
                <a:latin typeface="Montserrat" pitchFamily="34" charset="0"/>
                <a:ea typeface="Montserrat" pitchFamily="34" charset="-122"/>
                <a:cs typeface="Montserrat" pitchFamily="34" charset="-120"/>
              </a:rPr>
              <a:t>How DBSCAN Works: Identifying Core P</a:t>
            </a:r>
            <a:endParaRPr lang="en-US" sz="3700" dirty="0"/>
          </a:p>
        </p:txBody>
      </p:sp>
      <p:pic>
        <p:nvPicPr>
          <p:cNvPr id="3" name="Image 0" descr="preencoded.png"/>
          <p:cNvPicPr>
            <a:picLocks noChangeAspect="1"/>
          </p:cNvPicPr>
          <p:nvPr/>
        </p:nvPicPr>
        <p:blipFill>
          <a:blip r:embed="rId3"/>
          <a:stretch>
            <a:fillRect/>
          </a:stretch>
        </p:blipFill>
        <p:spPr>
          <a:xfrm>
            <a:off x="658297" y="1481138"/>
            <a:ext cx="13313807" cy="3954185"/>
          </a:xfrm>
          <a:prstGeom prst="rect">
            <a:avLst/>
          </a:prstGeom>
        </p:spPr>
      </p:pic>
      <p:sp>
        <p:nvSpPr>
          <p:cNvPr id="4" name="Text 1"/>
          <p:cNvSpPr/>
          <p:nvPr/>
        </p:nvSpPr>
        <p:spPr>
          <a:xfrm>
            <a:off x="658297" y="5717381"/>
            <a:ext cx="6887647" cy="587812"/>
          </a:xfrm>
          <a:prstGeom prst="rect">
            <a:avLst/>
          </a:prstGeom>
          <a:noFill/>
          <a:ln/>
        </p:spPr>
        <p:txBody>
          <a:bodyPr wrap="none" lIns="0" tIns="0" rIns="0" bIns="0" rtlCol="0" anchor="t"/>
          <a:lstStyle/>
          <a:p>
            <a:pPr marL="0" indent="0">
              <a:lnSpc>
                <a:spcPts val="4600"/>
              </a:lnSpc>
              <a:buNone/>
            </a:pPr>
            <a:r>
              <a:rPr lang="en-US" sz="3700" dirty="0">
                <a:solidFill>
                  <a:srgbClr val="F2F0F4"/>
                </a:solidFill>
                <a:latin typeface="Montserrat" pitchFamily="34" charset="0"/>
                <a:ea typeface="Montserrat" pitchFamily="34" charset="-122"/>
                <a:cs typeface="Montserrat" pitchFamily="34" charset="-120"/>
              </a:rPr>
              <a:t>oints and Expanding Clusters</a:t>
            </a:r>
            <a:endParaRPr lang="en-US" sz="3700" dirty="0"/>
          </a:p>
        </p:txBody>
      </p:sp>
      <p:sp>
        <p:nvSpPr>
          <p:cNvPr id="5" name="Text 2"/>
          <p:cNvSpPr/>
          <p:nvPr/>
        </p:nvSpPr>
        <p:spPr>
          <a:xfrm>
            <a:off x="658297" y="6775252"/>
            <a:ext cx="2351127" cy="293846"/>
          </a:xfrm>
          <a:prstGeom prst="rect">
            <a:avLst/>
          </a:prstGeom>
          <a:noFill/>
          <a:ln/>
        </p:spPr>
        <p:txBody>
          <a:bodyPr wrap="none" lIns="0" tIns="0" rIns="0" bIns="0" rtlCol="0" anchor="t"/>
          <a:lstStyle/>
          <a:p>
            <a:pPr marL="0" indent="0">
              <a:lnSpc>
                <a:spcPts val="2300"/>
              </a:lnSpc>
              <a:buNone/>
            </a:pPr>
            <a:r>
              <a:rPr lang="en-US" sz="1850" dirty="0">
                <a:solidFill>
                  <a:srgbClr val="F2F0F4"/>
                </a:solidFill>
                <a:latin typeface="Montserrat" pitchFamily="34" charset="0"/>
                <a:ea typeface="Montserrat" pitchFamily="34" charset="-122"/>
                <a:cs typeface="Montserrat" pitchFamily="34" charset="-120"/>
              </a:rPr>
              <a:t>Core Points</a:t>
            </a:r>
            <a:endParaRPr lang="en-US" sz="1850" dirty="0"/>
          </a:p>
        </p:txBody>
      </p:sp>
      <p:sp>
        <p:nvSpPr>
          <p:cNvPr id="6" name="Text 3"/>
          <p:cNvSpPr/>
          <p:nvPr/>
        </p:nvSpPr>
        <p:spPr>
          <a:xfrm>
            <a:off x="658297" y="7257098"/>
            <a:ext cx="4131469" cy="601980"/>
          </a:xfrm>
          <a:prstGeom prst="rect">
            <a:avLst/>
          </a:prstGeom>
          <a:noFill/>
          <a:ln/>
        </p:spPr>
        <p:txBody>
          <a:bodyPr wrap="square" lIns="0" tIns="0" rIns="0" bIns="0" rtlCol="0" anchor="t"/>
          <a:lstStyle/>
          <a:p>
            <a:pPr marL="0" indent="0">
              <a:lnSpc>
                <a:spcPts val="2350"/>
              </a:lnSpc>
              <a:buNone/>
            </a:pPr>
            <a:r>
              <a:rPr lang="en-US" sz="1450" dirty="0">
                <a:solidFill>
                  <a:srgbClr val="DCD7E5"/>
                </a:solidFill>
                <a:latin typeface="Heebo Light" pitchFamily="34" charset="0"/>
                <a:ea typeface="Heebo Light" pitchFamily="34" charset="-122"/>
                <a:cs typeface="Heebo Light" pitchFamily="34" charset="-120"/>
              </a:rPr>
              <a:t>Points with a minimum number (MinPts) of neighbors within a specified radius (Eps).</a:t>
            </a:r>
            <a:endParaRPr lang="en-US" sz="1450" dirty="0"/>
          </a:p>
        </p:txBody>
      </p:sp>
      <p:sp>
        <p:nvSpPr>
          <p:cNvPr id="7" name="Text 4"/>
          <p:cNvSpPr/>
          <p:nvPr/>
        </p:nvSpPr>
        <p:spPr>
          <a:xfrm>
            <a:off x="5256252" y="6775252"/>
            <a:ext cx="2351127" cy="293846"/>
          </a:xfrm>
          <a:prstGeom prst="rect">
            <a:avLst/>
          </a:prstGeom>
          <a:noFill/>
          <a:ln/>
        </p:spPr>
        <p:txBody>
          <a:bodyPr wrap="none" lIns="0" tIns="0" rIns="0" bIns="0" rtlCol="0" anchor="t"/>
          <a:lstStyle/>
          <a:p>
            <a:pPr marL="0" indent="0">
              <a:lnSpc>
                <a:spcPts val="2300"/>
              </a:lnSpc>
              <a:buNone/>
            </a:pPr>
            <a:r>
              <a:rPr lang="en-US" sz="1850" dirty="0">
                <a:solidFill>
                  <a:srgbClr val="F2F0F4"/>
                </a:solidFill>
                <a:latin typeface="Montserrat" pitchFamily="34" charset="0"/>
                <a:ea typeface="Montserrat" pitchFamily="34" charset="-122"/>
                <a:cs typeface="Montserrat" pitchFamily="34" charset="-120"/>
              </a:rPr>
              <a:t>Border Points</a:t>
            </a:r>
            <a:endParaRPr lang="en-US" sz="1850" dirty="0"/>
          </a:p>
        </p:txBody>
      </p:sp>
      <p:sp>
        <p:nvSpPr>
          <p:cNvPr id="8" name="Text 5"/>
          <p:cNvSpPr/>
          <p:nvPr/>
        </p:nvSpPr>
        <p:spPr>
          <a:xfrm>
            <a:off x="5256252" y="7257098"/>
            <a:ext cx="4131469" cy="601980"/>
          </a:xfrm>
          <a:prstGeom prst="rect">
            <a:avLst/>
          </a:prstGeom>
          <a:noFill/>
          <a:ln/>
        </p:spPr>
        <p:txBody>
          <a:bodyPr wrap="square" lIns="0" tIns="0" rIns="0" bIns="0" rtlCol="0" anchor="t"/>
          <a:lstStyle/>
          <a:p>
            <a:pPr marL="0" indent="0">
              <a:lnSpc>
                <a:spcPts val="2350"/>
              </a:lnSpc>
              <a:buNone/>
            </a:pPr>
            <a:r>
              <a:rPr lang="en-US" sz="1450" dirty="0">
                <a:solidFill>
                  <a:srgbClr val="DCD7E5"/>
                </a:solidFill>
                <a:latin typeface="Heebo Light" pitchFamily="34" charset="0"/>
                <a:ea typeface="Heebo Light" pitchFamily="34" charset="-122"/>
                <a:cs typeface="Heebo Light" pitchFamily="34" charset="-120"/>
              </a:rPr>
              <a:t>Points with fewer than MinPts neighbors but are close to a core point.</a:t>
            </a:r>
            <a:endParaRPr lang="en-US" sz="1450" dirty="0"/>
          </a:p>
        </p:txBody>
      </p:sp>
      <p:sp>
        <p:nvSpPr>
          <p:cNvPr id="9" name="Text 6"/>
          <p:cNvSpPr/>
          <p:nvPr/>
        </p:nvSpPr>
        <p:spPr>
          <a:xfrm>
            <a:off x="9854208" y="6775252"/>
            <a:ext cx="2351127" cy="293846"/>
          </a:xfrm>
          <a:prstGeom prst="rect">
            <a:avLst/>
          </a:prstGeom>
          <a:noFill/>
          <a:ln/>
        </p:spPr>
        <p:txBody>
          <a:bodyPr wrap="none" lIns="0" tIns="0" rIns="0" bIns="0" rtlCol="0" anchor="t"/>
          <a:lstStyle/>
          <a:p>
            <a:pPr marL="0" indent="0">
              <a:lnSpc>
                <a:spcPts val="2300"/>
              </a:lnSpc>
              <a:buNone/>
            </a:pPr>
            <a:r>
              <a:rPr lang="en-US" sz="1850" dirty="0">
                <a:solidFill>
                  <a:srgbClr val="F2F0F4"/>
                </a:solidFill>
                <a:latin typeface="Montserrat" pitchFamily="34" charset="0"/>
                <a:ea typeface="Montserrat" pitchFamily="34" charset="-122"/>
                <a:cs typeface="Montserrat" pitchFamily="34" charset="-120"/>
              </a:rPr>
              <a:t>Noise Points</a:t>
            </a:r>
            <a:endParaRPr lang="en-US" sz="1850" dirty="0"/>
          </a:p>
        </p:txBody>
      </p:sp>
      <p:sp>
        <p:nvSpPr>
          <p:cNvPr id="10" name="Text 7"/>
          <p:cNvSpPr/>
          <p:nvPr/>
        </p:nvSpPr>
        <p:spPr>
          <a:xfrm>
            <a:off x="9854208" y="7257098"/>
            <a:ext cx="4131469" cy="601980"/>
          </a:xfrm>
          <a:prstGeom prst="rect">
            <a:avLst/>
          </a:prstGeom>
          <a:noFill/>
          <a:ln/>
        </p:spPr>
        <p:txBody>
          <a:bodyPr wrap="square" lIns="0" tIns="0" rIns="0" bIns="0" rtlCol="0" anchor="t"/>
          <a:lstStyle/>
          <a:p>
            <a:pPr marL="0" indent="0">
              <a:lnSpc>
                <a:spcPts val="2350"/>
              </a:lnSpc>
              <a:buNone/>
            </a:pPr>
            <a:r>
              <a:rPr lang="en-US" sz="1450" dirty="0">
                <a:solidFill>
                  <a:srgbClr val="DCD7E5"/>
                </a:solidFill>
                <a:latin typeface="Heebo Light" pitchFamily="34" charset="0"/>
                <a:ea typeface="Heebo Light" pitchFamily="34" charset="-122"/>
                <a:cs typeface="Heebo Light" pitchFamily="34" charset="-120"/>
              </a:rPr>
              <a:t>Points that are neither core points nor border points, remaining unclustered.</a:t>
            </a:r>
            <a:endParaRPr lang="en-US" sz="14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4272201"/>
            <a:ext cx="12301657"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Advantages and Disadvantages of DBSCAN</a:t>
            </a:r>
            <a:endParaRPr lang="en-US" sz="4450" dirty="0"/>
          </a:p>
        </p:txBody>
      </p:sp>
      <p:sp>
        <p:nvSpPr>
          <p:cNvPr id="4" name="Shape 1"/>
          <p:cNvSpPr/>
          <p:nvPr/>
        </p:nvSpPr>
        <p:spPr>
          <a:xfrm>
            <a:off x="793790" y="5576292"/>
            <a:ext cx="510302" cy="510302"/>
          </a:xfrm>
          <a:prstGeom prst="roundRect">
            <a:avLst>
              <a:gd name="adj" fmla="val 18669"/>
            </a:avLst>
          </a:prstGeom>
          <a:solidFill>
            <a:srgbClr val="31136C"/>
          </a:solidFill>
          <a:ln w="7620">
            <a:solidFill>
              <a:srgbClr val="4A2C85"/>
            </a:solidFill>
            <a:prstDash val="solid"/>
          </a:ln>
        </p:spPr>
      </p:sp>
      <p:sp>
        <p:nvSpPr>
          <p:cNvPr id="5" name="Text 2"/>
          <p:cNvSpPr/>
          <p:nvPr/>
        </p:nvSpPr>
        <p:spPr>
          <a:xfrm>
            <a:off x="987504" y="5661303"/>
            <a:ext cx="122873" cy="340281"/>
          </a:xfrm>
          <a:prstGeom prst="rect">
            <a:avLst/>
          </a:prstGeom>
          <a:noFill/>
          <a:ln/>
        </p:spPr>
        <p:txBody>
          <a:bodyPr wrap="none" lIns="0" tIns="0" rIns="0" bIns="0" rtlCol="0" anchor="t"/>
          <a:lstStyle/>
          <a:p>
            <a:pPr marL="0" indent="0" algn="ctr">
              <a:lnSpc>
                <a:spcPts val="2650"/>
              </a:lnSpc>
              <a:buNone/>
            </a:pPr>
            <a:r>
              <a:rPr lang="en-US" sz="2650" dirty="0">
                <a:solidFill>
                  <a:srgbClr val="DCD7E5"/>
                </a:solidFill>
                <a:latin typeface="Montserrat" pitchFamily="34" charset="0"/>
                <a:ea typeface="Montserrat" pitchFamily="34" charset="-122"/>
                <a:cs typeface="Montserrat" pitchFamily="34" charset="-120"/>
              </a:rPr>
              <a:t>1</a:t>
            </a:r>
            <a:endParaRPr lang="en-US" sz="2650" dirty="0"/>
          </a:p>
        </p:txBody>
      </p:sp>
      <p:sp>
        <p:nvSpPr>
          <p:cNvPr id="6" name="Text 3"/>
          <p:cNvSpPr/>
          <p:nvPr/>
        </p:nvSpPr>
        <p:spPr>
          <a:xfrm>
            <a:off x="1530906" y="557629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DCD7E5"/>
                </a:solidFill>
                <a:latin typeface="Montserrat" pitchFamily="34" charset="0"/>
                <a:ea typeface="Montserrat" pitchFamily="34" charset="-122"/>
                <a:cs typeface="Montserrat" pitchFamily="34" charset="-120"/>
              </a:rPr>
              <a:t>Robustness</a:t>
            </a:r>
            <a:endParaRPr lang="en-US" sz="2200" dirty="0"/>
          </a:p>
        </p:txBody>
      </p:sp>
      <p:sp>
        <p:nvSpPr>
          <p:cNvPr id="7" name="Text 4"/>
          <p:cNvSpPr/>
          <p:nvPr/>
        </p:nvSpPr>
        <p:spPr>
          <a:xfrm>
            <a:off x="1530906" y="6066711"/>
            <a:ext cx="5670947" cy="725805"/>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DBSCAN is effective in handling clusters of arbitrary shape, even those with irregularities or noise.</a:t>
            </a:r>
            <a:endParaRPr lang="en-US" sz="1750" dirty="0"/>
          </a:p>
        </p:txBody>
      </p:sp>
      <p:sp>
        <p:nvSpPr>
          <p:cNvPr id="8" name="Shape 5"/>
          <p:cNvSpPr/>
          <p:nvPr/>
        </p:nvSpPr>
        <p:spPr>
          <a:xfrm>
            <a:off x="7428667" y="5576292"/>
            <a:ext cx="510302" cy="510302"/>
          </a:xfrm>
          <a:prstGeom prst="roundRect">
            <a:avLst>
              <a:gd name="adj" fmla="val 18669"/>
            </a:avLst>
          </a:prstGeom>
          <a:solidFill>
            <a:srgbClr val="31136C"/>
          </a:solidFill>
          <a:ln w="7620">
            <a:solidFill>
              <a:srgbClr val="4A2C85"/>
            </a:solidFill>
            <a:prstDash val="solid"/>
          </a:ln>
        </p:spPr>
      </p:sp>
      <p:sp>
        <p:nvSpPr>
          <p:cNvPr id="9" name="Text 6"/>
          <p:cNvSpPr/>
          <p:nvPr/>
        </p:nvSpPr>
        <p:spPr>
          <a:xfrm>
            <a:off x="7587139" y="5661303"/>
            <a:ext cx="193238" cy="340281"/>
          </a:xfrm>
          <a:prstGeom prst="rect">
            <a:avLst/>
          </a:prstGeom>
          <a:noFill/>
          <a:ln/>
        </p:spPr>
        <p:txBody>
          <a:bodyPr wrap="none" lIns="0" tIns="0" rIns="0" bIns="0" rtlCol="0" anchor="t"/>
          <a:lstStyle/>
          <a:p>
            <a:pPr marL="0" indent="0" algn="ctr">
              <a:lnSpc>
                <a:spcPts val="2650"/>
              </a:lnSpc>
              <a:buNone/>
            </a:pPr>
            <a:r>
              <a:rPr lang="en-US" sz="2650" dirty="0">
                <a:solidFill>
                  <a:srgbClr val="DCD7E5"/>
                </a:solidFill>
                <a:latin typeface="Montserrat" pitchFamily="34" charset="0"/>
                <a:ea typeface="Montserrat" pitchFamily="34" charset="-122"/>
                <a:cs typeface="Montserrat" pitchFamily="34" charset="-120"/>
              </a:rPr>
              <a:t>2</a:t>
            </a:r>
            <a:endParaRPr lang="en-US" sz="2650" dirty="0"/>
          </a:p>
        </p:txBody>
      </p:sp>
      <p:sp>
        <p:nvSpPr>
          <p:cNvPr id="10" name="Text 7"/>
          <p:cNvSpPr/>
          <p:nvPr/>
        </p:nvSpPr>
        <p:spPr>
          <a:xfrm>
            <a:off x="8165783" y="5576292"/>
            <a:ext cx="3002042" cy="354330"/>
          </a:xfrm>
          <a:prstGeom prst="rect">
            <a:avLst/>
          </a:prstGeom>
          <a:noFill/>
          <a:ln/>
        </p:spPr>
        <p:txBody>
          <a:bodyPr wrap="none" lIns="0" tIns="0" rIns="0" bIns="0" rtlCol="0" anchor="t"/>
          <a:lstStyle/>
          <a:p>
            <a:pPr marL="0" indent="0">
              <a:lnSpc>
                <a:spcPts val="2750"/>
              </a:lnSpc>
              <a:buNone/>
            </a:pPr>
            <a:r>
              <a:rPr lang="en-US" sz="2200" dirty="0">
                <a:solidFill>
                  <a:srgbClr val="DCD7E5"/>
                </a:solidFill>
                <a:latin typeface="Montserrat" pitchFamily="34" charset="0"/>
                <a:ea typeface="Montserrat" pitchFamily="34" charset="-122"/>
                <a:cs typeface="Montserrat" pitchFamily="34" charset="-120"/>
              </a:rPr>
              <a:t>Parameter Sensitivity</a:t>
            </a:r>
            <a:endParaRPr lang="en-US" sz="2200" dirty="0"/>
          </a:p>
        </p:txBody>
      </p:sp>
      <p:sp>
        <p:nvSpPr>
          <p:cNvPr id="11" name="Text 8"/>
          <p:cNvSpPr/>
          <p:nvPr/>
        </p:nvSpPr>
        <p:spPr>
          <a:xfrm>
            <a:off x="8165783" y="6066711"/>
            <a:ext cx="5670947" cy="725805"/>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Choosing the right Eps and MinPts parameters can significantly impact the clustering results.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264926"/>
            <a:ext cx="12377737"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DBSCAN in Action: When and How to Use It</a:t>
            </a:r>
            <a:endParaRPr lang="en-US" sz="4450" dirty="0"/>
          </a:p>
        </p:txBody>
      </p:sp>
      <p:pic>
        <p:nvPicPr>
          <p:cNvPr id="3" name="Image 0" descr="preencoded.png"/>
          <p:cNvPicPr>
            <a:picLocks noChangeAspect="1"/>
          </p:cNvPicPr>
          <p:nvPr/>
        </p:nvPicPr>
        <p:blipFill>
          <a:blip r:embed="rId3"/>
          <a:stretch>
            <a:fillRect/>
          </a:stretch>
        </p:blipFill>
        <p:spPr>
          <a:xfrm>
            <a:off x="2978348" y="3427333"/>
            <a:ext cx="2152055" cy="807958"/>
          </a:xfrm>
          <a:prstGeom prst="rect">
            <a:avLst/>
          </a:prstGeom>
        </p:spPr>
      </p:pic>
      <p:sp>
        <p:nvSpPr>
          <p:cNvPr id="4" name="Text 1"/>
          <p:cNvSpPr/>
          <p:nvPr/>
        </p:nvSpPr>
        <p:spPr>
          <a:xfrm>
            <a:off x="4003119" y="3691652"/>
            <a:ext cx="102394" cy="453509"/>
          </a:xfrm>
          <a:prstGeom prst="rect">
            <a:avLst/>
          </a:prstGeom>
          <a:noFill/>
          <a:ln/>
        </p:spPr>
        <p:txBody>
          <a:bodyPr wrap="none" lIns="0" tIns="0" rIns="0" bIns="0" rtlCol="0" anchor="t"/>
          <a:lstStyle/>
          <a:p>
            <a:pPr marL="0" indent="0" algn="ctr">
              <a:lnSpc>
                <a:spcPts val="3550"/>
              </a:lnSpc>
              <a:buNone/>
            </a:pPr>
            <a:r>
              <a:rPr lang="en-US" sz="2200" dirty="0">
                <a:solidFill>
                  <a:srgbClr val="DCD7E5"/>
                </a:solidFill>
                <a:latin typeface="Montserrat" pitchFamily="34" charset="0"/>
                <a:ea typeface="Montserrat" pitchFamily="34" charset="-122"/>
                <a:cs typeface="Montserrat" pitchFamily="34" charset="-120"/>
              </a:rPr>
              <a:t>1</a:t>
            </a:r>
            <a:endParaRPr lang="en-US" sz="2200" dirty="0"/>
          </a:p>
        </p:txBody>
      </p:sp>
      <p:sp>
        <p:nvSpPr>
          <p:cNvPr id="5" name="Text 2"/>
          <p:cNvSpPr/>
          <p:nvPr/>
        </p:nvSpPr>
        <p:spPr>
          <a:xfrm>
            <a:off x="5357217" y="3654147"/>
            <a:ext cx="2813090" cy="354330"/>
          </a:xfrm>
          <a:prstGeom prst="rect">
            <a:avLst/>
          </a:prstGeom>
          <a:noFill/>
          <a:ln/>
        </p:spPr>
        <p:txBody>
          <a:bodyPr wrap="none" lIns="0" tIns="0" rIns="0" bIns="0" rtlCol="0" anchor="t"/>
          <a:lstStyle/>
          <a:p>
            <a:pPr marL="0" indent="0" algn="l">
              <a:lnSpc>
                <a:spcPts val="2750"/>
              </a:lnSpc>
              <a:buNone/>
            </a:pPr>
            <a:r>
              <a:rPr lang="en-US" sz="2200" dirty="0">
                <a:solidFill>
                  <a:srgbClr val="DCD7E5"/>
                </a:solidFill>
                <a:latin typeface="Montserrat" pitchFamily="34" charset="0"/>
                <a:ea typeface="Montserrat" pitchFamily="34" charset="-122"/>
                <a:cs typeface="Montserrat" pitchFamily="34" charset="-120"/>
              </a:rPr>
              <a:t>Complex Structures</a:t>
            </a:r>
            <a:endParaRPr lang="en-US" sz="2200" dirty="0"/>
          </a:p>
        </p:txBody>
      </p:sp>
      <p:sp>
        <p:nvSpPr>
          <p:cNvPr id="6" name="Shape 3"/>
          <p:cNvSpPr/>
          <p:nvPr/>
        </p:nvSpPr>
        <p:spPr>
          <a:xfrm>
            <a:off x="5187077" y="4248388"/>
            <a:ext cx="8592860" cy="15240"/>
          </a:xfrm>
          <a:prstGeom prst="roundRect">
            <a:avLst>
              <a:gd name="adj" fmla="val 625116"/>
            </a:avLst>
          </a:prstGeom>
          <a:solidFill>
            <a:srgbClr val="4A2C85"/>
          </a:solidFill>
          <a:ln/>
        </p:spPr>
      </p:sp>
      <p:pic>
        <p:nvPicPr>
          <p:cNvPr id="7" name="Image 1" descr="preencoded.png"/>
          <p:cNvPicPr>
            <a:picLocks noChangeAspect="1"/>
          </p:cNvPicPr>
          <p:nvPr/>
        </p:nvPicPr>
        <p:blipFill>
          <a:blip r:embed="rId4"/>
          <a:stretch>
            <a:fillRect/>
          </a:stretch>
        </p:blipFill>
        <p:spPr>
          <a:xfrm>
            <a:off x="1902381" y="4291965"/>
            <a:ext cx="4304109" cy="807958"/>
          </a:xfrm>
          <a:prstGeom prst="rect">
            <a:avLst/>
          </a:prstGeom>
        </p:spPr>
      </p:pic>
      <p:sp>
        <p:nvSpPr>
          <p:cNvPr id="8" name="Text 4"/>
          <p:cNvSpPr/>
          <p:nvPr/>
        </p:nvSpPr>
        <p:spPr>
          <a:xfrm>
            <a:off x="3973830" y="4469130"/>
            <a:ext cx="160973" cy="453509"/>
          </a:xfrm>
          <a:prstGeom prst="rect">
            <a:avLst/>
          </a:prstGeom>
          <a:noFill/>
          <a:ln/>
        </p:spPr>
        <p:txBody>
          <a:bodyPr wrap="none" lIns="0" tIns="0" rIns="0" bIns="0" rtlCol="0" anchor="t"/>
          <a:lstStyle/>
          <a:p>
            <a:pPr marL="0" indent="0" algn="ctr">
              <a:lnSpc>
                <a:spcPts val="3550"/>
              </a:lnSpc>
              <a:buNone/>
            </a:pPr>
            <a:r>
              <a:rPr lang="en-US" sz="2200" dirty="0">
                <a:solidFill>
                  <a:srgbClr val="DCD7E5"/>
                </a:solidFill>
                <a:latin typeface="Montserrat" pitchFamily="34" charset="0"/>
                <a:ea typeface="Montserrat" pitchFamily="34" charset="-122"/>
                <a:cs typeface="Montserrat" pitchFamily="34" charset="-120"/>
              </a:rPr>
              <a:t>2</a:t>
            </a:r>
            <a:endParaRPr lang="en-US" sz="2200" dirty="0"/>
          </a:p>
        </p:txBody>
      </p:sp>
      <p:sp>
        <p:nvSpPr>
          <p:cNvPr id="9" name="Text 5"/>
          <p:cNvSpPr/>
          <p:nvPr/>
        </p:nvSpPr>
        <p:spPr>
          <a:xfrm>
            <a:off x="6433304" y="4518779"/>
            <a:ext cx="2187416" cy="354330"/>
          </a:xfrm>
          <a:prstGeom prst="rect">
            <a:avLst/>
          </a:prstGeom>
          <a:noFill/>
          <a:ln/>
        </p:spPr>
        <p:txBody>
          <a:bodyPr wrap="none" lIns="0" tIns="0" rIns="0" bIns="0" rtlCol="0" anchor="t"/>
          <a:lstStyle/>
          <a:p>
            <a:pPr marL="0" indent="0" algn="l">
              <a:lnSpc>
                <a:spcPts val="2750"/>
              </a:lnSpc>
              <a:buNone/>
            </a:pPr>
            <a:r>
              <a:rPr lang="en-US" sz="2200" dirty="0">
                <a:solidFill>
                  <a:srgbClr val="DCD7E5"/>
                </a:solidFill>
                <a:latin typeface="Montserrat" pitchFamily="34" charset="0"/>
                <a:ea typeface="Montserrat" pitchFamily="34" charset="-122"/>
                <a:cs typeface="Montserrat" pitchFamily="34" charset="-120"/>
              </a:rPr>
              <a:t>Noise Handling</a:t>
            </a:r>
            <a:endParaRPr lang="en-US" sz="2200" dirty="0"/>
          </a:p>
        </p:txBody>
      </p:sp>
      <p:sp>
        <p:nvSpPr>
          <p:cNvPr id="10" name="Shape 6"/>
          <p:cNvSpPr/>
          <p:nvPr/>
        </p:nvSpPr>
        <p:spPr>
          <a:xfrm>
            <a:off x="6263164" y="5113020"/>
            <a:ext cx="7516773" cy="15240"/>
          </a:xfrm>
          <a:prstGeom prst="roundRect">
            <a:avLst>
              <a:gd name="adj" fmla="val 625116"/>
            </a:avLst>
          </a:prstGeom>
          <a:solidFill>
            <a:srgbClr val="4A2C85"/>
          </a:solidFill>
          <a:ln/>
        </p:spPr>
      </p:sp>
      <p:pic>
        <p:nvPicPr>
          <p:cNvPr id="11" name="Image 2" descr="preencoded.png"/>
          <p:cNvPicPr>
            <a:picLocks noChangeAspect="1"/>
          </p:cNvPicPr>
          <p:nvPr/>
        </p:nvPicPr>
        <p:blipFill>
          <a:blip r:embed="rId5"/>
          <a:stretch>
            <a:fillRect/>
          </a:stretch>
        </p:blipFill>
        <p:spPr>
          <a:xfrm>
            <a:off x="826294" y="5156597"/>
            <a:ext cx="6456164" cy="807958"/>
          </a:xfrm>
          <a:prstGeom prst="rect">
            <a:avLst/>
          </a:prstGeom>
        </p:spPr>
      </p:pic>
      <p:sp>
        <p:nvSpPr>
          <p:cNvPr id="12" name="Text 7"/>
          <p:cNvSpPr/>
          <p:nvPr/>
        </p:nvSpPr>
        <p:spPr>
          <a:xfrm>
            <a:off x="3974306" y="5333762"/>
            <a:ext cx="159901" cy="453509"/>
          </a:xfrm>
          <a:prstGeom prst="rect">
            <a:avLst/>
          </a:prstGeom>
          <a:noFill/>
          <a:ln/>
        </p:spPr>
        <p:txBody>
          <a:bodyPr wrap="none" lIns="0" tIns="0" rIns="0" bIns="0" rtlCol="0" anchor="t"/>
          <a:lstStyle/>
          <a:p>
            <a:pPr marL="0" indent="0" algn="ctr">
              <a:lnSpc>
                <a:spcPts val="3550"/>
              </a:lnSpc>
              <a:buNone/>
            </a:pPr>
            <a:r>
              <a:rPr lang="en-US" sz="2200" dirty="0">
                <a:solidFill>
                  <a:srgbClr val="DCD7E5"/>
                </a:solidFill>
                <a:latin typeface="Montserrat" pitchFamily="34" charset="0"/>
                <a:ea typeface="Montserrat" pitchFamily="34" charset="-122"/>
                <a:cs typeface="Montserrat" pitchFamily="34" charset="-120"/>
              </a:rPr>
              <a:t>3</a:t>
            </a:r>
            <a:endParaRPr lang="en-US" sz="2200" dirty="0"/>
          </a:p>
        </p:txBody>
      </p:sp>
      <p:sp>
        <p:nvSpPr>
          <p:cNvPr id="13" name="Text 8"/>
          <p:cNvSpPr/>
          <p:nvPr/>
        </p:nvSpPr>
        <p:spPr>
          <a:xfrm>
            <a:off x="7509272" y="5383411"/>
            <a:ext cx="3094196" cy="354330"/>
          </a:xfrm>
          <a:prstGeom prst="rect">
            <a:avLst/>
          </a:prstGeom>
          <a:noFill/>
          <a:ln/>
        </p:spPr>
        <p:txBody>
          <a:bodyPr wrap="none" lIns="0" tIns="0" rIns="0" bIns="0" rtlCol="0" anchor="t"/>
          <a:lstStyle/>
          <a:p>
            <a:pPr marL="0" indent="0" algn="l">
              <a:lnSpc>
                <a:spcPts val="2750"/>
              </a:lnSpc>
              <a:buNone/>
            </a:pPr>
            <a:r>
              <a:rPr lang="en-US" sz="2200" dirty="0">
                <a:solidFill>
                  <a:srgbClr val="DCD7E5"/>
                </a:solidFill>
                <a:latin typeface="Montserrat" pitchFamily="34" charset="0"/>
                <a:ea typeface="Montserrat" pitchFamily="34" charset="-122"/>
                <a:cs typeface="Montserrat" pitchFamily="34" charset="-120"/>
              </a:rPr>
              <a:t>Optimal Performance</a:t>
            </a:r>
            <a:endParaRPr lang="en-US"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186</Words>
  <Application>Microsoft Office PowerPoint</Application>
  <PresentationFormat>Custom</PresentationFormat>
  <Paragraphs>28</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Montserrat</vt:lpstr>
      <vt:lpstr>Arial</vt:lpstr>
      <vt:lpstr>Heebo Light</vt:lpstr>
      <vt:lpstr>Office Theme</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NAVANEETHAN SELVAM</cp:lastModifiedBy>
  <cp:revision>2</cp:revision>
  <dcterms:created xsi:type="dcterms:W3CDTF">2024-11-18T14:50:01Z</dcterms:created>
  <dcterms:modified xsi:type="dcterms:W3CDTF">2024-11-20T12:02:51Z</dcterms:modified>
</cp:coreProperties>
</file>