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14630400" cy="8229600"/>
  <p:notesSz cx="8229600" cy="14630400"/>
  <p:embeddedFontLst>
    <p:embeddedFont>
      <p:font typeface="Syne"/>
      <p:regular r:id="rId12"/>
    </p:embeddedFont>
    <p:embeddedFont>
      <p:font typeface="Syne"/>
      <p:regular r:id="rId13"/>
    </p:embeddedFont>
    <p:embeddedFont>
      <p:font typeface="Overpass Light"/>
      <p:regular r:id="rId14"/>
    </p:embeddedFont>
    <p:embeddedFont>
      <p:font typeface="Overpass Light"/>
      <p:regular r:id="rId15"/>
    </p:embeddedFont>
    <p:embeddedFont>
      <p:font typeface="Overpass Light"/>
      <p:regular r:id="rId16"/>
    </p:embeddedFont>
    <p:embeddedFont>
      <p:font typeface="Overpass Light"/>
      <p:regular r:id="rId17"/>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font" Target="fonts/font1.fntdata"/><Relationship Id="rId13" Type="http://schemas.openxmlformats.org/officeDocument/2006/relationships/font" Target="fonts/font2.fntdata"/><Relationship Id="rId14" Type="http://schemas.openxmlformats.org/officeDocument/2006/relationships/font" Target="fonts/font3.fntdata"/><Relationship Id="rId15" Type="http://schemas.openxmlformats.org/officeDocument/2006/relationships/font" Target="fonts/font4.fntdata"/><Relationship Id="rId16" Type="http://schemas.openxmlformats.org/officeDocument/2006/relationships/font" Target="fonts/font5.fntdata"/><Relationship Id="rId17"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443871"/>
            <a:ext cx="7556421" cy="3912870"/>
          </a:xfrm>
          <a:prstGeom prst="rect">
            <a:avLst/>
          </a:prstGeom>
          <a:noFill/>
          <a:ln/>
        </p:spPr>
        <p:txBody>
          <a:bodyPr wrap="square" lIns="0" tIns="0" rIns="0" bIns="0" rtlCol="0" anchor="t"/>
          <a:lstStyle/>
          <a:p>
            <a:pPr indent="0" marL="0">
              <a:lnSpc>
                <a:spcPts val="7700"/>
              </a:lnSpc>
              <a:buNone/>
            </a:pPr>
            <a:r>
              <a:rPr lang="en-US" sz="6150" b="1" dirty="0">
                <a:solidFill>
                  <a:srgbClr val="233939"/>
                </a:solidFill>
                <a:latin typeface="Syne Bold" pitchFamily="34" charset="0"/>
                <a:ea typeface="Syne Bold" pitchFamily="34" charset="-122"/>
                <a:cs typeface="Syne Bold" pitchFamily="34" charset="-120"/>
              </a:rPr>
              <a:t>HDBSCAN: A Powerful Clustering Algorithm</a:t>
            </a:r>
            <a:endParaRPr lang="en-US" sz="6150" dirty="0"/>
          </a:p>
        </p:txBody>
      </p:sp>
      <p:sp>
        <p:nvSpPr>
          <p:cNvPr id="4" name="Text 1"/>
          <p:cNvSpPr/>
          <p:nvPr/>
        </p:nvSpPr>
        <p:spPr>
          <a:xfrm>
            <a:off x="6280190" y="5696903"/>
            <a:ext cx="7556421" cy="1088708"/>
          </a:xfrm>
          <a:prstGeom prst="rect">
            <a:avLst/>
          </a:prstGeom>
          <a:noFill/>
          <a:ln/>
        </p:spPr>
        <p:txBody>
          <a:bodyPr wrap="square" lIns="0" tIns="0" rIns="0" bIns="0" rtlCol="0" anchor="t"/>
          <a:lstStyle/>
          <a:p>
            <a:pPr indent="0" marL="0">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HDBSCAN, short for Hierarchical Density-Based Spatial Clustering of Applications with Noise, is a robust and versatile clustering algorithm designed to handle complex datasets with varying densities and shapes.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24826" y="748546"/>
            <a:ext cx="6528792" cy="659368"/>
          </a:xfrm>
          <a:prstGeom prst="rect">
            <a:avLst/>
          </a:prstGeom>
          <a:noFill/>
          <a:ln/>
        </p:spPr>
        <p:txBody>
          <a:bodyPr wrap="none" lIns="0" tIns="0" rIns="0" bIns="0" rtlCol="0" anchor="t"/>
          <a:lstStyle/>
          <a:p>
            <a:pPr indent="0" marL="0">
              <a:lnSpc>
                <a:spcPts val="5150"/>
              </a:lnSpc>
              <a:buNone/>
            </a:pPr>
            <a:r>
              <a:rPr lang="en-US" sz="4150" b="1" dirty="0">
                <a:solidFill>
                  <a:srgbClr val="233939"/>
                </a:solidFill>
                <a:latin typeface="Syne Bold" pitchFamily="34" charset="0"/>
                <a:ea typeface="Syne Bold" pitchFamily="34" charset="-122"/>
                <a:cs typeface="Syne Bold" pitchFamily="34" charset="-120"/>
              </a:rPr>
              <a:t>How HDBSCAN Works</a:t>
            </a:r>
            <a:endParaRPr lang="en-US" sz="4150" dirty="0"/>
          </a:p>
        </p:txBody>
      </p:sp>
      <p:sp>
        <p:nvSpPr>
          <p:cNvPr id="4" name="Shape 1"/>
          <p:cNvSpPr/>
          <p:nvPr/>
        </p:nvSpPr>
        <p:spPr>
          <a:xfrm>
            <a:off x="6529864" y="1724382"/>
            <a:ext cx="22860" cy="5756553"/>
          </a:xfrm>
          <a:prstGeom prst="roundRect">
            <a:avLst>
              <a:gd name="adj" fmla="val 387669"/>
            </a:avLst>
          </a:prstGeom>
          <a:solidFill>
            <a:srgbClr val="C3D4CC"/>
          </a:solidFill>
          <a:ln/>
        </p:spPr>
      </p:sp>
      <p:sp>
        <p:nvSpPr>
          <p:cNvPr id="5" name="Shape 2"/>
          <p:cNvSpPr/>
          <p:nvPr/>
        </p:nvSpPr>
        <p:spPr>
          <a:xfrm>
            <a:off x="6755785" y="2187535"/>
            <a:ext cx="738426" cy="22860"/>
          </a:xfrm>
          <a:prstGeom prst="roundRect">
            <a:avLst>
              <a:gd name="adj" fmla="val 387669"/>
            </a:avLst>
          </a:prstGeom>
          <a:solidFill>
            <a:srgbClr val="C3D4CC"/>
          </a:solidFill>
          <a:ln/>
        </p:spPr>
      </p:sp>
      <p:sp>
        <p:nvSpPr>
          <p:cNvPr id="6" name="Shape 3"/>
          <p:cNvSpPr/>
          <p:nvPr/>
        </p:nvSpPr>
        <p:spPr>
          <a:xfrm>
            <a:off x="6303943" y="1961674"/>
            <a:ext cx="474702" cy="474702"/>
          </a:xfrm>
          <a:prstGeom prst="roundRect">
            <a:avLst>
              <a:gd name="adj" fmla="val 18669"/>
            </a:avLst>
          </a:prstGeom>
          <a:solidFill>
            <a:srgbClr val="DDEEE6"/>
          </a:solidFill>
          <a:ln w="7620">
            <a:solidFill>
              <a:srgbClr val="C3D4CC"/>
            </a:solidFill>
            <a:prstDash val="solid"/>
          </a:ln>
        </p:spPr>
      </p:sp>
      <p:sp>
        <p:nvSpPr>
          <p:cNvPr id="7" name="Text 4"/>
          <p:cNvSpPr/>
          <p:nvPr/>
        </p:nvSpPr>
        <p:spPr>
          <a:xfrm>
            <a:off x="6479560" y="2040731"/>
            <a:ext cx="123468" cy="316468"/>
          </a:xfrm>
          <a:prstGeom prst="rect">
            <a:avLst/>
          </a:prstGeom>
          <a:noFill/>
          <a:ln/>
        </p:spPr>
        <p:txBody>
          <a:bodyPr wrap="none" lIns="0" tIns="0" rIns="0" bIns="0" rtlCol="0" anchor="t"/>
          <a:lstStyle/>
          <a:p>
            <a:pPr algn="ctr" indent="0" marL="0">
              <a:lnSpc>
                <a:spcPts val="2450"/>
              </a:lnSpc>
              <a:buNone/>
            </a:pPr>
            <a:r>
              <a:rPr lang="en-US" sz="2450" b="1" dirty="0">
                <a:solidFill>
                  <a:srgbClr val="3B4E4E"/>
                </a:solidFill>
                <a:latin typeface="Syne Bold" pitchFamily="34" charset="0"/>
                <a:ea typeface="Syne Bold" pitchFamily="34" charset="-122"/>
                <a:cs typeface="Syne Bold" pitchFamily="34" charset="-120"/>
              </a:rPr>
              <a:t>1</a:t>
            </a:r>
            <a:endParaRPr lang="en-US" sz="2450" dirty="0"/>
          </a:p>
        </p:txBody>
      </p:sp>
      <p:sp>
        <p:nvSpPr>
          <p:cNvPr id="8" name="Text 5"/>
          <p:cNvSpPr/>
          <p:nvPr/>
        </p:nvSpPr>
        <p:spPr>
          <a:xfrm>
            <a:off x="7701796" y="1935361"/>
            <a:ext cx="2637473" cy="329565"/>
          </a:xfrm>
          <a:prstGeom prst="rect">
            <a:avLst/>
          </a:prstGeom>
          <a:noFill/>
          <a:ln/>
        </p:spPr>
        <p:txBody>
          <a:bodyPr wrap="none" lIns="0" tIns="0" rIns="0" bIns="0" rtlCol="0" anchor="t"/>
          <a:lstStyle/>
          <a:p>
            <a:pPr algn="l" indent="0" marL="0">
              <a:lnSpc>
                <a:spcPts val="2550"/>
              </a:lnSpc>
              <a:buNone/>
            </a:pPr>
            <a:r>
              <a:rPr lang="en-US" sz="2050" b="1" dirty="0">
                <a:solidFill>
                  <a:srgbClr val="3B4E4E"/>
                </a:solidFill>
                <a:latin typeface="Syne Bold" pitchFamily="34" charset="0"/>
                <a:ea typeface="Syne Bold" pitchFamily="34" charset="-122"/>
                <a:cs typeface="Syne Bold" pitchFamily="34" charset="-120"/>
              </a:rPr>
              <a:t>Condensed Tree</a:t>
            </a:r>
            <a:endParaRPr lang="en-US" sz="2050" dirty="0"/>
          </a:p>
        </p:txBody>
      </p:sp>
      <p:sp>
        <p:nvSpPr>
          <p:cNvPr id="9" name="Text 6"/>
          <p:cNvSpPr/>
          <p:nvPr/>
        </p:nvSpPr>
        <p:spPr>
          <a:xfrm>
            <a:off x="7701796" y="2391489"/>
            <a:ext cx="6190178" cy="1012627"/>
          </a:xfrm>
          <a:prstGeom prst="rect">
            <a:avLst/>
          </a:prstGeom>
          <a:noFill/>
          <a:ln/>
        </p:spPr>
        <p:txBody>
          <a:bodyPr wrap="square" lIns="0" tIns="0" rIns="0" bIns="0" rtlCol="0" anchor="t"/>
          <a:lstStyle/>
          <a:p>
            <a:pPr algn="l" indent="0" marL="0">
              <a:lnSpc>
                <a:spcPts val="2650"/>
              </a:lnSpc>
              <a:buNone/>
            </a:pPr>
            <a:r>
              <a:rPr lang="en-US" sz="1650" dirty="0">
                <a:solidFill>
                  <a:srgbClr val="3B4E4E"/>
                </a:solidFill>
                <a:latin typeface="Overpass Light" pitchFamily="34" charset="0"/>
                <a:ea typeface="Overpass Light" pitchFamily="34" charset="-122"/>
                <a:cs typeface="Overpass Light" pitchFamily="34" charset="-120"/>
              </a:rPr>
              <a:t>HDBSCAN constructs a hierarchical tree of clusters based on density, organizing data points into groups based on their proximity and density.</a:t>
            </a:r>
            <a:endParaRPr lang="en-US" sz="1650" dirty="0"/>
          </a:p>
        </p:txBody>
      </p:sp>
      <p:sp>
        <p:nvSpPr>
          <p:cNvPr id="10" name="Shape 7"/>
          <p:cNvSpPr/>
          <p:nvPr/>
        </p:nvSpPr>
        <p:spPr>
          <a:xfrm>
            <a:off x="6755785" y="4289227"/>
            <a:ext cx="738426" cy="22860"/>
          </a:xfrm>
          <a:prstGeom prst="roundRect">
            <a:avLst>
              <a:gd name="adj" fmla="val 387669"/>
            </a:avLst>
          </a:prstGeom>
          <a:solidFill>
            <a:srgbClr val="C3D4CC"/>
          </a:solidFill>
          <a:ln/>
        </p:spPr>
      </p:sp>
      <p:sp>
        <p:nvSpPr>
          <p:cNvPr id="11" name="Shape 8"/>
          <p:cNvSpPr/>
          <p:nvPr/>
        </p:nvSpPr>
        <p:spPr>
          <a:xfrm>
            <a:off x="6303943" y="4063365"/>
            <a:ext cx="474702" cy="474702"/>
          </a:xfrm>
          <a:prstGeom prst="roundRect">
            <a:avLst>
              <a:gd name="adj" fmla="val 18669"/>
            </a:avLst>
          </a:prstGeom>
          <a:solidFill>
            <a:srgbClr val="DDEEE6"/>
          </a:solidFill>
          <a:ln w="7620">
            <a:solidFill>
              <a:srgbClr val="C3D4CC"/>
            </a:solidFill>
            <a:prstDash val="solid"/>
          </a:ln>
        </p:spPr>
      </p:sp>
      <p:sp>
        <p:nvSpPr>
          <p:cNvPr id="12" name="Text 9"/>
          <p:cNvSpPr/>
          <p:nvPr/>
        </p:nvSpPr>
        <p:spPr>
          <a:xfrm>
            <a:off x="6442531" y="4142423"/>
            <a:ext cx="197406" cy="316468"/>
          </a:xfrm>
          <a:prstGeom prst="rect">
            <a:avLst/>
          </a:prstGeom>
          <a:noFill/>
          <a:ln/>
        </p:spPr>
        <p:txBody>
          <a:bodyPr wrap="none" lIns="0" tIns="0" rIns="0" bIns="0" rtlCol="0" anchor="t"/>
          <a:lstStyle/>
          <a:p>
            <a:pPr algn="ctr" indent="0" marL="0">
              <a:lnSpc>
                <a:spcPts val="2450"/>
              </a:lnSpc>
              <a:buNone/>
            </a:pPr>
            <a:r>
              <a:rPr lang="en-US" sz="2450" b="1" dirty="0">
                <a:solidFill>
                  <a:srgbClr val="3B4E4E"/>
                </a:solidFill>
                <a:latin typeface="Syne Bold" pitchFamily="34" charset="0"/>
                <a:ea typeface="Syne Bold" pitchFamily="34" charset="-122"/>
                <a:cs typeface="Syne Bold" pitchFamily="34" charset="-120"/>
              </a:rPr>
              <a:t>2</a:t>
            </a:r>
            <a:endParaRPr lang="en-US" sz="2450" dirty="0"/>
          </a:p>
        </p:txBody>
      </p:sp>
      <p:sp>
        <p:nvSpPr>
          <p:cNvPr id="13" name="Text 10"/>
          <p:cNvSpPr/>
          <p:nvPr/>
        </p:nvSpPr>
        <p:spPr>
          <a:xfrm>
            <a:off x="7701796" y="4037052"/>
            <a:ext cx="2637473" cy="329565"/>
          </a:xfrm>
          <a:prstGeom prst="rect">
            <a:avLst/>
          </a:prstGeom>
          <a:noFill/>
          <a:ln/>
        </p:spPr>
        <p:txBody>
          <a:bodyPr wrap="none" lIns="0" tIns="0" rIns="0" bIns="0" rtlCol="0" anchor="t"/>
          <a:lstStyle/>
          <a:p>
            <a:pPr algn="l" indent="0" marL="0">
              <a:lnSpc>
                <a:spcPts val="2550"/>
              </a:lnSpc>
              <a:buNone/>
            </a:pPr>
            <a:r>
              <a:rPr lang="en-US" sz="2050" b="1" dirty="0">
                <a:solidFill>
                  <a:srgbClr val="3B4E4E"/>
                </a:solidFill>
                <a:latin typeface="Syne Bold" pitchFamily="34" charset="0"/>
                <a:ea typeface="Syne Bold" pitchFamily="34" charset="-122"/>
                <a:cs typeface="Syne Bold" pitchFamily="34" charset="-120"/>
              </a:rPr>
              <a:t>Cluster Extraction</a:t>
            </a:r>
            <a:endParaRPr lang="en-US" sz="2050" dirty="0"/>
          </a:p>
        </p:txBody>
      </p:sp>
      <p:sp>
        <p:nvSpPr>
          <p:cNvPr id="14" name="Text 11"/>
          <p:cNvSpPr/>
          <p:nvPr/>
        </p:nvSpPr>
        <p:spPr>
          <a:xfrm>
            <a:off x="7701796" y="4493181"/>
            <a:ext cx="6190178" cy="1012627"/>
          </a:xfrm>
          <a:prstGeom prst="rect">
            <a:avLst/>
          </a:prstGeom>
          <a:noFill/>
          <a:ln/>
        </p:spPr>
        <p:txBody>
          <a:bodyPr wrap="square" lIns="0" tIns="0" rIns="0" bIns="0" rtlCol="0" anchor="t"/>
          <a:lstStyle/>
          <a:p>
            <a:pPr algn="l" indent="0" marL="0">
              <a:lnSpc>
                <a:spcPts val="2650"/>
              </a:lnSpc>
              <a:buNone/>
            </a:pPr>
            <a:r>
              <a:rPr lang="en-US" sz="1650" dirty="0">
                <a:solidFill>
                  <a:srgbClr val="3B4E4E"/>
                </a:solidFill>
                <a:latin typeface="Overpass Light" pitchFamily="34" charset="0"/>
                <a:ea typeface="Overpass Light" pitchFamily="34" charset="-122"/>
                <a:cs typeface="Overpass Light" pitchFamily="34" charset="-120"/>
              </a:rPr>
              <a:t>The algorithm extracts flat clusters from the tree based on their stability, identifying clusters with consistent membership across different density thresholds.</a:t>
            </a:r>
            <a:endParaRPr lang="en-US" sz="1650" dirty="0"/>
          </a:p>
        </p:txBody>
      </p:sp>
      <p:sp>
        <p:nvSpPr>
          <p:cNvPr id="15" name="Shape 12"/>
          <p:cNvSpPr/>
          <p:nvPr/>
        </p:nvSpPr>
        <p:spPr>
          <a:xfrm>
            <a:off x="6755785" y="6390918"/>
            <a:ext cx="738426" cy="22860"/>
          </a:xfrm>
          <a:prstGeom prst="roundRect">
            <a:avLst>
              <a:gd name="adj" fmla="val 387669"/>
            </a:avLst>
          </a:prstGeom>
          <a:solidFill>
            <a:srgbClr val="C3D4CC"/>
          </a:solidFill>
          <a:ln/>
        </p:spPr>
      </p:sp>
      <p:sp>
        <p:nvSpPr>
          <p:cNvPr id="16" name="Shape 13"/>
          <p:cNvSpPr/>
          <p:nvPr/>
        </p:nvSpPr>
        <p:spPr>
          <a:xfrm>
            <a:off x="6303943" y="6165056"/>
            <a:ext cx="474702" cy="474702"/>
          </a:xfrm>
          <a:prstGeom prst="roundRect">
            <a:avLst>
              <a:gd name="adj" fmla="val 18669"/>
            </a:avLst>
          </a:prstGeom>
          <a:solidFill>
            <a:srgbClr val="DDEEE6"/>
          </a:solidFill>
          <a:ln w="7620">
            <a:solidFill>
              <a:srgbClr val="C3D4CC"/>
            </a:solidFill>
            <a:prstDash val="solid"/>
          </a:ln>
        </p:spPr>
      </p:sp>
      <p:sp>
        <p:nvSpPr>
          <p:cNvPr id="17" name="Text 14"/>
          <p:cNvSpPr/>
          <p:nvPr/>
        </p:nvSpPr>
        <p:spPr>
          <a:xfrm>
            <a:off x="6439793" y="6244114"/>
            <a:ext cx="202883" cy="316468"/>
          </a:xfrm>
          <a:prstGeom prst="rect">
            <a:avLst/>
          </a:prstGeom>
          <a:noFill/>
          <a:ln/>
        </p:spPr>
        <p:txBody>
          <a:bodyPr wrap="none" lIns="0" tIns="0" rIns="0" bIns="0" rtlCol="0" anchor="t"/>
          <a:lstStyle/>
          <a:p>
            <a:pPr algn="ctr" indent="0" marL="0">
              <a:lnSpc>
                <a:spcPts val="2450"/>
              </a:lnSpc>
              <a:buNone/>
            </a:pPr>
            <a:r>
              <a:rPr lang="en-US" sz="2450" b="1" dirty="0">
                <a:solidFill>
                  <a:srgbClr val="3B4E4E"/>
                </a:solidFill>
                <a:latin typeface="Syne Bold" pitchFamily="34" charset="0"/>
                <a:ea typeface="Syne Bold" pitchFamily="34" charset="-122"/>
                <a:cs typeface="Syne Bold" pitchFamily="34" charset="-120"/>
              </a:rPr>
              <a:t>3</a:t>
            </a:r>
            <a:endParaRPr lang="en-US" sz="2450" dirty="0"/>
          </a:p>
        </p:txBody>
      </p:sp>
      <p:sp>
        <p:nvSpPr>
          <p:cNvPr id="18" name="Text 15"/>
          <p:cNvSpPr/>
          <p:nvPr/>
        </p:nvSpPr>
        <p:spPr>
          <a:xfrm>
            <a:off x="7701796" y="6138743"/>
            <a:ext cx="2637473" cy="329565"/>
          </a:xfrm>
          <a:prstGeom prst="rect">
            <a:avLst/>
          </a:prstGeom>
          <a:noFill/>
          <a:ln/>
        </p:spPr>
        <p:txBody>
          <a:bodyPr wrap="none" lIns="0" tIns="0" rIns="0" bIns="0" rtlCol="0" anchor="t"/>
          <a:lstStyle/>
          <a:p>
            <a:pPr algn="l" indent="0" marL="0">
              <a:lnSpc>
                <a:spcPts val="2550"/>
              </a:lnSpc>
              <a:buNone/>
            </a:pPr>
            <a:r>
              <a:rPr lang="en-US" sz="2050" b="1" dirty="0">
                <a:solidFill>
                  <a:srgbClr val="3B4E4E"/>
                </a:solidFill>
                <a:latin typeface="Syne Bold" pitchFamily="34" charset="0"/>
                <a:ea typeface="Syne Bold" pitchFamily="34" charset="-122"/>
                <a:cs typeface="Syne Bold" pitchFamily="34" charset="-120"/>
              </a:rPr>
              <a:t>Noise Points</a:t>
            </a:r>
            <a:endParaRPr lang="en-US" sz="2050" dirty="0"/>
          </a:p>
        </p:txBody>
      </p:sp>
      <p:sp>
        <p:nvSpPr>
          <p:cNvPr id="19" name="Text 16"/>
          <p:cNvSpPr/>
          <p:nvPr/>
        </p:nvSpPr>
        <p:spPr>
          <a:xfrm>
            <a:off x="7701796" y="6594872"/>
            <a:ext cx="6190178" cy="675084"/>
          </a:xfrm>
          <a:prstGeom prst="rect">
            <a:avLst/>
          </a:prstGeom>
          <a:noFill/>
          <a:ln/>
        </p:spPr>
        <p:txBody>
          <a:bodyPr wrap="square" lIns="0" tIns="0" rIns="0" bIns="0" rtlCol="0" anchor="t"/>
          <a:lstStyle/>
          <a:p>
            <a:pPr algn="l" indent="0" marL="0">
              <a:lnSpc>
                <a:spcPts val="2650"/>
              </a:lnSpc>
              <a:buNone/>
            </a:pPr>
            <a:r>
              <a:rPr lang="en-US" sz="1650" dirty="0">
                <a:solidFill>
                  <a:srgbClr val="3B4E4E"/>
                </a:solidFill>
                <a:latin typeface="Overpass Light" pitchFamily="34" charset="0"/>
                <a:ea typeface="Overpass Light" pitchFamily="34" charset="-122"/>
                <a:cs typeface="Overpass Light" pitchFamily="34" charset="-120"/>
              </a:rPr>
              <a:t>Data points that don't belong to any cluster are labeled as noise, representing outliers or regions of low density in the dataset.</a:t>
            </a:r>
            <a:endParaRPr lang="en-US" sz="16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65175" y="922258"/>
            <a:ext cx="6795849" cy="606147"/>
          </a:xfrm>
          <a:prstGeom prst="rect">
            <a:avLst/>
          </a:prstGeom>
          <a:noFill/>
          <a:ln/>
        </p:spPr>
        <p:txBody>
          <a:bodyPr wrap="none" lIns="0" tIns="0" rIns="0" bIns="0" rtlCol="0" anchor="t"/>
          <a:lstStyle/>
          <a:p>
            <a:pPr indent="0" marL="0">
              <a:lnSpc>
                <a:spcPts val="4750"/>
              </a:lnSpc>
              <a:buNone/>
            </a:pPr>
            <a:r>
              <a:rPr lang="en-US" sz="3800" b="1" dirty="0">
                <a:solidFill>
                  <a:srgbClr val="233939"/>
                </a:solidFill>
                <a:latin typeface="Syne Bold" pitchFamily="34" charset="0"/>
                <a:ea typeface="Syne Bold" pitchFamily="34" charset="-122"/>
                <a:cs typeface="Syne Bold" pitchFamily="34" charset="-120"/>
              </a:rPr>
              <a:t>Advantages of HDBSCAN</a:t>
            </a:r>
            <a:endParaRPr lang="en-US" sz="3800" dirty="0"/>
          </a:p>
        </p:txBody>
      </p:sp>
      <p:sp>
        <p:nvSpPr>
          <p:cNvPr id="4" name="Shape 1"/>
          <p:cNvSpPr/>
          <p:nvPr/>
        </p:nvSpPr>
        <p:spPr>
          <a:xfrm>
            <a:off x="6165175" y="2037397"/>
            <a:ext cx="436364" cy="436364"/>
          </a:xfrm>
          <a:prstGeom prst="roundRect">
            <a:avLst>
              <a:gd name="adj" fmla="val 18668"/>
            </a:avLst>
          </a:prstGeom>
          <a:solidFill>
            <a:srgbClr val="DDEEE6"/>
          </a:solidFill>
          <a:ln w="7620">
            <a:solidFill>
              <a:srgbClr val="C3D4CC"/>
            </a:solidFill>
            <a:prstDash val="solid"/>
          </a:ln>
        </p:spPr>
      </p:sp>
      <p:sp>
        <p:nvSpPr>
          <p:cNvPr id="5" name="Text 2"/>
          <p:cNvSpPr/>
          <p:nvPr/>
        </p:nvSpPr>
        <p:spPr>
          <a:xfrm>
            <a:off x="6326624" y="2110026"/>
            <a:ext cx="113467" cy="290989"/>
          </a:xfrm>
          <a:prstGeom prst="rect">
            <a:avLst/>
          </a:prstGeom>
          <a:noFill/>
          <a:ln/>
        </p:spPr>
        <p:txBody>
          <a:bodyPr wrap="none" lIns="0" tIns="0" rIns="0" bIns="0" rtlCol="0" anchor="t"/>
          <a:lstStyle/>
          <a:p>
            <a:pPr algn="ctr" indent="0" marL="0">
              <a:lnSpc>
                <a:spcPts val="2250"/>
              </a:lnSpc>
              <a:buNone/>
            </a:pPr>
            <a:r>
              <a:rPr lang="en-US" sz="2250" b="1" dirty="0">
                <a:solidFill>
                  <a:srgbClr val="3B4E4E"/>
                </a:solidFill>
                <a:latin typeface="Syne Bold" pitchFamily="34" charset="0"/>
                <a:ea typeface="Syne Bold" pitchFamily="34" charset="-122"/>
                <a:cs typeface="Syne Bold" pitchFamily="34" charset="-120"/>
              </a:rPr>
              <a:t>1</a:t>
            </a:r>
            <a:endParaRPr lang="en-US" sz="2250" dirty="0"/>
          </a:p>
        </p:txBody>
      </p:sp>
      <p:sp>
        <p:nvSpPr>
          <p:cNvPr id="6" name="Text 3"/>
          <p:cNvSpPr/>
          <p:nvPr/>
        </p:nvSpPr>
        <p:spPr>
          <a:xfrm>
            <a:off x="6795492" y="2037397"/>
            <a:ext cx="2424351" cy="303014"/>
          </a:xfrm>
          <a:prstGeom prst="rect">
            <a:avLst/>
          </a:prstGeom>
          <a:noFill/>
          <a:ln/>
        </p:spPr>
        <p:txBody>
          <a:bodyPr wrap="none" lIns="0" tIns="0" rIns="0" bIns="0" rtlCol="0" anchor="t"/>
          <a:lstStyle/>
          <a:p>
            <a:pPr indent="0" marL="0">
              <a:lnSpc>
                <a:spcPts val="2350"/>
              </a:lnSpc>
              <a:buNone/>
            </a:pPr>
            <a:r>
              <a:rPr lang="en-US" sz="1900" b="1" dirty="0">
                <a:solidFill>
                  <a:srgbClr val="3B4E4E"/>
                </a:solidFill>
                <a:latin typeface="Syne Bold" pitchFamily="34" charset="0"/>
                <a:ea typeface="Syne Bold" pitchFamily="34" charset="-122"/>
                <a:cs typeface="Syne Bold" pitchFamily="34" charset="-120"/>
              </a:rPr>
              <a:t>Robust to Noise</a:t>
            </a:r>
            <a:endParaRPr lang="en-US" sz="1900" dirty="0"/>
          </a:p>
        </p:txBody>
      </p:sp>
      <p:sp>
        <p:nvSpPr>
          <p:cNvPr id="7" name="Text 4"/>
          <p:cNvSpPr/>
          <p:nvPr/>
        </p:nvSpPr>
        <p:spPr>
          <a:xfrm>
            <a:off x="6795492" y="2456736"/>
            <a:ext cx="3165991" cy="1241108"/>
          </a:xfrm>
          <a:prstGeom prst="rect">
            <a:avLst/>
          </a:prstGeom>
          <a:noFill/>
          <a:ln/>
        </p:spPr>
        <p:txBody>
          <a:bodyPr wrap="square" lIns="0" tIns="0" rIns="0" bIns="0" rtlCol="0" anchor="t"/>
          <a:lstStyle/>
          <a:p>
            <a:pPr indent="0" marL="0">
              <a:lnSpc>
                <a:spcPts val="2400"/>
              </a:lnSpc>
              <a:buNone/>
            </a:pPr>
            <a:r>
              <a:rPr lang="en-US" sz="1500" dirty="0">
                <a:solidFill>
                  <a:srgbClr val="3B4E4E"/>
                </a:solidFill>
                <a:latin typeface="Overpass Light" pitchFamily="34" charset="0"/>
                <a:ea typeface="Overpass Light" pitchFamily="34" charset="-122"/>
                <a:cs typeface="Overpass Light" pitchFamily="34" charset="-120"/>
              </a:rPr>
              <a:t>HDBSCAN effectively handles noisy data, identifying clusters even in the presence of outliers or irrelevant data points.</a:t>
            </a:r>
            <a:endParaRPr lang="en-US" sz="1500" dirty="0"/>
          </a:p>
        </p:txBody>
      </p:sp>
      <p:sp>
        <p:nvSpPr>
          <p:cNvPr id="8" name="Shape 5"/>
          <p:cNvSpPr/>
          <p:nvPr/>
        </p:nvSpPr>
        <p:spPr>
          <a:xfrm>
            <a:off x="10155436" y="2037397"/>
            <a:ext cx="436364" cy="436364"/>
          </a:xfrm>
          <a:prstGeom prst="roundRect">
            <a:avLst>
              <a:gd name="adj" fmla="val 18668"/>
            </a:avLst>
          </a:prstGeom>
          <a:solidFill>
            <a:srgbClr val="DDEEE6"/>
          </a:solidFill>
          <a:ln w="7620">
            <a:solidFill>
              <a:srgbClr val="C3D4CC"/>
            </a:solidFill>
            <a:prstDash val="solid"/>
          </a:ln>
        </p:spPr>
      </p:sp>
      <p:sp>
        <p:nvSpPr>
          <p:cNvPr id="9" name="Text 6"/>
          <p:cNvSpPr/>
          <p:nvPr/>
        </p:nvSpPr>
        <p:spPr>
          <a:xfrm>
            <a:off x="10282833" y="2110026"/>
            <a:ext cx="181451" cy="290989"/>
          </a:xfrm>
          <a:prstGeom prst="rect">
            <a:avLst/>
          </a:prstGeom>
          <a:noFill/>
          <a:ln/>
        </p:spPr>
        <p:txBody>
          <a:bodyPr wrap="none" lIns="0" tIns="0" rIns="0" bIns="0" rtlCol="0" anchor="t"/>
          <a:lstStyle/>
          <a:p>
            <a:pPr algn="ctr" indent="0" marL="0">
              <a:lnSpc>
                <a:spcPts val="2250"/>
              </a:lnSpc>
              <a:buNone/>
            </a:pPr>
            <a:r>
              <a:rPr lang="en-US" sz="2250" b="1" dirty="0">
                <a:solidFill>
                  <a:srgbClr val="3B4E4E"/>
                </a:solidFill>
                <a:latin typeface="Syne Bold" pitchFamily="34" charset="0"/>
                <a:ea typeface="Syne Bold" pitchFamily="34" charset="-122"/>
                <a:cs typeface="Syne Bold" pitchFamily="34" charset="-120"/>
              </a:rPr>
              <a:t>2</a:t>
            </a:r>
            <a:endParaRPr lang="en-US" sz="2250" dirty="0"/>
          </a:p>
        </p:txBody>
      </p:sp>
      <p:sp>
        <p:nvSpPr>
          <p:cNvPr id="10" name="Text 7"/>
          <p:cNvSpPr/>
          <p:nvPr/>
        </p:nvSpPr>
        <p:spPr>
          <a:xfrm>
            <a:off x="10785753" y="2037397"/>
            <a:ext cx="3165991" cy="606028"/>
          </a:xfrm>
          <a:prstGeom prst="rect">
            <a:avLst/>
          </a:prstGeom>
          <a:noFill/>
          <a:ln/>
        </p:spPr>
        <p:txBody>
          <a:bodyPr wrap="square" lIns="0" tIns="0" rIns="0" bIns="0" rtlCol="0" anchor="t"/>
          <a:lstStyle/>
          <a:p>
            <a:pPr indent="0" marL="0">
              <a:lnSpc>
                <a:spcPts val="2350"/>
              </a:lnSpc>
              <a:buNone/>
            </a:pPr>
            <a:r>
              <a:rPr lang="en-US" sz="1900" b="1" dirty="0">
                <a:solidFill>
                  <a:srgbClr val="3B4E4E"/>
                </a:solidFill>
                <a:latin typeface="Syne Bold" pitchFamily="34" charset="0"/>
                <a:ea typeface="Syne Bold" pitchFamily="34" charset="-122"/>
                <a:cs typeface="Syne Bold" pitchFamily="34" charset="-120"/>
              </a:rPr>
              <a:t>Handles Varying Densities</a:t>
            </a:r>
            <a:endParaRPr lang="en-US" sz="1900" dirty="0"/>
          </a:p>
        </p:txBody>
      </p:sp>
      <p:sp>
        <p:nvSpPr>
          <p:cNvPr id="11" name="Text 8"/>
          <p:cNvSpPr/>
          <p:nvPr/>
        </p:nvSpPr>
        <p:spPr>
          <a:xfrm>
            <a:off x="10785753" y="2759750"/>
            <a:ext cx="3165991" cy="1551384"/>
          </a:xfrm>
          <a:prstGeom prst="rect">
            <a:avLst/>
          </a:prstGeom>
          <a:noFill/>
          <a:ln/>
        </p:spPr>
        <p:txBody>
          <a:bodyPr wrap="square" lIns="0" tIns="0" rIns="0" bIns="0" rtlCol="0" anchor="t"/>
          <a:lstStyle/>
          <a:p>
            <a:pPr indent="0" marL="0">
              <a:lnSpc>
                <a:spcPts val="2400"/>
              </a:lnSpc>
              <a:buNone/>
            </a:pPr>
            <a:r>
              <a:rPr lang="en-US" sz="1500" dirty="0">
                <a:solidFill>
                  <a:srgbClr val="3B4E4E"/>
                </a:solidFill>
                <a:latin typeface="Overpass Light" pitchFamily="34" charset="0"/>
                <a:ea typeface="Overpass Light" pitchFamily="34" charset="-122"/>
                <a:cs typeface="Overpass Light" pitchFamily="34" charset="-120"/>
              </a:rPr>
              <a:t>The algorithm can identify clusters with different densities, accommodating datasets where clusters might have varying concentrations of data points.</a:t>
            </a:r>
            <a:endParaRPr lang="en-US" sz="1500" dirty="0"/>
          </a:p>
        </p:txBody>
      </p:sp>
      <p:sp>
        <p:nvSpPr>
          <p:cNvPr id="12" name="Shape 9"/>
          <p:cNvSpPr/>
          <p:nvPr/>
        </p:nvSpPr>
        <p:spPr>
          <a:xfrm>
            <a:off x="6165175" y="4723209"/>
            <a:ext cx="436364" cy="436364"/>
          </a:xfrm>
          <a:prstGeom prst="roundRect">
            <a:avLst>
              <a:gd name="adj" fmla="val 18668"/>
            </a:avLst>
          </a:prstGeom>
          <a:solidFill>
            <a:srgbClr val="DDEEE6"/>
          </a:solidFill>
          <a:ln w="7620">
            <a:solidFill>
              <a:srgbClr val="C3D4CC"/>
            </a:solidFill>
            <a:prstDash val="solid"/>
          </a:ln>
        </p:spPr>
      </p:sp>
      <p:sp>
        <p:nvSpPr>
          <p:cNvPr id="13" name="Text 10"/>
          <p:cNvSpPr/>
          <p:nvPr/>
        </p:nvSpPr>
        <p:spPr>
          <a:xfrm>
            <a:off x="6290072" y="4795838"/>
            <a:ext cx="186452" cy="290989"/>
          </a:xfrm>
          <a:prstGeom prst="rect">
            <a:avLst/>
          </a:prstGeom>
          <a:noFill/>
          <a:ln/>
        </p:spPr>
        <p:txBody>
          <a:bodyPr wrap="none" lIns="0" tIns="0" rIns="0" bIns="0" rtlCol="0" anchor="t"/>
          <a:lstStyle/>
          <a:p>
            <a:pPr algn="ctr" indent="0" marL="0">
              <a:lnSpc>
                <a:spcPts val="2250"/>
              </a:lnSpc>
              <a:buNone/>
            </a:pPr>
            <a:r>
              <a:rPr lang="en-US" sz="2250" b="1" dirty="0">
                <a:solidFill>
                  <a:srgbClr val="3B4E4E"/>
                </a:solidFill>
                <a:latin typeface="Syne Bold" pitchFamily="34" charset="0"/>
                <a:ea typeface="Syne Bold" pitchFamily="34" charset="-122"/>
                <a:cs typeface="Syne Bold" pitchFamily="34" charset="-120"/>
              </a:rPr>
              <a:t>3</a:t>
            </a:r>
            <a:endParaRPr lang="en-US" sz="2250" dirty="0"/>
          </a:p>
        </p:txBody>
      </p:sp>
      <p:sp>
        <p:nvSpPr>
          <p:cNvPr id="14" name="Text 11"/>
          <p:cNvSpPr/>
          <p:nvPr/>
        </p:nvSpPr>
        <p:spPr>
          <a:xfrm>
            <a:off x="6795492" y="4723209"/>
            <a:ext cx="3094434" cy="303014"/>
          </a:xfrm>
          <a:prstGeom prst="rect">
            <a:avLst/>
          </a:prstGeom>
          <a:noFill/>
          <a:ln/>
        </p:spPr>
        <p:txBody>
          <a:bodyPr wrap="none" lIns="0" tIns="0" rIns="0" bIns="0" rtlCol="0" anchor="t"/>
          <a:lstStyle/>
          <a:p>
            <a:pPr indent="0" marL="0">
              <a:lnSpc>
                <a:spcPts val="2350"/>
              </a:lnSpc>
              <a:buNone/>
            </a:pPr>
            <a:r>
              <a:rPr lang="en-US" sz="1900" b="1" dirty="0">
                <a:solidFill>
                  <a:srgbClr val="3B4E4E"/>
                </a:solidFill>
                <a:latin typeface="Syne Bold" pitchFamily="34" charset="0"/>
                <a:ea typeface="Syne Bold" pitchFamily="34" charset="-122"/>
                <a:cs typeface="Syne Bold" pitchFamily="34" charset="-120"/>
              </a:rPr>
              <a:t>Flexible Cluster Shapes</a:t>
            </a:r>
            <a:endParaRPr lang="en-US" sz="1900" dirty="0"/>
          </a:p>
        </p:txBody>
      </p:sp>
      <p:sp>
        <p:nvSpPr>
          <p:cNvPr id="15" name="Text 12"/>
          <p:cNvSpPr/>
          <p:nvPr/>
        </p:nvSpPr>
        <p:spPr>
          <a:xfrm>
            <a:off x="6795492" y="5142548"/>
            <a:ext cx="3165991" cy="1241108"/>
          </a:xfrm>
          <a:prstGeom prst="rect">
            <a:avLst/>
          </a:prstGeom>
          <a:noFill/>
          <a:ln/>
        </p:spPr>
        <p:txBody>
          <a:bodyPr wrap="square" lIns="0" tIns="0" rIns="0" bIns="0" rtlCol="0" anchor="t"/>
          <a:lstStyle/>
          <a:p>
            <a:pPr indent="0" marL="0">
              <a:lnSpc>
                <a:spcPts val="2400"/>
              </a:lnSpc>
              <a:buNone/>
            </a:pPr>
            <a:r>
              <a:rPr lang="en-US" sz="1500" dirty="0">
                <a:solidFill>
                  <a:srgbClr val="3B4E4E"/>
                </a:solidFill>
                <a:latin typeface="Overpass Light" pitchFamily="34" charset="0"/>
                <a:ea typeface="Overpass Light" pitchFamily="34" charset="-122"/>
                <a:cs typeface="Overpass Light" pitchFamily="34" charset="-120"/>
              </a:rPr>
              <a:t>HDBSCAN detects clusters of arbitrary shapes, unlike traditional algorithms that often assume spherical or elliptical clusters.</a:t>
            </a:r>
            <a:endParaRPr lang="en-US" sz="1500" dirty="0"/>
          </a:p>
        </p:txBody>
      </p:sp>
      <p:sp>
        <p:nvSpPr>
          <p:cNvPr id="16" name="Shape 13"/>
          <p:cNvSpPr/>
          <p:nvPr/>
        </p:nvSpPr>
        <p:spPr>
          <a:xfrm>
            <a:off x="10155436" y="4723209"/>
            <a:ext cx="436364" cy="436364"/>
          </a:xfrm>
          <a:prstGeom prst="roundRect">
            <a:avLst>
              <a:gd name="adj" fmla="val 18668"/>
            </a:avLst>
          </a:prstGeom>
          <a:solidFill>
            <a:srgbClr val="DDEEE6"/>
          </a:solidFill>
          <a:ln w="7620">
            <a:solidFill>
              <a:srgbClr val="C3D4CC"/>
            </a:solidFill>
            <a:prstDash val="solid"/>
          </a:ln>
        </p:spPr>
      </p:sp>
      <p:sp>
        <p:nvSpPr>
          <p:cNvPr id="17" name="Text 14"/>
          <p:cNvSpPr/>
          <p:nvPr/>
        </p:nvSpPr>
        <p:spPr>
          <a:xfrm>
            <a:off x="10270212" y="4795838"/>
            <a:ext cx="206812" cy="290989"/>
          </a:xfrm>
          <a:prstGeom prst="rect">
            <a:avLst/>
          </a:prstGeom>
          <a:noFill/>
          <a:ln/>
        </p:spPr>
        <p:txBody>
          <a:bodyPr wrap="none" lIns="0" tIns="0" rIns="0" bIns="0" rtlCol="0" anchor="t"/>
          <a:lstStyle/>
          <a:p>
            <a:pPr algn="ctr" indent="0" marL="0">
              <a:lnSpc>
                <a:spcPts val="2250"/>
              </a:lnSpc>
              <a:buNone/>
            </a:pPr>
            <a:r>
              <a:rPr lang="en-US" sz="2250" b="1" dirty="0">
                <a:solidFill>
                  <a:srgbClr val="3B4E4E"/>
                </a:solidFill>
                <a:latin typeface="Syne Bold" pitchFamily="34" charset="0"/>
                <a:ea typeface="Syne Bold" pitchFamily="34" charset="-122"/>
                <a:cs typeface="Syne Bold" pitchFamily="34" charset="-120"/>
              </a:rPr>
              <a:t>4</a:t>
            </a:r>
            <a:endParaRPr lang="en-US" sz="2250" dirty="0"/>
          </a:p>
        </p:txBody>
      </p:sp>
      <p:sp>
        <p:nvSpPr>
          <p:cNvPr id="18" name="Text 15"/>
          <p:cNvSpPr/>
          <p:nvPr/>
        </p:nvSpPr>
        <p:spPr>
          <a:xfrm>
            <a:off x="10785753" y="4723209"/>
            <a:ext cx="3165991" cy="606028"/>
          </a:xfrm>
          <a:prstGeom prst="rect">
            <a:avLst/>
          </a:prstGeom>
          <a:noFill/>
          <a:ln/>
        </p:spPr>
        <p:txBody>
          <a:bodyPr wrap="square" lIns="0" tIns="0" rIns="0" bIns="0" rtlCol="0" anchor="t"/>
          <a:lstStyle/>
          <a:p>
            <a:pPr indent="0" marL="0">
              <a:lnSpc>
                <a:spcPts val="2350"/>
              </a:lnSpc>
              <a:buNone/>
            </a:pPr>
            <a:r>
              <a:rPr lang="en-US" sz="1900" b="1" dirty="0">
                <a:solidFill>
                  <a:srgbClr val="3B4E4E"/>
                </a:solidFill>
                <a:latin typeface="Syne Bold" pitchFamily="34" charset="0"/>
                <a:ea typeface="Syne Bold" pitchFamily="34" charset="-122"/>
                <a:cs typeface="Syne Bold" pitchFamily="34" charset="-120"/>
              </a:rPr>
              <a:t>Automatic Cluster Discovery</a:t>
            </a:r>
            <a:endParaRPr lang="en-US" sz="1900" dirty="0"/>
          </a:p>
        </p:txBody>
      </p:sp>
      <p:sp>
        <p:nvSpPr>
          <p:cNvPr id="19" name="Text 16"/>
          <p:cNvSpPr/>
          <p:nvPr/>
        </p:nvSpPr>
        <p:spPr>
          <a:xfrm>
            <a:off x="10785753" y="5445562"/>
            <a:ext cx="3165991" cy="1861661"/>
          </a:xfrm>
          <a:prstGeom prst="rect">
            <a:avLst/>
          </a:prstGeom>
          <a:noFill/>
          <a:ln/>
        </p:spPr>
        <p:txBody>
          <a:bodyPr wrap="square" lIns="0" tIns="0" rIns="0" bIns="0" rtlCol="0" anchor="t"/>
          <a:lstStyle/>
          <a:p>
            <a:pPr indent="0" marL="0">
              <a:lnSpc>
                <a:spcPts val="2400"/>
              </a:lnSpc>
              <a:buNone/>
            </a:pPr>
            <a:r>
              <a:rPr lang="en-US" sz="1500" dirty="0">
                <a:solidFill>
                  <a:srgbClr val="3B4E4E"/>
                </a:solidFill>
                <a:latin typeface="Overpass Light" pitchFamily="34" charset="0"/>
                <a:ea typeface="Overpass Light" pitchFamily="34" charset="-122"/>
                <a:cs typeface="Overpass Light" pitchFamily="34" charset="-120"/>
              </a:rPr>
              <a:t>Unlike methods requiring the specification of the number of clusters, HDBSCAN automatically identifies the optimal number of clusters based on the data's intrinsic structure.</a:t>
            </a:r>
            <a:endParaRPr lang="en-US"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999893"/>
            <a:ext cx="8883372" cy="708779"/>
          </a:xfrm>
          <a:prstGeom prst="rect">
            <a:avLst/>
          </a:prstGeom>
          <a:noFill/>
          <a:ln/>
        </p:spPr>
        <p:txBody>
          <a:bodyPr wrap="none" lIns="0" tIns="0" rIns="0" bIns="0" rtlCol="0" anchor="t"/>
          <a:lstStyle/>
          <a:p>
            <a:pPr indent="0" marL="0">
              <a:lnSpc>
                <a:spcPts val="5550"/>
              </a:lnSpc>
              <a:buNone/>
            </a:pPr>
            <a:r>
              <a:rPr lang="en-US" sz="4450" b="1" dirty="0">
                <a:solidFill>
                  <a:srgbClr val="233939"/>
                </a:solidFill>
                <a:latin typeface="Syne Bold" pitchFamily="34" charset="0"/>
                <a:ea typeface="Syne Bold" pitchFamily="34" charset="-122"/>
                <a:cs typeface="Syne Bold" pitchFamily="34" charset="-120"/>
              </a:rPr>
              <a:t>Disadvantages of HDBSCAN</a:t>
            </a:r>
            <a:endParaRPr lang="en-US" sz="4450" dirty="0"/>
          </a:p>
        </p:txBody>
      </p:sp>
      <p:sp>
        <p:nvSpPr>
          <p:cNvPr id="3" name="Text 1"/>
          <p:cNvSpPr/>
          <p:nvPr/>
        </p:nvSpPr>
        <p:spPr>
          <a:xfrm>
            <a:off x="793790" y="3275648"/>
            <a:ext cx="3978116" cy="708660"/>
          </a:xfrm>
          <a:prstGeom prst="rect">
            <a:avLst/>
          </a:prstGeom>
          <a:noFill/>
          <a:ln/>
        </p:spPr>
        <p:txBody>
          <a:bodyPr wrap="square" lIns="0" tIns="0" rIns="0" bIns="0" rtlCol="0" anchor="t"/>
          <a:lstStyle/>
          <a:p>
            <a:pPr indent="0" marL="0">
              <a:lnSpc>
                <a:spcPts val="2750"/>
              </a:lnSpc>
              <a:buNone/>
            </a:pPr>
            <a:r>
              <a:rPr lang="en-US" sz="2200" b="1" dirty="0">
                <a:solidFill>
                  <a:srgbClr val="233939"/>
                </a:solidFill>
                <a:latin typeface="Syne Bold" pitchFamily="34" charset="0"/>
                <a:ea typeface="Syne Bold" pitchFamily="34" charset="-122"/>
                <a:cs typeface="Syne Bold" pitchFamily="34" charset="-120"/>
              </a:rPr>
              <a:t>Computational Complexity</a:t>
            </a:r>
            <a:endParaRPr lang="en-US" sz="2200" dirty="0"/>
          </a:p>
        </p:txBody>
      </p:sp>
      <p:sp>
        <p:nvSpPr>
          <p:cNvPr id="4" name="Text 2"/>
          <p:cNvSpPr/>
          <p:nvPr/>
        </p:nvSpPr>
        <p:spPr>
          <a:xfrm>
            <a:off x="793790" y="4211122"/>
            <a:ext cx="3978116" cy="1451610"/>
          </a:xfrm>
          <a:prstGeom prst="rect">
            <a:avLst/>
          </a:prstGeom>
          <a:noFill/>
          <a:ln/>
        </p:spPr>
        <p:txBody>
          <a:bodyPr wrap="square" lIns="0" tIns="0" rIns="0" bIns="0" rtlCol="0" anchor="t"/>
          <a:lstStyle/>
          <a:p>
            <a:pPr indent="0" marL="0">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HDBSCAN can be computationally expensive for large datasets, requiring significant resources and processing time.</a:t>
            </a:r>
            <a:endParaRPr lang="en-US" sz="1750" dirty="0"/>
          </a:p>
        </p:txBody>
      </p:sp>
      <p:sp>
        <p:nvSpPr>
          <p:cNvPr id="5" name="Text 3"/>
          <p:cNvSpPr/>
          <p:nvPr/>
        </p:nvSpPr>
        <p:spPr>
          <a:xfrm>
            <a:off x="5332928" y="3275648"/>
            <a:ext cx="3322796" cy="354330"/>
          </a:xfrm>
          <a:prstGeom prst="rect">
            <a:avLst/>
          </a:prstGeom>
          <a:noFill/>
          <a:ln/>
        </p:spPr>
        <p:txBody>
          <a:bodyPr wrap="none" lIns="0" tIns="0" rIns="0" bIns="0" rtlCol="0" anchor="t"/>
          <a:lstStyle/>
          <a:p>
            <a:pPr indent="0" marL="0">
              <a:lnSpc>
                <a:spcPts val="2750"/>
              </a:lnSpc>
              <a:buNone/>
            </a:pPr>
            <a:r>
              <a:rPr lang="en-US" sz="2200" b="1" dirty="0">
                <a:solidFill>
                  <a:srgbClr val="233939"/>
                </a:solidFill>
                <a:latin typeface="Syne Bold" pitchFamily="34" charset="0"/>
                <a:ea typeface="Syne Bold" pitchFamily="34" charset="-122"/>
                <a:cs typeface="Syne Bold" pitchFamily="34" charset="-120"/>
              </a:rPr>
              <a:t>Parameter Sensitivity</a:t>
            </a:r>
            <a:endParaRPr lang="en-US" sz="2200" dirty="0"/>
          </a:p>
        </p:txBody>
      </p:sp>
      <p:sp>
        <p:nvSpPr>
          <p:cNvPr id="6" name="Text 4"/>
          <p:cNvSpPr/>
          <p:nvPr/>
        </p:nvSpPr>
        <p:spPr>
          <a:xfrm>
            <a:off x="5332928" y="3856792"/>
            <a:ext cx="3978116" cy="1814513"/>
          </a:xfrm>
          <a:prstGeom prst="rect">
            <a:avLst/>
          </a:prstGeom>
          <a:noFill/>
          <a:ln/>
        </p:spPr>
        <p:txBody>
          <a:bodyPr wrap="square" lIns="0" tIns="0" rIns="0" bIns="0" rtlCol="0" anchor="t"/>
          <a:lstStyle/>
          <a:p>
            <a:pPr indent="0" marL="0">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The algorithm's performance is influenced by the min\_cluster\_size parameter, which controls the minimum number of points required to form a cluster.</a:t>
            </a:r>
            <a:endParaRPr lang="en-US" sz="1750" dirty="0"/>
          </a:p>
        </p:txBody>
      </p:sp>
      <p:sp>
        <p:nvSpPr>
          <p:cNvPr id="7" name="Text 5"/>
          <p:cNvSpPr/>
          <p:nvPr/>
        </p:nvSpPr>
        <p:spPr>
          <a:xfrm>
            <a:off x="9872067" y="3275648"/>
            <a:ext cx="3978116" cy="708660"/>
          </a:xfrm>
          <a:prstGeom prst="rect">
            <a:avLst/>
          </a:prstGeom>
          <a:noFill/>
          <a:ln/>
        </p:spPr>
        <p:txBody>
          <a:bodyPr wrap="square" lIns="0" tIns="0" rIns="0" bIns="0" rtlCol="0" anchor="t"/>
          <a:lstStyle/>
          <a:p>
            <a:pPr indent="0" marL="0">
              <a:lnSpc>
                <a:spcPts val="2750"/>
              </a:lnSpc>
              <a:buNone/>
            </a:pPr>
            <a:r>
              <a:rPr lang="en-US" sz="2200" b="1" dirty="0">
                <a:solidFill>
                  <a:srgbClr val="233939"/>
                </a:solidFill>
                <a:latin typeface="Syne Bold" pitchFamily="34" charset="0"/>
                <a:ea typeface="Syne Bold" pitchFamily="34" charset="-122"/>
                <a:cs typeface="Syne Bold" pitchFamily="34" charset="-120"/>
              </a:rPr>
              <a:t>Interpretation Complexity</a:t>
            </a:r>
            <a:endParaRPr lang="en-US" sz="2200" dirty="0"/>
          </a:p>
        </p:txBody>
      </p:sp>
      <p:sp>
        <p:nvSpPr>
          <p:cNvPr id="8" name="Text 6"/>
          <p:cNvSpPr/>
          <p:nvPr/>
        </p:nvSpPr>
        <p:spPr>
          <a:xfrm>
            <a:off x="9872067" y="4211122"/>
            <a:ext cx="3978116" cy="1814513"/>
          </a:xfrm>
          <a:prstGeom prst="rect">
            <a:avLst/>
          </a:prstGeom>
          <a:noFill/>
          <a:ln/>
        </p:spPr>
        <p:txBody>
          <a:bodyPr wrap="square" lIns="0" tIns="0" rIns="0" bIns="0" rtlCol="0" anchor="t"/>
          <a:lstStyle/>
          <a:p>
            <a:pPr indent="0" marL="0">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The hierarchical structure generated by HDBSCAN can be complex to interpret, requiring careful analysis and visualization to understand the relationships between clusters.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501622"/>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233939"/>
                </a:solidFill>
                <a:latin typeface="Syne Bold" pitchFamily="34" charset="0"/>
                <a:ea typeface="Syne Bold" pitchFamily="34" charset="-122"/>
                <a:cs typeface="Syne Bold" pitchFamily="34" charset="-120"/>
              </a:rPr>
              <a:t>Conclusion</a:t>
            </a:r>
            <a:endParaRPr lang="en-US" sz="4450" dirty="0"/>
          </a:p>
        </p:txBody>
      </p:sp>
      <p:sp>
        <p:nvSpPr>
          <p:cNvPr id="4" name="Text 1"/>
          <p:cNvSpPr/>
          <p:nvPr/>
        </p:nvSpPr>
        <p:spPr>
          <a:xfrm>
            <a:off x="793790" y="3550563"/>
            <a:ext cx="7556421" cy="2177415"/>
          </a:xfrm>
          <a:prstGeom prst="rect">
            <a:avLst/>
          </a:prstGeom>
          <a:noFill/>
          <a:ln/>
        </p:spPr>
        <p:txBody>
          <a:bodyPr wrap="square" lIns="0" tIns="0" rIns="0" bIns="0" rtlCol="0" anchor="t"/>
          <a:lstStyle/>
          <a:p>
            <a:pPr indent="0" marL="0">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HDBSCAN offers a powerful approach to clustering complex datasets, effectively handling varying densities and shapes. While computationally demanding, it excels when prior knowledge about the number of clusters is limited. Its strengths lie in its ability to handle noisy data and discover the optimal number of clusters, but its parameter sensitivity and interpretation complexity require careful consideration.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2024-11-16T15:29:03Z</dcterms:created>
  <dcterms:modified xsi:type="dcterms:W3CDTF">2024-11-16T15:29:03Z</dcterms:modified>
</cp:coreProperties>
</file>