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Kanit"/>
      <p:regular r:id="rId11"/>
    </p:embeddedFont>
    <p:embeddedFont>
      <p:font typeface="Kanit"/>
      <p:regular r:id="rId12"/>
    </p:embeddedFont>
    <p:embeddedFont>
      <p:font typeface="Kanit"/>
      <p:regular r:id="rId13"/>
    </p:embeddedFont>
    <p:embeddedFont>
      <p:font typeface="Kanit"/>
      <p:regular r:id="rId14"/>
    </p:embeddedFont>
    <p:embeddedFont>
      <p:font typeface="Martel Sans Light"/>
      <p:regular r:id="rId15"/>
    </p:embeddedFont>
    <p:embeddedFont>
      <p:font typeface="Martel Sans Light"/>
      <p:regular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465189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Spectral Clustering: Unlocking Complex Data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232196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Welcome! Today, we'll explore spectral clustering, a powerful graph-based technique for uncovering hidden structures within your data. This method goes beyond traditional approaches and tackles the complexities of non-linearly separable data.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3879" y="562808"/>
            <a:ext cx="3724037" cy="4655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650"/>
              </a:lnSpc>
              <a:buNone/>
            </a:pPr>
            <a:r>
              <a:rPr lang="en-US" sz="29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as a Network</a:t>
            </a:r>
            <a:endParaRPr lang="en-US" sz="29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879" y="1344811"/>
            <a:ext cx="9892189" cy="494609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53879" y="6627138"/>
            <a:ext cx="1862018" cy="232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Nodes as Data</a:t>
            </a:r>
            <a:endParaRPr lang="en-US" sz="1450" dirty="0"/>
          </a:p>
        </p:txBody>
      </p:sp>
      <p:sp>
        <p:nvSpPr>
          <p:cNvPr id="5" name="Text 2"/>
          <p:cNvSpPr/>
          <p:nvPr/>
        </p:nvSpPr>
        <p:spPr>
          <a:xfrm>
            <a:off x="553879" y="7018139"/>
            <a:ext cx="6568321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Data points are visualized as nodes within a graph.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7515820" y="6627138"/>
            <a:ext cx="1862018" cy="232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Edges as Similarity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7515820" y="7018139"/>
            <a:ext cx="6568321" cy="5062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Edges connecting these nodes indicate the degree of similarity between data points, with stronger edges representing greater resemblance.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0687" y="574834"/>
            <a:ext cx="5193744" cy="6140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00"/>
              </a:lnSpc>
              <a:buNone/>
            </a:pPr>
            <a:r>
              <a:rPr lang="en-US" sz="385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The Algorithm Unveiled</a:t>
            </a:r>
            <a:endParaRPr lang="en-US" sz="3850" dirty="0"/>
          </a:p>
        </p:txBody>
      </p:sp>
      <p:sp>
        <p:nvSpPr>
          <p:cNvPr id="3" name="Shape 1"/>
          <p:cNvSpPr/>
          <p:nvPr/>
        </p:nvSpPr>
        <p:spPr>
          <a:xfrm>
            <a:off x="730687" y="1606272"/>
            <a:ext cx="1646039" cy="1183481"/>
          </a:xfrm>
          <a:prstGeom prst="roundRect">
            <a:avLst>
              <a:gd name="adj" fmla="val 2646"/>
            </a:avLst>
          </a:prstGeom>
          <a:solidFill>
            <a:srgbClr val="2F2B54"/>
          </a:solidFill>
          <a:ln/>
        </p:spPr>
      </p:sp>
      <p:sp>
        <p:nvSpPr>
          <p:cNvPr id="4" name="Text 2"/>
          <p:cNvSpPr/>
          <p:nvPr/>
        </p:nvSpPr>
        <p:spPr>
          <a:xfrm>
            <a:off x="939403" y="1989177"/>
            <a:ext cx="83225" cy="417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250"/>
              </a:lnSpc>
              <a:buNone/>
            </a:pPr>
            <a:r>
              <a:rPr lang="en-US" sz="20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050" dirty="0"/>
          </a:p>
        </p:txBody>
      </p:sp>
      <p:sp>
        <p:nvSpPr>
          <p:cNvPr id="5" name="Text 3"/>
          <p:cNvSpPr/>
          <p:nvPr/>
        </p:nvSpPr>
        <p:spPr>
          <a:xfrm>
            <a:off x="2585442" y="1814989"/>
            <a:ext cx="2456021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Similarity Matrix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2585442" y="2247186"/>
            <a:ext cx="906387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A matrix is constructed, with each entry representing the similarity between two data points.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2481024" y="2780228"/>
            <a:ext cx="11314390" cy="11430"/>
          </a:xfrm>
          <a:prstGeom prst="roundRect">
            <a:avLst>
              <a:gd name="adj" fmla="val 273974"/>
            </a:avLst>
          </a:prstGeom>
          <a:solidFill>
            <a:srgbClr val="48446D"/>
          </a:solidFill>
          <a:ln/>
        </p:spPr>
      </p:sp>
      <p:sp>
        <p:nvSpPr>
          <p:cNvPr id="8" name="Shape 6"/>
          <p:cNvSpPr/>
          <p:nvPr/>
        </p:nvSpPr>
        <p:spPr>
          <a:xfrm>
            <a:off x="730687" y="2894052"/>
            <a:ext cx="3292197" cy="1517333"/>
          </a:xfrm>
          <a:prstGeom prst="roundRect">
            <a:avLst>
              <a:gd name="adj" fmla="val 2064"/>
            </a:avLst>
          </a:prstGeom>
          <a:solidFill>
            <a:srgbClr val="2F2B54"/>
          </a:solidFill>
          <a:ln/>
        </p:spPr>
      </p:sp>
      <p:sp>
        <p:nvSpPr>
          <p:cNvPr id="9" name="Text 7"/>
          <p:cNvSpPr/>
          <p:nvPr/>
        </p:nvSpPr>
        <p:spPr>
          <a:xfrm>
            <a:off x="939403" y="3443883"/>
            <a:ext cx="132874" cy="417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250"/>
              </a:lnSpc>
              <a:buNone/>
            </a:pPr>
            <a:r>
              <a:rPr lang="en-US" sz="20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050" dirty="0"/>
          </a:p>
        </p:txBody>
      </p:sp>
      <p:sp>
        <p:nvSpPr>
          <p:cNvPr id="10" name="Text 8"/>
          <p:cNvSpPr/>
          <p:nvPr/>
        </p:nvSpPr>
        <p:spPr>
          <a:xfrm>
            <a:off x="4231600" y="3102769"/>
            <a:ext cx="2456021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Laplacian Matrix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4231600" y="3534966"/>
            <a:ext cx="9459397" cy="667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The Laplacian matrix is derived from the similarity matrix, capturing the relationships between nodes.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4127183" y="4401860"/>
            <a:ext cx="9668232" cy="11430"/>
          </a:xfrm>
          <a:prstGeom prst="roundRect">
            <a:avLst>
              <a:gd name="adj" fmla="val 273974"/>
            </a:avLst>
          </a:prstGeom>
          <a:solidFill>
            <a:srgbClr val="48446D"/>
          </a:solidFill>
          <a:ln/>
        </p:spPr>
      </p:sp>
      <p:sp>
        <p:nvSpPr>
          <p:cNvPr id="13" name="Shape 11"/>
          <p:cNvSpPr/>
          <p:nvPr/>
        </p:nvSpPr>
        <p:spPr>
          <a:xfrm>
            <a:off x="730687" y="4515683"/>
            <a:ext cx="4938355" cy="1517333"/>
          </a:xfrm>
          <a:prstGeom prst="roundRect">
            <a:avLst>
              <a:gd name="adj" fmla="val 2064"/>
            </a:avLst>
          </a:prstGeom>
          <a:solidFill>
            <a:srgbClr val="2F2B54"/>
          </a:solidFill>
          <a:ln/>
        </p:spPr>
      </p:sp>
      <p:sp>
        <p:nvSpPr>
          <p:cNvPr id="14" name="Text 12"/>
          <p:cNvSpPr/>
          <p:nvPr/>
        </p:nvSpPr>
        <p:spPr>
          <a:xfrm>
            <a:off x="939403" y="5065514"/>
            <a:ext cx="135493" cy="417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250"/>
              </a:lnSpc>
              <a:buNone/>
            </a:pPr>
            <a:r>
              <a:rPr lang="en-US" sz="20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050" dirty="0"/>
          </a:p>
        </p:txBody>
      </p:sp>
      <p:sp>
        <p:nvSpPr>
          <p:cNvPr id="15" name="Text 13"/>
          <p:cNvSpPr/>
          <p:nvPr/>
        </p:nvSpPr>
        <p:spPr>
          <a:xfrm>
            <a:off x="5877758" y="4724400"/>
            <a:ext cx="2472095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Eigenvector Extraction</a:t>
            </a:r>
            <a:endParaRPr lang="en-US" sz="1900" dirty="0"/>
          </a:p>
        </p:txBody>
      </p:sp>
      <p:sp>
        <p:nvSpPr>
          <p:cNvPr id="16" name="Text 14"/>
          <p:cNvSpPr/>
          <p:nvPr/>
        </p:nvSpPr>
        <p:spPr>
          <a:xfrm>
            <a:off x="5877758" y="5156597"/>
            <a:ext cx="7813238" cy="667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The eigenvectors corresponding to the smallest eigenvalues of the Laplacian matrix are calculated.</a:t>
            </a:r>
            <a:endParaRPr lang="en-US" sz="1600" dirty="0"/>
          </a:p>
        </p:txBody>
      </p:sp>
      <p:sp>
        <p:nvSpPr>
          <p:cNvPr id="17" name="Shape 15"/>
          <p:cNvSpPr/>
          <p:nvPr/>
        </p:nvSpPr>
        <p:spPr>
          <a:xfrm>
            <a:off x="5773341" y="6023491"/>
            <a:ext cx="8022074" cy="11430"/>
          </a:xfrm>
          <a:prstGeom prst="roundRect">
            <a:avLst>
              <a:gd name="adj" fmla="val 273974"/>
            </a:avLst>
          </a:prstGeom>
          <a:solidFill>
            <a:srgbClr val="48446D"/>
          </a:solidFill>
          <a:ln/>
        </p:spPr>
      </p:sp>
      <p:sp>
        <p:nvSpPr>
          <p:cNvPr id="18" name="Shape 16"/>
          <p:cNvSpPr/>
          <p:nvPr/>
        </p:nvSpPr>
        <p:spPr>
          <a:xfrm>
            <a:off x="730687" y="6137315"/>
            <a:ext cx="6584513" cy="1517333"/>
          </a:xfrm>
          <a:prstGeom prst="roundRect">
            <a:avLst>
              <a:gd name="adj" fmla="val 2064"/>
            </a:avLst>
          </a:prstGeom>
          <a:solidFill>
            <a:srgbClr val="2F2B54"/>
          </a:solidFill>
          <a:ln/>
        </p:spPr>
      </p:sp>
      <p:sp>
        <p:nvSpPr>
          <p:cNvPr id="19" name="Text 17"/>
          <p:cNvSpPr/>
          <p:nvPr/>
        </p:nvSpPr>
        <p:spPr>
          <a:xfrm>
            <a:off x="939403" y="6687145"/>
            <a:ext cx="141684" cy="417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250"/>
              </a:lnSpc>
              <a:buNone/>
            </a:pPr>
            <a:r>
              <a:rPr lang="en-US" sz="20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050" dirty="0"/>
          </a:p>
        </p:txBody>
      </p:sp>
      <p:sp>
        <p:nvSpPr>
          <p:cNvPr id="20" name="Text 18"/>
          <p:cNvSpPr/>
          <p:nvPr/>
        </p:nvSpPr>
        <p:spPr>
          <a:xfrm>
            <a:off x="7523917" y="6346031"/>
            <a:ext cx="2456021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Clustering</a:t>
            </a:r>
            <a:endParaRPr lang="en-US" sz="1900" dirty="0"/>
          </a:p>
        </p:txBody>
      </p:sp>
      <p:sp>
        <p:nvSpPr>
          <p:cNvPr id="21" name="Text 19"/>
          <p:cNvSpPr/>
          <p:nvPr/>
        </p:nvSpPr>
        <p:spPr>
          <a:xfrm>
            <a:off x="7523917" y="6778228"/>
            <a:ext cx="6167080" cy="667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A clustering algorithm, such as K-means, is applied to group the eigenvectors, forming clusters.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934063"/>
            <a:ext cx="790634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Advantages and Disadvantages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4997053"/>
            <a:ext cx="6357818" cy="2290643"/>
          </a:xfrm>
          <a:prstGeom prst="roundRect">
            <a:avLst>
              <a:gd name="adj" fmla="val 1568"/>
            </a:avLst>
          </a:prstGeom>
          <a:solidFill>
            <a:srgbClr val="2F2B54"/>
          </a:solidFill>
          <a:ln/>
        </p:spPr>
      </p:sp>
      <p:sp>
        <p:nvSpPr>
          <p:cNvPr id="5" name="Text 2"/>
          <p:cNvSpPr/>
          <p:nvPr/>
        </p:nvSpPr>
        <p:spPr>
          <a:xfrm>
            <a:off x="1077039" y="523636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Advantages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5731907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Handles non-linear data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1077039" y="6198632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Arbitrary cluster shapes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1077039" y="6665357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Noise and outlier resilience</a:t>
            </a:r>
            <a:endParaRPr lang="en-US" sz="1850" dirty="0"/>
          </a:p>
        </p:txBody>
      </p:sp>
      <p:sp>
        <p:nvSpPr>
          <p:cNvPr id="9" name="Shape 6"/>
          <p:cNvSpPr/>
          <p:nvPr/>
        </p:nvSpPr>
        <p:spPr>
          <a:xfrm>
            <a:off x="7434858" y="4997053"/>
            <a:ext cx="6357818" cy="2290643"/>
          </a:xfrm>
          <a:prstGeom prst="roundRect">
            <a:avLst>
              <a:gd name="adj" fmla="val 1568"/>
            </a:avLst>
          </a:prstGeom>
          <a:solidFill>
            <a:srgbClr val="2F2B54"/>
          </a:solidFill>
          <a:ln/>
        </p:spPr>
      </p:sp>
      <p:sp>
        <p:nvSpPr>
          <p:cNvPr id="10" name="Text 7"/>
          <p:cNvSpPr/>
          <p:nvPr/>
        </p:nvSpPr>
        <p:spPr>
          <a:xfrm>
            <a:off x="7674173" y="523636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Disadvantages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674173" y="5731907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High computational complexity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7674173" y="6198632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Choosing the number of clusters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7674173" y="6665357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Sensitivity to similarity matrix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2024-11-18T14:30:50Z</dcterms:created>
  <dcterms:modified xsi:type="dcterms:W3CDTF">2024-11-18T14:30:50Z</dcterms:modified>
</cp:coreProperties>
</file>