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8" r:id="rId20"/>
    <p:sldId id="271" r:id="rId21"/>
    <p:sldId id="272" r:id="rId22"/>
    <p:sldId id="280" r:id="rId23"/>
    <p:sldId id="273" r:id="rId24"/>
    <p:sldId id="274" r:id="rId25"/>
    <p:sldId id="275" r:id="rId26"/>
    <p:sldId id="276" r:id="rId27"/>
    <p:sldId id="277"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257"/>
            <p14:sldId id="258"/>
            <p14:sldId id="259"/>
            <p14:sldId id="260"/>
            <p14:sldId id="261"/>
            <p14:sldId id="262"/>
            <p14:sldId id="263"/>
            <p14:sldId id="264"/>
            <p14:sldId id="265"/>
            <p14:sldId id="266"/>
            <p14:sldId id="267"/>
            <p14:sldId id="268"/>
            <p14:sldId id="269"/>
            <p14:sldId id="270"/>
            <p14:sldId id="278"/>
            <p14:sldId id="271"/>
            <p14:sldId id="272"/>
            <p14:sldId id="280"/>
            <p14:sldId id="273"/>
            <p14:sldId id="274"/>
            <p14:sldId id="275"/>
            <p14:sldId id="276"/>
          </p14:sldIdLst>
        </p14:section>
        <p14:section name="Appendix" id="{9DA01A38-0DDC-4898-B9B5-FF14306FA11D}">
          <p14:sldIdLst>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 Soni" userId="1433ea834d2bb0b4" providerId="LiveId" clId="{F8A1AB91-475A-46D5-97E9-EB25B2427D62}"/>
    <pc:docChg chg="undo custSel modSld">
      <pc:chgData name="Nilesh Soni" userId="1433ea834d2bb0b4" providerId="LiveId" clId="{F8A1AB91-475A-46D5-97E9-EB25B2427D62}" dt="2023-07-29T04:28:23.449" v="318" actId="1076"/>
      <pc:docMkLst>
        <pc:docMk/>
      </pc:docMkLst>
      <pc:sldChg chg="modSp mod">
        <pc:chgData name="Nilesh Soni" userId="1433ea834d2bb0b4" providerId="LiveId" clId="{F8A1AB91-475A-46D5-97E9-EB25B2427D62}" dt="2023-07-29T04:28:23.449" v="318" actId="1076"/>
        <pc:sldMkLst>
          <pc:docMk/>
          <pc:sldMk cId="890890472" sldId="269"/>
        </pc:sldMkLst>
        <pc:spChg chg="mod">
          <ac:chgData name="Nilesh Soni" userId="1433ea834d2bb0b4" providerId="LiveId" clId="{F8A1AB91-475A-46D5-97E9-EB25B2427D62}" dt="2023-07-29T04:28:10.852" v="317" actId="20577"/>
          <ac:spMkLst>
            <pc:docMk/>
            <pc:sldMk cId="890890472" sldId="269"/>
            <ac:spMk id="3" creationId="{68FDFF87-6288-B2D0-832B-42615EAC0407}"/>
          </ac:spMkLst>
        </pc:spChg>
        <pc:picChg chg="mod">
          <ac:chgData name="Nilesh Soni" userId="1433ea834d2bb0b4" providerId="LiveId" clId="{F8A1AB91-475A-46D5-97E9-EB25B2427D62}" dt="2023-07-29T04:28:23.449" v="318" actId="1076"/>
          <ac:picMkLst>
            <pc:docMk/>
            <pc:sldMk cId="890890472" sldId="269"/>
            <ac:picMk id="24" creationId="{EAE1AC55-B936-B23A-CF7D-0AAB9B08500D}"/>
          </ac:picMkLst>
        </pc:picChg>
      </pc:sldChg>
      <pc:sldChg chg="addSp delSp modSp mod">
        <pc:chgData name="Nilesh Soni" userId="1433ea834d2bb0b4" providerId="LiveId" clId="{F8A1AB91-475A-46D5-97E9-EB25B2427D62}" dt="2023-07-29T04:26:05.499" v="309" actId="1076"/>
        <pc:sldMkLst>
          <pc:docMk/>
          <pc:sldMk cId="3409202409" sldId="273"/>
        </pc:sldMkLst>
        <pc:spChg chg="mod">
          <ac:chgData name="Nilesh Soni" userId="1433ea834d2bb0b4" providerId="LiveId" clId="{F8A1AB91-475A-46D5-97E9-EB25B2427D62}" dt="2023-07-29T04:09:35.036" v="27" actId="14100"/>
          <ac:spMkLst>
            <pc:docMk/>
            <pc:sldMk cId="3409202409" sldId="273"/>
            <ac:spMk id="2" creationId="{590A3669-FC20-A360-44D8-83789DD6BEE5}"/>
          </ac:spMkLst>
        </pc:spChg>
        <pc:spChg chg="mod">
          <ac:chgData name="Nilesh Soni" userId="1433ea834d2bb0b4" providerId="LiveId" clId="{F8A1AB91-475A-46D5-97E9-EB25B2427D62}" dt="2023-07-29T04:25:44.892" v="306" actId="20577"/>
          <ac:spMkLst>
            <pc:docMk/>
            <pc:sldMk cId="3409202409" sldId="273"/>
            <ac:spMk id="3" creationId="{68FDFF87-6288-B2D0-832B-42615EAC0407}"/>
          </ac:spMkLst>
        </pc:spChg>
        <pc:spChg chg="del mod">
          <ac:chgData name="Nilesh Soni" userId="1433ea834d2bb0b4" providerId="LiveId" clId="{F8A1AB91-475A-46D5-97E9-EB25B2427D62}" dt="2023-07-29T04:13:38.008" v="34" actId="478"/>
          <ac:spMkLst>
            <pc:docMk/>
            <pc:sldMk cId="3409202409" sldId="273"/>
            <ac:spMk id="4" creationId="{9173D2F3-9D45-BB8A-1BF3-C7DC627804FC}"/>
          </ac:spMkLst>
        </pc:spChg>
        <pc:picChg chg="add mod">
          <ac:chgData name="Nilesh Soni" userId="1433ea834d2bb0b4" providerId="LiveId" clId="{F8A1AB91-475A-46D5-97E9-EB25B2427D62}" dt="2023-07-29T04:26:05.499" v="309" actId="1076"/>
          <ac:picMkLst>
            <pc:docMk/>
            <pc:sldMk cId="3409202409" sldId="273"/>
            <ac:picMk id="6" creationId="{135E7896-ED60-9464-2D9F-C6B354001230}"/>
          </ac:picMkLst>
        </pc:picChg>
        <pc:picChg chg="add mod">
          <ac:chgData name="Nilesh Soni" userId="1433ea834d2bb0b4" providerId="LiveId" clId="{F8A1AB91-475A-46D5-97E9-EB25B2427D62}" dt="2023-07-29T04:23:49.075" v="237" actId="1076"/>
          <ac:picMkLst>
            <pc:docMk/>
            <pc:sldMk cId="3409202409" sldId="273"/>
            <ac:picMk id="8" creationId="{289B3E0D-1435-B9D1-242C-C75C51D35E36}"/>
          </ac:picMkLst>
        </pc:picChg>
        <pc:picChg chg="add del">
          <ac:chgData name="Nilesh Soni" userId="1433ea834d2bb0b4" providerId="LiveId" clId="{F8A1AB91-475A-46D5-97E9-EB25B2427D62}" dt="2023-07-29T04:16:30.143" v="56" actId="22"/>
          <ac:picMkLst>
            <pc:docMk/>
            <pc:sldMk cId="3409202409" sldId="273"/>
            <ac:picMk id="10" creationId="{75B0794C-8F19-5AB5-3667-AD6E84C1C7D5}"/>
          </ac:picMkLst>
        </pc:picChg>
        <pc:picChg chg="add mod">
          <ac:chgData name="Nilesh Soni" userId="1433ea834d2bb0b4" providerId="LiveId" clId="{F8A1AB91-475A-46D5-97E9-EB25B2427D62}" dt="2023-07-29T04:23:40.059" v="236" actId="14100"/>
          <ac:picMkLst>
            <pc:docMk/>
            <pc:sldMk cId="3409202409" sldId="273"/>
            <ac:picMk id="12" creationId="{AEFC816E-9AE2-7760-89D5-C6F61B8A2F65}"/>
          </ac:picMkLst>
        </pc:picChg>
        <pc:picChg chg="add mod">
          <ac:chgData name="Nilesh Soni" userId="1433ea834d2bb0b4" providerId="LiveId" clId="{F8A1AB91-475A-46D5-97E9-EB25B2427D62}" dt="2023-07-29T04:25:59.668" v="308" actId="1076"/>
          <ac:picMkLst>
            <pc:docMk/>
            <pc:sldMk cId="3409202409" sldId="273"/>
            <ac:picMk id="14" creationId="{A6C35F8D-7B22-5D5C-DA38-0EEDAE7C6C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p:txBody>
          <a:bodyPr/>
          <a:lstStyle/>
          <a:p>
            <a:r>
              <a:rPr lang="en-US" dirty="0"/>
              <a:t>EmpowHer</a:t>
            </a:r>
            <a:endParaRPr lang="en-IN" dirty="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p:txBody>
          <a:bodyPr/>
          <a:lstStyle/>
          <a:p>
            <a:r>
              <a:rPr lang="en-US" sz="2400" dirty="0" err="1">
                <a:latin typeface="Avenir Next LT Pro" panose="020B0504020202020204" pitchFamily="34" charset="0"/>
              </a:rPr>
              <a:t>EmpowHER</a:t>
            </a:r>
            <a:r>
              <a:rPr lang="en-US" sz="2400" dirty="0">
                <a:latin typeface="Avenir Next LT Pro" panose="020B0504020202020204" pitchFamily="34" charset="0"/>
              </a:rPr>
              <a:t>: Empowering Girls for Corporate Excellence</a:t>
            </a:r>
            <a:br>
              <a:rPr lang="en-US" sz="3200" dirty="0">
                <a:latin typeface="Avenir Next LT Pro" panose="020B0504020202020204" pitchFamily="34" charset="0"/>
              </a:rPr>
            </a:br>
            <a:r>
              <a:rPr lang="en-US" sz="3200">
                <a:latin typeface="Avenir Next LT Pro" panose="020B0504020202020204" pitchFamily="34" charset="0"/>
              </a:rPr>
              <a:t>Technical Curriculum &lt;Tech&gt;</a:t>
            </a:r>
            <a:endParaRPr lang="en-IN" dirty="0"/>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5</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2152422A-D418-C68E-2BF6-62F9FA5A0F33}"/>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134055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5</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2727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6</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0FEB1F40-CAA2-2C42-8D93-CA1AC70E5C16}"/>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421941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6</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2816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727284" y="365126"/>
            <a:ext cx="9880845" cy="734332"/>
          </a:xfrm>
        </p:spPr>
        <p:txBody>
          <a:bodyPr/>
          <a:lstStyle/>
          <a:p>
            <a:r>
              <a:rPr lang="en-US" dirty="0">
                <a:cs typeface="Calibri" panose="020F0502020204030204" pitchFamily="34" charset="0"/>
              </a:rPr>
              <a:t>Agenda Week 7 - Angular Services</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727284" y="1048770"/>
            <a:ext cx="10712570" cy="5028520"/>
          </a:xfrm>
        </p:spPr>
        <p:txBody>
          <a:bodyPr/>
          <a:lstStyle/>
          <a:p>
            <a:pPr marL="0" indent="0">
              <a:buNone/>
            </a:pPr>
            <a:r>
              <a:rPr lang="en-US" sz="2000" dirty="0"/>
              <a:t>A service is typically a class with a narrow, well-defined purpose. A service can be any value, function, or feature that an application needs. It should do something specific and do it well.</a:t>
            </a:r>
          </a:p>
          <a:p>
            <a:pPr marL="0" indent="0">
              <a:buNone/>
            </a:pPr>
            <a:endParaRPr lang="en-US" sz="2000" dirty="0"/>
          </a:p>
          <a:p>
            <a:pPr marL="0" indent="0">
              <a:buNone/>
            </a:pPr>
            <a:endParaRPr lang="en-IN" sz="1400" dirty="0">
              <a:solidFill>
                <a:srgbClr val="444444"/>
              </a:solidFill>
              <a:latin typeface="Roboto" panose="02000000000000000000" pitchFamily="2" charset="0"/>
            </a:endParaRPr>
          </a:p>
          <a:p>
            <a:pPr marL="0" indent="0">
              <a:buNone/>
            </a:pPr>
            <a:r>
              <a:rPr lang="en-IN" sz="1400" dirty="0">
                <a:solidFill>
                  <a:srgbClr val="444444"/>
                </a:solidFill>
                <a:latin typeface="Roboto" panose="02000000000000000000" pitchFamily="2" charset="0"/>
              </a:rPr>
              <a:t>			</a:t>
            </a:r>
          </a:p>
          <a:p>
            <a:pPr marL="0" indent="0">
              <a:buNone/>
            </a:pPr>
            <a:endParaRPr lang="en-IN" sz="1400" dirty="0">
              <a:solidFill>
                <a:srgbClr val="444444"/>
              </a:solidFill>
              <a:latin typeface="Roboto" panose="02000000000000000000" pitchFamily="2" charset="0"/>
            </a:endParaRPr>
          </a:p>
          <a:p>
            <a:pPr marL="0" indent="0">
              <a:buNone/>
            </a:pPr>
            <a:endParaRPr lang="en-IN" sz="2000" b="1" dirty="0"/>
          </a:p>
          <a:p>
            <a:pPr marL="0" indent="0">
              <a:buNone/>
            </a:pPr>
            <a:r>
              <a:rPr lang="en-IN" sz="2000" b="1" dirty="0"/>
              <a:t>Why We should use Service ?</a:t>
            </a:r>
          </a:p>
          <a:p>
            <a:pPr marL="0" indent="0">
              <a:buNone/>
            </a:pPr>
            <a:endParaRPr lang="en-IN" sz="2000" b="1" i="0" dirty="0">
              <a:solidFill>
                <a:srgbClr val="444444"/>
              </a:solidFill>
              <a:effectLst/>
              <a:latin typeface="Roboto" panose="02000000000000000000" pitchFamily="2" charset="0"/>
            </a:endParaRPr>
          </a:p>
          <a:p>
            <a:endParaRPr lang="en-IN" b="1" dirty="0"/>
          </a:p>
          <a:p>
            <a:pPr marL="0" indent="0">
              <a:buNone/>
            </a:pPr>
            <a:endParaRPr lang="en-US" sz="1400" dirty="0"/>
          </a:p>
          <a:p>
            <a:pPr marL="0" indent="0">
              <a:buNone/>
            </a:pPr>
            <a:endParaRPr lang="en-US" dirty="0"/>
          </a:p>
        </p:txBody>
      </p:sp>
      <p:pic>
        <p:nvPicPr>
          <p:cNvPr id="11" name="Picture 10">
            <a:extLst>
              <a:ext uri="{FF2B5EF4-FFF2-40B4-BE49-F238E27FC236}">
                <a16:creationId xmlns:a16="http://schemas.microsoft.com/office/drawing/2014/main" id="{50591EEF-63A3-CB9D-0E23-8CAAE8F18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404" y="3898514"/>
            <a:ext cx="4242074" cy="1467721"/>
          </a:xfrm>
          <a:prstGeom prst="rect">
            <a:avLst/>
          </a:prstGeom>
        </p:spPr>
      </p:pic>
      <p:pic>
        <p:nvPicPr>
          <p:cNvPr id="13" name="Picture 12">
            <a:extLst>
              <a:ext uri="{FF2B5EF4-FFF2-40B4-BE49-F238E27FC236}">
                <a16:creationId xmlns:a16="http://schemas.microsoft.com/office/drawing/2014/main" id="{A89BBFE2-088C-222A-8D12-64064B53401C}"/>
              </a:ext>
            </a:extLst>
          </p:cNvPr>
          <p:cNvPicPr>
            <a:picLocks noChangeAspect="1"/>
          </p:cNvPicPr>
          <p:nvPr/>
        </p:nvPicPr>
        <p:blipFill>
          <a:blip r:embed="rId3"/>
          <a:stretch>
            <a:fillRect/>
          </a:stretch>
        </p:blipFill>
        <p:spPr>
          <a:xfrm>
            <a:off x="752146" y="4073306"/>
            <a:ext cx="1143160" cy="1428949"/>
          </a:xfrm>
          <a:prstGeom prst="rect">
            <a:avLst/>
          </a:prstGeom>
        </p:spPr>
      </p:pic>
      <p:pic>
        <p:nvPicPr>
          <p:cNvPr id="15" name="Picture 14">
            <a:extLst>
              <a:ext uri="{FF2B5EF4-FFF2-40B4-BE49-F238E27FC236}">
                <a16:creationId xmlns:a16="http://schemas.microsoft.com/office/drawing/2014/main" id="{E0A1467E-6892-42D4-7C22-52C012184CD4}"/>
              </a:ext>
            </a:extLst>
          </p:cNvPr>
          <p:cNvPicPr>
            <a:picLocks noChangeAspect="1"/>
          </p:cNvPicPr>
          <p:nvPr/>
        </p:nvPicPr>
        <p:blipFill>
          <a:blip r:embed="rId4"/>
          <a:stretch>
            <a:fillRect/>
          </a:stretch>
        </p:blipFill>
        <p:spPr>
          <a:xfrm>
            <a:off x="1895306" y="4178096"/>
            <a:ext cx="1600423" cy="1219370"/>
          </a:xfrm>
          <a:prstGeom prst="rect">
            <a:avLst/>
          </a:prstGeom>
        </p:spPr>
      </p:pic>
      <p:pic>
        <p:nvPicPr>
          <p:cNvPr id="17" name="Picture 16">
            <a:extLst>
              <a:ext uri="{FF2B5EF4-FFF2-40B4-BE49-F238E27FC236}">
                <a16:creationId xmlns:a16="http://schemas.microsoft.com/office/drawing/2014/main" id="{AB1CFAA6-3977-276F-1F0B-CBCAE1E6E6DE}"/>
              </a:ext>
            </a:extLst>
          </p:cNvPr>
          <p:cNvPicPr>
            <a:picLocks noChangeAspect="1"/>
          </p:cNvPicPr>
          <p:nvPr/>
        </p:nvPicPr>
        <p:blipFill>
          <a:blip r:embed="rId5"/>
          <a:stretch>
            <a:fillRect/>
          </a:stretch>
        </p:blipFill>
        <p:spPr>
          <a:xfrm>
            <a:off x="3702039" y="4073307"/>
            <a:ext cx="1181265" cy="1438476"/>
          </a:xfrm>
          <a:prstGeom prst="rect">
            <a:avLst/>
          </a:prstGeom>
        </p:spPr>
      </p:pic>
      <p:pic>
        <p:nvPicPr>
          <p:cNvPr id="19" name="Picture 18">
            <a:extLst>
              <a:ext uri="{FF2B5EF4-FFF2-40B4-BE49-F238E27FC236}">
                <a16:creationId xmlns:a16="http://schemas.microsoft.com/office/drawing/2014/main" id="{A457BE4B-B81A-7B2F-F302-7DB4E9D9E04C}"/>
              </a:ext>
            </a:extLst>
          </p:cNvPr>
          <p:cNvPicPr>
            <a:picLocks noChangeAspect="1"/>
          </p:cNvPicPr>
          <p:nvPr/>
        </p:nvPicPr>
        <p:blipFill>
          <a:blip r:embed="rId6"/>
          <a:stretch>
            <a:fillRect/>
          </a:stretch>
        </p:blipFill>
        <p:spPr>
          <a:xfrm>
            <a:off x="727284" y="1755216"/>
            <a:ext cx="1409897" cy="1276528"/>
          </a:xfrm>
          <a:prstGeom prst="rect">
            <a:avLst/>
          </a:prstGeom>
        </p:spPr>
      </p:pic>
      <p:pic>
        <p:nvPicPr>
          <p:cNvPr id="21" name="Picture 20">
            <a:extLst>
              <a:ext uri="{FF2B5EF4-FFF2-40B4-BE49-F238E27FC236}">
                <a16:creationId xmlns:a16="http://schemas.microsoft.com/office/drawing/2014/main" id="{DCA0169A-CDC7-AF5A-572D-2AF2289B62E3}"/>
              </a:ext>
            </a:extLst>
          </p:cNvPr>
          <p:cNvPicPr>
            <a:picLocks noChangeAspect="1"/>
          </p:cNvPicPr>
          <p:nvPr/>
        </p:nvPicPr>
        <p:blipFill>
          <a:blip r:embed="rId7"/>
          <a:stretch>
            <a:fillRect/>
          </a:stretch>
        </p:blipFill>
        <p:spPr>
          <a:xfrm>
            <a:off x="1969640" y="1691273"/>
            <a:ext cx="1514686" cy="1457528"/>
          </a:xfrm>
          <a:prstGeom prst="rect">
            <a:avLst/>
          </a:prstGeom>
        </p:spPr>
      </p:pic>
      <p:pic>
        <p:nvPicPr>
          <p:cNvPr id="23" name="Picture 22">
            <a:extLst>
              <a:ext uri="{FF2B5EF4-FFF2-40B4-BE49-F238E27FC236}">
                <a16:creationId xmlns:a16="http://schemas.microsoft.com/office/drawing/2014/main" id="{54554171-0DEE-5C0B-A3EC-DE1F3B35CA18}"/>
              </a:ext>
            </a:extLst>
          </p:cNvPr>
          <p:cNvPicPr>
            <a:picLocks noChangeAspect="1"/>
          </p:cNvPicPr>
          <p:nvPr/>
        </p:nvPicPr>
        <p:blipFill>
          <a:blip r:embed="rId8"/>
          <a:stretch>
            <a:fillRect/>
          </a:stretch>
        </p:blipFill>
        <p:spPr>
          <a:xfrm>
            <a:off x="3355138" y="1683768"/>
            <a:ext cx="1724266" cy="1419423"/>
          </a:xfrm>
          <a:prstGeom prst="rect">
            <a:avLst/>
          </a:prstGeom>
        </p:spPr>
      </p:pic>
      <p:pic>
        <p:nvPicPr>
          <p:cNvPr id="24" name="Picture 23">
            <a:extLst>
              <a:ext uri="{FF2B5EF4-FFF2-40B4-BE49-F238E27FC236}">
                <a16:creationId xmlns:a16="http://schemas.microsoft.com/office/drawing/2014/main" id="{EAE1AC55-B936-B23A-CF7D-0AAB9B08500D}"/>
              </a:ext>
            </a:extLst>
          </p:cNvPr>
          <p:cNvPicPr>
            <a:picLocks noChangeAspect="1"/>
          </p:cNvPicPr>
          <p:nvPr/>
        </p:nvPicPr>
        <p:blipFill>
          <a:blip r:embed="rId9"/>
          <a:stretch>
            <a:fillRect/>
          </a:stretch>
        </p:blipFill>
        <p:spPr>
          <a:xfrm>
            <a:off x="5413310" y="1894781"/>
            <a:ext cx="2048780" cy="682926"/>
          </a:xfrm>
          <a:prstGeom prst="rect">
            <a:avLst/>
          </a:prstGeom>
        </p:spPr>
      </p:pic>
    </p:spTree>
    <p:extLst>
      <p:ext uri="{BB962C8B-B14F-4D97-AF65-F5344CB8AC3E}">
        <p14:creationId xmlns:p14="http://schemas.microsoft.com/office/powerpoint/2010/main" val="89089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670045"/>
          </a:xfrm>
        </p:spPr>
        <p:txBody>
          <a:bodyPr>
            <a:normAutofit fontScale="90000"/>
          </a:bodyPr>
          <a:lstStyle/>
          <a:p>
            <a:r>
              <a:rPr lang="en-US" dirty="0">
                <a:cs typeface="Calibri" panose="020F0502020204030204" pitchFamily="34" charset="0"/>
              </a:rPr>
              <a:t>Agenda Week 7 - Angular DI</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035170"/>
            <a:ext cx="10515600" cy="5141793"/>
          </a:xfrm>
        </p:spPr>
        <p:txBody>
          <a:bodyPr/>
          <a:lstStyle/>
          <a:p>
            <a:pPr marL="0" indent="0">
              <a:buNone/>
            </a:pPr>
            <a:r>
              <a:rPr lang="en-US" sz="2000" dirty="0"/>
              <a:t>Dependency injection (DI) provides components a way to access services and other resources. </a:t>
            </a:r>
          </a:p>
          <a:p>
            <a:pPr marL="0" indent="0">
              <a:buNone/>
            </a:pPr>
            <a:endParaRPr lang="en-US" sz="1600" b="1" dirty="0"/>
          </a:p>
          <a:p>
            <a:pPr marL="0" indent="0">
              <a:buNone/>
            </a:pPr>
            <a:r>
              <a:rPr lang="en-US" sz="2000" b="1" dirty="0"/>
              <a:t>Providing dependency</a:t>
            </a:r>
          </a:p>
          <a:p>
            <a:pPr marL="0" indent="0">
              <a:lnSpc>
                <a:spcPct val="100000"/>
              </a:lnSpc>
              <a:buNone/>
            </a:pPr>
            <a:r>
              <a:rPr lang="en-US" sz="1600" b="1" dirty="0"/>
              <a:t>		             </a:t>
            </a:r>
            <a:r>
              <a:rPr lang="en-US" sz="1600" dirty="0"/>
              <a:t>OR</a:t>
            </a:r>
            <a:r>
              <a:rPr lang="en-US" sz="1600" b="1" dirty="0"/>
              <a:t>                                                                               </a:t>
            </a:r>
            <a:r>
              <a:rPr lang="en-US" sz="1600" dirty="0" err="1"/>
              <a:t>OR</a:t>
            </a:r>
            <a:endParaRPr lang="en-US" sz="1600" dirty="0"/>
          </a:p>
          <a:p>
            <a:pPr marL="0" indent="0">
              <a:lnSpc>
                <a:spcPct val="100000"/>
              </a:lnSpc>
              <a:buNone/>
            </a:pPr>
            <a:r>
              <a:rPr lang="en-US" sz="1600" dirty="0"/>
              <a:t>							</a:t>
            </a:r>
          </a:p>
          <a:p>
            <a:pPr marL="0" indent="0">
              <a:buNone/>
            </a:pPr>
            <a:endParaRPr lang="en-US" sz="1600" dirty="0"/>
          </a:p>
          <a:p>
            <a:pPr marL="0" indent="0">
              <a:buNone/>
            </a:pPr>
            <a:endParaRPr lang="en-US" sz="2000" dirty="0"/>
          </a:p>
          <a:p>
            <a:pPr marL="0" indent="0">
              <a:buNone/>
            </a:pPr>
            <a:endParaRPr lang="en-US" sz="2000" b="1" dirty="0"/>
          </a:p>
          <a:p>
            <a:pPr marL="0" indent="0">
              <a:buNone/>
            </a:pPr>
            <a:r>
              <a:rPr lang="en-US" sz="2000" b="1" dirty="0"/>
              <a:t>Injecting a dependency</a:t>
            </a:r>
          </a:p>
          <a:p>
            <a:pPr marL="0" indent="0">
              <a:buNone/>
            </a:pPr>
            <a:endParaRPr lang="en-IN" sz="2000" dirty="0"/>
          </a:p>
          <a:p>
            <a:pPr marL="0" indent="0">
              <a:buNone/>
            </a:pPr>
            <a:r>
              <a:rPr lang="en-IN" sz="2000" dirty="0"/>
              <a:t>							    </a:t>
            </a:r>
            <a:r>
              <a:rPr lang="en-IN" sz="1400" dirty="0"/>
              <a:t>OR</a:t>
            </a:r>
            <a:r>
              <a:rPr lang="en-IN" sz="2000" dirty="0"/>
              <a:t> </a:t>
            </a:r>
          </a:p>
        </p:txBody>
      </p:sp>
      <p:pic>
        <p:nvPicPr>
          <p:cNvPr id="8" name="Picture 7">
            <a:extLst>
              <a:ext uri="{FF2B5EF4-FFF2-40B4-BE49-F238E27FC236}">
                <a16:creationId xmlns:a16="http://schemas.microsoft.com/office/drawing/2014/main" id="{C7440615-E019-A0B4-BF73-0A4C95F3D46A}"/>
              </a:ext>
            </a:extLst>
          </p:cNvPr>
          <p:cNvPicPr>
            <a:picLocks noChangeAspect="1"/>
          </p:cNvPicPr>
          <p:nvPr/>
        </p:nvPicPr>
        <p:blipFill>
          <a:blip r:embed="rId2"/>
          <a:stretch>
            <a:fillRect/>
          </a:stretch>
        </p:blipFill>
        <p:spPr>
          <a:xfrm>
            <a:off x="838200" y="4727653"/>
            <a:ext cx="2108293" cy="1002974"/>
          </a:xfrm>
          <a:prstGeom prst="rect">
            <a:avLst/>
          </a:prstGeom>
        </p:spPr>
      </p:pic>
      <p:pic>
        <p:nvPicPr>
          <p:cNvPr id="15" name="Picture 14">
            <a:extLst>
              <a:ext uri="{FF2B5EF4-FFF2-40B4-BE49-F238E27FC236}">
                <a16:creationId xmlns:a16="http://schemas.microsoft.com/office/drawing/2014/main" id="{0D6612C2-55BC-73ED-1194-F795522D9981}"/>
              </a:ext>
            </a:extLst>
          </p:cNvPr>
          <p:cNvPicPr>
            <a:picLocks noChangeAspect="1"/>
          </p:cNvPicPr>
          <p:nvPr/>
        </p:nvPicPr>
        <p:blipFill>
          <a:blip r:embed="rId3"/>
          <a:stretch>
            <a:fillRect/>
          </a:stretch>
        </p:blipFill>
        <p:spPr>
          <a:xfrm>
            <a:off x="904643" y="2301155"/>
            <a:ext cx="2280343" cy="1441177"/>
          </a:xfrm>
          <a:prstGeom prst="rect">
            <a:avLst/>
          </a:prstGeom>
        </p:spPr>
      </p:pic>
      <p:pic>
        <p:nvPicPr>
          <p:cNvPr id="17" name="Picture 16">
            <a:extLst>
              <a:ext uri="{FF2B5EF4-FFF2-40B4-BE49-F238E27FC236}">
                <a16:creationId xmlns:a16="http://schemas.microsoft.com/office/drawing/2014/main" id="{39F7BEA4-10A0-F8EE-6F3B-AE3E225E1678}"/>
              </a:ext>
            </a:extLst>
          </p:cNvPr>
          <p:cNvPicPr>
            <a:picLocks noChangeAspect="1"/>
          </p:cNvPicPr>
          <p:nvPr/>
        </p:nvPicPr>
        <p:blipFill>
          <a:blip r:embed="rId4"/>
          <a:stretch>
            <a:fillRect/>
          </a:stretch>
        </p:blipFill>
        <p:spPr>
          <a:xfrm>
            <a:off x="3841996" y="2277261"/>
            <a:ext cx="3272121" cy="1376686"/>
          </a:xfrm>
          <a:prstGeom prst="rect">
            <a:avLst/>
          </a:prstGeom>
        </p:spPr>
      </p:pic>
      <p:pic>
        <p:nvPicPr>
          <p:cNvPr id="19" name="Picture 18">
            <a:extLst>
              <a:ext uri="{FF2B5EF4-FFF2-40B4-BE49-F238E27FC236}">
                <a16:creationId xmlns:a16="http://schemas.microsoft.com/office/drawing/2014/main" id="{BFF3BE3D-7ABF-9691-2B43-526CB8BF5DFA}"/>
              </a:ext>
            </a:extLst>
          </p:cNvPr>
          <p:cNvPicPr>
            <a:picLocks noChangeAspect="1"/>
          </p:cNvPicPr>
          <p:nvPr/>
        </p:nvPicPr>
        <p:blipFill>
          <a:blip r:embed="rId5"/>
          <a:stretch>
            <a:fillRect/>
          </a:stretch>
        </p:blipFill>
        <p:spPr>
          <a:xfrm>
            <a:off x="7649793" y="2301155"/>
            <a:ext cx="2059816" cy="1080894"/>
          </a:xfrm>
          <a:prstGeom prst="rect">
            <a:avLst/>
          </a:prstGeom>
        </p:spPr>
      </p:pic>
      <p:pic>
        <p:nvPicPr>
          <p:cNvPr id="21" name="Picture 20">
            <a:extLst>
              <a:ext uri="{FF2B5EF4-FFF2-40B4-BE49-F238E27FC236}">
                <a16:creationId xmlns:a16="http://schemas.microsoft.com/office/drawing/2014/main" id="{F3ECB5A5-76C4-624D-F71D-E1B657CF2F97}"/>
              </a:ext>
            </a:extLst>
          </p:cNvPr>
          <p:cNvPicPr>
            <a:picLocks noChangeAspect="1"/>
          </p:cNvPicPr>
          <p:nvPr/>
        </p:nvPicPr>
        <p:blipFill>
          <a:blip r:embed="rId6"/>
          <a:stretch>
            <a:fillRect/>
          </a:stretch>
        </p:blipFill>
        <p:spPr>
          <a:xfrm>
            <a:off x="3184986" y="4820846"/>
            <a:ext cx="4273138" cy="1104065"/>
          </a:xfrm>
          <a:prstGeom prst="rect">
            <a:avLst/>
          </a:prstGeom>
        </p:spPr>
      </p:pic>
      <p:pic>
        <p:nvPicPr>
          <p:cNvPr id="23" name="Picture 22">
            <a:extLst>
              <a:ext uri="{FF2B5EF4-FFF2-40B4-BE49-F238E27FC236}">
                <a16:creationId xmlns:a16="http://schemas.microsoft.com/office/drawing/2014/main" id="{BAF72839-C571-2091-CA76-74C367798B70}"/>
              </a:ext>
            </a:extLst>
          </p:cNvPr>
          <p:cNvPicPr>
            <a:picLocks noChangeAspect="1"/>
          </p:cNvPicPr>
          <p:nvPr/>
        </p:nvPicPr>
        <p:blipFill>
          <a:blip r:embed="rId7"/>
          <a:stretch>
            <a:fillRect/>
          </a:stretch>
        </p:blipFill>
        <p:spPr>
          <a:xfrm>
            <a:off x="7964526" y="4891343"/>
            <a:ext cx="3389274" cy="963073"/>
          </a:xfrm>
          <a:prstGeom prst="rect">
            <a:avLst/>
          </a:prstGeom>
        </p:spPr>
      </p:pic>
    </p:spTree>
    <p:extLst>
      <p:ext uri="{BB962C8B-B14F-4D97-AF65-F5344CB8AC3E}">
        <p14:creationId xmlns:p14="http://schemas.microsoft.com/office/powerpoint/2010/main" val="402026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E161-EF13-2760-16FB-80AD0079949D}"/>
              </a:ext>
            </a:extLst>
          </p:cNvPr>
          <p:cNvSpPr>
            <a:spLocks noGrp="1"/>
          </p:cNvSpPr>
          <p:nvPr>
            <p:ph type="title"/>
          </p:nvPr>
        </p:nvSpPr>
        <p:spPr>
          <a:xfrm>
            <a:off x="838199" y="348796"/>
            <a:ext cx="10738757" cy="833947"/>
          </a:xfrm>
        </p:spPr>
        <p:txBody>
          <a:bodyPr/>
          <a:lstStyle/>
          <a:p>
            <a:r>
              <a:rPr lang="en-US" dirty="0">
                <a:cs typeface="Calibri" panose="020F0502020204030204" pitchFamily="34" charset="0"/>
              </a:rPr>
              <a:t>Agenda Week 7 - </a:t>
            </a:r>
            <a:r>
              <a:rPr lang="en-IN" dirty="0"/>
              <a:t>Angular Observable and Http</a:t>
            </a:r>
          </a:p>
        </p:txBody>
      </p:sp>
      <p:sp>
        <p:nvSpPr>
          <p:cNvPr id="3" name="Content Placeholder 2">
            <a:extLst>
              <a:ext uri="{FF2B5EF4-FFF2-40B4-BE49-F238E27FC236}">
                <a16:creationId xmlns:a16="http://schemas.microsoft.com/office/drawing/2014/main" id="{23E164C6-5E79-5652-B2BF-7FB2B1F491D2}"/>
              </a:ext>
            </a:extLst>
          </p:cNvPr>
          <p:cNvSpPr>
            <a:spLocks noGrp="1"/>
          </p:cNvSpPr>
          <p:nvPr>
            <p:ph idx="1"/>
          </p:nvPr>
        </p:nvSpPr>
        <p:spPr>
          <a:xfrm>
            <a:off x="838200" y="1199072"/>
            <a:ext cx="10515600" cy="4977891"/>
          </a:xfrm>
        </p:spPr>
        <p:txBody>
          <a:bodyPr/>
          <a:lstStyle/>
          <a:p>
            <a:pPr marL="0" indent="0">
              <a:buNone/>
            </a:pPr>
            <a:r>
              <a:rPr lang="en-US" sz="2000" dirty="0"/>
              <a:t>Observable is like a data source. It is from </a:t>
            </a:r>
            <a:r>
              <a:rPr lang="en-US" sz="2000" dirty="0" err="1"/>
              <a:t>Rxjs</a:t>
            </a:r>
            <a:r>
              <a:rPr lang="en-US" sz="2000" dirty="0"/>
              <a:t>. </a:t>
            </a:r>
          </a:p>
          <a:p>
            <a:pPr marL="0" indent="0">
              <a:buNone/>
            </a:pPr>
            <a:r>
              <a:rPr lang="en-US" sz="2000" dirty="0"/>
              <a:t>Implemented by following an </a:t>
            </a:r>
            <a:r>
              <a:rPr lang="en-US" sz="2000" b="1" i="1" dirty="0"/>
              <a:t>observable pattern. </a:t>
            </a:r>
            <a:br>
              <a:rPr lang="en-US" sz="2000" b="1" i="1" dirty="0"/>
            </a:br>
            <a:r>
              <a:rPr lang="en-US" sz="2000" dirty="0"/>
              <a:t>where we have an </a:t>
            </a:r>
            <a:r>
              <a:rPr lang="en-US" sz="2000" b="1" i="1" dirty="0"/>
              <a:t>observable</a:t>
            </a:r>
            <a:r>
              <a:rPr lang="en-US" sz="2000" dirty="0"/>
              <a:t> and an </a:t>
            </a:r>
            <a:r>
              <a:rPr lang="en-US" sz="2000" b="1" i="1" dirty="0"/>
              <a:t>observer</a:t>
            </a:r>
            <a:r>
              <a:rPr lang="en-US" sz="2000" dirty="0"/>
              <a:t> and</a:t>
            </a:r>
            <a:br>
              <a:rPr lang="en-US" sz="2000" dirty="0"/>
            </a:br>
            <a:r>
              <a:rPr lang="en-US" sz="2000" dirty="0"/>
              <a:t>in between, we have a timeline where we can have multiple </a:t>
            </a:r>
            <a:br>
              <a:rPr lang="en-US" sz="2000" dirty="0"/>
            </a:br>
            <a:r>
              <a:rPr lang="en-US" sz="2000" dirty="0"/>
              <a:t>events, or data packages, emitted by the observable.</a:t>
            </a:r>
            <a:br>
              <a:rPr lang="en-US" sz="2000" dirty="0"/>
            </a:br>
            <a:endParaRPr lang="en-US" sz="2000" dirty="0"/>
          </a:p>
          <a:p>
            <a:pPr marL="0" indent="0">
              <a:buNone/>
            </a:pPr>
            <a:r>
              <a:rPr lang="en-US" sz="2000" b="1" dirty="0" err="1"/>
              <a:t>HttpClient</a:t>
            </a:r>
            <a:r>
              <a:rPr lang="en-US" sz="2000" b="1" dirty="0"/>
              <a:t> </a:t>
            </a:r>
            <a:r>
              <a:rPr lang="en-US" sz="1400" b="0" i="0" dirty="0">
                <a:solidFill>
                  <a:srgbClr val="444444"/>
                </a:solidFill>
                <a:effectLst/>
                <a:latin typeface="Roboto"/>
              </a:rPr>
              <a:t>service is available as an injectable class, with methods to perform HTTP requests. Each request method has multiple signatures, and the return type varies based on the signature that is called</a:t>
            </a:r>
            <a:endParaRPr lang="en-US" sz="2000" b="1" dirty="0"/>
          </a:p>
          <a:p>
            <a:pPr marL="0" indent="0">
              <a:buNone/>
            </a:pPr>
            <a:endParaRPr lang="en-IN" sz="1400" b="1" dirty="0">
              <a:solidFill>
                <a:srgbClr val="242424"/>
              </a:solidFill>
              <a:latin typeface="sohne"/>
            </a:endParaRPr>
          </a:p>
          <a:p>
            <a:pPr marL="0" indent="0">
              <a:buNone/>
            </a:pPr>
            <a:r>
              <a:rPr lang="en-IN" sz="1400" b="1" i="0" dirty="0">
                <a:solidFill>
                  <a:srgbClr val="242424"/>
                </a:solidFill>
                <a:effectLst/>
                <a:latin typeface="sohne"/>
              </a:rPr>
              <a:t>Subscribing to an Observable				         Un-Subscribing to an Observable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pic>
        <p:nvPicPr>
          <p:cNvPr id="7" name="Picture 6">
            <a:extLst>
              <a:ext uri="{FF2B5EF4-FFF2-40B4-BE49-F238E27FC236}">
                <a16:creationId xmlns:a16="http://schemas.microsoft.com/office/drawing/2014/main" id="{0343411C-EE09-1131-E83D-96A7382690CE}"/>
              </a:ext>
            </a:extLst>
          </p:cNvPr>
          <p:cNvPicPr>
            <a:picLocks noChangeAspect="1"/>
          </p:cNvPicPr>
          <p:nvPr/>
        </p:nvPicPr>
        <p:blipFill>
          <a:blip r:embed="rId2"/>
          <a:stretch>
            <a:fillRect/>
          </a:stretch>
        </p:blipFill>
        <p:spPr>
          <a:xfrm>
            <a:off x="7871042" y="1182743"/>
            <a:ext cx="2905815" cy="1912453"/>
          </a:xfrm>
          <a:prstGeom prst="rect">
            <a:avLst/>
          </a:prstGeom>
        </p:spPr>
      </p:pic>
      <p:pic>
        <p:nvPicPr>
          <p:cNvPr id="9" name="Picture 8">
            <a:extLst>
              <a:ext uri="{FF2B5EF4-FFF2-40B4-BE49-F238E27FC236}">
                <a16:creationId xmlns:a16="http://schemas.microsoft.com/office/drawing/2014/main" id="{FF062D4C-476E-B38F-983E-C1459140A6F4}"/>
              </a:ext>
            </a:extLst>
          </p:cNvPr>
          <p:cNvPicPr>
            <a:picLocks noChangeAspect="1"/>
          </p:cNvPicPr>
          <p:nvPr/>
        </p:nvPicPr>
        <p:blipFill>
          <a:blip r:embed="rId3"/>
          <a:stretch>
            <a:fillRect/>
          </a:stretch>
        </p:blipFill>
        <p:spPr>
          <a:xfrm>
            <a:off x="838200" y="4488313"/>
            <a:ext cx="4615858" cy="1901603"/>
          </a:xfrm>
          <a:prstGeom prst="rect">
            <a:avLst/>
          </a:prstGeom>
        </p:spPr>
      </p:pic>
      <p:pic>
        <p:nvPicPr>
          <p:cNvPr id="11" name="Picture 10">
            <a:extLst>
              <a:ext uri="{FF2B5EF4-FFF2-40B4-BE49-F238E27FC236}">
                <a16:creationId xmlns:a16="http://schemas.microsoft.com/office/drawing/2014/main" id="{479EFB00-256C-8FB9-2FCF-537ED97246EB}"/>
              </a:ext>
            </a:extLst>
          </p:cNvPr>
          <p:cNvPicPr>
            <a:picLocks noChangeAspect="1"/>
          </p:cNvPicPr>
          <p:nvPr/>
        </p:nvPicPr>
        <p:blipFill>
          <a:blip r:embed="rId4"/>
          <a:stretch>
            <a:fillRect/>
          </a:stretch>
        </p:blipFill>
        <p:spPr>
          <a:xfrm>
            <a:off x="6872239" y="4488313"/>
            <a:ext cx="3729044" cy="982502"/>
          </a:xfrm>
          <a:prstGeom prst="rect">
            <a:avLst/>
          </a:prstGeom>
        </p:spPr>
      </p:pic>
    </p:spTree>
    <p:extLst>
      <p:ext uri="{BB962C8B-B14F-4D97-AF65-F5344CB8AC3E}">
        <p14:creationId xmlns:p14="http://schemas.microsoft.com/office/powerpoint/2010/main" val="390613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854075"/>
          </a:xfrm>
        </p:spPr>
        <p:txBody>
          <a:bodyPr/>
          <a:lstStyle/>
          <a:p>
            <a:r>
              <a:rPr lang="en-US" dirty="0">
                <a:cs typeface="Calibri" panose="020F0502020204030204" pitchFamily="34" charset="0"/>
              </a:rPr>
              <a:t>Agenda Week 8 – Angular Modules</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333500"/>
            <a:ext cx="10515600" cy="4843463"/>
          </a:xfrm>
        </p:spPr>
        <p:txBody>
          <a:bodyPr/>
          <a:lstStyle/>
          <a:p>
            <a:pPr marL="0" indent="0">
              <a:buNone/>
            </a:pPr>
            <a:r>
              <a:rPr lang="en-US" sz="2000" dirty="0"/>
              <a:t>Angular has its own modularity system called NgModules. </a:t>
            </a:r>
            <a:br>
              <a:rPr lang="en-US" sz="2000" dirty="0"/>
            </a:br>
            <a:r>
              <a:rPr lang="en-IN" sz="2000" dirty="0"/>
              <a:t>NgModules are containers for </a:t>
            </a:r>
            <a:r>
              <a:rPr lang="en-US" sz="2000" dirty="0"/>
              <a:t> components, service providers, </a:t>
            </a:r>
            <a:br>
              <a:rPr lang="en-US" sz="2000" dirty="0"/>
            </a:br>
            <a:r>
              <a:rPr lang="en-US" sz="2000" dirty="0"/>
              <a:t>and other code files whose scope is defined. </a:t>
            </a:r>
            <a:br>
              <a:rPr lang="en-US" sz="2000" dirty="0"/>
            </a:br>
            <a:endParaRPr lang="en-US" sz="2000" dirty="0"/>
          </a:p>
          <a:p>
            <a:pPr marL="0" indent="0">
              <a:buNone/>
            </a:pPr>
            <a:br>
              <a:rPr lang="en-US" sz="2000" dirty="0"/>
            </a:br>
            <a:r>
              <a:rPr lang="en-US" sz="2000" dirty="0"/>
              <a:t>Every Angular application has at least one		</a:t>
            </a:r>
            <a:r>
              <a:rPr lang="en-IN" sz="2000" b="1" dirty="0"/>
              <a:t>Generate Module Using Angular CLI</a:t>
            </a:r>
            <a:br>
              <a:rPr lang="en-US" sz="2000" dirty="0"/>
            </a:br>
            <a:r>
              <a:rPr lang="en-US" sz="2000" b="1" dirty="0"/>
              <a:t>NgModule</a:t>
            </a:r>
            <a:r>
              <a:rPr lang="en-US" sz="2000" dirty="0"/>
              <a:t> class, </a:t>
            </a:r>
            <a:r>
              <a:rPr lang="en-IN" sz="2000" b="1" dirty="0"/>
              <a:t>app.module.ts			</a:t>
            </a:r>
          </a:p>
          <a:p>
            <a:pPr marL="0" indent="0">
              <a:buNone/>
            </a:pPr>
            <a:r>
              <a:rPr lang="en-IN" sz="2000" b="1" dirty="0"/>
              <a:t>					</a:t>
            </a:r>
          </a:p>
          <a:p>
            <a:pPr marL="0" indent="0">
              <a:buNone/>
            </a:pPr>
            <a:endParaRPr lang="en-IN" sz="2000" b="1" dirty="0"/>
          </a:p>
          <a:p>
            <a:pPr marL="0" indent="0">
              <a:buNone/>
            </a:pPr>
            <a:r>
              <a:rPr lang="en-IN" sz="2000" b="1" dirty="0"/>
              <a:t>					</a:t>
            </a:r>
          </a:p>
          <a:p>
            <a:pPr marL="0" indent="0">
              <a:buNone/>
            </a:pPr>
            <a:endParaRPr lang="en-IN" sz="2000" dirty="0"/>
          </a:p>
        </p:txBody>
      </p:sp>
      <p:pic>
        <p:nvPicPr>
          <p:cNvPr id="10" name="Picture 9">
            <a:extLst>
              <a:ext uri="{FF2B5EF4-FFF2-40B4-BE49-F238E27FC236}">
                <a16:creationId xmlns:a16="http://schemas.microsoft.com/office/drawing/2014/main" id="{7CE6A579-3161-E9BD-EDA1-E3FCC28FB097}"/>
              </a:ext>
            </a:extLst>
          </p:cNvPr>
          <p:cNvPicPr>
            <a:picLocks noChangeAspect="1"/>
          </p:cNvPicPr>
          <p:nvPr/>
        </p:nvPicPr>
        <p:blipFill>
          <a:blip r:embed="rId2"/>
          <a:stretch>
            <a:fillRect/>
          </a:stretch>
        </p:blipFill>
        <p:spPr>
          <a:xfrm>
            <a:off x="7951608" y="1175023"/>
            <a:ext cx="2164901" cy="1632857"/>
          </a:xfrm>
          <a:prstGeom prst="rect">
            <a:avLst/>
          </a:prstGeom>
        </p:spPr>
      </p:pic>
      <p:pic>
        <p:nvPicPr>
          <p:cNvPr id="12" name="Picture 11">
            <a:extLst>
              <a:ext uri="{FF2B5EF4-FFF2-40B4-BE49-F238E27FC236}">
                <a16:creationId xmlns:a16="http://schemas.microsoft.com/office/drawing/2014/main" id="{01C3C64E-7F77-356D-F017-C79F64A0EE72}"/>
              </a:ext>
            </a:extLst>
          </p:cNvPr>
          <p:cNvPicPr>
            <a:picLocks noChangeAspect="1"/>
          </p:cNvPicPr>
          <p:nvPr/>
        </p:nvPicPr>
        <p:blipFill>
          <a:blip r:embed="rId3"/>
          <a:stretch>
            <a:fillRect/>
          </a:stretch>
        </p:blipFill>
        <p:spPr>
          <a:xfrm>
            <a:off x="974271" y="3547381"/>
            <a:ext cx="3816809" cy="2788059"/>
          </a:xfrm>
          <a:prstGeom prst="rect">
            <a:avLst/>
          </a:prstGeom>
        </p:spPr>
      </p:pic>
      <p:pic>
        <p:nvPicPr>
          <p:cNvPr id="16" name="Picture 15">
            <a:extLst>
              <a:ext uri="{FF2B5EF4-FFF2-40B4-BE49-F238E27FC236}">
                <a16:creationId xmlns:a16="http://schemas.microsoft.com/office/drawing/2014/main" id="{C74B6AB5-A431-625C-DF7B-C83CBB939B92}"/>
              </a:ext>
            </a:extLst>
          </p:cNvPr>
          <p:cNvPicPr>
            <a:picLocks noChangeAspect="1"/>
          </p:cNvPicPr>
          <p:nvPr/>
        </p:nvPicPr>
        <p:blipFill>
          <a:blip r:embed="rId4"/>
          <a:stretch>
            <a:fillRect/>
          </a:stretch>
        </p:blipFill>
        <p:spPr>
          <a:xfrm>
            <a:off x="6404879" y="3368787"/>
            <a:ext cx="2445210" cy="313645"/>
          </a:xfrm>
          <a:prstGeom prst="rect">
            <a:avLst/>
          </a:prstGeom>
        </p:spPr>
      </p:pic>
      <p:pic>
        <p:nvPicPr>
          <p:cNvPr id="20" name="Picture 19">
            <a:extLst>
              <a:ext uri="{FF2B5EF4-FFF2-40B4-BE49-F238E27FC236}">
                <a16:creationId xmlns:a16="http://schemas.microsoft.com/office/drawing/2014/main" id="{FF49B646-EA0B-581F-C8C3-B29DF04D3F3E}"/>
              </a:ext>
            </a:extLst>
          </p:cNvPr>
          <p:cNvPicPr>
            <a:picLocks noChangeAspect="1"/>
          </p:cNvPicPr>
          <p:nvPr/>
        </p:nvPicPr>
        <p:blipFill>
          <a:blip r:embed="rId5"/>
          <a:stretch>
            <a:fillRect/>
          </a:stretch>
        </p:blipFill>
        <p:spPr>
          <a:xfrm>
            <a:off x="6404879" y="3759475"/>
            <a:ext cx="3711630" cy="2421397"/>
          </a:xfrm>
          <a:prstGeom prst="rect">
            <a:avLst/>
          </a:prstGeom>
        </p:spPr>
      </p:pic>
    </p:spTree>
    <p:extLst>
      <p:ext uri="{BB962C8B-B14F-4D97-AF65-F5344CB8AC3E}">
        <p14:creationId xmlns:p14="http://schemas.microsoft.com/office/powerpoint/2010/main" val="162163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723446"/>
          </a:xfrm>
        </p:spPr>
        <p:txBody>
          <a:bodyPr/>
          <a:lstStyle/>
          <a:p>
            <a:r>
              <a:rPr lang="en-US" dirty="0">
                <a:cs typeface="Calibri" panose="020F0502020204030204" pitchFamily="34" charset="0"/>
              </a:rPr>
              <a:t>Agenda Week 8 – Angular Routing</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088572"/>
            <a:ext cx="10515600" cy="5088391"/>
          </a:xfrm>
        </p:spPr>
        <p:txBody>
          <a:bodyPr/>
          <a:lstStyle/>
          <a:p>
            <a:pPr marL="0" indent="0">
              <a:buNone/>
            </a:pPr>
            <a:r>
              <a:rPr lang="en-US" sz="2000" dirty="0"/>
              <a:t>To handle the navigation from one view to the next, you use the Angular Router. The Router enables navigation by interpreting a browser URL as an instruction to change the view.</a:t>
            </a:r>
            <a:br>
              <a:rPr lang="en-US" sz="2000" dirty="0"/>
            </a:br>
            <a:endParaRPr lang="en-IN" sz="2000" dirty="0"/>
          </a:p>
          <a:p>
            <a:pPr marL="0" indent="0">
              <a:buNone/>
            </a:pPr>
            <a:r>
              <a:rPr lang="en-IN" sz="2000" dirty="0"/>
              <a:t>Generate Routings with Angular CLI	</a:t>
            </a:r>
          </a:p>
          <a:p>
            <a:pPr marL="0" indent="0">
              <a:buNone/>
            </a:pPr>
            <a:endParaRPr lang="en-IN" sz="2000" dirty="0"/>
          </a:p>
          <a:p>
            <a:pPr marL="0" indent="0">
              <a:buNone/>
            </a:pPr>
            <a:r>
              <a:rPr lang="en-IN" sz="2000" dirty="0"/>
              <a:t>Changes to the App Module                          CLI Generated Routing module</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				</a:t>
            </a:r>
          </a:p>
          <a:p>
            <a:pPr marL="0" indent="0">
              <a:buNone/>
            </a:pPr>
            <a:endParaRPr lang="en-IN" sz="2000" dirty="0"/>
          </a:p>
          <a:p>
            <a:pPr marL="0" indent="0">
              <a:buNone/>
            </a:pPr>
            <a:r>
              <a:rPr lang="en-IN" sz="2000" dirty="0"/>
              <a:t>				</a:t>
            </a:r>
            <a:br>
              <a:rPr lang="en-IN" sz="2000" dirty="0"/>
            </a:br>
            <a:r>
              <a:rPr lang="en-IN" sz="2000" dirty="0"/>
              <a:t>					</a:t>
            </a:r>
          </a:p>
        </p:txBody>
      </p:sp>
      <p:pic>
        <p:nvPicPr>
          <p:cNvPr id="7" name="Picture 6">
            <a:extLst>
              <a:ext uri="{FF2B5EF4-FFF2-40B4-BE49-F238E27FC236}">
                <a16:creationId xmlns:a16="http://schemas.microsoft.com/office/drawing/2014/main" id="{83CA8540-0599-0971-A325-BEFBD6BF08F4}"/>
              </a:ext>
            </a:extLst>
          </p:cNvPr>
          <p:cNvPicPr>
            <a:picLocks noChangeAspect="1"/>
          </p:cNvPicPr>
          <p:nvPr/>
        </p:nvPicPr>
        <p:blipFill>
          <a:blip r:embed="rId2"/>
          <a:stretch>
            <a:fillRect/>
          </a:stretch>
        </p:blipFill>
        <p:spPr>
          <a:xfrm>
            <a:off x="5050958" y="2068284"/>
            <a:ext cx="3505226" cy="381003"/>
          </a:xfrm>
          <a:prstGeom prst="rect">
            <a:avLst/>
          </a:prstGeom>
        </p:spPr>
      </p:pic>
      <p:pic>
        <p:nvPicPr>
          <p:cNvPr id="9" name="Picture 8">
            <a:extLst>
              <a:ext uri="{FF2B5EF4-FFF2-40B4-BE49-F238E27FC236}">
                <a16:creationId xmlns:a16="http://schemas.microsoft.com/office/drawing/2014/main" id="{4729EF5C-D4A2-AC0A-E6E6-12B32EA6E38D}"/>
              </a:ext>
            </a:extLst>
          </p:cNvPr>
          <p:cNvPicPr>
            <a:picLocks noChangeAspect="1"/>
          </p:cNvPicPr>
          <p:nvPr/>
        </p:nvPicPr>
        <p:blipFill>
          <a:blip r:embed="rId3"/>
          <a:stretch>
            <a:fillRect/>
          </a:stretch>
        </p:blipFill>
        <p:spPr>
          <a:xfrm>
            <a:off x="838200" y="3162397"/>
            <a:ext cx="3853556" cy="2668521"/>
          </a:xfrm>
          <a:prstGeom prst="rect">
            <a:avLst/>
          </a:prstGeom>
        </p:spPr>
      </p:pic>
      <p:pic>
        <p:nvPicPr>
          <p:cNvPr id="20" name="Picture 19">
            <a:extLst>
              <a:ext uri="{FF2B5EF4-FFF2-40B4-BE49-F238E27FC236}">
                <a16:creationId xmlns:a16="http://schemas.microsoft.com/office/drawing/2014/main" id="{D5E2EAE3-6EB9-1BBC-35C4-BCB8CB0E9270}"/>
              </a:ext>
            </a:extLst>
          </p:cNvPr>
          <p:cNvPicPr>
            <a:picLocks noChangeAspect="1"/>
          </p:cNvPicPr>
          <p:nvPr/>
        </p:nvPicPr>
        <p:blipFill>
          <a:blip r:embed="rId4"/>
          <a:stretch>
            <a:fillRect/>
          </a:stretch>
        </p:blipFill>
        <p:spPr>
          <a:xfrm>
            <a:off x="5217517" y="3245467"/>
            <a:ext cx="5864154" cy="2135316"/>
          </a:xfrm>
          <a:prstGeom prst="rect">
            <a:avLst/>
          </a:prstGeom>
        </p:spPr>
      </p:pic>
    </p:spTree>
    <p:extLst>
      <p:ext uri="{BB962C8B-B14F-4D97-AF65-F5344CB8AC3E}">
        <p14:creationId xmlns:p14="http://schemas.microsoft.com/office/powerpoint/2010/main" val="3492977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6058-B6EE-6A88-FA09-DC67546A2FAD}"/>
              </a:ext>
            </a:extLst>
          </p:cNvPr>
          <p:cNvSpPr>
            <a:spLocks noGrp="1"/>
          </p:cNvSpPr>
          <p:nvPr>
            <p:ph type="title"/>
          </p:nvPr>
        </p:nvSpPr>
        <p:spPr>
          <a:xfrm>
            <a:off x="838200" y="365126"/>
            <a:ext cx="10515600" cy="640002"/>
          </a:xfrm>
        </p:spPr>
        <p:txBody>
          <a:bodyPr>
            <a:normAutofit fontScale="90000"/>
          </a:bodyPr>
          <a:lstStyle/>
          <a:p>
            <a:r>
              <a:rPr lang="en-US" dirty="0">
                <a:cs typeface="Calibri" panose="020F0502020204030204" pitchFamily="34" charset="0"/>
              </a:rPr>
              <a:t>Agenda Week 8 – Angular Routing</a:t>
            </a:r>
            <a:endParaRPr lang="en-IN" dirty="0"/>
          </a:p>
        </p:txBody>
      </p:sp>
      <p:sp>
        <p:nvSpPr>
          <p:cNvPr id="3" name="Content Placeholder 2">
            <a:extLst>
              <a:ext uri="{FF2B5EF4-FFF2-40B4-BE49-F238E27FC236}">
                <a16:creationId xmlns:a16="http://schemas.microsoft.com/office/drawing/2014/main" id="{E15A5AD6-D978-029D-6AA4-75BE5EAE7908}"/>
              </a:ext>
            </a:extLst>
          </p:cNvPr>
          <p:cNvSpPr>
            <a:spLocks noGrp="1"/>
          </p:cNvSpPr>
          <p:nvPr>
            <p:ph idx="1"/>
          </p:nvPr>
        </p:nvSpPr>
        <p:spPr>
          <a:xfrm>
            <a:off x="838200" y="1153886"/>
            <a:ext cx="10515600" cy="5023077"/>
          </a:xfrm>
        </p:spPr>
        <p:txBody>
          <a:bodyPr/>
          <a:lstStyle/>
          <a:p>
            <a:pPr marL="0" indent="0">
              <a:buNone/>
            </a:pPr>
            <a:r>
              <a:rPr lang="en-IN" sz="2000" dirty="0"/>
              <a:t>Configuring the Routes</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Setting up redirections</a:t>
            </a:r>
          </a:p>
          <a:p>
            <a:pPr marL="0" indent="0">
              <a:buNone/>
            </a:pPr>
            <a:endParaRPr lang="en-IN" sz="2000" dirty="0"/>
          </a:p>
          <a:p>
            <a:pPr marL="0" indent="0">
              <a:buNone/>
            </a:pPr>
            <a:r>
              <a:rPr lang="en-IN" sz="2000" dirty="0"/>
              <a:t>Configuring the Wild Cards or Display 404 page.</a:t>
            </a:r>
          </a:p>
          <a:p>
            <a:pPr marL="0" indent="0">
              <a:buNone/>
            </a:pPr>
            <a:endParaRPr lang="en-IN" sz="2000" dirty="0"/>
          </a:p>
          <a:p>
            <a:pPr marL="0" indent="0">
              <a:buNone/>
            </a:pPr>
            <a:endParaRPr lang="en-IN" sz="2000" dirty="0"/>
          </a:p>
          <a:p>
            <a:pPr marL="0" indent="0">
              <a:buNone/>
            </a:pPr>
            <a:r>
              <a:rPr lang="en-IN" sz="2000" dirty="0"/>
              <a:t>Lazy Loading</a:t>
            </a:r>
          </a:p>
          <a:p>
            <a:pPr marL="0" indent="0">
              <a:buNone/>
            </a:pPr>
            <a:endParaRPr lang="en-IN" sz="2000" dirty="0"/>
          </a:p>
          <a:p>
            <a:endParaRPr lang="en-IN" sz="2800" dirty="0"/>
          </a:p>
          <a:p>
            <a:endParaRPr lang="en-IN" sz="2800" dirty="0"/>
          </a:p>
          <a:p>
            <a:endParaRPr lang="en-IN" dirty="0"/>
          </a:p>
        </p:txBody>
      </p:sp>
      <p:pic>
        <p:nvPicPr>
          <p:cNvPr id="13" name="Picture 12">
            <a:extLst>
              <a:ext uri="{FF2B5EF4-FFF2-40B4-BE49-F238E27FC236}">
                <a16:creationId xmlns:a16="http://schemas.microsoft.com/office/drawing/2014/main" id="{AAB16ABE-EA93-D5DB-53C0-E79FD5FD4DC1}"/>
              </a:ext>
            </a:extLst>
          </p:cNvPr>
          <p:cNvPicPr>
            <a:picLocks noChangeAspect="1"/>
          </p:cNvPicPr>
          <p:nvPr/>
        </p:nvPicPr>
        <p:blipFill>
          <a:blip r:embed="rId2"/>
          <a:stretch>
            <a:fillRect/>
          </a:stretch>
        </p:blipFill>
        <p:spPr>
          <a:xfrm>
            <a:off x="838200" y="1528761"/>
            <a:ext cx="5076862" cy="1038233"/>
          </a:xfrm>
          <a:prstGeom prst="rect">
            <a:avLst/>
          </a:prstGeom>
        </p:spPr>
      </p:pic>
      <p:pic>
        <p:nvPicPr>
          <p:cNvPr id="14" name="Picture 13">
            <a:extLst>
              <a:ext uri="{FF2B5EF4-FFF2-40B4-BE49-F238E27FC236}">
                <a16:creationId xmlns:a16="http://schemas.microsoft.com/office/drawing/2014/main" id="{C62DE38A-12AA-11AA-914B-1CA7F7B979D0}"/>
              </a:ext>
            </a:extLst>
          </p:cNvPr>
          <p:cNvPicPr>
            <a:picLocks noChangeAspect="1"/>
          </p:cNvPicPr>
          <p:nvPr/>
        </p:nvPicPr>
        <p:blipFill>
          <a:blip r:embed="rId3"/>
          <a:stretch>
            <a:fillRect/>
          </a:stretch>
        </p:blipFill>
        <p:spPr>
          <a:xfrm>
            <a:off x="824898" y="3968849"/>
            <a:ext cx="3781453" cy="438153"/>
          </a:xfrm>
          <a:prstGeom prst="rect">
            <a:avLst/>
          </a:prstGeom>
        </p:spPr>
      </p:pic>
      <p:pic>
        <p:nvPicPr>
          <p:cNvPr id="15" name="Picture 14">
            <a:extLst>
              <a:ext uri="{FF2B5EF4-FFF2-40B4-BE49-F238E27FC236}">
                <a16:creationId xmlns:a16="http://schemas.microsoft.com/office/drawing/2014/main" id="{466BBEEC-4E46-DD94-9D2B-70A208DEFD93}"/>
              </a:ext>
            </a:extLst>
          </p:cNvPr>
          <p:cNvPicPr>
            <a:picLocks noChangeAspect="1"/>
          </p:cNvPicPr>
          <p:nvPr/>
        </p:nvPicPr>
        <p:blipFill>
          <a:blip r:embed="rId4"/>
          <a:stretch>
            <a:fillRect/>
          </a:stretch>
        </p:blipFill>
        <p:spPr>
          <a:xfrm>
            <a:off x="838200" y="4417646"/>
            <a:ext cx="6593353" cy="276227"/>
          </a:xfrm>
          <a:prstGeom prst="rect">
            <a:avLst/>
          </a:prstGeom>
        </p:spPr>
      </p:pic>
      <p:pic>
        <p:nvPicPr>
          <p:cNvPr id="16" name="Picture 15">
            <a:extLst>
              <a:ext uri="{FF2B5EF4-FFF2-40B4-BE49-F238E27FC236}">
                <a16:creationId xmlns:a16="http://schemas.microsoft.com/office/drawing/2014/main" id="{453B1586-A2FF-2AB0-ACE4-56CA91C942A5}"/>
              </a:ext>
            </a:extLst>
          </p:cNvPr>
          <p:cNvPicPr>
            <a:picLocks noChangeAspect="1"/>
          </p:cNvPicPr>
          <p:nvPr/>
        </p:nvPicPr>
        <p:blipFill>
          <a:blip r:embed="rId5"/>
          <a:stretch>
            <a:fillRect/>
          </a:stretch>
        </p:blipFill>
        <p:spPr>
          <a:xfrm>
            <a:off x="838200" y="3153567"/>
            <a:ext cx="6051055" cy="211699"/>
          </a:xfrm>
          <a:prstGeom prst="rect">
            <a:avLst/>
          </a:prstGeom>
        </p:spPr>
      </p:pic>
      <p:pic>
        <p:nvPicPr>
          <p:cNvPr id="18" name="Picture 17">
            <a:extLst>
              <a:ext uri="{FF2B5EF4-FFF2-40B4-BE49-F238E27FC236}">
                <a16:creationId xmlns:a16="http://schemas.microsoft.com/office/drawing/2014/main" id="{9188A00C-3805-CA03-CF06-76566ED3F515}"/>
              </a:ext>
            </a:extLst>
          </p:cNvPr>
          <p:cNvPicPr>
            <a:picLocks noChangeAspect="1"/>
          </p:cNvPicPr>
          <p:nvPr/>
        </p:nvPicPr>
        <p:blipFill>
          <a:blip r:embed="rId6"/>
          <a:stretch>
            <a:fillRect/>
          </a:stretch>
        </p:blipFill>
        <p:spPr>
          <a:xfrm>
            <a:off x="838200" y="5230340"/>
            <a:ext cx="6741402" cy="911000"/>
          </a:xfrm>
          <a:prstGeom prst="rect">
            <a:avLst/>
          </a:prstGeom>
        </p:spPr>
      </p:pic>
    </p:spTree>
    <p:extLst>
      <p:ext uri="{BB962C8B-B14F-4D97-AF65-F5344CB8AC3E}">
        <p14:creationId xmlns:p14="http://schemas.microsoft.com/office/powerpoint/2010/main" val="367357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1</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5" name="Rectangle 4">
            <a:extLst>
              <a:ext uri="{FF2B5EF4-FFF2-40B4-BE49-F238E27FC236}">
                <a16:creationId xmlns:a16="http://schemas.microsoft.com/office/drawing/2014/main" id="{0843ACC8-8F59-AB25-5917-A890086600CC}"/>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404217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747683"/>
          </a:xfrm>
        </p:spPr>
        <p:txBody>
          <a:bodyPr/>
          <a:lstStyle/>
          <a:p>
            <a:r>
              <a:rPr lang="en-US" dirty="0">
                <a:cs typeface="Calibri" panose="020F0502020204030204" pitchFamily="34" charset="0"/>
              </a:rPr>
              <a:t>Agenda Week 9 – Angular Unit Testing.</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112808"/>
            <a:ext cx="10515600" cy="5064155"/>
          </a:xfrm>
        </p:spPr>
        <p:txBody>
          <a:bodyPr/>
          <a:lstStyle/>
          <a:p>
            <a:pPr marL="0" indent="0">
              <a:buNone/>
            </a:pPr>
            <a:r>
              <a:rPr lang="en-US" sz="2000" dirty="0"/>
              <a:t>Testing your Angular application helps you check that your application is working as you expect.</a:t>
            </a:r>
          </a:p>
          <a:p>
            <a:pPr marL="0" indent="0">
              <a:buNone/>
            </a:pPr>
            <a:r>
              <a:rPr lang="en-US" sz="2000" dirty="0"/>
              <a:t>You can Test Components, Services, Directives, Pipes, Routes, etc.</a:t>
            </a:r>
          </a:p>
          <a:p>
            <a:pPr marL="0" indent="0">
              <a:buNone/>
            </a:pPr>
            <a:endParaRPr lang="en-US" sz="2000" dirty="0"/>
          </a:p>
          <a:p>
            <a:pPr marL="0" indent="0">
              <a:buNone/>
            </a:pPr>
            <a:r>
              <a:rPr lang="en-US" sz="2400" b="1" dirty="0"/>
              <a:t>Setting Up Tests</a:t>
            </a:r>
            <a:br>
              <a:rPr lang="en-US" sz="2400" b="1" dirty="0"/>
            </a:br>
            <a:r>
              <a:rPr lang="en-US" sz="2000" dirty="0"/>
              <a:t>Project you create with the CLI is immediately ready to test. Just run the </a:t>
            </a:r>
            <a:r>
              <a:rPr lang="en-IN" sz="2000" dirty="0"/>
              <a:t> CLI command</a:t>
            </a:r>
          </a:p>
          <a:p>
            <a:pPr marL="0" indent="0">
              <a:buNone/>
            </a:pPr>
            <a:br>
              <a:rPr lang="en-IN" sz="2000" dirty="0"/>
            </a:br>
            <a:r>
              <a:rPr lang="en-US" sz="2000" dirty="0"/>
              <a:t>Console output looks the below			  Browser output looks the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Find the Code Coverage with CLI Command</a:t>
            </a:r>
            <a:br>
              <a:rPr lang="en-US" sz="2000" dirty="0"/>
            </a:br>
            <a:endParaRPr lang="en-IN" sz="2000" dirty="0"/>
          </a:p>
        </p:txBody>
      </p:sp>
      <p:pic>
        <p:nvPicPr>
          <p:cNvPr id="6" name="Picture 5">
            <a:extLst>
              <a:ext uri="{FF2B5EF4-FFF2-40B4-BE49-F238E27FC236}">
                <a16:creationId xmlns:a16="http://schemas.microsoft.com/office/drawing/2014/main" id="{135E7896-ED60-9464-2D9F-C6B354001230}"/>
              </a:ext>
            </a:extLst>
          </p:cNvPr>
          <p:cNvPicPr>
            <a:picLocks noChangeAspect="1"/>
          </p:cNvPicPr>
          <p:nvPr/>
        </p:nvPicPr>
        <p:blipFill>
          <a:blip r:embed="rId2"/>
          <a:stretch>
            <a:fillRect/>
          </a:stretch>
        </p:blipFill>
        <p:spPr>
          <a:xfrm>
            <a:off x="9949399" y="2593047"/>
            <a:ext cx="1028844" cy="371527"/>
          </a:xfrm>
          <a:prstGeom prst="rect">
            <a:avLst/>
          </a:prstGeom>
        </p:spPr>
      </p:pic>
      <p:pic>
        <p:nvPicPr>
          <p:cNvPr id="8" name="Picture 7">
            <a:extLst>
              <a:ext uri="{FF2B5EF4-FFF2-40B4-BE49-F238E27FC236}">
                <a16:creationId xmlns:a16="http://schemas.microsoft.com/office/drawing/2014/main" id="{289B3E0D-1435-B9D1-242C-C75C51D35E36}"/>
              </a:ext>
            </a:extLst>
          </p:cNvPr>
          <p:cNvPicPr>
            <a:picLocks noChangeAspect="1"/>
          </p:cNvPicPr>
          <p:nvPr/>
        </p:nvPicPr>
        <p:blipFill>
          <a:blip r:embed="rId3"/>
          <a:stretch>
            <a:fillRect/>
          </a:stretch>
        </p:blipFill>
        <p:spPr>
          <a:xfrm>
            <a:off x="926155" y="3644885"/>
            <a:ext cx="5340142" cy="1548497"/>
          </a:xfrm>
          <a:prstGeom prst="rect">
            <a:avLst/>
          </a:prstGeom>
        </p:spPr>
      </p:pic>
      <p:pic>
        <p:nvPicPr>
          <p:cNvPr id="12" name="Picture 11">
            <a:extLst>
              <a:ext uri="{FF2B5EF4-FFF2-40B4-BE49-F238E27FC236}">
                <a16:creationId xmlns:a16="http://schemas.microsoft.com/office/drawing/2014/main" id="{AEFC816E-9AE2-7760-89D5-C6F61B8A2F65}"/>
              </a:ext>
            </a:extLst>
          </p:cNvPr>
          <p:cNvPicPr>
            <a:picLocks noChangeAspect="1"/>
          </p:cNvPicPr>
          <p:nvPr/>
        </p:nvPicPr>
        <p:blipFill>
          <a:blip r:embed="rId4"/>
          <a:stretch>
            <a:fillRect/>
          </a:stretch>
        </p:blipFill>
        <p:spPr>
          <a:xfrm>
            <a:off x="6515100" y="3644885"/>
            <a:ext cx="4887686" cy="3032436"/>
          </a:xfrm>
          <a:prstGeom prst="rect">
            <a:avLst/>
          </a:prstGeom>
        </p:spPr>
      </p:pic>
      <p:pic>
        <p:nvPicPr>
          <p:cNvPr id="14" name="Picture 13">
            <a:extLst>
              <a:ext uri="{FF2B5EF4-FFF2-40B4-BE49-F238E27FC236}">
                <a16:creationId xmlns:a16="http://schemas.microsoft.com/office/drawing/2014/main" id="{A6C35F8D-7B22-5D5C-DA38-0EEDAE7C6CA8}"/>
              </a:ext>
            </a:extLst>
          </p:cNvPr>
          <p:cNvPicPr>
            <a:picLocks noChangeAspect="1"/>
          </p:cNvPicPr>
          <p:nvPr/>
        </p:nvPicPr>
        <p:blipFill>
          <a:blip r:embed="rId5"/>
          <a:stretch>
            <a:fillRect/>
          </a:stretch>
        </p:blipFill>
        <p:spPr>
          <a:xfrm>
            <a:off x="926155" y="5745192"/>
            <a:ext cx="2981741" cy="362001"/>
          </a:xfrm>
          <a:prstGeom prst="rect">
            <a:avLst/>
          </a:prstGeom>
        </p:spPr>
      </p:pic>
    </p:spTree>
    <p:extLst>
      <p:ext uri="{BB962C8B-B14F-4D97-AF65-F5344CB8AC3E}">
        <p14:creationId xmlns:p14="http://schemas.microsoft.com/office/powerpoint/2010/main" val="3409202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9</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07516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10</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84D22036-F68D-C8A0-E921-B129C01197A6}"/>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76001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10</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2676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Appendix</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dirty="0"/>
              <a:t>Add Links or permissible Images as needed</a:t>
            </a:r>
          </a:p>
          <a:p>
            <a:pPr>
              <a:spcAft>
                <a:spcPts val="1200"/>
              </a:spcAft>
            </a:pPr>
            <a:endParaRPr lang="en-IN" sz="2800" dirty="0">
              <a:solidFill>
                <a:schemeClr val="bg2"/>
              </a:solidFill>
            </a:endParaRPr>
          </a:p>
          <a:p>
            <a:endParaRPr lang="en-IN" dirty="0"/>
          </a:p>
        </p:txBody>
      </p:sp>
    </p:spTree>
    <p:extLst>
      <p:ext uri="{BB962C8B-B14F-4D97-AF65-F5344CB8AC3E}">
        <p14:creationId xmlns:p14="http://schemas.microsoft.com/office/powerpoint/2010/main" val="2411495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7CB9-D57B-E7D3-94AD-157356AE5A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0AC27F-34FF-FF73-CF18-71AD03861F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123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1</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6467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2</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FC0E9116-5280-A9D1-4225-1B0A95FB58D4}"/>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106415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2</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2398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3</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36F99FA-A81D-D3CA-3420-805BBBE29EFB}"/>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349866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3</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8838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4</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C47D179-8BF3-6AAA-4414-38B45E51865E}"/>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322390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4</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242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E9AD36-30A4-4004-A75D-E267272DE5BC}">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347dcaf8-0ddc-426e-8eaa-fa982e2d5739"/>
    <ds:schemaRef ds:uri="46ccd29f-f70d-4609-a317-8968d41a404d"/>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3.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cd29f-f70d-4609-a317-8968d41a404d"/>
    <ds:schemaRef ds:uri="347dcaf8-0ddc-426e-8eaa-fa982e2d5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296</TotalTime>
  <Words>663</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 Next LT Pro</vt:lpstr>
      <vt:lpstr>Calibri</vt:lpstr>
      <vt:lpstr>Calibri Light</vt:lpstr>
      <vt:lpstr>Roboto</vt:lpstr>
      <vt:lpstr>sohne</vt:lpstr>
      <vt:lpstr>Office Theme</vt:lpstr>
      <vt:lpstr>EmpowHer</vt:lpstr>
      <vt:lpstr>Agenda Week 1</vt:lpstr>
      <vt:lpstr>Topic Week 1</vt:lpstr>
      <vt:lpstr>Agenda Week 2</vt:lpstr>
      <vt:lpstr>Topic Week 2</vt:lpstr>
      <vt:lpstr>Agenda Week 3</vt:lpstr>
      <vt:lpstr>Topic Week 3</vt:lpstr>
      <vt:lpstr>Agenda Week 4</vt:lpstr>
      <vt:lpstr>Topic Week 4</vt:lpstr>
      <vt:lpstr>Agenda Week 5</vt:lpstr>
      <vt:lpstr>Topic Week 5</vt:lpstr>
      <vt:lpstr>Agenda Week 6</vt:lpstr>
      <vt:lpstr>Topic Week 6</vt:lpstr>
      <vt:lpstr>Agenda Week 7 - Angular Services</vt:lpstr>
      <vt:lpstr>Agenda Week 7 - Angular DI</vt:lpstr>
      <vt:lpstr>Agenda Week 7 - Angular Observable and Http</vt:lpstr>
      <vt:lpstr>Agenda Week 8 – Angular Modules</vt:lpstr>
      <vt:lpstr>Agenda Week 8 – Angular Routing</vt:lpstr>
      <vt:lpstr>Agenda Week 8 – Angular Routing</vt:lpstr>
      <vt:lpstr>Agenda Week 9 – Angular Unit Testing.</vt:lpstr>
      <vt:lpstr>Topic Week 9</vt:lpstr>
      <vt:lpstr>Agenda Week 10</vt:lpstr>
      <vt:lpstr>Topic Week 10</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Nilesh Soni</cp:lastModifiedBy>
  <cp:revision>7</cp:revision>
  <dcterms:created xsi:type="dcterms:W3CDTF">2023-07-20T08:27:39Z</dcterms:created>
  <dcterms:modified xsi:type="dcterms:W3CDTF">2023-07-29T04:28:25Z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