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4" r:id="rId9"/>
    <p:sldId id="4785" r:id="rId10"/>
    <p:sldId id="4786" r:id="rId11"/>
    <p:sldId id="4787" r:id="rId12"/>
    <p:sldId id="275"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italic r:id="rId20"/>
    </p:embeddedFont>
    <p:embeddedFont>
      <p:font typeface="Roboto Medium" panose="020000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 id="4787"/>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84" d="100"/>
          <a:sy n="84" d="100"/>
        </p:scale>
        <p:origin x="828" y="7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31T22:26:11.2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372 166,'543'0,"-543"0,0 0,0 0,-1 0,1 0,0 0,0 0,0 0,0 0,0 0,0 0,0 0,0 0,0 0,0 0,0 0,0 0,0 0,0 0,-1 0,1 0,0-1,0 1,0 0,0 0,0 0,0 0,0 0,0 0,0 0,0 0,0 0,0 0,0 0,0 0,0 0,0-1,0 1,0 0,0 0,0 0,0 0,0 0,0 0,0 0,0 0,0 0,0 0,0 0,0 0,0-1,0 1,0 0,0 0,1 0,-1 0,0 0,0 0,0 0,0 0,0 0,0 0,0 0,0 0,0 0,0 0,0 0,0 0,-9-8,-14-5,15 10,6 2,0 1,0-1,0 1,0-1,0 0,0 0,0 0,0 0,1 0,-1 0,0 0,1-1,-1 1,1 0,-1-1,-1-2,3 3,0 1,0-1,1 1,-1-1,0 1,1-1,-1 1,0 0,1-1,-1 1,0 0,1-1,-1 1,0 0,1-1,-1 1,1 0,-1 0,1 0,-1-1,1 1,-1 0,1 0,-1 0,1 0,-1 0,1 0,-1 0,1 0,-1 0,1 0,-1 0,1 0,0 0,24 2,-22-2,317 34,-316-34,0 1,0 0,0 0,-1 0,1 1,0-1,-1 1,1 0,-1 0,0 0,6 4,-9-5,1-1,0 1,-1 0,1 0,0-1,-1 1,1 0,-1 0,1 0,-1-1,0 1,1 0,-1 0,0 0,0 0,0 0,1 0,-1 0,0 0,0 1,-1 0,1-1,-1 0,0 1,1-1,-1 0,0 0,0 0,0 1,0-1,0 0,0 0,0 0,0-1,0 1,0 0,-1 0,1 0,-2 0,-5 3,-1-1,1 0,-1 0,0-1,0 0,0 0,-12 0,-68-2,18-6,0-4,-86-22,132 26,-12 1,31 5,0 0,0 0,0-1,0 0,0 0,0-1,0 0,0 0,1 0,-1-1,-9-5,14 7,1 1,-1 0,1-1,-1 1,1-1,-1 1,1-1,-1 1,1-1,-1 1,1-1,0 1,-1-1,1 1,0-1,0 0,0 1,-1-1,1 0,0 1,0-1,0 0,0 1,0-1,0 0,0 1,0-1,0 0,0 1,1-2,0 1,0 0,0 0,0 0,0 0,0 0,0 0,1 0,-1 0,0 1,1-1,-1 0,0 1,3-1,8-2,0 0,19-2,-26 5,301-23,-296 24,21-2,-30 1,0 0,1 0,-1 0,1 0,-1-1,0 1,1 0,-1-1,0 1,0-1,1 0,-1 1,0-1,0 0,2-1,-3 2,0-1,0 1,0 0,0-1,0 1,0 0,0-1,0 1,0 0,0-1,0 1,0 0,0-1,0 1,-1 0,1 0,0-1,0 1,0 0,0-1,-1 1,1 0,0 0,0 0,-1-1,1 1,0 0,0 0,-1 0,1-1,0 1,-1 0,1 0,0 0,0 0,-1 0,1 0,0 0,-1 0,-16-6,-28-1,-2 1,1 2,-57 4,58 0,-645 1,686-1,-35-2,38 2,-1 0,1-1,0 1,-1 0,1 0,0-1,0 1,-1-1,1 1,0-1,0 0,0 1,0-1,-1 0,1 0,0 0,0 0,1 1,-1-1,0-1,0 1,0 0,-1-2,3 2,-1 0,0 1,0-1,1 0,-1 1,0-1,0 0,1 1,-1-1,1 1,-1-1,1 1,-1-1,1 1,-1-1,1 1,-1-1,1 1,0-1,-1 1,1 0,-1 0,1-1,0 1,-1 0,1 0,0 0,0 0,-1-1,1 1,1 0,27-4,-27 4,350-5,-208 7,469-1,-610-1,40 2,-25 5,-18-6,0-1,1 0,-1 1,0-1,0 0,1 1,-1-1,0 1,0-1,0 0,1 1,-1-1,0 1,0-1,0 0,0 1,0-1,0 1,0-1,0 1,0-1,0 1,0-1,0 0,0 1,-1-1,1 1,0-1,0 0,0 1,0-1,-1 1,-1 1,0 1,0-1,0 0,0 0,0-1,-1 1,1 0,0-1,-1 0,0 1,1-1,-1 0,0 0,-3 0,-47 10,35-8,-55 7,0-3,-121-4,155-4,23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31T22:26:12.46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1133 187,'-282'2,"-299"-4,473-8,67 5,-51 1,91 3,0 1,-1 0,1 0,0 0,0 1,-1-1,1 0,0 0,0 1,-1-1,1 0,0 1,0 0,0-1,0 1,0-1,-1 1,1 0,1 0,-1 0,0 0,0 0,-1 2,2-2,0 0,0 0,0 0,0 0,0-1,0 1,0 0,0 0,1 0,-1 0,0 0,1 0,-1 0,1 0,-1 0,1-1,0 1,-1 0,1 0,0-1,-1 1,1 0,0-1,0 1,0-1,-1 1,1-1,0 1,0-1,1 1,21 10,0-1,1-1,0-1,0-1,44 7,127 4,-187-17,83 2,-1-3,1-4,105-19,-5-14,38-6,-174 36,0 2,68 3,-104 3,-16-1,-5 0,-34 1,-65-4,0-4,-136-26,189 25,30 6,-1-1,-24-7,39 9,1-1,0 1,-1-1,1 0,0 0,0 0,0-1,1 1,-1-1,1 1,-1-1,1 0,0 0,0 0,0 0,0 0,-1-5,2 6,1 1,-1-1,1 1,-1-1,1 1,0-1,0 1,0-1,0 1,0-1,0 1,0-1,0 1,1-1,-1 1,1 0,-1-1,1 1,-1-1,1 1,0 0,0 0,0-1,0 1,0 0,0 0,0 0,0 0,0 0,0 0,0 0,1 0,-1 1,0-1,1 0,-1 1,0-1,1 1,-1-1,1 1,-1 0,3-1,36-2,-22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31T22:26:14.51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31T22:26:16.2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1885 0,'-685'26,"6"35,593-52,-51 6,-161-3,340-5,156 5,0 2,70 8,1808 66,-1502-118,-411 9,234-60,-228 27,-167 52,-11 1,-15 0,24 1,-130 9,-134 26,140-17,-581 101,-3 23,-354 63,1020-197,-3 0,0-1,-1-2,-56-2,100-3,-1 0,0 0,1 0,-1-1,1 1,-1-1,1 0,-1 1,-2-3,-3-3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1T22:27:17.793"/>
    </inkml:context>
    <inkml:brush xml:id="br0">
      <inkml:brushProperty name="width" value="0.035" units="cm"/>
      <inkml:brushProperty name="height" value="0.03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4/09/2025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5.png"/><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0.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2025</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552388"/>
          </a:xfrm>
        </p:spPr>
        <p:txBody>
          <a:bodyPr/>
          <a:lstStyle/>
          <a:p>
            <a:r>
              <a:rPr lang="en-AU" b="1" dirty="0"/>
              <a:t>Performance In The Trial Store From Feb – May</a:t>
            </a:r>
          </a:p>
          <a:p>
            <a:r>
              <a:rPr lang="en-US" sz="1400" b="1" dirty="0"/>
              <a:t>Key Insight Callout:</a:t>
            </a:r>
            <a:endParaRPr lang="en-US" sz="1400" dirty="0"/>
          </a:p>
          <a:p>
            <a:pPr marL="285750" indent="-285750">
              <a:buFont typeface="Arial" panose="020B0604020202020204" pitchFamily="34" charset="0"/>
              <a:buChar char="•"/>
            </a:pPr>
            <a:r>
              <a:rPr lang="en-US" sz="1400" dirty="0"/>
              <a:t>Number of customers increased significantly in trial stores during trial period.</a:t>
            </a:r>
          </a:p>
          <a:p>
            <a:pPr marL="285750" indent="-285750">
              <a:buFont typeface="Arial" panose="020B0604020202020204" pitchFamily="34" charset="0"/>
              <a:buChar char="•"/>
            </a:pPr>
            <a:r>
              <a:rPr lang="en-US" sz="1400" dirty="0"/>
              <a:t>Growth driven by higher footfall, not just more transactions per customer.</a:t>
            </a:r>
          </a:p>
          <a:p>
            <a:pPr marL="285750" indent="-285750">
              <a:buFont typeface="Arial" panose="020B0604020202020204" pitchFamily="34" charset="0"/>
              <a:buChar char="•"/>
            </a:pPr>
            <a:r>
              <a:rPr lang="en-US" sz="1400" dirty="0"/>
              <a:t>Indicates trial layout attracted more shoppers.</a:t>
            </a:r>
          </a:p>
          <a:p>
            <a:pPr marL="285750" indent="-285750">
              <a:buFont typeface="Arial" panose="020B0604020202020204" pitchFamily="34" charset="0"/>
              <a:buChar char="•"/>
            </a:pPr>
            <a:endParaRPr lang="en-US" sz="1400" dirty="0"/>
          </a:p>
          <a:p>
            <a:endParaRPr lang="en-AU" sz="1400" dirty="0">
              <a:solidFill>
                <a:schemeClr val="tx1"/>
              </a:solidFill>
              <a:cs typeface="Roboto" panose="02000000000000000000" pitchFamily="2" charset="0"/>
            </a:endParaRPr>
          </a:p>
          <a:p>
            <a:r>
              <a:rPr lang="en-AU" dirty="0"/>
              <a:t> </a:t>
            </a:r>
          </a:p>
          <a:p>
            <a:endParaRPr lang="en-US" b="1" dirty="0"/>
          </a:p>
        </p:txBody>
      </p:sp>
      <p:pic>
        <p:nvPicPr>
          <p:cNvPr id="5" name="Picture 4">
            <a:extLst>
              <a:ext uri="{FF2B5EF4-FFF2-40B4-BE49-F238E27FC236}">
                <a16:creationId xmlns:a16="http://schemas.microsoft.com/office/drawing/2014/main" id="{6E0AF6F0-CF53-86CC-6405-45619DCBE3DF}"/>
              </a:ext>
            </a:extLst>
          </p:cNvPr>
          <p:cNvPicPr>
            <a:picLocks noChangeAspect="1"/>
          </p:cNvPicPr>
          <p:nvPr/>
        </p:nvPicPr>
        <p:blipFill>
          <a:blip r:embed="rId2"/>
          <a:stretch>
            <a:fillRect/>
          </a:stretch>
        </p:blipFill>
        <p:spPr>
          <a:xfrm>
            <a:off x="2572787" y="2499360"/>
            <a:ext cx="7333213" cy="370289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037DB3-0C78-0B56-AC61-8388E27069D5}"/>
              </a:ext>
            </a:extLst>
          </p:cNvPr>
          <p:cNvSpPr>
            <a:spLocks noGrp="1"/>
          </p:cNvSpPr>
          <p:nvPr>
            <p:ph type="body" sz="quarter" idx="10"/>
          </p:nvPr>
        </p:nvSpPr>
        <p:spPr/>
        <p:txBody>
          <a:bodyPr/>
          <a:lstStyle/>
          <a:p>
            <a:r>
              <a:rPr lang="en-GB" b="1" dirty="0"/>
              <a:t>Next Steps</a:t>
            </a:r>
          </a:p>
        </p:txBody>
      </p:sp>
      <p:sp>
        <p:nvSpPr>
          <p:cNvPr id="3" name="TextBox 2">
            <a:extLst>
              <a:ext uri="{FF2B5EF4-FFF2-40B4-BE49-F238E27FC236}">
                <a16:creationId xmlns:a16="http://schemas.microsoft.com/office/drawing/2014/main" id="{88BBB4F5-F2B4-443A-A7E8-D754220015C8}"/>
              </a:ext>
            </a:extLst>
          </p:cNvPr>
          <p:cNvSpPr txBox="1"/>
          <p:nvPr/>
        </p:nvSpPr>
        <p:spPr>
          <a:xfrm>
            <a:off x="1196975" y="1277771"/>
            <a:ext cx="7183526" cy="1931213"/>
          </a:xfrm>
          <a:prstGeom prst="rect">
            <a:avLst/>
          </a:prstGeom>
          <a:noFill/>
        </p:spPr>
        <p:txBody>
          <a:bodyPr wrap="square" lIns="0" tIns="0" rIns="0" bIns="0" rtlCol="0" anchor="t">
            <a:noAutofit/>
          </a:bodyPr>
          <a:lstStyle/>
          <a:p>
            <a:pPr marL="171450" lvl="0" indent="-1714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Implement layout in stores like </a:t>
            </a:r>
            <a:r>
              <a:rPr lang="en-US" altLang="en-US" sz="1400" b="1" dirty="0">
                <a:latin typeface="Arial" panose="020B0604020202020204" pitchFamily="34" charset="0"/>
              </a:rPr>
              <a:t>77 &amp; 86</a:t>
            </a:r>
            <a:r>
              <a:rPr lang="en-US" altLang="en-US" sz="1400" dirty="0">
                <a:latin typeface="Arial" panose="020B0604020202020204" pitchFamily="34" charset="0"/>
              </a:rPr>
              <a:t>, exclude 88-like stores.</a:t>
            </a:r>
          </a:p>
          <a:p>
            <a:pPr lvl="0" eaLnBrk="0" fontAlgn="base" hangingPunct="0">
              <a:spcBef>
                <a:spcPct val="0"/>
              </a:spcBef>
              <a:spcAft>
                <a:spcPct val="0"/>
              </a:spcAft>
            </a:pPr>
            <a:endParaRPr lang="en-US" altLang="en-US" sz="1400" dirty="0">
              <a:latin typeface="Arial" panose="020B0604020202020204" pitchFamily="34" charset="0"/>
            </a:endParaRPr>
          </a:p>
          <a:p>
            <a:pPr marL="171450" lvl="0" indent="-1714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Enhance </a:t>
            </a:r>
            <a:r>
              <a:rPr lang="en-US" altLang="en-US" sz="1400" b="1" dirty="0">
                <a:latin typeface="Arial" panose="020B0604020202020204" pitchFamily="34" charset="0"/>
              </a:rPr>
              <a:t>mainstream family promotions</a:t>
            </a:r>
            <a:r>
              <a:rPr lang="en-US" altLang="en-US" sz="1400" dirty="0">
                <a:latin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endParaRPr>
          </a:p>
          <a:p>
            <a:pPr marL="171450" lvl="0" indent="-1714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Test </a:t>
            </a:r>
            <a:r>
              <a:rPr lang="en-US" altLang="en-US" sz="1400" b="1" dirty="0">
                <a:latin typeface="Arial" panose="020B0604020202020204" pitchFamily="34" charset="0"/>
              </a:rPr>
              <a:t>premium upsell offers</a:t>
            </a:r>
            <a:r>
              <a:rPr lang="en-US" altLang="en-US" sz="1400" dirty="0">
                <a:latin typeface="Arial" panose="020B0604020202020204" pitchFamily="34" charset="0"/>
              </a:rPr>
              <a:t> with retirees &amp; couples.</a:t>
            </a:r>
          </a:p>
          <a:p>
            <a:pPr lvl="0" eaLnBrk="0" fontAlgn="base" hangingPunct="0">
              <a:spcBef>
                <a:spcPct val="0"/>
              </a:spcBef>
              <a:spcAft>
                <a:spcPct val="0"/>
              </a:spcAft>
            </a:pPr>
            <a:endParaRPr lang="en-US" altLang="en-US" sz="1400" dirty="0">
              <a:latin typeface="Arial" panose="020B0604020202020204" pitchFamily="34" charset="0"/>
            </a:endParaRPr>
          </a:p>
          <a:p>
            <a:pPr marL="171450" lvl="0" indent="-1714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Monitor long-term performance impact.</a:t>
            </a:r>
          </a:p>
        </p:txBody>
      </p:sp>
    </p:spTree>
    <p:extLst>
      <p:ext uri="{BB962C8B-B14F-4D97-AF65-F5344CB8AC3E}">
        <p14:creationId xmlns:p14="http://schemas.microsoft.com/office/powerpoint/2010/main" val="390780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b="1"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defPPr>
              <a:defRPr lang="en-US"/>
            </a:defPPr>
            <a:lvl1pPr>
              <a:defRPr sz="1200">
                <a:latin typeface="Roboto Light" panose="02000000000000000000" pitchFamily="2" charset="0"/>
                <a:ea typeface="Roboto Light" panose="02000000000000000000" pitchFamily="2" charset="0"/>
              </a:defRPr>
            </a:lvl1pPr>
          </a:lstStyle>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Mainstream young families are the largest chip buyers, driving category sales.</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Premium retirees spend more per unit, offering upsell potential.</a:t>
            </a:r>
          </a:p>
          <a:p>
            <a:endParaRPr lang="en-US" sz="1400" dirty="0">
              <a:latin typeface="Roboto" panose="02000000000000000000" pitchFamily="2" charset="0"/>
              <a:ea typeface="Roboto" panose="02000000000000000000" pitchFamily="2" charset="0"/>
              <a:cs typeface="Roboto" panose="02000000000000000000" pitchFamily="2" charset="0"/>
            </a:endParaRPr>
          </a:p>
          <a:p>
            <a:pPr lvl="0" eaLnBrk="0" fontAlgn="base" hangingPunct="0">
              <a:spcBef>
                <a:spcPct val="0"/>
              </a:spcBef>
              <a:spcAft>
                <a:spcPct val="0"/>
              </a:spcAft>
            </a:pPr>
            <a:endParaRPr lang="en-US" altLang="en-US" sz="1400" dirty="0">
              <a:latin typeface="Roboto" panose="02000000000000000000" pitchFamily="2" charset="0"/>
              <a:ea typeface="Roboto" panose="02000000000000000000" pitchFamily="2" charset="0"/>
              <a:cs typeface="Roboto" panose="02000000000000000000" pitchFamily="2" charset="0"/>
            </a:endParaRPr>
          </a:p>
          <a:p>
            <a:endParaRPr lang="en-AU" dirty="0"/>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Stores 77 &amp; 86 showed significant sales uplift (driven by more customers).</a:t>
            </a:r>
          </a:p>
          <a:p>
            <a:pPr lvl="0" eaLnBrk="0" fontAlgn="base" hangingPunct="0">
              <a:spcBef>
                <a:spcPct val="0"/>
              </a:spcBef>
              <a:spcAft>
                <a:spcPct val="0"/>
              </a:spcAft>
            </a:pPr>
            <a:endParaRPr lang="en-US" altLang="en-US"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400" dirty="0">
                <a:latin typeface="Arial" panose="020B0604020202020204" pitchFamily="34" charset="0"/>
              </a:rPr>
              <a:t>Store 88 showed no significant impact compared to control.</a:t>
            </a:r>
          </a:p>
          <a:p>
            <a:pPr lvl="0" eaLnBrk="0" fontAlgn="base" hangingPunct="0">
              <a:spcBef>
                <a:spcPct val="0"/>
              </a:spcBef>
              <a:spcAft>
                <a:spcPct val="0"/>
              </a:spcAft>
            </a:pPr>
            <a:endParaRPr lang="en-US" altLang="en-US" sz="1400" dirty="0">
              <a:latin typeface="Roboto" panose="02000000000000000000" pitchFamily="2" charset="0"/>
              <a:ea typeface="Roboto" panose="02000000000000000000" pitchFamily="2" charset="0"/>
              <a:cs typeface="Roboto" panose="02000000000000000000" pitchFamily="2" charset="0"/>
            </a:endParaRP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463212"/>
          </a:xfrm>
        </p:spPr>
        <p:txBody>
          <a:bodyPr/>
          <a:lstStyle/>
          <a:p>
            <a:r>
              <a:rPr lang="en-US" b="1" dirty="0"/>
              <a:t>Mainstream Young Families Drive the Highest Chip Sales</a:t>
            </a:r>
            <a:endParaRPr lang="en-GB" b="1" dirty="0"/>
          </a:p>
          <a:p>
            <a:r>
              <a:rPr lang="en-US" sz="1400" b="1" dirty="0"/>
              <a:t>Key Insight callout: </a:t>
            </a:r>
          </a:p>
          <a:p>
            <a:pPr marL="285750" indent="-285750">
              <a:buFont typeface="Arial" panose="020B0604020202020204" pitchFamily="34" charset="0"/>
              <a:buChar char="•"/>
            </a:pPr>
            <a:r>
              <a:rPr lang="en-US" sz="1400" dirty="0"/>
              <a:t>Sales fell to their lowest point in Feb 2019 ($72K).</a:t>
            </a:r>
          </a:p>
          <a:p>
            <a:pPr marL="285750" indent="-285750">
              <a:buFont typeface="Arial" panose="020B0604020202020204" pitchFamily="34" charset="0"/>
              <a:buChar char="•"/>
            </a:pPr>
            <a:r>
              <a:rPr lang="en-US" sz="1400" dirty="0"/>
              <a:t>Recovery in March 2019 shows the dip was short-term, not structural.</a:t>
            </a:r>
          </a:p>
          <a:p>
            <a:r>
              <a:rPr lang="en-US" sz="1400" dirty="0"/>
              <a:t> </a:t>
            </a:r>
          </a:p>
          <a:p>
            <a:endParaRPr lang="en-AU" sz="2000" dirty="0"/>
          </a:p>
        </p:txBody>
      </p:sp>
      <p:pic>
        <p:nvPicPr>
          <p:cNvPr id="9" name="Picture 8">
            <a:extLst>
              <a:ext uri="{FF2B5EF4-FFF2-40B4-BE49-F238E27FC236}">
                <a16:creationId xmlns:a16="http://schemas.microsoft.com/office/drawing/2014/main" id="{C5D1A12D-DFBD-531E-FBD9-286D8ADC74CA}"/>
              </a:ext>
            </a:extLst>
          </p:cNvPr>
          <p:cNvPicPr>
            <a:picLocks noChangeAspect="1"/>
          </p:cNvPicPr>
          <p:nvPr/>
        </p:nvPicPr>
        <p:blipFill>
          <a:blip r:embed="rId2"/>
          <a:stretch>
            <a:fillRect/>
          </a:stretch>
        </p:blipFill>
        <p:spPr>
          <a:xfrm>
            <a:off x="2115921" y="2108139"/>
            <a:ext cx="7960157" cy="389949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26541" y="482632"/>
            <a:ext cx="10841125" cy="1192549"/>
          </a:xfrm>
        </p:spPr>
        <p:txBody>
          <a:bodyPr/>
          <a:lstStyle/>
          <a:p>
            <a:r>
              <a:rPr lang="en-US" b="1" dirty="0"/>
              <a:t>Affluence &amp; Buying Behavior in Chips</a:t>
            </a:r>
          </a:p>
          <a:p>
            <a:r>
              <a:rPr lang="en-US" sz="1400" b="1" dirty="0"/>
              <a:t>Insight: </a:t>
            </a:r>
            <a:r>
              <a:rPr lang="en-US" sz="1400" dirty="0"/>
              <a:t>Mainstream young singles/couples and families contribute most; premium retirees spend more per unit.</a:t>
            </a:r>
          </a:p>
          <a:p>
            <a:r>
              <a:rPr lang="en-US" sz="1400" b="1" dirty="0"/>
              <a:t>Callout: </a:t>
            </a:r>
            <a:r>
              <a:rPr lang="en-US" sz="1400" dirty="0"/>
              <a:t>Opportunity to upsell premium products to mainstream segments.</a:t>
            </a:r>
          </a:p>
          <a:p>
            <a:endParaRPr lang="en-AU" dirty="0"/>
          </a:p>
          <a:p>
            <a:endParaRPr lang="en-AU" dirty="0"/>
          </a:p>
        </p:txBody>
      </p:sp>
      <p:pic>
        <p:nvPicPr>
          <p:cNvPr id="5" name="Picture 4">
            <a:extLst>
              <a:ext uri="{FF2B5EF4-FFF2-40B4-BE49-F238E27FC236}">
                <a16:creationId xmlns:a16="http://schemas.microsoft.com/office/drawing/2014/main" id="{CEF27778-CA9C-CCD0-4379-9455360A4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993" y="1777594"/>
            <a:ext cx="7430013" cy="442896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741189"/>
          </a:xfrm>
        </p:spPr>
        <p:txBody>
          <a:bodyPr/>
          <a:lstStyle/>
          <a:p>
            <a:r>
              <a:rPr lang="en-AU" b="1" dirty="0"/>
              <a:t>Proportion of Customers By Affluence &amp; Life Stage</a:t>
            </a:r>
          </a:p>
          <a:p>
            <a:r>
              <a:rPr lang="en-AU" sz="1400" b="1" dirty="0"/>
              <a:t>Key Insights: </a:t>
            </a:r>
          </a:p>
          <a:p>
            <a:pPr marL="285750" indent="-285750">
              <a:buFont typeface="Arial" panose="020B0604020202020204" pitchFamily="34" charset="0"/>
              <a:buChar char="•"/>
            </a:pPr>
            <a:r>
              <a:rPr lang="en-US" sz="1400" dirty="0"/>
              <a:t>Mainstream customers are the largest group in every </a:t>
            </a:r>
            <a:r>
              <a:rPr lang="en-US" sz="1400" dirty="0" err="1"/>
              <a:t>lifestage</a:t>
            </a:r>
            <a:r>
              <a:rPr lang="en-US" sz="1400" dirty="0"/>
              <a:t>.</a:t>
            </a:r>
          </a:p>
          <a:p>
            <a:pPr marL="285750" indent="-285750">
              <a:buFont typeface="Arial" panose="020B0604020202020204" pitchFamily="34" charset="0"/>
              <a:buChar char="•"/>
            </a:pPr>
            <a:r>
              <a:rPr lang="en-US" sz="1400" dirty="0"/>
              <a:t>Premium customers are stronger among retirees and </a:t>
            </a:r>
            <a:r>
              <a:rPr lang="en-US" sz="1400" dirty="0" err="1"/>
              <a:t>midage</a:t>
            </a:r>
            <a:r>
              <a:rPr lang="en-US" sz="1400" dirty="0"/>
              <a:t> couples.</a:t>
            </a:r>
            <a:endParaRPr lang="en-AU" sz="1400" b="1" dirty="0"/>
          </a:p>
        </p:txBody>
      </p:sp>
      <p:pic>
        <p:nvPicPr>
          <p:cNvPr id="11" name="Picture 10">
            <a:extLst>
              <a:ext uri="{FF2B5EF4-FFF2-40B4-BE49-F238E27FC236}">
                <a16:creationId xmlns:a16="http://schemas.microsoft.com/office/drawing/2014/main" id="{DC071EDD-B615-BEB5-5DB3-AD8619E33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840" y="2114093"/>
            <a:ext cx="7644343" cy="4219234"/>
          </a:xfrm>
          <a:prstGeom prst="rect">
            <a:avLst/>
          </a:prstGeom>
        </p:spPr>
      </p:pic>
      <p:sp>
        <p:nvSpPr>
          <p:cNvPr id="13" name="Rectangle 4">
            <a:extLst>
              <a:ext uri="{FF2B5EF4-FFF2-40B4-BE49-F238E27FC236}">
                <a16:creationId xmlns:a16="http://schemas.microsoft.com/office/drawing/2014/main" id="{B37C5F7B-31B0-B424-E833-B921A4AD9D76}"/>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503456"/>
          </a:xfrm>
        </p:spPr>
        <p:txBody>
          <a:bodyPr/>
          <a:lstStyle/>
          <a:p>
            <a:r>
              <a:rPr lang="en-US" b="1" dirty="0"/>
              <a:t>Trial vs Control Sales Performance</a:t>
            </a:r>
          </a:p>
          <a:p>
            <a:r>
              <a:rPr lang="en-US" sz="1400" b="1" dirty="0"/>
              <a:t>Key Insight Callout:</a:t>
            </a:r>
            <a:endParaRPr lang="en-US" sz="1400" dirty="0"/>
          </a:p>
          <a:p>
            <a:pPr marL="285750" indent="-285750">
              <a:buFont typeface="Arial" panose="020B0604020202020204" pitchFamily="34" charset="0"/>
              <a:buChar char="•"/>
            </a:pPr>
            <a:r>
              <a:rPr lang="en-US" sz="1400" dirty="0"/>
              <a:t>Trial stores show </a:t>
            </a:r>
            <a:r>
              <a:rPr lang="en-US" sz="1400" b="1" dirty="0"/>
              <a:t>higher sales uplift vs controls</a:t>
            </a:r>
            <a:r>
              <a:rPr lang="en-US" sz="1400" dirty="0"/>
              <a:t> during Feb–Apr.</a:t>
            </a:r>
          </a:p>
          <a:p>
            <a:pPr marL="285750" indent="-285750">
              <a:buFont typeface="Arial" panose="020B0604020202020204" pitchFamily="34" charset="0"/>
              <a:buChar char="•"/>
            </a:pPr>
            <a:r>
              <a:rPr lang="en-US" sz="1400" dirty="0"/>
              <a:t>Sales trend sustained </a:t>
            </a:r>
            <a:r>
              <a:rPr lang="en-US" sz="1400" b="1" dirty="0"/>
              <a:t>beyond trial period</a:t>
            </a:r>
            <a:r>
              <a:rPr lang="en-US" sz="1400" dirty="0"/>
              <a:t>, indicating lasting impact.</a:t>
            </a:r>
            <a:endParaRPr lang="en-US" sz="1400" dirty="0">
              <a:solidFill>
                <a:schemeClr val="tx1"/>
              </a:solidFill>
              <a:cs typeface="Roboto" panose="02000000000000000000" pitchFamily="2" charset="0"/>
            </a:endParaRPr>
          </a:p>
          <a:p>
            <a:endParaRPr lang="en-AU" dirty="0"/>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E8AE6A1-DA78-D8F9-5C18-9A7BFE5C6330}"/>
                  </a:ext>
                </a:extLst>
              </p14:cNvPr>
              <p14:cNvContentPartPr/>
              <p14:nvPr/>
            </p14:nvContentPartPr>
            <p14:xfrm>
              <a:off x="3377347" y="2588458"/>
              <a:ext cx="454320" cy="82440"/>
            </p14:xfrm>
          </p:contentPart>
        </mc:Choice>
        <mc:Fallback xmlns="">
          <p:pic>
            <p:nvPicPr>
              <p:cNvPr id="8" name="Ink 7">
                <a:extLst>
                  <a:ext uri="{FF2B5EF4-FFF2-40B4-BE49-F238E27FC236}">
                    <a16:creationId xmlns:a16="http://schemas.microsoft.com/office/drawing/2014/main" id="{EE8AE6A1-DA78-D8F9-5C18-9A7BFE5C6330}"/>
                  </a:ext>
                </a:extLst>
              </p:cNvPr>
              <p:cNvPicPr/>
              <p:nvPr/>
            </p:nvPicPr>
            <p:blipFill>
              <a:blip r:embed="rId4"/>
              <a:stretch>
                <a:fillRect/>
              </a:stretch>
            </p:blipFill>
            <p:spPr>
              <a:xfrm>
                <a:off x="3323347" y="2480818"/>
                <a:ext cx="5619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B9CC9C8-0866-EF43-3043-8FE74DD7AF55}"/>
                  </a:ext>
                </a:extLst>
              </p14:cNvPr>
              <p14:cNvContentPartPr/>
              <p14:nvPr/>
            </p14:nvContentPartPr>
            <p14:xfrm>
              <a:off x="3220747" y="2551378"/>
              <a:ext cx="557640" cy="103320"/>
            </p14:xfrm>
          </p:contentPart>
        </mc:Choice>
        <mc:Fallback xmlns="">
          <p:pic>
            <p:nvPicPr>
              <p:cNvPr id="9" name="Ink 8">
                <a:extLst>
                  <a:ext uri="{FF2B5EF4-FFF2-40B4-BE49-F238E27FC236}">
                    <a16:creationId xmlns:a16="http://schemas.microsoft.com/office/drawing/2014/main" id="{9B9CC9C8-0866-EF43-3043-8FE74DD7AF55}"/>
                  </a:ext>
                </a:extLst>
              </p:cNvPr>
              <p:cNvPicPr/>
              <p:nvPr/>
            </p:nvPicPr>
            <p:blipFill>
              <a:blip r:embed="rId6"/>
              <a:stretch>
                <a:fillRect/>
              </a:stretch>
            </p:blipFill>
            <p:spPr>
              <a:xfrm>
                <a:off x="3167107" y="2443738"/>
                <a:ext cx="6652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EE85AF1A-0AD8-0F9E-6395-C5D3B2ED6032}"/>
                  </a:ext>
                </a:extLst>
              </p14:cNvPr>
              <p14:cNvContentPartPr/>
              <p14:nvPr/>
            </p14:nvContentPartPr>
            <p14:xfrm>
              <a:off x="3628267" y="2670178"/>
              <a:ext cx="360" cy="360"/>
            </p14:xfrm>
          </p:contentPart>
        </mc:Choice>
        <mc:Fallback xmlns="">
          <p:pic>
            <p:nvPicPr>
              <p:cNvPr id="10" name="Ink 9">
                <a:extLst>
                  <a:ext uri="{FF2B5EF4-FFF2-40B4-BE49-F238E27FC236}">
                    <a16:creationId xmlns:a16="http://schemas.microsoft.com/office/drawing/2014/main" id="{EE85AF1A-0AD8-0F9E-6395-C5D3B2ED6032}"/>
                  </a:ext>
                </a:extLst>
              </p:cNvPr>
              <p:cNvPicPr/>
              <p:nvPr/>
            </p:nvPicPr>
            <p:blipFill>
              <a:blip r:embed="rId8"/>
              <a:stretch>
                <a:fillRect/>
              </a:stretch>
            </p:blipFill>
            <p:spPr>
              <a:xfrm>
                <a:off x="3574627" y="256217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B0F0C313-AF76-0182-BCF9-B55EEA917A3C}"/>
                  </a:ext>
                </a:extLst>
              </p14:cNvPr>
              <p14:cNvContentPartPr/>
              <p14:nvPr/>
            </p14:nvContentPartPr>
            <p14:xfrm>
              <a:off x="3476707" y="2626258"/>
              <a:ext cx="1471680" cy="228960"/>
            </p14:xfrm>
          </p:contentPart>
        </mc:Choice>
        <mc:Fallback xmlns="">
          <p:pic>
            <p:nvPicPr>
              <p:cNvPr id="11" name="Ink 10">
                <a:extLst>
                  <a:ext uri="{FF2B5EF4-FFF2-40B4-BE49-F238E27FC236}">
                    <a16:creationId xmlns:a16="http://schemas.microsoft.com/office/drawing/2014/main" id="{B0F0C313-AF76-0182-BCF9-B55EEA917A3C}"/>
                  </a:ext>
                </a:extLst>
              </p:cNvPr>
              <p:cNvPicPr/>
              <p:nvPr/>
            </p:nvPicPr>
            <p:blipFill>
              <a:blip r:embed="rId10"/>
              <a:stretch>
                <a:fillRect/>
              </a:stretch>
            </p:blipFill>
            <p:spPr>
              <a:xfrm>
                <a:off x="3422707" y="2518258"/>
                <a:ext cx="157932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3D6659A1-CFD8-B52E-52DE-840DF00FB533}"/>
                  </a:ext>
                </a:extLst>
              </p14:cNvPr>
              <p14:cNvContentPartPr/>
              <p14:nvPr/>
            </p14:nvContentPartPr>
            <p14:xfrm>
              <a:off x="4959547" y="3086698"/>
              <a:ext cx="360" cy="360"/>
            </p14:xfrm>
          </p:contentPart>
        </mc:Choice>
        <mc:Fallback xmlns="">
          <p:pic>
            <p:nvPicPr>
              <p:cNvPr id="16" name="Ink 15">
                <a:extLst>
                  <a:ext uri="{FF2B5EF4-FFF2-40B4-BE49-F238E27FC236}">
                    <a16:creationId xmlns:a16="http://schemas.microsoft.com/office/drawing/2014/main" id="{3D6659A1-CFD8-B52E-52DE-840DF00FB533}"/>
                  </a:ext>
                </a:extLst>
              </p:cNvPr>
              <p:cNvPicPr/>
              <p:nvPr/>
            </p:nvPicPr>
            <p:blipFill>
              <a:blip r:embed="rId12"/>
              <a:stretch>
                <a:fillRect/>
              </a:stretch>
            </p:blipFill>
            <p:spPr>
              <a:xfrm>
                <a:off x="4953427" y="3080578"/>
                <a:ext cx="12600" cy="12600"/>
              </a:xfrm>
              <a:prstGeom prst="rect">
                <a:avLst/>
              </a:prstGeom>
            </p:spPr>
          </p:pic>
        </mc:Fallback>
      </mc:AlternateContent>
      <p:pic>
        <p:nvPicPr>
          <p:cNvPr id="5" name="Picture 4">
            <a:extLst>
              <a:ext uri="{FF2B5EF4-FFF2-40B4-BE49-F238E27FC236}">
                <a16:creationId xmlns:a16="http://schemas.microsoft.com/office/drawing/2014/main" id="{B1436A00-6F9C-9700-B9D5-F070D6C43599}"/>
              </a:ext>
            </a:extLst>
          </p:cNvPr>
          <p:cNvPicPr>
            <a:picLocks noChangeAspect="1"/>
          </p:cNvPicPr>
          <p:nvPr/>
        </p:nvPicPr>
        <p:blipFill>
          <a:blip r:embed="rId13"/>
          <a:stretch>
            <a:fillRect/>
          </a:stretch>
        </p:blipFill>
        <p:spPr>
          <a:xfrm>
            <a:off x="2681530" y="2141147"/>
            <a:ext cx="6828940" cy="387138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6752</TotalTime>
  <Words>514</Words>
  <Application>Microsoft Office PowerPoint</Application>
  <PresentationFormat>Widescreen</PresentationFormat>
  <Paragraphs>67</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Roboto Medium</vt:lpstr>
      <vt:lpstr>Roboto Light</vt:lpstr>
      <vt:lpstr>Calibri</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Sravanthi Konduru</cp:lastModifiedBy>
  <cp:revision>466</cp:revision>
  <dcterms:created xsi:type="dcterms:W3CDTF">2018-02-07T23:23:24Z</dcterms:created>
  <dcterms:modified xsi:type="dcterms:W3CDTF">2025-09-04T14:56:14Z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