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71" r:id="rId6"/>
    <p:sldId id="264" r:id="rId7"/>
    <p:sldId id="288" r:id="rId8"/>
    <p:sldId id="260" r:id="rId9"/>
    <p:sldId id="265" r:id="rId10"/>
    <p:sldId id="267" r:id="rId11"/>
    <p:sldId id="286" r:id="rId12"/>
    <p:sldId id="287" r:id="rId13"/>
    <p:sldId id="261" r:id="rId14"/>
    <p:sldId id="268" r:id="rId15"/>
    <p:sldId id="274" r:id="rId16"/>
    <p:sldId id="275" r:id="rId17"/>
    <p:sldId id="281" r:id="rId18"/>
    <p:sldId id="282" r:id="rId19"/>
    <p:sldId id="283" r:id="rId20"/>
    <p:sldId id="266" r:id="rId21"/>
    <p:sldId id="284" r:id="rId22"/>
    <p:sldId id="279" r:id="rId23"/>
    <p:sldId id="277" r:id="rId24"/>
    <p:sldId id="278" r:id="rId25"/>
    <p:sldId id="280" r:id="rId26"/>
    <p:sldId id="262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D0B"/>
    <a:srgbClr val="05264E"/>
    <a:srgbClr val="B2D0D2"/>
    <a:srgbClr val="F15B59"/>
    <a:srgbClr val="F6F1EC"/>
    <a:srgbClr val="142A52"/>
    <a:srgbClr val="FEBAAD"/>
    <a:srgbClr val="05959E"/>
    <a:srgbClr val="F9E0C7"/>
    <a:srgbClr val="E5D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FFAD3-1075-65C3-3EB3-687C69DAA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2DAE35-9E59-86F6-399A-37444E68B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B9526-2779-D1D9-A621-5A6F90C7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4EB76-677B-6508-76BF-0196E92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C3AC1-B234-FFD1-74F3-9F8F7A99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0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B1097-75BC-D265-BBA9-5887AD5F28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D8C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3D6586-8BD2-736B-0553-4A61DF3EE97D}"/>
              </a:ext>
            </a:extLst>
          </p:cNvPr>
          <p:cNvSpPr/>
          <p:nvPr userDrawn="1"/>
        </p:nvSpPr>
        <p:spPr>
          <a:xfrm>
            <a:off x="0" y="0"/>
            <a:ext cx="12192000" cy="270711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AA37EA-40FE-ACBD-AC1A-3DEE0C1F1491}"/>
              </a:ext>
            </a:extLst>
          </p:cNvPr>
          <p:cNvSpPr/>
          <p:nvPr userDrawn="1"/>
        </p:nvSpPr>
        <p:spPr>
          <a:xfrm>
            <a:off x="0" y="6587289"/>
            <a:ext cx="12192000" cy="270711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5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5812-FB01-6068-811A-CFCA029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80D37-24CE-C5AC-2239-3C0BCF23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EA828-1B3E-7B72-A700-7CBA50DC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F7D9D-980E-4F1F-637A-B9553EC4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2B186-B5DB-13D7-E319-701F0291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A970A-8A24-EC9A-C93A-B88772A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0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5C833-90C6-9A44-F02C-ED87982E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15B1E4-4564-D9BE-CA6D-EE9137B8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C5EAE-70F3-A193-BD0F-35116EFD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98E94-9BB3-1B3D-BAEC-BFD49483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EF91C-B632-B875-E7C6-7650516F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822B0-3830-4B47-9AED-5CFC5D2D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84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10008-E015-AB12-A8F6-80120DDB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4A830-CDB2-6277-E063-49AE0689E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E73A8-2963-4975-9C07-41E83F65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D9699-7C60-34FD-1C31-A5B36C4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B272C-43E2-8C10-D343-F7CD0716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A68D4A-E070-E316-F63F-10CAE917C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FA48C-6B57-012D-C30B-795F311A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05BE7-918B-4A0A-1FB5-147B6388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D17F8-7AAC-1B0C-F872-2064D62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73A11-97D0-0DDD-941A-6B345739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3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4ED46-C386-B38C-DB1C-7A94C440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9BF842-A0B2-8846-731B-CB047FC8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5531B-BDC8-1C0E-F9A8-5295BA8B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4C2CF-CD11-0943-FA62-82D91B5B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7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59CB-4F59-88B2-95B2-5AF3626E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6B88B-DD85-6890-8424-B71156FF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945F3-1021-6B1A-9E87-ED0860A3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BCAB2-50C7-CCD0-3199-3F5F51CF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53CA0-1684-5610-72D6-530883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0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2FD6D-F1F0-AA74-E33E-5CA86930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03F84-9C49-3016-E972-597EEE8E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C607F-4F7B-C47E-BC66-A3BF90A6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5F94D-E7CA-B2E5-C0BE-79EB918B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23C8F-E4C3-6FE5-0F0F-6397EFCC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44471-983B-BFFA-17C3-08418100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99667-51C8-3D8D-25FF-3B8D80E86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7F2EB-56E0-510F-9E64-28266926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28985-4044-3811-2040-822C92A8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7EE3D-E590-4F3B-0843-BCF71E5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291B9-30D3-6C83-2441-6C2055BC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3B89-1155-46E3-5892-DA55A899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6CED1-84DE-B1CA-E449-537867C7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7DACD-64EE-4683-FE96-5B396392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4BBDCB-F4CA-F3B8-2306-A9AC18718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5D9E75-1AAB-F64B-E7BA-E2DD971E4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ED4F9-9AFF-843F-B1D8-3D682BDB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EEBB6A-43C2-2D0A-6E7C-52042CE4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659DF-108B-5F41-28CF-6C9ADE8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04F8FC-BED7-E5A0-8FAF-0991DF96CC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D8C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07D12D-D674-88E7-9C6F-ABE863955EDA}"/>
              </a:ext>
            </a:extLst>
          </p:cNvPr>
          <p:cNvSpPr/>
          <p:nvPr userDrawn="1"/>
        </p:nvSpPr>
        <p:spPr>
          <a:xfrm>
            <a:off x="0" y="0"/>
            <a:ext cx="12192000" cy="270711"/>
          </a:xfrm>
          <a:prstGeom prst="rect">
            <a:avLst/>
          </a:prstGeom>
          <a:solidFill>
            <a:srgbClr val="142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8CD18-8DE3-6531-21B0-C6B84A842A74}"/>
              </a:ext>
            </a:extLst>
          </p:cNvPr>
          <p:cNvSpPr/>
          <p:nvPr userDrawn="1"/>
        </p:nvSpPr>
        <p:spPr>
          <a:xfrm>
            <a:off x="0" y="6587289"/>
            <a:ext cx="12192000" cy="270711"/>
          </a:xfrm>
          <a:prstGeom prst="rect">
            <a:avLst/>
          </a:prstGeom>
          <a:solidFill>
            <a:srgbClr val="142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B1097-75BC-D265-BBA9-5887AD5F28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D8C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3D6586-8BD2-736B-0553-4A61DF3EE97D}"/>
              </a:ext>
            </a:extLst>
          </p:cNvPr>
          <p:cNvSpPr/>
          <p:nvPr userDrawn="1"/>
        </p:nvSpPr>
        <p:spPr>
          <a:xfrm>
            <a:off x="0" y="0"/>
            <a:ext cx="12192000" cy="270711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AA37EA-40FE-ACBD-AC1A-3DEE0C1F1491}"/>
              </a:ext>
            </a:extLst>
          </p:cNvPr>
          <p:cNvSpPr/>
          <p:nvPr userDrawn="1"/>
        </p:nvSpPr>
        <p:spPr>
          <a:xfrm>
            <a:off x="0" y="6587289"/>
            <a:ext cx="12192000" cy="270711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9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B1097-75BC-D265-BBA9-5887AD5F28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D8C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3D6586-8BD2-736B-0553-4A61DF3EE97D}"/>
              </a:ext>
            </a:extLst>
          </p:cNvPr>
          <p:cNvSpPr/>
          <p:nvPr userDrawn="1"/>
        </p:nvSpPr>
        <p:spPr>
          <a:xfrm>
            <a:off x="0" y="0"/>
            <a:ext cx="12192000" cy="27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AA37EA-40FE-ACBD-AC1A-3DEE0C1F1491}"/>
              </a:ext>
            </a:extLst>
          </p:cNvPr>
          <p:cNvSpPr/>
          <p:nvPr userDrawn="1"/>
        </p:nvSpPr>
        <p:spPr>
          <a:xfrm>
            <a:off x="0" y="6587289"/>
            <a:ext cx="12192000" cy="27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77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B1097-75BC-D265-BBA9-5887AD5F28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D8C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3D6586-8BD2-736B-0553-4A61DF3EE97D}"/>
              </a:ext>
            </a:extLst>
          </p:cNvPr>
          <p:cNvSpPr/>
          <p:nvPr userDrawn="1"/>
        </p:nvSpPr>
        <p:spPr>
          <a:xfrm>
            <a:off x="0" y="0"/>
            <a:ext cx="12192000" cy="270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AA37EA-40FE-ACBD-AC1A-3DEE0C1F1491}"/>
              </a:ext>
            </a:extLst>
          </p:cNvPr>
          <p:cNvSpPr/>
          <p:nvPr userDrawn="1"/>
        </p:nvSpPr>
        <p:spPr>
          <a:xfrm>
            <a:off x="0" y="6587289"/>
            <a:ext cx="12192000" cy="2707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9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433613-8DE2-02B9-485F-E86AA60E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0B472-AF9C-0F73-2FEF-CC76AE93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6DFF4-7D4A-0223-FDD6-F6F01AF2B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A9A29-5370-4253-A7BF-206F84240122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E1E39-0075-E243-9A11-F0DCB6C9B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B2E6B-B087-DF4D-B840-34B9A5225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4921-27E0-4686-BE1B-2E007638D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f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EB0B157-3883-78F9-CEF7-7250019C27CF}"/>
              </a:ext>
            </a:extLst>
          </p:cNvPr>
          <p:cNvGrpSpPr/>
          <p:nvPr/>
        </p:nvGrpSpPr>
        <p:grpSpPr>
          <a:xfrm>
            <a:off x="4156451" y="1489452"/>
            <a:ext cx="3879098" cy="3879096"/>
            <a:chOff x="4156451" y="1489452"/>
            <a:chExt cx="3879098" cy="38790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589BFF-D363-773D-27E9-FF087467BC22}"/>
                </a:ext>
              </a:extLst>
            </p:cNvPr>
            <p:cNvSpPr/>
            <p:nvPr/>
          </p:nvSpPr>
          <p:spPr>
            <a:xfrm rot="311936">
              <a:off x="4156451" y="1489452"/>
              <a:ext cx="3879098" cy="3879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6631FA-1BBD-89B7-DC59-A93755EF5F41}"/>
                </a:ext>
              </a:extLst>
            </p:cNvPr>
            <p:cNvSpPr/>
            <p:nvPr/>
          </p:nvSpPr>
          <p:spPr>
            <a:xfrm rot="21117966">
              <a:off x="4156451" y="1489452"/>
              <a:ext cx="3879098" cy="3879096"/>
            </a:xfrm>
            <a:prstGeom prst="rect">
              <a:avLst/>
            </a:prstGeom>
            <a:solidFill>
              <a:srgbClr val="B2D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665DDEC-BEF6-22B2-8C5E-D1ADD6081A05}"/>
              </a:ext>
            </a:extLst>
          </p:cNvPr>
          <p:cNvSpPr txBox="1"/>
          <p:nvPr/>
        </p:nvSpPr>
        <p:spPr>
          <a:xfrm>
            <a:off x="4636168" y="2392547"/>
            <a:ext cx="291966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10X10"/>
              </a:rPr>
              <a:t>문해능력 저하에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ea typeface="10X1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10X10"/>
              </a:rPr>
              <a:t>따른 요인분석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ea typeface="10X1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761A4-825C-B44B-F3AE-4AEBB673DB02}"/>
              </a:ext>
            </a:extLst>
          </p:cNvPr>
          <p:cNvSpPr txBox="1"/>
          <p:nvPr/>
        </p:nvSpPr>
        <p:spPr>
          <a:xfrm>
            <a:off x="4409574" y="4857767"/>
            <a:ext cx="301992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ea typeface="10X10"/>
              </a:rPr>
              <a:t>BY.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10X10"/>
              </a:rPr>
              <a:t>장진석 최성진 박선경 오승준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ea typeface="10X10"/>
            </a:endParaRPr>
          </a:p>
        </p:txBody>
      </p:sp>
    </p:spTree>
    <p:extLst>
      <p:ext uri="{BB962C8B-B14F-4D97-AF65-F5344CB8AC3E}">
        <p14:creationId xmlns:p14="http://schemas.microsoft.com/office/powerpoint/2010/main" val="128933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A8954EF1-6E8E-F8E1-1F6D-C48BFF2126E6}"/>
              </a:ext>
            </a:extLst>
          </p:cNvPr>
          <p:cNvSpPr/>
          <p:nvPr/>
        </p:nvSpPr>
        <p:spPr>
          <a:xfrm>
            <a:off x="8162274" y="4469783"/>
            <a:ext cx="433940" cy="608561"/>
          </a:xfrm>
          <a:prstGeom prst="flowChartAlternateProcess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70813803-6359-D9C5-22D2-9C30DB447AB3}"/>
              </a:ext>
            </a:extLst>
          </p:cNvPr>
          <p:cNvSpPr/>
          <p:nvPr/>
        </p:nvSpPr>
        <p:spPr>
          <a:xfrm>
            <a:off x="8162274" y="1575139"/>
            <a:ext cx="433940" cy="608561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7F0CE-F225-3D82-522F-2B6A21CF6197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D0B2D-1472-5BEC-7F05-111F01EC03E6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E7E2C18-7458-D16E-6C82-A04AE826A58C}"/>
              </a:ext>
            </a:extLst>
          </p:cNvPr>
          <p:cNvSpPr/>
          <p:nvPr/>
        </p:nvSpPr>
        <p:spPr>
          <a:xfrm rot="2700000">
            <a:off x="4918572" y="1751044"/>
            <a:ext cx="882939" cy="2943131"/>
          </a:xfrm>
          <a:prstGeom prst="flowChartAlternateProcess">
            <a:avLst/>
          </a:prstGeom>
          <a:solidFill>
            <a:srgbClr val="142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82FFF79B-B028-1C2D-041E-55F869F6B97B}"/>
              </a:ext>
            </a:extLst>
          </p:cNvPr>
          <p:cNvSpPr/>
          <p:nvPr/>
        </p:nvSpPr>
        <p:spPr>
          <a:xfrm rot="8100000">
            <a:off x="6389882" y="1751044"/>
            <a:ext cx="882939" cy="2943131"/>
          </a:xfrm>
          <a:prstGeom prst="flowChartAlternateProcess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C9576B57-5E7F-09D4-7B85-7910B8186746}"/>
              </a:ext>
            </a:extLst>
          </p:cNvPr>
          <p:cNvSpPr/>
          <p:nvPr/>
        </p:nvSpPr>
        <p:spPr>
          <a:xfrm rot="13500000">
            <a:off x="6390490" y="3222609"/>
            <a:ext cx="882939" cy="2943131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F95B3A5E-0DDA-CF02-4007-69B6F4FF8A67}"/>
              </a:ext>
            </a:extLst>
          </p:cNvPr>
          <p:cNvSpPr/>
          <p:nvPr/>
        </p:nvSpPr>
        <p:spPr>
          <a:xfrm rot="18900000">
            <a:off x="4919180" y="3222609"/>
            <a:ext cx="882939" cy="2943131"/>
          </a:xfrm>
          <a:prstGeom prst="flowChartAlternateProcess">
            <a:avLst/>
          </a:prstGeom>
          <a:solidFill>
            <a:srgbClr val="05959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BE2C9-9D64-C669-99AD-29063F4173AD}"/>
              </a:ext>
            </a:extLst>
          </p:cNvPr>
          <p:cNvSpPr txBox="1"/>
          <p:nvPr/>
        </p:nvSpPr>
        <p:spPr>
          <a:xfrm>
            <a:off x="1301881" y="2652964"/>
            <a:ext cx="2620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스마트폰은 긴 문장을 읽고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이해하는 능력에 영향을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주었을 것이라는 가설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8FD12-CCB6-DC07-1CF8-B584724332EB}"/>
              </a:ext>
            </a:extLst>
          </p:cNvPr>
          <p:cNvSpPr txBox="1"/>
          <p:nvPr/>
        </p:nvSpPr>
        <p:spPr>
          <a:xfrm>
            <a:off x="943429" y="5557635"/>
            <a:ext cx="3057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팽배해지는 개인주의 속에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단절되는 커뮤니케이션이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연관되어 있을 것이라는 가설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29853-7A6A-97C0-A37A-59D8587D7744}"/>
              </a:ext>
            </a:extLst>
          </p:cNvPr>
          <p:cNvSpPr txBox="1"/>
          <p:nvPr/>
        </p:nvSpPr>
        <p:spPr>
          <a:xfrm>
            <a:off x="8184678" y="5557635"/>
            <a:ext cx="2788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독서율의 감소가 문해력에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직접적인 영향을 미쳤을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것이라는 가설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608C2-5157-7961-DF7C-1B06829081EB}"/>
              </a:ext>
            </a:extLst>
          </p:cNvPr>
          <p:cNvSpPr txBox="1"/>
          <p:nvPr/>
        </p:nvSpPr>
        <p:spPr>
          <a:xfrm>
            <a:off x="8184679" y="2652964"/>
            <a:ext cx="2705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시청시간 증가로 인해 문해력이 저하되었을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것이라는 가설 설정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20DF8-A1EE-7B4F-157D-775E6ED1B9EE}"/>
              </a:ext>
            </a:extLst>
          </p:cNvPr>
          <p:cNvSpPr txBox="1"/>
          <p:nvPr/>
        </p:nvSpPr>
        <p:spPr>
          <a:xfrm>
            <a:off x="8191302" y="1478858"/>
            <a:ext cx="2788318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OTT </a:t>
            </a:r>
            <a:r>
              <a:rPr lang="ko-KR" altLang="en-US" b="1" dirty="0"/>
              <a:t>시장 규모 증가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3EAEA-3B5E-A2E7-570B-5D6BCAF85735}"/>
              </a:ext>
            </a:extLst>
          </p:cNvPr>
          <p:cNvSpPr txBox="1"/>
          <p:nvPr/>
        </p:nvSpPr>
        <p:spPr>
          <a:xfrm>
            <a:off x="1218395" y="4373933"/>
            <a:ext cx="2788318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/>
              <a:t>3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/>
              <a:t>심리적 요인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9497F-DA85-48C6-1B50-DC40471C7366}"/>
              </a:ext>
            </a:extLst>
          </p:cNvPr>
          <p:cNvSpPr txBox="1"/>
          <p:nvPr/>
        </p:nvSpPr>
        <p:spPr>
          <a:xfrm>
            <a:off x="8191302" y="4373933"/>
            <a:ext cx="2788318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독서량 저하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2FEF31DA-72B4-127B-0146-455BC8E47D2A}"/>
              </a:ext>
            </a:extLst>
          </p:cNvPr>
          <p:cNvSpPr/>
          <p:nvPr/>
        </p:nvSpPr>
        <p:spPr>
          <a:xfrm>
            <a:off x="3579395" y="4432306"/>
            <a:ext cx="433940" cy="608561"/>
          </a:xfrm>
          <a:prstGeom prst="flowChartAlternateProcess">
            <a:avLst/>
          </a:prstGeom>
          <a:solidFill>
            <a:srgbClr val="05959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03E48C36-4F02-ACD5-3657-B76CC48FC652}"/>
              </a:ext>
            </a:extLst>
          </p:cNvPr>
          <p:cNvSpPr/>
          <p:nvPr/>
        </p:nvSpPr>
        <p:spPr>
          <a:xfrm>
            <a:off x="3595179" y="1575139"/>
            <a:ext cx="433940" cy="608561"/>
          </a:xfrm>
          <a:prstGeom prst="flowChartAlternateProcess">
            <a:avLst/>
          </a:prstGeom>
          <a:solidFill>
            <a:srgbClr val="142A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DA4F2-9FE5-BE60-C91F-571C48494652}"/>
              </a:ext>
            </a:extLst>
          </p:cNvPr>
          <p:cNvSpPr txBox="1"/>
          <p:nvPr/>
        </p:nvSpPr>
        <p:spPr>
          <a:xfrm>
            <a:off x="1218395" y="1478858"/>
            <a:ext cx="2788318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/>
              <a:t>스마트폰 사용빈도 증가</a:t>
            </a:r>
          </a:p>
        </p:txBody>
      </p:sp>
    </p:spTree>
    <p:extLst>
      <p:ext uri="{BB962C8B-B14F-4D97-AF65-F5344CB8AC3E}">
        <p14:creationId xmlns:p14="http://schemas.microsoft.com/office/powerpoint/2010/main" val="80183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0526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rgbClr val="0526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1CFB0-6F56-C4D5-E223-A74A5CC29879}"/>
              </a:ext>
            </a:extLst>
          </p:cNvPr>
          <p:cNvSpPr/>
          <p:nvPr/>
        </p:nvSpPr>
        <p:spPr>
          <a:xfrm>
            <a:off x="535405" y="1402080"/>
            <a:ext cx="10933784" cy="4466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336F04-A4B0-3DDD-2BA1-A5C4192B8BCA}"/>
              </a:ext>
            </a:extLst>
          </p:cNvPr>
          <p:cNvSpPr/>
          <p:nvPr/>
        </p:nvSpPr>
        <p:spPr>
          <a:xfrm rot="5400000">
            <a:off x="554043" y="1401883"/>
            <a:ext cx="420318" cy="420713"/>
          </a:xfrm>
          <a:prstGeom prst="rtTriangle">
            <a:avLst/>
          </a:prstGeom>
          <a:solidFill>
            <a:srgbClr val="05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0BB38-F188-377A-D72B-AA1A037CF61E}"/>
              </a:ext>
            </a:extLst>
          </p:cNvPr>
          <p:cNvSpPr txBox="1"/>
          <p:nvPr/>
        </p:nvSpPr>
        <p:spPr>
          <a:xfrm>
            <a:off x="974559" y="1402080"/>
            <a:ext cx="39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 사용률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C27B5-2B54-9357-187C-67972181CB1A}"/>
              </a:ext>
            </a:extLst>
          </p:cNvPr>
          <p:cNvSpPr txBox="1"/>
          <p:nvPr/>
        </p:nvSpPr>
        <p:spPr>
          <a:xfrm>
            <a:off x="649706" y="5868554"/>
            <a:ext cx="1037924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스마트폰 사용률과 학업성취도 평가 읽기점수 반비례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C97EA4-B152-07DB-A0C3-EEEA50074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1532" r="7743" b="2711"/>
          <a:stretch/>
        </p:blipFill>
        <p:spPr>
          <a:xfrm>
            <a:off x="2526632" y="1906877"/>
            <a:ext cx="6521115" cy="38851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2818C8-13D8-2C7F-D5EB-6880C3FBA3B9}"/>
              </a:ext>
            </a:extLst>
          </p:cNvPr>
          <p:cNvSpPr/>
          <p:nvPr/>
        </p:nvSpPr>
        <p:spPr>
          <a:xfrm>
            <a:off x="3146256" y="794087"/>
            <a:ext cx="78205" cy="336884"/>
          </a:xfrm>
          <a:prstGeom prst="rect">
            <a:avLst/>
          </a:prstGeom>
          <a:solidFill>
            <a:srgbClr val="05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7987E-0E30-A840-1495-8688D0C57C7C}"/>
              </a:ext>
            </a:extLst>
          </p:cNvPr>
          <p:cNvSpPr txBox="1"/>
          <p:nvPr/>
        </p:nvSpPr>
        <p:spPr>
          <a:xfrm>
            <a:off x="3224461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 사용빈도 증가</a:t>
            </a:r>
          </a:p>
        </p:txBody>
      </p:sp>
    </p:spTree>
    <p:extLst>
      <p:ext uri="{BB962C8B-B14F-4D97-AF65-F5344CB8AC3E}">
        <p14:creationId xmlns:p14="http://schemas.microsoft.com/office/powerpoint/2010/main" val="27219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7A3F0E-6F55-7683-EB84-85104438C545}"/>
              </a:ext>
            </a:extLst>
          </p:cNvPr>
          <p:cNvSpPr/>
          <p:nvPr/>
        </p:nvSpPr>
        <p:spPr>
          <a:xfrm>
            <a:off x="5773742" y="1474779"/>
            <a:ext cx="5653308" cy="4266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ㅊㅍ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0526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rgbClr val="0526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336F04-A4B0-3DDD-2BA1-A5C4192B8BCA}"/>
              </a:ext>
            </a:extLst>
          </p:cNvPr>
          <p:cNvSpPr/>
          <p:nvPr/>
        </p:nvSpPr>
        <p:spPr>
          <a:xfrm rot="5400000">
            <a:off x="5162866" y="1565079"/>
            <a:ext cx="298873" cy="221523"/>
          </a:xfrm>
          <a:prstGeom prst="rtTriangle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0BB38-F188-377A-D72B-AA1A037CF61E}"/>
              </a:ext>
            </a:extLst>
          </p:cNvPr>
          <p:cNvSpPr txBox="1"/>
          <p:nvPr/>
        </p:nvSpPr>
        <p:spPr>
          <a:xfrm>
            <a:off x="6140037" y="1527189"/>
            <a:ext cx="45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청년층의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C27B5-2B54-9357-187C-67972181CB1A}"/>
              </a:ext>
            </a:extLst>
          </p:cNvPr>
          <p:cNvSpPr txBox="1"/>
          <p:nvPr/>
        </p:nvSpPr>
        <p:spPr>
          <a:xfrm>
            <a:off x="728893" y="5770728"/>
            <a:ext cx="1037924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SNS </a:t>
            </a:r>
            <a:r>
              <a:rPr lang="ko-KR" altLang="en-US" sz="1600" dirty="0"/>
              <a:t>이용률 분석 결과 </a:t>
            </a:r>
            <a:r>
              <a:rPr lang="ko-KR" altLang="en-US" sz="1600" b="0" i="0" dirty="0" err="1">
                <a:solidFill>
                  <a:srgbClr val="202124"/>
                </a:solidFill>
                <a:effectLst/>
                <a:latin typeface="Apple SD Gothic Neo"/>
              </a:rPr>
              <a:t>숏폼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Apple SD Gothic Neo"/>
              </a:rPr>
              <a:t>(short-form)</a:t>
            </a:r>
            <a:r>
              <a:rPr lang="ko-KR" altLang="en-US" sz="1600" dirty="0">
                <a:solidFill>
                  <a:srgbClr val="202124"/>
                </a:solidFill>
                <a:latin typeface="Apple SD Gothic Neo"/>
              </a:rPr>
              <a:t> 컨텐츠의 비율이 늘어남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4445AD-9E62-2563-AF22-211D7D7AA0CD}"/>
              </a:ext>
            </a:extLst>
          </p:cNvPr>
          <p:cNvSpPr/>
          <p:nvPr/>
        </p:nvSpPr>
        <p:spPr>
          <a:xfrm>
            <a:off x="441550" y="1474780"/>
            <a:ext cx="5044849" cy="4266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ㅊㅍ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6A7A64-CE9F-B27D-2B79-5366E39B8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t="11839" r="11344" b="6017"/>
          <a:stretch/>
        </p:blipFill>
        <p:spPr>
          <a:xfrm>
            <a:off x="649706" y="2061479"/>
            <a:ext cx="4487778" cy="3258773"/>
          </a:xfrm>
          <a:prstGeom prst="rect">
            <a:avLst/>
          </a:prstGeom>
        </p:spPr>
      </p:pic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86D58A2B-CDDD-4056-A3EE-8C1CDFFC5B1B}"/>
              </a:ext>
            </a:extLst>
          </p:cNvPr>
          <p:cNvSpPr/>
          <p:nvPr/>
        </p:nvSpPr>
        <p:spPr>
          <a:xfrm rot="5400000">
            <a:off x="500269" y="1565079"/>
            <a:ext cx="298873" cy="221523"/>
          </a:xfrm>
          <a:prstGeom prst="rtTriangle">
            <a:avLst/>
          </a:prstGeom>
          <a:solidFill>
            <a:srgbClr val="05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E87AC-C5C1-CD1A-B727-FB2A994B6EDA}"/>
              </a:ext>
            </a:extLst>
          </p:cNvPr>
          <p:cNvSpPr txBox="1"/>
          <p:nvPr/>
        </p:nvSpPr>
        <p:spPr>
          <a:xfrm>
            <a:off x="760466" y="1520528"/>
            <a:ext cx="31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청년층의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사용률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E5BA7840-56D9-623D-C0C0-146E4FD22F8F}"/>
              </a:ext>
            </a:extLst>
          </p:cNvPr>
          <p:cNvSpPr/>
          <p:nvPr/>
        </p:nvSpPr>
        <p:spPr>
          <a:xfrm rot="5400000">
            <a:off x="5879839" y="1565864"/>
            <a:ext cx="298873" cy="221523"/>
          </a:xfrm>
          <a:prstGeom prst="rtTriangle">
            <a:avLst/>
          </a:prstGeom>
          <a:solidFill>
            <a:srgbClr val="05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8B6CCD1-BADB-0F29-889A-B7FE6DC49A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7" r="3564" b="5299"/>
          <a:stretch/>
        </p:blipFill>
        <p:spPr>
          <a:xfrm>
            <a:off x="6440466" y="2029933"/>
            <a:ext cx="4527051" cy="32903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7849-951B-09C3-8BDC-23D02F835E2F}"/>
              </a:ext>
            </a:extLst>
          </p:cNvPr>
          <p:cNvSpPr/>
          <p:nvPr/>
        </p:nvSpPr>
        <p:spPr>
          <a:xfrm>
            <a:off x="3146256" y="794087"/>
            <a:ext cx="78205" cy="336884"/>
          </a:xfrm>
          <a:prstGeom prst="rect">
            <a:avLst/>
          </a:prstGeom>
          <a:solidFill>
            <a:srgbClr val="052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9D1E8-098B-8566-EA17-21024E493B90}"/>
              </a:ext>
            </a:extLst>
          </p:cNvPr>
          <p:cNvSpPr txBox="1"/>
          <p:nvPr/>
        </p:nvSpPr>
        <p:spPr>
          <a:xfrm>
            <a:off x="3224461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 사용빈도 증가</a:t>
            </a:r>
          </a:p>
        </p:txBody>
      </p:sp>
    </p:spTree>
    <p:extLst>
      <p:ext uri="{BB962C8B-B14F-4D97-AF65-F5344CB8AC3E}">
        <p14:creationId xmlns:p14="http://schemas.microsoft.com/office/powerpoint/2010/main" val="251734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1CFB0-6F56-C4D5-E223-A74A5CC29879}"/>
              </a:ext>
            </a:extLst>
          </p:cNvPr>
          <p:cNvSpPr/>
          <p:nvPr/>
        </p:nvSpPr>
        <p:spPr>
          <a:xfrm>
            <a:off x="535405" y="1627718"/>
            <a:ext cx="5257800" cy="413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336F04-A4B0-3DDD-2BA1-A5C4192B8BCA}"/>
              </a:ext>
            </a:extLst>
          </p:cNvPr>
          <p:cNvSpPr/>
          <p:nvPr/>
        </p:nvSpPr>
        <p:spPr>
          <a:xfrm rot="5400000">
            <a:off x="535995" y="1627520"/>
            <a:ext cx="420318" cy="4207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0BB38-F188-377A-D72B-AA1A037CF61E}"/>
              </a:ext>
            </a:extLst>
          </p:cNvPr>
          <p:cNvSpPr txBox="1"/>
          <p:nvPr/>
        </p:nvSpPr>
        <p:spPr>
          <a:xfrm>
            <a:off x="974559" y="1663818"/>
            <a:ext cx="39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시장 규모 증가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AC093-99A2-0DE4-3A59-CBEDC66119B3}"/>
              </a:ext>
            </a:extLst>
          </p:cNvPr>
          <p:cNvSpPr/>
          <p:nvPr/>
        </p:nvSpPr>
        <p:spPr>
          <a:xfrm>
            <a:off x="6096000" y="1627718"/>
            <a:ext cx="5257800" cy="413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AC8114EC-582F-9B3D-528F-BF66D7D9B310}"/>
              </a:ext>
            </a:extLst>
          </p:cNvPr>
          <p:cNvSpPr/>
          <p:nvPr/>
        </p:nvSpPr>
        <p:spPr>
          <a:xfrm rot="5400000">
            <a:off x="6096590" y="1627520"/>
            <a:ext cx="420318" cy="4207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A1093-133E-24E1-98F1-F4632B40C7AE}"/>
              </a:ext>
            </a:extLst>
          </p:cNvPr>
          <p:cNvSpPr txBox="1"/>
          <p:nvPr/>
        </p:nvSpPr>
        <p:spPr>
          <a:xfrm>
            <a:off x="6535154" y="1663818"/>
            <a:ext cx="39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OECD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읽기점수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OTT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시장 변화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AC02CD-8E07-5C52-BFD3-EC351E419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66" y="2048035"/>
            <a:ext cx="4925868" cy="35827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8B60EE-9008-E3D4-ADAC-BCF5A270F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"/>
          <a:stretch/>
        </p:blipFill>
        <p:spPr>
          <a:xfrm>
            <a:off x="667557" y="2032919"/>
            <a:ext cx="4965230" cy="35978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E80350-EF22-5949-B96F-AF3CC15C9621}"/>
              </a:ext>
            </a:extLst>
          </p:cNvPr>
          <p:cNvSpPr txBox="1"/>
          <p:nvPr/>
        </p:nvSpPr>
        <p:spPr>
          <a:xfrm>
            <a:off x="974559" y="5787795"/>
            <a:ext cx="1037924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BD0B"/>
                </a:solidFill>
              </a:rPr>
              <a:t>OTT </a:t>
            </a:r>
            <a:r>
              <a:rPr lang="ko-KR" altLang="en-US" sz="1600" b="1" dirty="0">
                <a:solidFill>
                  <a:srgbClr val="F8BD0B"/>
                </a:solidFill>
              </a:rPr>
              <a:t>시장 증가</a:t>
            </a:r>
            <a:r>
              <a:rPr lang="ko-KR" altLang="en-US" sz="1600" dirty="0"/>
              <a:t>를 보여주는 지표와 </a:t>
            </a:r>
            <a:r>
              <a:rPr lang="en-US" altLang="ko-KR" sz="1600" b="1" dirty="0">
                <a:solidFill>
                  <a:srgbClr val="F8BD0B"/>
                </a:solidFill>
              </a:rPr>
              <a:t>OECD </a:t>
            </a:r>
            <a:r>
              <a:rPr lang="ko-KR" altLang="en-US" sz="1600" b="1" dirty="0">
                <a:solidFill>
                  <a:srgbClr val="F8BD0B"/>
                </a:solidFill>
              </a:rPr>
              <a:t>평가점수</a:t>
            </a:r>
            <a:r>
              <a:rPr lang="ko-KR" altLang="en-US" sz="1600" dirty="0"/>
              <a:t> 지표 </a:t>
            </a:r>
            <a:r>
              <a:rPr lang="ko-KR" altLang="en-US" sz="1600" b="1" dirty="0">
                <a:solidFill>
                  <a:srgbClr val="F8BD0B"/>
                </a:solidFill>
              </a:rPr>
              <a:t>반비례</a:t>
            </a:r>
            <a:endParaRPr lang="en-US" altLang="ko-KR" sz="1600" b="1" dirty="0">
              <a:solidFill>
                <a:srgbClr val="F8BD0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OTT </a:t>
            </a:r>
            <a:r>
              <a:rPr lang="ko-KR" altLang="en-US" sz="1600" dirty="0"/>
              <a:t>시청시간 증가가 문해능력에 영향을 미쳤을 것이라는 가설에 유효성 있음을 확인</a:t>
            </a:r>
            <a:endParaRPr lang="en-US" altLang="ko-KR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60E809-2C2A-B319-AC5E-73E9F746C799}"/>
              </a:ext>
            </a:extLst>
          </p:cNvPr>
          <p:cNvSpPr/>
          <p:nvPr/>
        </p:nvSpPr>
        <p:spPr>
          <a:xfrm>
            <a:off x="3146256" y="794087"/>
            <a:ext cx="78205" cy="33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D8C49-6498-46CF-6FF1-9FDEAB32A29B}"/>
              </a:ext>
            </a:extLst>
          </p:cNvPr>
          <p:cNvSpPr txBox="1"/>
          <p:nvPr/>
        </p:nvSpPr>
        <p:spPr>
          <a:xfrm>
            <a:off x="3224461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요인</a:t>
            </a:r>
          </a:p>
        </p:txBody>
      </p:sp>
    </p:spTree>
    <p:extLst>
      <p:ext uri="{BB962C8B-B14F-4D97-AF65-F5344CB8AC3E}">
        <p14:creationId xmlns:p14="http://schemas.microsoft.com/office/powerpoint/2010/main" val="187249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1CFB0-6F56-C4D5-E223-A74A5CC29879}"/>
              </a:ext>
            </a:extLst>
          </p:cNvPr>
          <p:cNvSpPr/>
          <p:nvPr/>
        </p:nvSpPr>
        <p:spPr>
          <a:xfrm>
            <a:off x="535405" y="1627718"/>
            <a:ext cx="5257800" cy="413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336F04-A4B0-3DDD-2BA1-A5C4192B8BCA}"/>
              </a:ext>
            </a:extLst>
          </p:cNvPr>
          <p:cNvSpPr/>
          <p:nvPr/>
        </p:nvSpPr>
        <p:spPr>
          <a:xfrm rot="5400000">
            <a:off x="535995" y="1627520"/>
            <a:ext cx="420318" cy="420713"/>
          </a:xfrm>
          <a:prstGeom prst="rtTriangle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0BB38-F188-377A-D72B-AA1A037CF61E}"/>
              </a:ext>
            </a:extLst>
          </p:cNvPr>
          <p:cNvSpPr txBox="1"/>
          <p:nvPr/>
        </p:nvSpPr>
        <p:spPr>
          <a:xfrm>
            <a:off x="974559" y="1663818"/>
            <a:ext cx="39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혼인건수대비 이혼건수 비율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AC093-99A2-0DE4-3A59-CBEDC66119B3}"/>
              </a:ext>
            </a:extLst>
          </p:cNvPr>
          <p:cNvSpPr/>
          <p:nvPr/>
        </p:nvSpPr>
        <p:spPr>
          <a:xfrm>
            <a:off x="6096000" y="1627718"/>
            <a:ext cx="5257800" cy="413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AC8114EC-582F-9B3D-528F-BF66D7D9B310}"/>
              </a:ext>
            </a:extLst>
          </p:cNvPr>
          <p:cNvSpPr/>
          <p:nvPr/>
        </p:nvSpPr>
        <p:spPr>
          <a:xfrm rot="5400000">
            <a:off x="6096590" y="1627520"/>
            <a:ext cx="420318" cy="420713"/>
          </a:xfrm>
          <a:prstGeom prst="rtTriangle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A1093-133E-24E1-98F1-F4632B40C7AE}"/>
              </a:ext>
            </a:extLst>
          </p:cNvPr>
          <p:cNvSpPr txBox="1"/>
          <p:nvPr/>
        </p:nvSpPr>
        <p:spPr>
          <a:xfrm>
            <a:off x="6535154" y="1663818"/>
            <a:ext cx="408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OECD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읽기점수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혼인대비 이혼비율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C27B5-2B54-9357-187C-67972181CB1A}"/>
              </a:ext>
            </a:extLst>
          </p:cNvPr>
          <p:cNvSpPr txBox="1"/>
          <p:nvPr/>
        </p:nvSpPr>
        <p:spPr>
          <a:xfrm>
            <a:off x="974559" y="5787795"/>
            <a:ext cx="1037924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BD0B"/>
                </a:solidFill>
              </a:rPr>
              <a:t>OECD </a:t>
            </a:r>
            <a:r>
              <a:rPr lang="ko-KR" altLang="en-US" sz="1600" b="1" dirty="0">
                <a:solidFill>
                  <a:srgbClr val="F8BD0B"/>
                </a:solidFill>
              </a:rPr>
              <a:t>평가점수 </a:t>
            </a:r>
            <a:r>
              <a:rPr lang="ko-KR" altLang="en-US" sz="1600" dirty="0"/>
              <a:t>그래프와 </a:t>
            </a:r>
            <a:r>
              <a:rPr lang="ko-KR" altLang="en-US" sz="1600" b="1" dirty="0">
                <a:solidFill>
                  <a:srgbClr val="F8BD0B"/>
                </a:solidFill>
              </a:rPr>
              <a:t>혼인대비 이혼비율</a:t>
            </a:r>
            <a:r>
              <a:rPr lang="ko-KR" altLang="en-US" sz="1600" dirty="0"/>
              <a:t> 그래프 </a:t>
            </a:r>
            <a:r>
              <a:rPr lang="ko-KR" altLang="en-US" sz="1600" b="1" dirty="0">
                <a:solidFill>
                  <a:srgbClr val="F8BD0B"/>
                </a:solidFill>
              </a:rPr>
              <a:t>반비례</a:t>
            </a:r>
            <a:endParaRPr lang="en-US" altLang="ko-KR" sz="1600" b="1" dirty="0">
              <a:solidFill>
                <a:srgbClr val="F8BD0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학생부터 청소년기 사이 인구의 문해능력에 영향을 준다는 가설에 유효성 있음을 확인</a:t>
            </a:r>
            <a:endParaRPr lang="en-US" altLang="ko-KR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862BC9-7ACC-DBBC-BC11-BE7BA1B5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8" y="2069251"/>
            <a:ext cx="5122394" cy="35615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24815B-515F-0483-189F-3523A131E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85" y="2069249"/>
            <a:ext cx="5095049" cy="35615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FE9023-D86B-56FB-82CE-906E84268759}"/>
              </a:ext>
            </a:extLst>
          </p:cNvPr>
          <p:cNvSpPr/>
          <p:nvPr/>
        </p:nvSpPr>
        <p:spPr>
          <a:xfrm>
            <a:off x="3146256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653AE9-E70D-27D1-03BB-5D3B782D9CC7}"/>
              </a:ext>
            </a:extLst>
          </p:cNvPr>
          <p:cNvSpPr txBox="1"/>
          <p:nvPr/>
        </p:nvSpPr>
        <p:spPr>
          <a:xfrm>
            <a:off x="3224461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심리적 요인</a:t>
            </a:r>
          </a:p>
        </p:txBody>
      </p:sp>
    </p:spTree>
    <p:extLst>
      <p:ext uri="{BB962C8B-B14F-4D97-AF65-F5344CB8AC3E}">
        <p14:creationId xmlns:p14="http://schemas.microsoft.com/office/powerpoint/2010/main" val="163933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56269-E20B-527B-5AD8-CE359F9EEC6E}"/>
              </a:ext>
            </a:extLst>
          </p:cNvPr>
          <p:cNvSpPr txBox="1"/>
          <p:nvPr/>
        </p:nvSpPr>
        <p:spPr>
          <a:xfrm>
            <a:off x="1941095" y="2828836"/>
            <a:ext cx="830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>
                    <a:lumMod val="95000"/>
                  </a:schemeClr>
                </a:solidFill>
              </a:rPr>
              <a:t>문해력 저하 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838F1-3C7B-4C63-F204-F3D2DDED51B4}"/>
              </a:ext>
            </a:extLst>
          </p:cNvPr>
          <p:cNvSpPr txBox="1"/>
          <p:nvPr/>
        </p:nvSpPr>
        <p:spPr>
          <a:xfrm>
            <a:off x="2616200" y="2228671"/>
            <a:ext cx="69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Part.3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0E1526-1242-533D-EED7-49E8C09D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8" y="1664686"/>
            <a:ext cx="5204416" cy="40125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1C6E74-F699-D7AE-0312-45AABA42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844" y="3546417"/>
            <a:ext cx="6591347" cy="2082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8CAB77-7154-6BC2-8D0D-E8BB863C82F4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B281D-FF5B-CF83-90B0-F65592E3FCFF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385E26-BC44-E6C2-EE40-2842413F2C2D}"/>
              </a:ext>
            </a:extLst>
          </p:cNvPr>
          <p:cNvSpPr/>
          <p:nvPr/>
        </p:nvSpPr>
        <p:spPr>
          <a:xfrm>
            <a:off x="3146256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7D00-4343-586A-B34F-F70BE1731395}"/>
              </a:ext>
            </a:extLst>
          </p:cNvPr>
          <p:cNvSpPr txBox="1"/>
          <p:nvPr/>
        </p:nvSpPr>
        <p:spPr>
          <a:xfrm>
            <a:off x="3224461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심리적 요인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F84EB5-F3EB-5C97-E8F5-55C966071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092"/>
          <a:stretch/>
        </p:blipFill>
        <p:spPr>
          <a:xfrm>
            <a:off x="5477845" y="1651293"/>
            <a:ext cx="3271549" cy="1737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13A2E9-C235-0350-BBF2-BB2969C20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399"/>
          <a:stretch/>
        </p:blipFill>
        <p:spPr>
          <a:xfrm>
            <a:off x="8797643" y="1651293"/>
            <a:ext cx="3271549" cy="1737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7582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4E8342-A762-CD7B-C824-CA2B4439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2" y="3428995"/>
            <a:ext cx="36" cy="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8CBB81-1F7F-F627-F65A-40A98A3FD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1395494"/>
            <a:ext cx="6473658" cy="49331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67348A7-CF82-8431-7CD3-192C5D37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72" y="1417060"/>
            <a:ext cx="4687825" cy="1673366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62AADB2-164D-3B83-045F-74E0B1440E56}"/>
              </a:ext>
            </a:extLst>
          </p:cNvPr>
          <p:cNvSpPr/>
          <p:nvPr/>
        </p:nvSpPr>
        <p:spPr>
          <a:xfrm>
            <a:off x="9156792" y="3616301"/>
            <a:ext cx="451184" cy="657977"/>
          </a:xfrm>
          <a:prstGeom prst="downArrow">
            <a:avLst/>
          </a:prstGeom>
          <a:solidFill>
            <a:srgbClr val="F8B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A7E5CC5-BD23-09B8-3EC9-34C1670CE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74" y="4823916"/>
            <a:ext cx="4687824" cy="1445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EFB96-E16E-2AD9-AC93-6787B09ED0FD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B1F00-4CE3-94D1-14FA-67EE0D4AE280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3F154-2556-B8AF-9F81-E41436F5B85A}"/>
              </a:ext>
            </a:extLst>
          </p:cNvPr>
          <p:cNvSpPr/>
          <p:nvPr/>
        </p:nvSpPr>
        <p:spPr>
          <a:xfrm>
            <a:off x="3146256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7C3CB-9A07-4E99-B1A7-7738CCC2B313}"/>
              </a:ext>
            </a:extLst>
          </p:cNvPr>
          <p:cNvSpPr txBox="1"/>
          <p:nvPr/>
        </p:nvSpPr>
        <p:spPr>
          <a:xfrm>
            <a:off x="3224461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심리적 요인</a:t>
            </a:r>
          </a:p>
        </p:txBody>
      </p:sp>
    </p:spTree>
    <p:extLst>
      <p:ext uri="{BB962C8B-B14F-4D97-AF65-F5344CB8AC3E}">
        <p14:creationId xmlns:p14="http://schemas.microsoft.com/office/powerpoint/2010/main" val="328589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082842" y="688857"/>
            <a:ext cx="38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1CFB0-6F56-C4D5-E223-A74A5CC29879}"/>
              </a:ext>
            </a:extLst>
          </p:cNvPr>
          <p:cNvSpPr/>
          <p:nvPr/>
        </p:nvSpPr>
        <p:spPr>
          <a:xfrm>
            <a:off x="535405" y="1627718"/>
            <a:ext cx="5257800" cy="413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9336F04-A4B0-3DDD-2BA1-A5C4192B8BCA}"/>
              </a:ext>
            </a:extLst>
          </p:cNvPr>
          <p:cNvSpPr/>
          <p:nvPr/>
        </p:nvSpPr>
        <p:spPr>
          <a:xfrm rot="5400000">
            <a:off x="535995" y="1627520"/>
            <a:ext cx="420318" cy="4207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0BB38-F188-377A-D72B-AA1A037CF61E}"/>
              </a:ext>
            </a:extLst>
          </p:cNvPr>
          <p:cNvSpPr txBox="1"/>
          <p:nvPr/>
        </p:nvSpPr>
        <p:spPr>
          <a:xfrm>
            <a:off x="1080385" y="1678704"/>
            <a:ext cx="39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인당 평균 독서 권 수의 감소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AC093-99A2-0DE4-3A59-CBEDC66119B3}"/>
              </a:ext>
            </a:extLst>
          </p:cNvPr>
          <p:cNvSpPr/>
          <p:nvPr/>
        </p:nvSpPr>
        <p:spPr>
          <a:xfrm>
            <a:off x="6096000" y="1627718"/>
            <a:ext cx="5257800" cy="413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AC8114EC-582F-9B3D-528F-BF66D7D9B310}"/>
              </a:ext>
            </a:extLst>
          </p:cNvPr>
          <p:cNvSpPr/>
          <p:nvPr/>
        </p:nvSpPr>
        <p:spPr>
          <a:xfrm rot="5400000">
            <a:off x="6096590" y="1627520"/>
            <a:ext cx="420318" cy="4207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A1093-133E-24E1-98F1-F4632B40C7AE}"/>
              </a:ext>
            </a:extLst>
          </p:cNvPr>
          <p:cNvSpPr txBox="1"/>
          <p:nvPr/>
        </p:nvSpPr>
        <p:spPr>
          <a:xfrm>
            <a:off x="6535154" y="1663818"/>
            <a:ext cx="39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독서율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독서함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C27B5-2B54-9357-187C-67972181CB1A}"/>
              </a:ext>
            </a:extLst>
          </p:cNvPr>
          <p:cNvSpPr txBox="1"/>
          <p:nvPr/>
        </p:nvSpPr>
        <p:spPr>
          <a:xfrm>
            <a:off x="535406" y="5699461"/>
            <a:ext cx="5257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평균 독서 권 수 하락과</a:t>
            </a:r>
            <a:r>
              <a:rPr lang="en-US" altLang="ko-KR" sz="1600" dirty="0"/>
              <a:t> </a:t>
            </a:r>
            <a:r>
              <a:rPr lang="ko-KR" altLang="en-US" sz="1600" dirty="0"/>
              <a:t>독서율의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전반적인 감소가 </a:t>
            </a:r>
            <a:r>
              <a:rPr lang="en-US" altLang="ko-KR" sz="1600" dirty="0"/>
              <a:t>OECD </a:t>
            </a:r>
            <a:r>
              <a:rPr lang="ko-KR" altLang="en-US" sz="1600" dirty="0"/>
              <a:t>읽기점수평가와 </a:t>
            </a:r>
            <a:r>
              <a:rPr lang="ko-KR" altLang="en-US" sz="1600" dirty="0" err="1"/>
              <a:t>겹쳐보임</a:t>
            </a:r>
            <a:endParaRPr lang="en-US" altLang="ko-KR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8CE1B9-71F1-3011-CB4F-3542E8A2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90" y="2048036"/>
            <a:ext cx="4806420" cy="34171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911768-5E4A-A5CF-EEF1-F81275DD0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8" y="2069250"/>
            <a:ext cx="4911173" cy="35036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B21906-0B17-1ACD-4D09-D8DB0EB501D3}"/>
              </a:ext>
            </a:extLst>
          </p:cNvPr>
          <p:cNvSpPr/>
          <p:nvPr/>
        </p:nvSpPr>
        <p:spPr>
          <a:xfrm>
            <a:off x="3538142" y="794087"/>
            <a:ext cx="78205" cy="336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2DB02-A233-4EBA-69AC-3FC848773805}"/>
              </a:ext>
            </a:extLst>
          </p:cNvPr>
          <p:cNvSpPr txBox="1"/>
          <p:nvPr/>
        </p:nvSpPr>
        <p:spPr>
          <a:xfrm>
            <a:off x="3616347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독서량 저하 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E76FF-CE51-167E-8AAF-153C5DF218EF}"/>
              </a:ext>
            </a:extLst>
          </p:cNvPr>
          <p:cNvSpPr txBox="1"/>
          <p:nvPr/>
        </p:nvSpPr>
        <p:spPr>
          <a:xfrm>
            <a:off x="6036320" y="5699461"/>
            <a:ext cx="5257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8BD0B"/>
                </a:solidFill>
              </a:rPr>
              <a:t>독서율이란</a:t>
            </a:r>
            <a:r>
              <a:rPr lang="ko-KR" altLang="en-US" sz="1600" b="1" dirty="0">
                <a:solidFill>
                  <a:srgbClr val="F8BD0B"/>
                </a:solidFill>
              </a:rPr>
              <a:t> </a:t>
            </a:r>
            <a:r>
              <a:rPr lang="en-US" altLang="ko-KR" sz="1600" b="1" dirty="0">
                <a:solidFill>
                  <a:srgbClr val="F8BD0B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지난 </a:t>
            </a:r>
            <a:r>
              <a:rPr lang="en-US" altLang="ko-KR" sz="1600" dirty="0"/>
              <a:t>1</a:t>
            </a:r>
            <a:r>
              <a:rPr lang="ko-KR" altLang="en-US" sz="1600" dirty="0"/>
              <a:t>년간 일반도서를 </a:t>
            </a:r>
            <a:r>
              <a:rPr lang="en-US" altLang="ko-KR" sz="1600" dirty="0"/>
              <a:t>1</a:t>
            </a:r>
            <a:r>
              <a:rPr lang="ko-KR" altLang="en-US" sz="1600" dirty="0"/>
              <a:t>권 이상 읽은 사람의 비율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9921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113120-EF14-FEF9-FE77-81C2D9F75A88}"/>
              </a:ext>
            </a:extLst>
          </p:cNvPr>
          <p:cNvSpPr/>
          <p:nvPr/>
        </p:nvSpPr>
        <p:spPr>
          <a:xfrm>
            <a:off x="535405" y="1627717"/>
            <a:ext cx="11141242" cy="4454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D1A9D2B-0F37-8BD5-4E86-C2CFC79E5D0D}"/>
              </a:ext>
            </a:extLst>
          </p:cNvPr>
          <p:cNvSpPr/>
          <p:nvPr/>
        </p:nvSpPr>
        <p:spPr>
          <a:xfrm rot="5400000">
            <a:off x="535995" y="1627520"/>
            <a:ext cx="420318" cy="4207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DCAA7-8CD5-E658-3F93-BE4B437D8DE4}"/>
              </a:ext>
            </a:extLst>
          </p:cNvPr>
          <p:cNvSpPr txBox="1"/>
          <p:nvPr/>
        </p:nvSpPr>
        <p:spPr>
          <a:xfrm>
            <a:off x="956511" y="2031729"/>
            <a:ext cx="429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연도 별 대출 도서 수는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꾸준히 감소하고 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2BB599-E87E-3D46-3087-1E581AD9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36" y="1579590"/>
            <a:ext cx="5687579" cy="4454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A42EF5-61F7-C54E-1A82-FFEB65A8DE4D}"/>
              </a:ext>
            </a:extLst>
          </p:cNvPr>
          <p:cNvSpPr txBox="1"/>
          <p:nvPr/>
        </p:nvSpPr>
        <p:spPr>
          <a:xfrm>
            <a:off x="956511" y="4650603"/>
            <a:ext cx="429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 그래프는 도서 수의 단위를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줄여놓음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24,456,035 =&gt; 2.4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15,927,933 =&gt; 1.5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275C-DDFB-55F9-01D4-6B8C26E9C64F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C7175-D772-6601-D326-CAB33FA2DBF4}"/>
              </a:ext>
            </a:extLst>
          </p:cNvPr>
          <p:cNvSpPr txBox="1"/>
          <p:nvPr/>
        </p:nvSpPr>
        <p:spPr>
          <a:xfrm>
            <a:off x="1082842" y="688857"/>
            <a:ext cx="38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32D5B4-8E74-25AC-0771-4D8A755E03E9}"/>
              </a:ext>
            </a:extLst>
          </p:cNvPr>
          <p:cNvSpPr/>
          <p:nvPr/>
        </p:nvSpPr>
        <p:spPr>
          <a:xfrm>
            <a:off x="3538142" y="794087"/>
            <a:ext cx="78205" cy="336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F5BCB-B53F-2D55-CCD8-31320CAB0537}"/>
              </a:ext>
            </a:extLst>
          </p:cNvPr>
          <p:cNvSpPr txBox="1"/>
          <p:nvPr/>
        </p:nvSpPr>
        <p:spPr>
          <a:xfrm>
            <a:off x="3616347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독서량 저하 요인</a:t>
            </a:r>
          </a:p>
        </p:txBody>
      </p:sp>
    </p:spTree>
    <p:extLst>
      <p:ext uri="{BB962C8B-B14F-4D97-AF65-F5344CB8AC3E}">
        <p14:creationId xmlns:p14="http://schemas.microsoft.com/office/powerpoint/2010/main" val="341676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113120-EF14-FEF9-FE77-81C2D9F75A88}"/>
              </a:ext>
            </a:extLst>
          </p:cNvPr>
          <p:cNvSpPr/>
          <p:nvPr/>
        </p:nvSpPr>
        <p:spPr>
          <a:xfrm>
            <a:off x="535405" y="1627717"/>
            <a:ext cx="11141242" cy="4454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D1A9D2B-0F37-8BD5-4E86-C2CFC79E5D0D}"/>
              </a:ext>
            </a:extLst>
          </p:cNvPr>
          <p:cNvSpPr/>
          <p:nvPr/>
        </p:nvSpPr>
        <p:spPr>
          <a:xfrm rot="5400000">
            <a:off x="535995" y="1627520"/>
            <a:ext cx="420318" cy="4207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DCAA7-8CD5-E658-3F93-BE4B437D8DE4}"/>
              </a:ext>
            </a:extLst>
          </p:cNvPr>
          <p:cNvSpPr txBox="1"/>
          <p:nvPr/>
        </p:nvSpPr>
        <p:spPr>
          <a:xfrm>
            <a:off x="956511" y="1775080"/>
            <a:ext cx="101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가구 소득 별 독서율은 가구 소득이 낮을 수록 책을 접할 수 있는 기회가 적다는 것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53479F-C444-40D1-3513-C20E69B8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4" y="2211313"/>
            <a:ext cx="10378611" cy="3870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1DCD7-4D92-8B19-CFB5-68BC7C6E2A84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7F224-0B83-5155-B129-261E84AB96AA}"/>
              </a:ext>
            </a:extLst>
          </p:cNvPr>
          <p:cNvSpPr txBox="1"/>
          <p:nvPr/>
        </p:nvSpPr>
        <p:spPr>
          <a:xfrm>
            <a:off x="1082842" y="688857"/>
            <a:ext cx="38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저하요인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A2482-0193-442E-7DFA-CBFEFCC9E9E3}"/>
              </a:ext>
            </a:extLst>
          </p:cNvPr>
          <p:cNvSpPr/>
          <p:nvPr/>
        </p:nvSpPr>
        <p:spPr>
          <a:xfrm>
            <a:off x="3538142" y="794087"/>
            <a:ext cx="78205" cy="3368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3AF02-1DED-E340-ECCC-6BB16D94E766}"/>
              </a:ext>
            </a:extLst>
          </p:cNvPr>
          <p:cNvSpPr txBox="1"/>
          <p:nvPr/>
        </p:nvSpPr>
        <p:spPr>
          <a:xfrm>
            <a:off x="3616347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독서량 저하 요인</a:t>
            </a:r>
          </a:p>
        </p:txBody>
      </p:sp>
    </p:spTree>
    <p:extLst>
      <p:ext uri="{BB962C8B-B14F-4D97-AF65-F5344CB8AC3E}">
        <p14:creationId xmlns:p14="http://schemas.microsoft.com/office/powerpoint/2010/main" val="337050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55E2CF-C389-DEBB-BD1F-48EE76B6C8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857385-9650-9985-9620-3533F4829155}"/>
              </a:ext>
            </a:extLst>
          </p:cNvPr>
          <p:cNvSpPr/>
          <p:nvPr/>
        </p:nvSpPr>
        <p:spPr>
          <a:xfrm>
            <a:off x="-90237" y="1173079"/>
            <a:ext cx="12458700" cy="4511842"/>
          </a:xfrm>
          <a:prstGeom prst="round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21D8B-E5E3-5964-65AA-92F19477AE82}"/>
              </a:ext>
            </a:extLst>
          </p:cNvPr>
          <p:cNvSpPr txBox="1"/>
          <p:nvPr/>
        </p:nvSpPr>
        <p:spPr>
          <a:xfrm>
            <a:off x="928914" y="1603829"/>
            <a:ext cx="18070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solidFill>
                  <a:schemeClr val="bg1">
                    <a:lumMod val="85000"/>
                  </a:schemeClr>
                </a:solidFill>
              </a:rPr>
              <a:t>왜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79A9980-3DC9-C168-252E-0FADC15D02AC}"/>
              </a:ext>
            </a:extLst>
          </p:cNvPr>
          <p:cNvCxnSpPr>
            <a:cxnSpLocks/>
          </p:cNvCxnSpPr>
          <p:nvPr/>
        </p:nvCxnSpPr>
        <p:spPr>
          <a:xfrm>
            <a:off x="4318000" y="2385764"/>
            <a:ext cx="4405086" cy="2432979"/>
          </a:xfrm>
          <a:prstGeom prst="bentConnector3">
            <a:avLst>
              <a:gd name="adj1" fmla="val 30066"/>
            </a:avLst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EF22D7-00FF-5869-A10E-9481EB7718DB}"/>
              </a:ext>
            </a:extLst>
          </p:cNvPr>
          <p:cNvSpPr txBox="1"/>
          <p:nvPr/>
        </p:nvSpPr>
        <p:spPr>
          <a:xfrm>
            <a:off x="8663287" y="4478859"/>
            <a:ext cx="208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</a:rPr>
              <a:t>문해력인가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F1AF29-5621-8374-2A82-5F659296D56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36" y="1709331"/>
            <a:ext cx="1756546" cy="17565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96CD0B-3982-B59B-75CB-E1BCDA717949}"/>
              </a:ext>
            </a:extLst>
          </p:cNvPr>
          <p:cNvSpPr txBox="1"/>
          <p:nvPr/>
        </p:nvSpPr>
        <p:spPr>
          <a:xfrm>
            <a:off x="5978311" y="2517084"/>
            <a:ext cx="383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다양한 분야의 </a:t>
            </a:r>
            <a:r>
              <a:rPr lang="ko-KR" altLang="en-US" sz="2000" dirty="0">
                <a:solidFill>
                  <a:srgbClr val="F8BD0B"/>
                </a:solidFill>
              </a:rPr>
              <a:t>데이터 처리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와 </a:t>
            </a:r>
            <a:r>
              <a:rPr lang="ko-KR" altLang="en-US" sz="2000" dirty="0">
                <a:solidFill>
                  <a:srgbClr val="F8BD0B"/>
                </a:solidFill>
              </a:rPr>
              <a:t>분석</a:t>
            </a:r>
            <a:r>
              <a:rPr lang="en-US" altLang="ko-KR" sz="2000" dirty="0">
                <a:solidFill>
                  <a:srgbClr val="F8BD0B"/>
                </a:solidFill>
              </a:rPr>
              <a:t>/</a:t>
            </a:r>
            <a:r>
              <a:rPr lang="ko-KR" altLang="en-US" sz="2000" dirty="0">
                <a:solidFill>
                  <a:srgbClr val="F8BD0B"/>
                </a:solidFill>
              </a:rPr>
              <a:t>결과 도출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이 가능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!!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A32F8-3BF1-E42F-450A-E9138DD4647D}"/>
              </a:ext>
            </a:extLst>
          </p:cNvPr>
          <p:cNvSpPr txBox="1"/>
          <p:nvPr/>
        </p:nvSpPr>
        <p:spPr>
          <a:xfrm>
            <a:off x="5295350" y="3635179"/>
            <a:ext cx="3839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8BD0B"/>
                </a:solidFill>
              </a:rPr>
              <a:t>사회이슈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에 대한 관심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6759FD-41BB-24E3-4131-7E732832D6D6}"/>
              </a:ext>
            </a:extLst>
          </p:cNvPr>
          <p:cNvSpPr/>
          <p:nvPr/>
        </p:nvSpPr>
        <p:spPr>
          <a:xfrm>
            <a:off x="5854939" y="2464322"/>
            <a:ext cx="3689781" cy="834571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AF5F75E-A09B-3AAD-50FD-7632CA1658FA}"/>
              </a:ext>
            </a:extLst>
          </p:cNvPr>
          <p:cNvSpPr/>
          <p:nvPr/>
        </p:nvSpPr>
        <p:spPr>
          <a:xfrm>
            <a:off x="5854939" y="3502059"/>
            <a:ext cx="2717324" cy="701955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20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7127BD-5331-BFB1-8641-8585955E0B1E}"/>
              </a:ext>
            </a:extLst>
          </p:cNvPr>
          <p:cNvSpPr/>
          <p:nvPr/>
        </p:nvSpPr>
        <p:spPr>
          <a:xfrm>
            <a:off x="-121318" y="1882942"/>
            <a:ext cx="12434637" cy="3092116"/>
          </a:xfrm>
          <a:prstGeom prst="rect">
            <a:avLst/>
          </a:prstGeom>
          <a:solidFill>
            <a:schemeClr val="tx1">
              <a:lumMod val="65000"/>
              <a:lumOff val="3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56269-E20B-527B-5AD8-CE359F9EEC6E}"/>
              </a:ext>
            </a:extLst>
          </p:cNvPr>
          <p:cNvSpPr txBox="1"/>
          <p:nvPr/>
        </p:nvSpPr>
        <p:spPr>
          <a:xfrm>
            <a:off x="1941095" y="2828836"/>
            <a:ext cx="830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>
                    <a:lumMod val="95000"/>
                  </a:schemeClr>
                </a:solidFill>
              </a:rPr>
              <a:t>해결방안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8B484-E4FF-32FD-2379-6101A9C76DC4}"/>
              </a:ext>
            </a:extLst>
          </p:cNvPr>
          <p:cNvSpPr txBox="1"/>
          <p:nvPr/>
        </p:nvSpPr>
        <p:spPr>
          <a:xfrm>
            <a:off x="2616200" y="2228671"/>
            <a:ext cx="69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Part.4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6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2A752-2506-AAC5-52D5-DC95D2891F45}"/>
              </a:ext>
            </a:extLst>
          </p:cNvPr>
          <p:cNvSpPr txBox="1"/>
          <p:nvPr/>
        </p:nvSpPr>
        <p:spPr>
          <a:xfrm>
            <a:off x="7176837" y="4895941"/>
            <a:ext cx="1497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96B742-DE8B-14A4-7578-A9FA118BC8AB}"/>
              </a:ext>
            </a:extLst>
          </p:cNvPr>
          <p:cNvSpPr/>
          <p:nvPr/>
        </p:nvSpPr>
        <p:spPr>
          <a:xfrm>
            <a:off x="535405" y="1627717"/>
            <a:ext cx="11141242" cy="4454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4954CEE-1FDF-6F89-7F1E-16E16C0F2F5D}"/>
              </a:ext>
            </a:extLst>
          </p:cNvPr>
          <p:cNvSpPr/>
          <p:nvPr/>
        </p:nvSpPr>
        <p:spPr>
          <a:xfrm rot="5400000">
            <a:off x="535995" y="1627520"/>
            <a:ext cx="420318" cy="420713"/>
          </a:xfrm>
          <a:prstGeom prst="rtTriangle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A2BF6-F6AB-CD25-A1ED-E43EE231A2F1}"/>
              </a:ext>
            </a:extLst>
          </p:cNvPr>
          <p:cNvSpPr txBox="1"/>
          <p:nvPr/>
        </p:nvSpPr>
        <p:spPr>
          <a:xfrm>
            <a:off x="956511" y="1775080"/>
            <a:ext cx="1011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작은도서관의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방문자와 설치 수는 증가하고 있으며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관당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대출 수를 늘리면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의미한 독서율을 늘릴 수 있을 것이다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384EA1-003D-7F32-C218-6E0A8BD6E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" y="2360029"/>
            <a:ext cx="4059503" cy="3506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961695-05C5-AA0C-AC28-EF3061389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41" y="2360029"/>
            <a:ext cx="6643094" cy="3506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D248E-31EB-5C2A-9322-C866B9BEB9D2}"/>
              </a:ext>
            </a:extLst>
          </p:cNvPr>
          <p:cNvSpPr txBox="1"/>
          <p:nvPr/>
        </p:nvSpPr>
        <p:spPr>
          <a:xfrm>
            <a:off x="692565" y="6081962"/>
            <a:ext cx="1011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 그래프는 방문자 수의 단위를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줄여놓음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39,186,202 =&gt; 3.9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BD9F1-B254-E6E9-768E-6D2700E46FAB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29784-777B-453A-4AFB-B3E4DDEB1960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5C0E70-F19F-4726-9A36-1128E7C916CC}"/>
              </a:ext>
            </a:extLst>
          </p:cNvPr>
          <p:cNvSpPr/>
          <p:nvPr/>
        </p:nvSpPr>
        <p:spPr>
          <a:xfrm>
            <a:off x="2406028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EE749-02EC-3DC3-9948-ACEACC7A36DF}"/>
              </a:ext>
            </a:extLst>
          </p:cNvPr>
          <p:cNvSpPr txBox="1"/>
          <p:nvPr/>
        </p:nvSpPr>
        <p:spPr>
          <a:xfrm>
            <a:off x="2484233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작은 도서관 설치</a:t>
            </a:r>
          </a:p>
        </p:txBody>
      </p:sp>
    </p:spTree>
    <p:extLst>
      <p:ext uri="{BB962C8B-B14F-4D97-AF65-F5344CB8AC3E}">
        <p14:creationId xmlns:p14="http://schemas.microsoft.com/office/powerpoint/2010/main" val="301995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99859-3F4C-7B4E-CB36-0B57784A9368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55C59-32FB-CBC1-015F-0FD0E6AD6D7A}"/>
              </a:ext>
            </a:extLst>
          </p:cNvPr>
          <p:cNvSpPr txBox="1"/>
          <p:nvPr/>
        </p:nvSpPr>
        <p:spPr>
          <a:xfrm>
            <a:off x="1082842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C5CA6-24DC-A534-84C4-79D08AEBE4FC}"/>
              </a:ext>
            </a:extLst>
          </p:cNvPr>
          <p:cNvSpPr/>
          <p:nvPr/>
        </p:nvSpPr>
        <p:spPr>
          <a:xfrm>
            <a:off x="4116807" y="1142741"/>
            <a:ext cx="3232482" cy="3232482"/>
          </a:xfrm>
          <a:prstGeom prst="ellipse">
            <a:avLst/>
          </a:prstGeom>
          <a:solidFill>
            <a:srgbClr val="F15B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206DEC-6917-6DAA-DD92-0CDB293538A2}"/>
              </a:ext>
            </a:extLst>
          </p:cNvPr>
          <p:cNvSpPr/>
          <p:nvPr/>
        </p:nvSpPr>
        <p:spPr>
          <a:xfrm>
            <a:off x="2751891" y="2905367"/>
            <a:ext cx="3232482" cy="3232482"/>
          </a:xfrm>
          <a:prstGeom prst="ellipse">
            <a:avLst/>
          </a:prstGeom>
          <a:solidFill>
            <a:srgbClr val="F15B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5995E5-D701-1A5E-EC2F-0EA5A6CC4663}"/>
              </a:ext>
            </a:extLst>
          </p:cNvPr>
          <p:cNvSpPr/>
          <p:nvPr/>
        </p:nvSpPr>
        <p:spPr>
          <a:xfrm>
            <a:off x="5479048" y="2905367"/>
            <a:ext cx="3232482" cy="3232482"/>
          </a:xfrm>
          <a:prstGeom prst="ellipse">
            <a:avLst/>
          </a:prstGeom>
          <a:solidFill>
            <a:srgbClr val="F15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1B1E3F-3ADE-5125-B396-80E4D23F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74" y="1515284"/>
            <a:ext cx="1513374" cy="1513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3CFE93-BB0E-50C6-160F-067D7284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61" y="3829342"/>
            <a:ext cx="1958156" cy="19581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1A58CB-11BE-880B-F003-00A274772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63" y="4179731"/>
            <a:ext cx="1535528" cy="1535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BA4CEB-9354-A3A2-4E99-DB77DA25EC16}"/>
              </a:ext>
            </a:extLst>
          </p:cNvPr>
          <p:cNvSpPr txBox="1"/>
          <p:nvPr/>
        </p:nvSpPr>
        <p:spPr>
          <a:xfrm>
            <a:off x="8325881" y="1558334"/>
            <a:ext cx="2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142A52"/>
                </a:solidFill>
              </a:rPr>
              <a:t>전전두엽</a:t>
            </a:r>
            <a:r>
              <a:rPr lang="ko-KR" altLang="en-US" dirty="0">
                <a:solidFill>
                  <a:srgbClr val="142A52"/>
                </a:solidFill>
              </a:rPr>
              <a:t> 활성화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812E2-898D-E37E-EF71-FD833108B237}"/>
              </a:ext>
            </a:extLst>
          </p:cNvPr>
          <p:cNvSpPr txBox="1"/>
          <p:nvPr/>
        </p:nvSpPr>
        <p:spPr>
          <a:xfrm>
            <a:off x="8490188" y="6056795"/>
            <a:ext cx="2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2A52"/>
                </a:solidFill>
              </a:rPr>
              <a:t>독서 프로그램 방영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4EDDD-D5E9-31E0-EDF7-8EC583B79B71}"/>
              </a:ext>
            </a:extLst>
          </p:cNvPr>
          <p:cNvSpPr txBox="1"/>
          <p:nvPr/>
        </p:nvSpPr>
        <p:spPr>
          <a:xfrm>
            <a:off x="609886" y="2042470"/>
            <a:ext cx="27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142A52"/>
                </a:solidFill>
              </a:rPr>
              <a:t>BookDay</a:t>
            </a:r>
            <a:r>
              <a:rPr lang="en-US" altLang="ko-KR" dirty="0">
                <a:solidFill>
                  <a:srgbClr val="142A52"/>
                </a:solidFill>
              </a:rPr>
              <a:t> APP </a:t>
            </a:r>
            <a:r>
              <a:rPr lang="ko-KR" altLang="en-US" dirty="0">
                <a:solidFill>
                  <a:srgbClr val="142A52"/>
                </a:solidFill>
              </a:rPr>
              <a:t>출시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64B06A3-6D95-16D9-00F4-B91AA3188241}"/>
              </a:ext>
            </a:extLst>
          </p:cNvPr>
          <p:cNvCxnSpPr>
            <a:cxnSpLocks/>
          </p:cNvCxnSpPr>
          <p:nvPr/>
        </p:nvCxnSpPr>
        <p:spPr>
          <a:xfrm flipV="1">
            <a:off x="7314627" y="1743000"/>
            <a:ext cx="1473773" cy="651857"/>
          </a:xfrm>
          <a:prstGeom prst="bentConnector3">
            <a:avLst/>
          </a:prstGeom>
          <a:ln w="28575">
            <a:solidFill>
              <a:srgbClr val="B2D0D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40E97E5-0C60-EB46-1DD5-1AFC1478FABF}"/>
              </a:ext>
            </a:extLst>
          </p:cNvPr>
          <p:cNvCxnSpPr/>
          <p:nvPr/>
        </p:nvCxnSpPr>
        <p:spPr>
          <a:xfrm rot="16200000" flipV="1">
            <a:off x="1936279" y="2718809"/>
            <a:ext cx="1165334" cy="850520"/>
          </a:xfrm>
          <a:prstGeom prst="bentConnector3">
            <a:avLst/>
          </a:prstGeom>
          <a:ln w="28575">
            <a:solidFill>
              <a:srgbClr val="B2D0D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E91BE7-62CD-9D11-4600-62FA070511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9209" y="5221574"/>
            <a:ext cx="807870" cy="752296"/>
          </a:xfrm>
          <a:prstGeom prst="bentConnector3">
            <a:avLst/>
          </a:prstGeom>
          <a:ln w="28575">
            <a:solidFill>
              <a:srgbClr val="B2D0D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75DEC9A-30A9-FC30-D543-4923F658516E}"/>
              </a:ext>
            </a:extLst>
          </p:cNvPr>
          <p:cNvCxnSpPr>
            <a:cxnSpLocks/>
          </p:cNvCxnSpPr>
          <p:nvPr/>
        </p:nvCxnSpPr>
        <p:spPr>
          <a:xfrm>
            <a:off x="6230829" y="3272482"/>
            <a:ext cx="592590" cy="552033"/>
          </a:xfrm>
          <a:prstGeom prst="straightConnector1">
            <a:avLst/>
          </a:prstGeom>
          <a:ln w="76200">
            <a:solidFill>
              <a:srgbClr val="142A5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805440B-F377-238B-B638-77731E9A6931}"/>
              </a:ext>
            </a:extLst>
          </p:cNvPr>
          <p:cNvCxnSpPr>
            <a:cxnSpLocks/>
          </p:cNvCxnSpPr>
          <p:nvPr/>
        </p:nvCxnSpPr>
        <p:spPr>
          <a:xfrm flipH="1">
            <a:off x="4661075" y="3272482"/>
            <a:ext cx="536044" cy="572543"/>
          </a:xfrm>
          <a:prstGeom prst="straightConnector1">
            <a:avLst/>
          </a:prstGeom>
          <a:ln w="76200">
            <a:solidFill>
              <a:srgbClr val="142A5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6FFBFA-FCC6-C5A8-B1AB-C40DC19FBF60}"/>
              </a:ext>
            </a:extLst>
          </p:cNvPr>
          <p:cNvSpPr/>
          <p:nvPr/>
        </p:nvSpPr>
        <p:spPr>
          <a:xfrm>
            <a:off x="2406028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054C97-DCF5-C004-79C7-229F1FAC78E5}"/>
              </a:ext>
            </a:extLst>
          </p:cNvPr>
          <p:cNvSpPr txBox="1"/>
          <p:nvPr/>
        </p:nvSpPr>
        <p:spPr>
          <a:xfrm>
            <a:off x="2484233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전전두엽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활성화 방안</a:t>
            </a:r>
          </a:p>
        </p:txBody>
      </p:sp>
    </p:spTree>
    <p:extLst>
      <p:ext uri="{BB962C8B-B14F-4D97-AF65-F5344CB8AC3E}">
        <p14:creationId xmlns:p14="http://schemas.microsoft.com/office/powerpoint/2010/main" val="161433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4E8342-A762-CD7B-C824-CA2B4439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2" y="3101302"/>
            <a:ext cx="36" cy="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41092D-755F-A4A4-FFC5-FD8D1FCE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43" y="4409504"/>
            <a:ext cx="4946864" cy="1635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1E675-6B59-BABC-1BD7-D430271FC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43" y="1631408"/>
            <a:ext cx="4884827" cy="2576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5296A7-7579-55C7-6487-F546A823B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66" y="1631409"/>
            <a:ext cx="1755848" cy="44505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EA66EE3-5164-380C-21A6-AA4AE6E6A1EA}"/>
              </a:ext>
            </a:extLst>
          </p:cNvPr>
          <p:cNvSpPr/>
          <p:nvPr/>
        </p:nvSpPr>
        <p:spPr>
          <a:xfrm>
            <a:off x="2406028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41110-F5D3-DEA6-6DDF-1EE0406FA1FF}"/>
              </a:ext>
            </a:extLst>
          </p:cNvPr>
          <p:cNvSpPr txBox="1"/>
          <p:nvPr/>
        </p:nvSpPr>
        <p:spPr>
          <a:xfrm>
            <a:off x="2484233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전전두엽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활성화 방안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B011B-8F52-149C-AD94-DEA9F6601E97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2D1B2-2B04-2923-2F12-E6DD94510B7A}"/>
              </a:ext>
            </a:extLst>
          </p:cNvPr>
          <p:cNvSpPr txBox="1"/>
          <p:nvPr/>
        </p:nvSpPr>
        <p:spPr>
          <a:xfrm>
            <a:off x="1161048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02D07-FBB1-1CE8-8B66-05B78FAB9235}"/>
              </a:ext>
            </a:extLst>
          </p:cNvPr>
          <p:cNvSpPr txBox="1"/>
          <p:nvPr/>
        </p:nvSpPr>
        <p:spPr>
          <a:xfrm>
            <a:off x="7844971" y="1734457"/>
            <a:ext cx="374333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다른 매체를 이용하는 것보다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독서를 할 때 </a:t>
            </a:r>
            <a:r>
              <a:rPr lang="ko-KR" altLang="en-US" dirty="0" err="1"/>
              <a:t>전전두엽의</a:t>
            </a:r>
            <a:r>
              <a:rPr lang="ko-KR" altLang="en-US" dirty="0"/>
              <a:t> 활성화가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증가하는 것을 확인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8F3D9-F2E4-9028-E2AE-D8D50688189C}"/>
              </a:ext>
            </a:extLst>
          </p:cNvPr>
          <p:cNvSpPr txBox="1"/>
          <p:nvPr/>
        </p:nvSpPr>
        <p:spPr>
          <a:xfrm>
            <a:off x="7844971" y="4409504"/>
            <a:ext cx="317747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아동 </a:t>
            </a:r>
            <a:r>
              <a:rPr lang="en-US" altLang="ko-KR" dirty="0"/>
              <a:t>5</a:t>
            </a:r>
            <a:r>
              <a:rPr lang="ko-KR" altLang="en-US" dirty="0"/>
              <a:t>명을 표본 연구한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뇌 위치에 따른 헤모글로빈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활성화의 차이 보임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B194B1-136E-7D0E-6984-0A5C7471B3BD}"/>
              </a:ext>
            </a:extLst>
          </p:cNvPr>
          <p:cNvSpPr/>
          <p:nvPr/>
        </p:nvSpPr>
        <p:spPr>
          <a:xfrm>
            <a:off x="7794171" y="1560286"/>
            <a:ext cx="3931963" cy="1756228"/>
          </a:xfrm>
          <a:prstGeom prst="roundRect">
            <a:avLst/>
          </a:prstGeom>
          <a:noFill/>
          <a:ln>
            <a:solidFill>
              <a:srgbClr val="052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712C071-1BE9-AD73-31B5-451840F5E9DF}"/>
              </a:ext>
            </a:extLst>
          </p:cNvPr>
          <p:cNvSpPr/>
          <p:nvPr/>
        </p:nvSpPr>
        <p:spPr>
          <a:xfrm>
            <a:off x="7794171" y="4174034"/>
            <a:ext cx="3931963" cy="1756228"/>
          </a:xfrm>
          <a:prstGeom prst="roundRect">
            <a:avLst/>
          </a:prstGeom>
          <a:noFill/>
          <a:ln>
            <a:solidFill>
              <a:srgbClr val="052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598304-DA01-B11A-7ECE-519BECDA05E6}"/>
              </a:ext>
            </a:extLst>
          </p:cNvPr>
          <p:cNvCxnSpPr/>
          <p:nvPr/>
        </p:nvCxnSpPr>
        <p:spPr>
          <a:xfrm>
            <a:off x="7794171" y="3715656"/>
            <a:ext cx="4049486" cy="0"/>
          </a:xfrm>
          <a:prstGeom prst="line">
            <a:avLst/>
          </a:prstGeom>
          <a:ln w="28575">
            <a:solidFill>
              <a:srgbClr val="F8BD0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7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D4E8342-A762-CD7B-C824-CA2B4439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2" y="3428995"/>
            <a:ext cx="36" cy="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350F4-ED89-6564-801A-2B0F07DB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6" y="1683549"/>
            <a:ext cx="5851437" cy="3817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C8A86D-8C2C-9B5D-3F38-D77C2B63A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948" y="1683549"/>
            <a:ext cx="4745159" cy="38173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7A7E27-CB47-378A-79D2-5A1F1DF6735D}"/>
              </a:ext>
            </a:extLst>
          </p:cNvPr>
          <p:cNvSpPr/>
          <p:nvPr/>
        </p:nvSpPr>
        <p:spPr>
          <a:xfrm>
            <a:off x="2406028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7C08-EEFD-37F6-E49A-B20565F529E0}"/>
              </a:ext>
            </a:extLst>
          </p:cNvPr>
          <p:cNvSpPr txBox="1"/>
          <p:nvPr/>
        </p:nvSpPr>
        <p:spPr>
          <a:xfrm>
            <a:off x="2484233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전전두엽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활성화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DDAFC-E162-F1EB-25D4-D1C3B8B8A557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A708C-9082-BFFA-9C04-27E3D1ED856E}"/>
              </a:ext>
            </a:extLst>
          </p:cNvPr>
          <p:cNvSpPr txBox="1"/>
          <p:nvPr/>
        </p:nvSpPr>
        <p:spPr>
          <a:xfrm>
            <a:off x="1161048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159778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A5E4B-4921-4C75-21F3-1E50E632C73D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7F2D7-DCE7-7918-97D1-3AB37C76715A}"/>
              </a:ext>
            </a:extLst>
          </p:cNvPr>
          <p:cNvSpPr txBox="1"/>
          <p:nvPr/>
        </p:nvSpPr>
        <p:spPr>
          <a:xfrm>
            <a:off x="1161048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8DB39-6702-28B7-A761-0FE2EF12C9C8}"/>
              </a:ext>
            </a:extLst>
          </p:cNvPr>
          <p:cNvSpPr/>
          <p:nvPr/>
        </p:nvSpPr>
        <p:spPr>
          <a:xfrm>
            <a:off x="2406028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1FED2-48E0-5EAF-6F8D-94662B1B2C47}"/>
              </a:ext>
            </a:extLst>
          </p:cNvPr>
          <p:cNvSpPr txBox="1"/>
          <p:nvPr/>
        </p:nvSpPr>
        <p:spPr>
          <a:xfrm>
            <a:off x="2484233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Bookday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 출시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872117-3915-CA1B-122E-9890E8FA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030560"/>
            <a:ext cx="2539682" cy="253968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E80A6D3-13D4-70EC-69B6-1EC5CA1F4DF6}"/>
              </a:ext>
            </a:extLst>
          </p:cNvPr>
          <p:cNvSpPr/>
          <p:nvPr/>
        </p:nvSpPr>
        <p:spPr>
          <a:xfrm>
            <a:off x="4209143" y="1413544"/>
            <a:ext cx="3773714" cy="37737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8A262B-641B-6B6E-2218-B51978FD9774}"/>
              </a:ext>
            </a:extLst>
          </p:cNvPr>
          <p:cNvCxnSpPr>
            <a:cxnSpLocks/>
          </p:cNvCxnSpPr>
          <p:nvPr/>
        </p:nvCxnSpPr>
        <p:spPr>
          <a:xfrm>
            <a:off x="3691279" y="2083969"/>
            <a:ext cx="1941925" cy="689508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0A01D9-F4BC-0654-5D32-5B1FC2BAD54B}"/>
              </a:ext>
            </a:extLst>
          </p:cNvPr>
          <p:cNvSpPr txBox="1"/>
          <p:nvPr/>
        </p:nvSpPr>
        <p:spPr>
          <a:xfrm>
            <a:off x="645887" y="2266580"/>
            <a:ext cx="319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주일간 </a:t>
            </a:r>
            <a:r>
              <a:rPr lang="en-US" altLang="ko-KR" dirty="0"/>
              <a:t>30</a:t>
            </a:r>
            <a:r>
              <a:rPr lang="ko-KR" altLang="en-US" dirty="0"/>
              <a:t>페이지 기록 도전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28B559-AF83-2BE5-0D1E-D8F193BD6DD8}"/>
              </a:ext>
            </a:extLst>
          </p:cNvPr>
          <p:cNvSpPr txBox="1"/>
          <p:nvPr/>
        </p:nvSpPr>
        <p:spPr>
          <a:xfrm>
            <a:off x="2881275" y="1725310"/>
            <a:ext cx="149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B2D0D2"/>
                </a:solidFill>
              </a:rPr>
              <a:t>1</a:t>
            </a:r>
            <a:r>
              <a:rPr lang="ko-KR" altLang="en-US" sz="2800" b="1" dirty="0">
                <a:solidFill>
                  <a:srgbClr val="B2D0D2"/>
                </a:solidFill>
              </a:rPr>
              <a:t>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F4B22-FA8A-CF3D-F28F-4410E3AEFA71}"/>
              </a:ext>
            </a:extLst>
          </p:cNvPr>
          <p:cNvSpPr txBox="1"/>
          <p:nvPr/>
        </p:nvSpPr>
        <p:spPr>
          <a:xfrm>
            <a:off x="7994125" y="2030560"/>
            <a:ext cx="331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주일간 </a:t>
            </a:r>
            <a:r>
              <a:rPr lang="en-US" altLang="ko-KR" dirty="0"/>
              <a:t>70</a:t>
            </a:r>
            <a:r>
              <a:rPr lang="ko-KR" altLang="en-US" dirty="0"/>
              <a:t>페이지 기록 도전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212328-58A9-F3F7-334D-0B7C60DE62F5}"/>
              </a:ext>
            </a:extLst>
          </p:cNvPr>
          <p:cNvSpPr txBox="1"/>
          <p:nvPr/>
        </p:nvSpPr>
        <p:spPr>
          <a:xfrm>
            <a:off x="8159036" y="1489290"/>
            <a:ext cx="149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</a:rPr>
              <a:t>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818B6-CE50-B58C-2DD0-B93C42E6E4F4}"/>
              </a:ext>
            </a:extLst>
          </p:cNvPr>
          <p:cNvSpPr txBox="1"/>
          <p:nvPr/>
        </p:nvSpPr>
        <p:spPr>
          <a:xfrm>
            <a:off x="645887" y="4740982"/>
            <a:ext cx="319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주일간 </a:t>
            </a:r>
            <a:r>
              <a:rPr lang="en-US" altLang="ko-KR" dirty="0"/>
              <a:t>50</a:t>
            </a:r>
            <a:r>
              <a:rPr lang="ko-KR" altLang="en-US" dirty="0"/>
              <a:t>페이지 기록 도전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3FABB-950F-0BE6-01B7-4A54324E132B}"/>
              </a:ext>
            </a:extLst>
          </p:cNvPr>
          <p:cNvSpPr txBox="1"/>
          <p:nvPr/>
        </p:nvSpPr>
        <p:spPr>
          <a:xfrm>
            <a:off x="2881275" y="4199712"/>
            <a:ext cx="149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5264E"/>
                </a:solidFill>
              </a:rPr>
              <a:t>2</a:t>
            </a:r>
            <a:r>
              <a:rPr lang="ko-KR" altLang="en-US" sz="2800" b="1" dirty="0">
                <a:solidFill>
                  <a:srgbClr val="05264E"/>
                </a:solidFill>
              </a:rPr>
              <a:t>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6FF12A-2633-AC77-3986-E09E68C41BCB}"/>
              </a:ext>
            </a:extLst>
          </p:cNvPr>
          <p:cNvCxnSpPr>
            <a:cxnSpLocks/>
          </p:cNvCxnSpPr>
          <p:nvPr/>
        </p:nvCxnSpPr>
        <p:spPr>
          <a:xfrm flipV="1">
            <a:off x="3665139" y="3862386"/>
            <a:ext cx="2208894" cy="589881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20D862-F968-1BFB-78FF-8FBD9EA22C8F}"/>
              </a:ext>
            </a:extLst>
          </p:cNvPr>
          <p:cNvSpPr txBox="1"/>
          <p:nvPr/>
        </p:nvSpPr>
        <p:spPr>
          <a:xfrm>
            <a:off x="8007590" y="4817926"/>
            <a:ext cx="329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주일간 </a:t>
            </a:r>
            <a:r>
              <a:rPr lang="en-US" altLang="ko-KR" dirty="0"/>
              <a:t>90</a:t>
            </a:r>
            <a:r>
              <a:rPr lang="ko-KR" altLang="en-US" dirty="0"/>
              <a:t>페이지 기록 도전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2D1512-B1BD-8914-2D5E-AB9F693A4477}"/>
              </a:ext>
            </a:extLst>
          </p:cNvPr>
          <p:cNvSpPr txBox="1"/>
          <p:nvPr/>
        </p:nvSpPr>
        <p:spPr>
          <a:xfrm>
            <a:off x="8159036" y="4276656"/>
            <a:ext cx="1497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주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30F6B6-253F-C4DC-F0D2-BC35F0D434C0}"/>
              </a:ext>
            </a:extLst>
          </p:cNvPr>
          <p:cNvCxnSpPr>
            <a:cxnSpLocks/>
          </p:cNvCxnSpPr>
          <p:nvPr/>
        </p:nvCxnSpPr>
        <p:spPr>
          <a:xfrm flipH="1">
            <a:off x="6570952" y="1835827"/>
            <a:ext cx="1661726" cy="960173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46CAC0-5C6E-2D70-8855-1AF495725A15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97310" y="3880548"/>
            <a:ext cx="1661726" cy="657718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C1581A4-4A0D-053A-AC93-6A084AA6F39C}"/>
              </a:ext>
            </a:extLst>
          </p:cNvPr>
          <p:cNvCxnSpPr>
            <a:cxnSpLocks/>
          </p:cNvCxnSpPr>
          <p:nvPr/>
        </p:nvCxnSpPr>
        <p:spPr>
          <a:xfrm flipV="1">
            <a:off x="3671400" y="3863910"/>
            <a:ext cx="2208894" cy="589881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0533B1-32CA-C926-FEA2-506EE31949B0}"/>
              </a:ext>
            </a:extLst>
          </p:cNvPr>
          <p:cNvCxnSpPr>
            <a:cxnSpLocks/>
          </p:cNvCxnSpPr>
          <p:nvPr/>
        </p:nvCxnSpPr>
        <p:spPr>
          <a:xfrm flipH="1" flipV="1">
            <a:off x="6053520" y="3217524"/>
            <a:ext cx="42480" cy="2450305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9612F1-8BDB-5D52-AAE8-93792E15F736}"/>
              </a:ext>
            </a:extLst>
          </p:cNvPr>
          <p:cNvSpPr/>
          <p:nvPr/>
        </p:nvSpPr>
        <p:spPr>
          <a:xfrm>
            <a:off x="4717223" y="4868960"/>
            <a:ext cx="2757555" cy="541011"/>
          </a:xfrm>
          <a:prstGeom prst="roundRect">
            <a:avLst/>
          </a:prstGeom>
          <a:solidFill>
            <a:srgbClr val="F8BD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Bookday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Application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836120-57C9-7402-D97F-76C768265507}"/>
              </a:ext>
            </a:extLst>
          </p:cNvPr>
          <p:cNvSpPr txBox="1"/>
          <p:nvPr/>
        </p:nvSpPr>
        <p:spPr>
          <a:xfrm>
            <a:off x="4621007" y="5725886"/>
            <a:ext cx="294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15B59"/>
                </a:solidFill>
              </a:rPr>
              <a:t>한 달 이용 후 </a:t>
            </a:r>
            <a:endParaRPr lang="en-US" altLang="ko-KR" b="1" dirty="0">
              <a:solidFill>
                <a:srgbClr val="F15B59"/>
              </a:solidFill>
            </a:endParaRPr>
          </a:p>
          <a:p>
            <a:pPr algn="ctr"/>
            <a:r>
              <a:rPr lang="en-US" altLang="ko-KR" b="1" dirty="0">
                <a:solidFill>
                  <a:srgbClr val="F15B59"/>
                </a:solidFill>
              </a:rPr>
              <a:t>240</a:t>
            </a:r>
            <a:r>
              <a:rPr lang="ko-KR" altLang="en-US" b="1" dirty="0">
                <a:solidFill>
                  <a:srgbClr val="F15B59"/>
                </a:solidFill>
              </a:rPr>
              <a:t>페이지 독서 가능</a:t>
            </a:r>
          </a:p>
        </p:txBody>
      </p:sp>
    </p:spTree>
    <p:extLst>
      <p:ext uri="{BB962C8B-B14F-4D97-AF65-F5344CB8AC3E}">
        <p14:creationId xmlns:p14="http://schemas.microsoft.com/office/powerpoint/2010/main" val="2268212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161048" y="776037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해결방안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2E1A1-8248-7B62-76C0-9CF33B3D1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/>
          <a:stretch/>
        </p:blipFill>
        <p:spPr>
          <a:xfrm>
            <a:off x="358525" y="1388720"/>
            <a:ext cx="6521248" cy="4693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11A70C-713E-9A6E-1BBA-A3FAEC891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05" y="2089973"/>
            <a:ext cx="1764632" cy="11205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8883BDF-2D9C-5F1C-939F-B89F6FCD5474}"/>
              </a:ext>
            </a:extLst>
          </p:cNvPr>
          <p:cNvSpPr/>
          <p:nvPr/>
        </p:nvSpPr>
        <p:spPr>
          <a:xfrm>
            <a:off x="3453064" y="3275829"/>
            <a:ext cx="1132115" cy="306341"/>
          </a:xfrm>
          <a:prstGeom prst="ellipse">
            <a:avLst/>
          </a:prstGeom>
          <a:noFill/>
          <a:ln w="38100">
            <a:solidFill>
              <a:srgbClr val="F15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8A1DE6-CB7A-071C-88A9-A8A04BAE4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64" y="1096065"/>
            <a:ext cx="2946588" cy="29465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10402-D613-680D-BD6F-35FC24B3B583}"/>
              </a:ext>
            </a:extLst>
          </p:cNvPr>
          <p:cNvSpPr txBox="1"/>
          <p:nvPr/>
        </p:nvSpPr>
        <p:spPr>
          <a:xfrm>
            <a:off x="9006114" y="1699373"/>
            <a:ext cx="1095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A313-527C-B787-A806-42225548DAD5}"/>
              </a:ext>
            </a:extLst>
          </p:cNvPr>
          <p:cNvSpPr txBox="1"/>
          <p:nvPr/>
        </p:nvSpPr>
        <p:spPr>
          <a:xfrm>
            <a:off x="7377589" y="4180682"/>
            <a:ext cx="44558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MBC </a:t>
            </a:r>
            <a:r>
              <a:rPr lang="ko-KR" altLang="en-US" dirty="0"/>
              <a:t>프로그램 </a:t>
            </a:r>
            <a:r>
              <a:rPr lang="en-US" altLang="ko-KR" dirty="0"/>
              <a:t>“</a:t>
            </a:r>
            <a:r>
              <a:rPr lang="ko-KR" altLang="en-US" dirty="0" err="1"/>
              <a:t>책책책</a:t>
            </a:r>
            <a:r>
              <a:rPr lang="ko-KR" altLang="en-US" dirty="0"/>
              <a:t> 책을 읽읍시다</a:t>
            </a:r>
            <a:r>
              <a:rPr lang="en-US" altLang="ko-KR" dirty="0"/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방영 기간 동안 </a:t>
            </a:r>
            <a:r>
              <a:rPr lang="ko-KR" altLang="en-US" b="1" dirty="0" err="1">
                <a:solidFill>
                  <a:srgbClr val="FFC000"/>
                </a:solidFill>
              </a:rPr>
              <a:t>독서율</a:t>
            </a:r>
            <a:r>
              <a:rPr lang="ko-KR" altLang="en-US" b="1" dirty="0">
                <a:solidFill>
                  <a:srgbClr val="FFC000"/>
                </a:solidFill>
              </a:rPr>
              <a:t> 증가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C0A6D-3229-07B0-41D5-DEBEB3B54B15}"/>
              </a:ext>
            </a:extLst>
          </p:cNvPr>
          <p:cNvSpPr txBox="1"/>
          <p:nvPr/>
        </p:nvSpPr>
        <p:spPr>
          <a:xfrm>
            <a:off x="7326085" y="5212173"/>
            <a:ext cx="44558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독서 </a:t>
            </a:r>
            <a:r>
              <a:rPr lang="en-US" altLang="ko-KR" dirty="0"/>
              <a:t>/ </a:t>
            </a:r>
            <a:r>
              <a:rPr lang="ko-KR" altLang="en-US" dirty="0"/>
              <a:t>우리말 퀴즈</a:t>
            </a:r>
            <a:r>
              <a:rPr lang="en-US" altLang="ko-KR" dirty="0"/>
              <a:t> </a:t>
            </a:r>
            <a:r>
              <a:rPr lang="ko-KR" altLang="en-US" dirty="0"/>
              <a:t>등의 문해력을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키울 수 있는 </a:t>
            </a:r>
            <a:r>
              <a:rPr lang="ko-KR" altLang="en-US" b="1" dirty="0">
                <a:solidFill>
                  <a:srgbClr val="FFC000"/>
                </a:solidFill>
              </a:rPr>
              <a:t>프로그램 방영 필요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EAD1229C-BE64-4BA2-8F28-1807E7BD4A53}"/>
              </a:ext>
            </a:extLst>
          </p:cNvPr>
          <p:cNvSpPr/>
          <p:nvPr/>
        </p:nvSpPr>
        <p:spPr>
          <a:xfrm>
            <a:off x="7090228" y="4158343"/>
            <a:ext cx="375909" cy="1923620"/>
          </a:xfrm>
          <a:prstGeom prst="leftBrace">
            <a:avLst/>
          </a:prstGeom>
          <a:ln w="38100">
            <a:solidFill>
              <a:srgbClr val="F15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D968D46B-2BBF-DC27-ED15-DB38AFD077C1}"/>
              </a:ext>
            </a:extLst>
          </p:cNvPr>
          <p:cNvSpPr/>
          <p:nvPr/>
        </p:nvSpPr>
        <p:spPr>
          <a:xfrm>
            <a:off x="11707234" y="4100709"/>
            <a:ext cx="300412" cy="2039310"/>
          </a:xfrm>
          <a:prstGeom prst="rightBrace">
            <a:avLst/>
          </a:prstGeom>
          <a:ln w="38100">
            <a:solidFill>
              <a:srgbClr val="F15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ED4B56-4CDD-CE3E-0AC3-10182F63A028}"/>
              </a:ext>
            </a:extLst>
          </p:cNvPr>
          <p:cNvCxnSpPr/>
          <p:nvPr/>
        </p:nvCxnSpPr>
        <p:spPr>
          <a:xfrm>
            <a:off x="7377589" y="5120153"/>
            <a:ext cx="4404382" cy="0"/>
          </a:xfrm>
          <a:prstGeom prst="line">
            <a:avLst/>
          </a:prstGeom>
          <a:ln w="12700">
            <a:solidFill>
              <a:srgbClr val="B2D0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66CE81-DDFC-9120-2F9E-729FC56C7825}"/>
              </a:ext>
            </a:extLst>
          </p:cNvPr>
          <p:cNvSpPr/>
          <p:nvPr/>
        </p:nvSpPr>
        <p:spPr>
          <a:xfrm>
            <a:off x="2406028" y="794087"/>
            <a:ext cx="78205" cy="336884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B2D0D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B9B4C8-4118-2E5E-4B5D-FDA13E84428C}"/>
              </a:ext>
            </a:extLst>
          </p:cNvPr>
          <p:cNvSpPr txBox="1"/>
          <p:nvPr/>
        </p:nvSpPr>
        <p:spPr>
          <a:xfrm>
            <a:off x="2484233" y="886420"/>
            <a:ext cx="229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독서 프로그램 방영</a:t>
            </a:r>
          </a:p>
        </p:txBody>
      </p:sp>
    </p:spTree>
    <p:extLst>
      <p:ext uri="{BB962C8B-B14F-4D97-AF65-F5344CB8AC3E}">
        <p14:creationId xmlns:p14="http://schemas.microsoft.com/office/powerpoint/2010/main" val="69205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5E9B5B-B192-858B-AE4D-71F592461A27}"/>
              </a:ext>
            </a:extLst>
          </p:cNvPr>
          <p:cNvSpPr/>
          <p:nvPr/>
        </p:nvSpPr>
        <p:spPr>
          <a:xfrm rot="311936">
            <a:off x="4156451" y="1489452"/>
            <a:ext cx="3879098" cy="3879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2A145C-502E-5A26-4533-B1EDDAE90E06}"/>
              </a:ext>
            </a:extLst>
          </p:cNvPr>
          <p:cNvSpPr/>
          <p:nvPr/>
        </p:nvSpPr>
        <p:spPr>
          <a:xfrm rot="21117966">
            <a:off x="4308851" y="1641852"/>
            <a:ext cx="3879098" cy="3879096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8B2A5-4E10-97F8-7D0F-24D3E42E7780}"/>
              </a:ext>
            </a:extLst>
          </p:cNvPr>
          <p:cNvSpPr txBox="1"/>
          <p:nvPr/>
        </p:nvSpPr>
        <p:spPr>
          <a:xfrm>
            <a:off x="4636168" y="2274838"/>
            <a:ext cx="2919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lumMod val="95000"/>
                  </a:schemeClr>
                </a:solidFill>
                <a:ea typeface="10X1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61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75654A6-8B7D-289D-942C-A71DB672A5CA}"/>
              </a:ext>
            </a:extLst>
          </p:cNvPr>
          <p:cNvSpPr/>
          <p:nvPr/>
        </p:nvSpPr>
        <p:spPr>
          <a:xfrm rot="233407">
            <a:off x="5765135" y="1335505"/>
            <a:ext cx="1828800" cy="1828800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6812F1-A1C0-2230-DBA9-4E3F32C46E46}"/>
              </a:ext>
            </a:extLst>
          </p:cNvPr>
          <p:cNvSpPr/>
          <p:nvPr/>
        </p:nvSpPr>
        <p:spPr>
          <a:xfrm rot="21396823">
            <a:off x="5626768" y="1377616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C3F98-61DF-E6A2-C6A9-D1249A6F8813}"/>
              </a:ext>
            </a:extLst>
          </p:cNvPr>
          <p:cNvSpPr txBox="1"/>
          <p:nvPr/>
        </p:nvSpPr>
        <p:spPr>
          <a:xfrm>
            <a:off x="1233237" y="1292441"/>
            <a:ext cx="3162234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4D78C-9370-336F-61F8-A4528566B34D}"/>
              </a:ext>
            </a:extLst>
          </p:cNvPr>
          <p:cNvSpPr txBox="1"/>
          <p:nvPr/>
        </p:nvSpPr>
        <p:spPr>
          <a:xfrm>
            <a:off x="5840328" y="1629584"/>
            <a:ext cx="54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B2D0D2"/>
                </a:solidFill>
              </a:rPr>
              <a:t>01</a:t>
            </a:r>
            <a:endParaRPr lang="ko-KR" altLang="en-US" sz="2000" b="1" dirty="0">
              <a:solidFill>
                <a:srgbClr val="B2D0D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C3B0C-D82C-0EC5-B2A8-992E9231ABAB}"/>
              </a:ext>
            </a:extLst>
          </p:cNvPr>
          <p:cNvSpPr txBox="1"/>
          <p:nvPr/>
        </p:nvSpPr>
        <p:spPr>
          <a:xfrm>
            <a:off x="5840328" y="1973173"/>
            <a:ext cx="14016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문해력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6515B-0E8B-CDB0-DA4B-DB8E2DCC1D9D}"/>
              </a:ext>
            </a:extLst>
          </p:cNvPr>
          <p:cNvSpPr/>
          <p:nvPr/>
        </p:nvSpPr>
        <p:spPr>
          <a:xfrm rot="233407">
            <a:off x="8622634" y="1335506"/>
            <a:ext cx="1828800" cy="1828800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8B3BB1-77FC-1DFC-73F4-4AB8AF55C987}"/>
              </a:ext>
            </a:extLst>
          </p:cNvPr>
          <p:cNvSpPr/>
          <p:nvPr/>
        </p:nvSpPr>
        <p:spPr>
          <a:xfrm rot="21396823">
            <a:off x="8484267" y="1377617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18567-5079-AA6C-D660-D9D8DF0CC582}"/>
              </a:ext>
            </a:extLst>
          </p:cNvPr>
          <p:cNvSpPr txBox="1"/>
          <p:nvPr/>
        </p:nvSpPr>
        <p:spPr>
          <a:xfrm>
            <a:off x="8697827" y="1629585"/>
            <a:ext cx="54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B2D0D2"/>
                </a:solidFill>
              </a:rPr>
              <a:t>02</a:t>
            </a:r>
            <a:endParaRPr lang="ko-KR" altLang="en-US" sz="2000" b="1" dirty="0">
              <a:solidFill>
                <a:srgbClr val="B2D0D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AA7F9-F223-16ED-B3C4-114E7F52C631}"/>
              </a:ext>
            </a:extLst>
          </p:cNvPr>
          <p:cNvSpPr txBox="1"/>
          <p:nvPr/>
        </p:nvSpPr>
        <p:spPr>
          <a:xfrm>
            <a:off x="8697827" y="1973174"/>
            <a:ext cx="14016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문해력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현재실태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5C6AD6-94BE-B7BD-ABD4-ECC64A2134AA}"/>
              </a:ext>
            </a:extLst>
          </p:cNvPr>
          <p:cNvSpPr/>
          <p:nvPr/>
        </p:nvSpPr>
        <p:spPr>
          <a:xfrm rot="233407">
            <a:off x="5765134" y="3753852"/>
            <a:ext cx="1828800" cy="1828800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4622D7-D05B-D966-EB8C-59260001FC34}"/>
              </a:ext>
            </a:extLst>
          </p:cNvPr>
          <p:cNvSpPr/>
          <p:nvPr/>
        </p:nvSpPr>
        <p:spPr>
          <a:xfrm rot="21396823">
            <a:off x="5626767" y="3795963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4EA20C-A1F3-A98B-D2DD-1A1E44607742}"/>
              </a:ext>
            </a:extLst>
          </p:cNvPr>
          <p:cNvSpPr txBox="1"/>
          <p:nvPr/>
        </p:nvSpPr>
        <p:spPr>
          <a:xfrm>
            <a:off x="5840327" y="4047931"/>
            <a:ext cx="54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B2D0D2"/>
                </a:solidFill>
              </a:rPr>
              <a:t>03</a:t>
            </a:r>
            <a:endParaRPr lang="ko-KR" altLang="en-US" sz="2000" b="1" dirty="0">
              <a:solidFill>
                <a:srgbClr val="B2D0D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50A84F-6427-3F81-AB28-E4F43C89C561}"/>
              </a:ext>
            </a:extLst>
          </p:cNvPr>
          <p:cNvSpPr txBox="1"/>
          <p:nvPr/>
        </p:nvSpPr>
        <p:spPr>
          <a:xfrm>
            <a:off x="5840327" y="4391520"/>
            <a:ext cx="14016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문해력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저하요인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AE2C8F-8DE4-CE31-7C28-CB705D9BD513}"/>
              </a:ext>
            </a:extLst>
          </p:cNvPr>
          <p:cNvSpPr/>
          <p:nvPr/>
        </p:nvSpPr>
        <p:spPr>
          <a:xfrm rot="233407">
            <a:off x="8622633" y="3753853"/>
            <a:ext cx="1828800" cy="1828800"/>
          </a:xfrm>
          <a:prstGeom prst="rect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F42337-8233-A5B8-EECE-F8729A86DDB9}"/>
              </a:ext>
            </a:extLst>
          </p:cNvPr>
          <p:cNvSpPr/>
          <p:nvPr/>
        </p:nvSpPr>
        <p:spPr>
          <a:xfrm rot="21396823">
            <a:off x="8484266" y="3795964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AB11B-0878-8BD2-AFDF-86325DEE8E1D}"/>
              </a:ext>
            </a:extLst>
          </p:cNvPr>
          <p:cNvSpPr txBox="1"/>
          <p:nvPr/>
        </p:nvSpPr>
        <p:spPr>
          <a:xfrm>
            <a:off x="8697826" y="4047932"/>
            <a:ext cx="547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B2D0D2"/>
                </a:solidFill>
              </a:rPr>
              <a:t>04</a:t>
            </a:r>
            <a:endParaRPr lang="ko-KR" altLang="en-US" sz="2000" b="1" dirty="0">
              <a:solidFill>
                <a:srgbClr val="B2D0D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766DF8-8A3F-DB85-5A93-CCAD4B82CC6C}"/>
              </a:ext>
            </a:extLst>
          </p:cNvPr>
          <p:cNvSpPr txBox="1"/>
          <p:nvPr/>
        </p:nvSpPr>
        <p:spPr>
          <a:xfrm>
            <a:off x="8697826" y="4391521"/>
            <a:ext cx="140167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30276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7127BD-5331-BFB1-8641-8585955E0B1E}"/>
              </a:ext>
            </a:extLst>
          </p:cNvPr>
          <p:cNvSpPr/>
          <p:nvPr/>
        </p:nvSpPr>
        <p:spPr>
          <a:xfrm>
            <a:off x="-121318" y="1882942"/>
            <a:ext cx="12434637" cy="3092116"/>
          </a:xfrm>
          <a:prstGeom prst="rect">
            <a:avLst/>
          </a:prstGeom>
          <a:solidFill>
            <a:schemeClr val="tx1">
              <a:lumMod val="65000"/>
              <a:lumOff val="3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56269-E20B-527B-5AD8-CE359F9EEC6E}"/>
              </a:ext>
            </a:extLst>
          </p:cNvPr>
          <p:cNvSpPr txBox="1"/>
          <p:nvPr/>
        </p:nvSpPr>
        <p:spPr>
          <a:xfrm>
            <a:off x="2616200" y="2828836"/>
            <a:ext cx="695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>
                    <a:lumMod val="95000"/>
                  </a:schemeClr>
                </a:solidFill>
              </a:rPr>
              <a:t>문해력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B487C-10E7-1167-D63F-8BE5A3BF7516}"/>
              </a:ext>
            </a:extLst>
          </p:cNvPr>
          <p:cNvSpPr txBox="1"/>
          <p:nvPr/>
        </p:nvSpPr>
        <p:spPr>
          <a:xfrm>
            <a:off x="2616200" y="2228671"/>
            <a:ext cx="69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Part.1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9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64D89C-4BB3-A550-96F5-9C5A5F084745}"/>
              </a:ext>
            </a:extLst>
          </p:cNvPr>
          <p:cNvSpPr/>
          <p:nvPr/>
        </p:nvSpPr>
        <p:spPr>
          <a:xfrm>
            <a:off x="0" y="0"/>
            <a:ext cx="571500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082842" y="776037"/>
            <a:ext cx="212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문해력 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E3529-2D7E-2C79-27DE-CAC6C8C5307D}"/>
              </a:ext>
            </a:extLst>
          </p:cNvPr>
          <p:cNvSpPr/>
          <p:nvPr/>
        </p:nvSpPr>
        <p:spPr>
          <a:xfrm>
            <a:off x="5715000" y="0"/>
            <a:ext cx="6477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8538A9-4551-26E0-B431-07591849D225}"/>
              </a:ext>
            </a:extLst>
          </p:cNvPr>
          <p:cNvSpPr/>
          <p:nvPr/>
        </p:nvSpPr>
        <p:spPr>
          <a:xfrm>
            <a:off x="5715000" y="0"/>
            <a:ext cx="6477000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5CA3E-9A47-4E38-576F-16C987DA67F2}"/>
              </a:ext>
            </a:extLst>
          </p:cNvPr>
          <p:cNvSpPr txBox="1"/>
          <p:nvPr/>
        </p:nvSpPr>
        <p:spPr>
          <a:xfrm>
            <a:off x="112104" y="1923143"/>
            <a:ext cx="3628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rgbClr val="B2D0D2"/>
                </a:solidFill>
              </a:rPr>
              <a:t>{</a:t>
            </a:r>
            <a:endParaRPr lang="ko-KR" altLang="en-US" sz="11500" dirty="0">
              <a:solidFill>
                <a:srgbClr val="B2D0D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6A71D-E25C-5DA2-A4E1-9054CCB46462}"/>
              </a:ext>
            </a:extLst>
          </p:cNvPr>
          <p:cNvSpPr txBox="1"/>
          <p:nvPr/>
        </p:nvSpPr>
        <p:spPr>
          <a:xfrm>
            <a:off x="4957012" y="1923143"/>
            <a:ext cx="3628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rgbClr val="B2D0D2"/>
                </a:solidFill>
              </a:rPr>
              <a:t>}</a:t>
            </a:r>
            <a:endParaRPr lang="ko-KR" altLang="en-US" sz="11500" dirty="0">
              <a:solidFill>
                <a:srgbClr val="B2D0D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08DE8-4223-85DD-023E-60571708EBD7}"/>
              </a:ext>
            </a:extLst>
          </p:cNvPr>
          <p:cNvSpPr txBox="1"/>
          <p:nvPr/>
        </p:nvSpPr>
        <p:spPr>
          <a:xfrm>
            <a:off x="672526" y="2459721"/>
            <a:ext cx="43699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문해 </a:t>
            </a:r>
            <a:r>
              <a:rPr lang="en-US" altLang="ko-KR" sz="6600" dirty="0"/>
              <a:t>: </a:t>
            </a:r>
            <a:r>
              <a:rPr lang="ko-KR" altLang="en-US" sz="6600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 panose="020B0604020202020204" pitchFamily="34" charset="0"/>
              </a:rPr>
              <a:t>文解</a:t>
            </a:r>
            <a:endParaRPr lang="ko-KR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CF5A4-5771-AA70-E354-720AC7351FCF}"/>
              </a:ext>
            </a:extLst>
          </p:cNvPr>
          <p:cNvSpPr txBox="1"/>
          <p:nvPr/>
        </p:nvSpPr>
        <p:spPr>
          <a:xfrm>
            <a:off x="522037" y="4104295"/>
            <a:ext cx="4569325" cy="3060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글을 읽고 의미를 파악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 이해하는 능력</a:t>
            </a:r>
          </a:p>
          <a:p>
            <a:pPr algn="ctr">
              <a:lnSpc>
                <a:spcPct val="2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더 나아가 글을 이용해 생활의 문제를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해결하는 능력을 </a:t>
            </a:r>
            <a:r>
              <a:rPr lang="ko-KR" altLang="en-US" sz="1600" dirty="0">
                <a:solidFill>
                  <a:srgbClr val="F8BD0B"/>
                </a:solidFill>
              </a:rPr>
              <a:t>문해력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이라고 한다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ctr">
              <a:lnSpc>
                <a:spcPct val="2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endParaRPr lang="ko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6A52D-D59B-465B-D08A-9FB3694287CA}"/>
              </a:ext>
            </a:extLst>
          </p:cNvPr>
          <p:cNvSpPr txBox="1"/>
          <p:nvPr/>
        </p:nvSpPr>
        <p:spPr>
          <a:xfrm>
            <a:off x="159181" y="4184004"/>
            <a:ext cx="36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endParaRPr lang="ko-KR" altLang="en-US" sz="7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CF834-8465-A987-6056-F5C69D1E2513}"/>
              </a:ext>
            </a:extLst>
          </p:cNvPr>
          <p:cNvSpPr txBox="1"/>
          <p:nvPr/>
        </p:nvSpPr>
        <p:spPr>
          <a:xfrm>
            <a:off x="4973149" y="4184003"/>
            <a:ext cx="36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endParaRPr lang="ko-KR" altLang="en-US" sz="7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0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7127BD-5331-BFB1-8641-8585955E0B1E}"/>
              </a:ext>
            </a:extLst>
          </p:cNvPr>
          <p:cNvSpPr/>
          <p:nvPr/>
        </p:nvSpPr>
        <p:spPr>
          <a:xfrm>
            <a:off x="-121318" y="1882942"/>
            <a:ext cx="12434637" cy="3092116"/>
          </a:xfrm>
          <a:prstGeom prst="rect">
            <a:avLst/>
          </a:prstGeom>
          <a:solidFill>
            <a:schemeClr val="tx1">
              <a:lumMod val="65000"/>
              <a:lumOff val="3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56269-E20B-527B-5AD8-CE359F9EEC6E}"/>
              </a:ext>
            </a:extLst>
          </p:cNvPr>
          <p:cNvSpPr txBox="1"/>
          <p:nvPr/>
        </p:nvSpPr>
        <p:spPr>
          <a:xfrm>
            <a:off x="1941095" y="2828836"/>
            <a:ext cx="830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>
                    <a:lumMod val="95000"/>
                  </a:schemeClr>
                </a:solidFill>
              </a:rPr>
              <a:t>문해력 현재 실태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D8512-3A36-94C3-3AEA-FDD9D9B6DAAA}"/>
              </a:ext>
            </a:extLst>
          </p:cNvPr>
          <p:cNvSpPr txBox="1"/>
          <p:nvPr/>
        </p:nvSpPr>
        <p:spPr>
          <a:xfrm>
            <a:off x="2616200" y="2228671"/>
            <a:ext cx="69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Part.2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6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3A6D-5CC3-BF5E-9751-FADF82A26691}"/>
              </a:ext>
            </a:extLst>
          </p:cNvPr>
          <p:cNvSpPr txBox="1"/>
          <p:nvPr/>
        </p:nvSpPr>
        <p:spPr>
          <a:xfrm>
            <a:off x="1082842" y="751974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현재 실태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BD0E91-980A-F29A-8A49-7108AE889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1" y="1701430"/>
            <a:ext cx="5513843" cy="43434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45CB6CF-BA68-0D7E-9956-C100836D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1701429"/>
            <a:ext cx="4347105" cy="43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5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335F80-0178-EE43-1C49-6E2E22E48678}"/>
              </a:ext>
            </a:extLst>
          </p:cNvPr>
          <p:cNvSpPr/>
          <p:nvPr/>
        </p:nvSpPr>
        <p:spPr>
          <a:xfrm>
            <a:off x="535405" y="1627718"/>
            <a:ext cx="5257800" cy="413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4CC6C-1729-8B09-6511-03E9E25E3A72}"/>
              </a:ext>
            </a:extLst>
          </p:cNvPr>
          <p:cNvSpPr txBox="1"/>
          <p:nvPr/>
        </p:nvSpPr>
        <p:spPr>
          <a:xfrm>
            <a:off x="174458" y="287498"/>
            <a:ext cx="149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B2D0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6000" b="1" dirty="0">
              <a:solidFill>
                <a:srgbClr val="B2D0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7908B0-EECF-052B-5874-409FE6F0A485}"/>
              </a:ext>
            </a:extLst>
          </p:cNvPr>
          <p:cNvGrpSpPr/>
          <p:nvPr/>
        </p:nvGrpSpPr>
        <p:grpSpPr>
          <a:xfrm>
            <a:off x="6009774" y="1663818"/>
            <a:ext cx="5059279" cy="1032773"/>
            <a:chOff x="6009774" y="1663818"/>
            <a:chExt cx="5059279" cy="103277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E7A2272-DFAF-36AB-8DC1-199857693DDC}"/>
                </a:ext>
              </a:extLst>
            </p:cNvPr>
            <p:cNvSpPr/>
            <p:nvPr/>
          </p:nvSpPr>
          <p:spPr>
            <a:xfrm>
              <a:off x="6009774" y="1663818"/>
              <a:ext cx="5059279" cy="1032773"/>
            </a:xfrm>
            <a:prstGeom prst="roundRect">
              <a:avLst/>
            </a:prstGeom>
            <a:solidFill>
              <a:srgbClr val="142A52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442B56-A7EA-F726-7358-30BE8BC7E766}"/>
                </a:ext>
              </a:extLst>
            </p:cNvPr>
            <p:cNvSpPr txBox="1"/>
            <p:nvPr/>
          </p:nvSpPr>
          <p:spPr>
            <a:xfrm>
              <a:off x="6208295" y="1745309"/>
              <a:ext cx="4572000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각 나라별 </a:t>
              </a:r>
              <a:r>
                <a:rPr lang="ko-KR" altLang="en-US" sz="1600" b="1" dirty="0">
                  <a:solidFill>
                    <a:srgbClr val="F8BD0B"/>
                  </a:solidFill>
                </a:rPr>
                <a:t>수학</a:t>
              </a:r>
              <a:r>
                <a:rPr lang="en-US" altLang="ko-KR" sz="1600" b="1" dirty="0">
                  <a:solidFill>
                    <a:srgbClr val="F8BD0B"/>
                  </a:solidFill>
                </a:rPr>
                <a:t>, </a:t>
              </a:r>
              <a:r>
                <a:rPr lang="ko-KR" altLang="en-US" sz="1600" b="1" dirty="0">
                  <a:solidFill>
                    <a:srgbClr val="F8BD0B"/>
                  </a:solidFill>
                </a:rPr>
                <a:t>과학</a:t>
              </a:r>
              <a:r>
                <a:rPr lang="en-US" altLang="ko-KR" sz="1600" b="1" dirty="0">
                  <a:solidFill>
                    <a:srgbClr val="F8BD0B"/>
                  </a:solidFill>
                </a:rPr>
                <a:t>, </a:t>
              </a:r>
              <a:r>
                <a:rPr lang="ko-KR" altLang="en-US" sz="1600" b="1" dirty="0">
                  <a:solidFill>
                    <a:srgbClr val="F8BD0B"/>
                  </a:solidFill>
                </a:rPr>
                <a:t>읽기능력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점수를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성별로 구분하여 평가한 자료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9D448-0A06-1956-7FB0-CAD4E762EDF9}"/>
              </a:ext>
            </a:extLst>
          </p:cNvPr>
          <p:cNvGrpSpPr/>
          <p:nvPr/>
        </p:nvGrpSpPr>
        <p:grpSpPr>
          <a:xfrm>
            <a:off x="6009774" y="3198814"/>
            <a:ext cx="5059279" cy="1032773"/>
            <a:chOff x="6009774" y="3034872"/>
            <a:chExt cx="5059279" cy="103277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E920B7E-0BDC-A191-095C-BACA7FB9D87C}"/>
                </a:ext>
              </a:extLst>
            </p:cNvPr>
            <p:cNvSpPr/>
            <p:nvPr/>
          </p:nvSpPr>
          <p:spPr>
            <a:xfrm>
              <a:off x="6009774" y="3034872"/>
              <a:ext cx="5059279" cy="1032773"/>
            </a:xfrm>
            <a:prstGeom prst="roundRect">
              <a:avLst/>
            </a:prstGeom>
            <a:solidFill>
              <a:srgbClr val="142A52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6FFA7C-8730-4858-E331-007D23F34222}"/>
                </a:ext>
              </a:extLst>
            </p:cNvPr>
            <p:cNvSpPr txBox="1"/>
            <p:nvPr/>
          </p:nvSpPr>
          <p:spPr>
            <a:xfrm>
              <a:off x="6208295" y="3159580"/>
              <a:ext cx="4572000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대한민국을 기준으로 </a:t>
              </a:r>
              <a:r>
                <a:rPr lang="ko-KR" altLang="en-US" sz="1600" b="1" dirty="0">
                  <a:solidFill>
                    <a:srgbClr val="F8BD0B"/>
                  </a:solidFill>
                </a:rPr>
                <a:t>남녀의 평균 값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을 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전처리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하여 시각화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1F3219-A92A-1C84-4AAA-3D6144F40544}"/>
              </a:ext>
            </a:extLst>
          </p:cNvPr>
          <p:cNvGrpSpPr/>
          <p:nvPr/>
        </p:nvGrpSpPr>
        <p:grpSpPr>
          <a:xfrm>
            <a:off x="6009774" y="4733809"/>
            <a:ext cx="5059279" cy="1032773"/>
            <a:chOff x="6009774" y="4733809"/>
            <a:chExt cx="5059279" cy="103277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FFE4C9F-ECB6-16CE-681B-50B526DCD4E0}"/>
                </a:ext>
              </a:extLst>
            </p:cNvPr>
            <p:cNvSpPr/>
            <p:nvPr/>
          </p:nvSpPr>
          <p:spPr>
            <a:xfrm>
              <a:off x="6009774" y="4733809"/>
              <a:ext cx="5059279" cy="1032773"/>
            </a:xfrm>
            <a:prstGeom prst="roundRect">
              <a:avLst/>
            </a:prstGeom>
            <a:solidFill>
              <a:srgbClr val="142A52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8BF1A8-A3B4-CB9D-C646-EA1BE1377C05}"/>
                </a:ext>
              </a:extLst>
            </p:cNvPr>
            <p:cNvSpPr txBox="1"/>
            <p:nvPr/>
          </p:nvSpPr>
          <p:spPr>
            <a:xfrm>
              <a:off x="6208295" y="4858517"/>
              <a:ext cx="4572000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bg1"/>
                  </a:solidFill>
                </a:rPr>
                <a:t>OECD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학업 성취도 평가 결과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F8BD0B"/>
                  </a:solidFill>
                </a:rPr>
                <a:t>읽기 점수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가 시간이 지날수록 </a:t>
              </a:r>
              <a:r>
                <a:rPr lang="ko-KR" altLang="en-US" sz="1600" b="1" dirty="0">
                  <a:solidFill>
                    <a:srgbClr val="F8BD0B"/>
                  </a:solidFill>
                </a:rPr>
                <a:t>저하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됨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A58573A4-F5F0-C260-5E50-5365A08C594B}"/>
              </a:ext>
            </a:extLst>
          </p:cNvPr>
          <p:cNvSpPr/>
          <p:nvPr/>
        </p:nvSpPr>
        <p:spPr>
          <a:xfrm rot="5400000">
            <a:off x="535995" y="1627520"/>
            <a:ext cx="420318" cy="420713"/>
          </a:xfrm>
          <a:prstGeom prst="rtTriangle">
            <a:avLst/>
          </a:prstGeom>
          <a:solidFill>
            <a:srgbClr val="B2D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EBAA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27605-7EA1-42C4-1D8B-C90AA7966B38}"/>
              </a:ext>
            </a:extLst>
          </p:cNvPr>
          <p:cNvSpPr txBox="1"/>
          <p:nvPr/>
        </p:nvSpPr>
        <p:spPr>
          <a:xfrm>
            <a:off x="974559" y="1663818"/>
            <a:ext cx="39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OECD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학업 성취도 평가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51C98B-0EB7-66FC-75AF-751ED003B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3064" r="1823" b="3204"/>
          <a:stretch/>
        </p:blipFill>
        <p:spPr>
          <a:xfrm>
            <a:off x="645886" y="2084135"/>
            <a:ext cx="5075130" cy="3539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554BC-4677-795C-AE6C-92E725671722}"/>
              </a:ext>
            </a:extLst>
          </p:cNvPr>
          <p:cNvSpPr txBox="1"/>
          <p:nvPr/>
        </p:nvSpPr>
        <p:spPr>
          <a:xfrm>
            <a:off x="1082842" y="751974"/>
            <a:ext cx="229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문해력 현재 실태</a:t>
            </a:r>
          </a:p>
        </p:txBody>
      </p:sp>
    </p:spTree>
    <p:extLst>
      <p:ext uri="{BB962C8B-B14F-4D97-AF65-F5344CB8AC3E}">
        <p14:creationId xmlns:p14="http://schemas.microsoft.com/office/powerpoint/2010/main" val="165306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7127BD-5331-BFB1-8641-8585955E0B1E}"/>
              </a:ext>
            </a:extLst>
          </p:cNvPr>
          <p:cNvSpPr/>
          <p:nvPr/>
        </p:nvSpPr>
        <p:spPr>
          <a:xfrm>
            <a:off x="-121318" y="1882942"/>
            <a:ext cx="12434637" cy="3092116"/>
          </a:xfrm>
          <a:prstGeom prst="rect">
            <a:avLst/>
          </a:prstGeom>
          <a:solidFill>
            <a:schemeClr val="tx1">
              <a:lumMod val="65000"/>
              <a:lumOff val="3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56269-E20B-527B-5AD8-CE359F9EEC6E}"/>
              </a:ext>
            </a:extLst>
          </p:cNvPr>
          <p:cNvSpPr txBox="1"/>
          <p:nvPr/>
        </p:nvSpPr>
        <p:spPr>
          <a:xfrm>
            <a:off x="1941095" y="2828836"/>
            <a:ext cx="830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>
                    <a:lumMod val="95000"/>
                  </a:schemeClr>
                </a:solidFill>
              </a:rPr>
              <a:t>문해력 저하 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838F1-3C7B-4C63-F204-F3D2DDED51B4}"/>
              </a:ext>
            </a:extLst>
          </p:cNvPr>
          <p:cNvSpPr txBox="1"/>
          <p:nvPr/>
        </p:nvSpPr>
        <p:spPr>
          <a:xfrm>
            <a:off x="2616200" y="2228671"/>
            <a:ext cx="69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Part.3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6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566</Words>
  <Application>Microsoft Office PowerPoint</Application>
  <PresentationFormat>와이드스크린</PresentationFormat>
  <Paragraphs>175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Apple SD Gothic Neo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KDP12</cp:lastModifiedBy>
  <cp:revision>8</cp:revision>
  <dcterms:created xsi:type="dcterms:W3CDTF">2023-07-20T08:23:26Z</dcterms:created>
  <dcterms:modified xsi:type="dcterms:W3CDTF">2023-07-25T05:55:20Z</dcterms:modified>
</cp:coreProperties>
</file>