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0" r:id="rId4"/>
    <p:sldId id="262" r:id="rId5"/>
    <p:sldId id="263" r:id="rId6"/>
    <p:sldId id="258" r:id="rId7"/>
    <p:sldId id="259" r:id="rId8"/>
    <p:sldId id="260" r:id="rId9"/>
    <p:sldId id="267" r:id="rId10"/>
    <p:sldId id="268" r:id="rId11"/>
    <p:sldId id="269" r:id="rId12"/>
    <p:sldId id="264" r:id="rId13"/>
    <p:sldId id="265" r:id="rId14"/>
    <p:sldId id="261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2" r:id="rId34"/>
    <p:sldId id="293" r:id="rId35"/>
    <p:sldId id="294" r:id="rId36"/>
    <p:sldId id="289" r:id="rId37"/>
    <p:sldId id="290" r:id="rId38"/>
    <p:sldId id="291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DCCA6D3-0A2C-48F4-B0D0-2C8B6C466561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B1602FE-A898-4990-A375-7537AC16FF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CA6D3-0A2C-48F4-B0D0-2C8B6C466561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1602FE-A898-4990-A375-7537AC16FF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CA6D3-0A2C-48F4-B0D0-2C8B6C466561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1602FE-A898-4990-A375-7537AC16FF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CA6D3-0A2C-48F4-B0D0-2C8B6C466561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1602FE-A898-4990-A375-7537AC16FF0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CA6D3-0A2C-48F4-B0D0-2C8B6C466561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1602FE-A898-4990-A375-7537AC16FF0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CA6D3-0A2C-48F4-B0D0-2C8B6C466561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1602FE-A898-4990-A375-7537AC16FF0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CA6D3-0A2C-48F4-B0D0-2C8B6C466561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1602FE-A898-4990-A375-7537AC16FF0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CA6D3-0A2C-48F4-B0D0-2C8B6C466561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1602FE-A898-4990-A375-7537AC16FF0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CA6D3-0A2C-48F4-B0D0-2C8B6C466561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1602FE-A898-4990-A375-7537AC16FF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DCCA6D3-0A2C-48F4-B0D0-2C8B6C466561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1602FE-A898-4990-A375-7537AC16FF0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DCCA6D3-0A2C-48F4-B0D0-2C8B6C466561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B1602FE-A898-4990-A375-7537AC16FF0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DCCA6D3-0A2C-48F4-B0D0-2C8B6C466561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B1602FE-A898-4990-A375-7537AC16FF0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752601"/>
            <a:ext cx="7702624" cy="1829761"/>
          </a:xfrm>
        </p:spPr>
        <p:txBody>
          <a:bodyPr/>
          <a:lstStyle/>
          <a:p>
            <a:pPr algn="ctr"/>
            <a:r>
              <a:rPr lang="en-IN" dirty="0" err="1" smtClean="0"/>
              <a:t>Explaianable</a:t>
            </a:r>
            <a:r>
              <a:rPr lang="en-IN" dirty="0" smtClean="0"/>
              <a:t> AI using Fold-R++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2120" y="4149080"/>
            <a:ext cx="2806080" cy="936104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 smtClean="0"/>
              <a:t>KAILASH SOMU</a:t>
            </a:r>
          </a:p>
          <a:p>
            <a:pPr algn="l"/>
            <a:r>
              <a:rPr lang="en-IN" dirty="0" smtClean="0"/>
              <a:t>KXS200039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05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Stellar Classification – Fold-R++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3" b="12897"/>
          <a:stretch/>
        </p:blipFill>
        <p:spPr bwMode="auto">
          <a:xfrm>
            <a:off x="0" y="980729"/>
            <a:ext cx="9144000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64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Stellar Classification - Analysis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579296" cy="4752527"/>
          </a:xfrm>
        </p:spPr>
        <p:txBody>
          <a:bodyPr>
            <a:normAutofit fontScale="92500" lnSpcReduction="10000"/>
          </a:bodyPr>
          <a:lstStyle/>
          <a:p>
            <a:r>
              <a:rPr lang="en-IN" sz="2300" dirty="0" smtClean="0"/>
              <a:t>All the </a:t>
            </a:r>
            <a:r>
              <a:rPr lang="en-IN" sz="2300" dirty="0" err="1" smtClean="0"/>
              <a:t>feaures</a:t>
            </a:r>
            <a:r>
              <a:rPr lang="en-IN" sz="2300" dirty="0" smtClean="0"/>
              <a:t> except ‘</a:t>
            </a:r>
            <a:r>
              <a:rPr lang="en-IN" sz="2300" dirty="0" err="1" smtClean="0"/>
              <a:t>e_plx</a:t>
            </a:r>
            <a:r>
              <a:rPr lang="en-IN" sz="2300" dirty="0" smtClean="0"/>
              <a:t>’ did take part in the rules</a:t>
            </a:r>
            <a:br>
              <a:rPr lang="en-IN" sz="2300" dirty="0" smtClean="0"/>
            </a:br>
            <a:endParaRPr lang="en-IN" sz="2300" dirty="0"/>
          </a:p>
          <a:p>
            <a:r>
              <a:rPr lang="en-IN" sz="2300" dirty="0" smtClean="0"/>
              <a:t>19 abnormalities show the </a:t>
            </a:r>
            <a:r>
              <a:rPr lang="en-IN" sz="2300" dirty="0" err="1" smtClean="0"/>
              <a:t>compexity</a:t>
            </a:r>
            <a:r>
              <a:rPr lang="en-IN" sz="2300" dirty="0" smtClean="0"/>
              <a:t> of dataset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Most of the abnormalities are based on </a:t>
            </a:r>
            <a:r>
              <a:rPr lang="en-IN" sz="2300" dirty="0" err="1" smtClean="0"/>
              <a:t>sptype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err="1" smtClean="0"/>
              <a:t>Sptype</a:t>
            </a:r>
            <a:r>
              <a:rPr lang="en-IN" sz="2300" dirty="0" smtClean="0"/>
              <a:t> might have caused the model to </a:t>
            </a:r>
            <a:r>
              <a:rPr lang="en-IN" sz="2300" dirty="0" err="1" smtClean="0"/>
              <a:t>overfit</a:t>
            </a:r>
            <a:r>
              <a:rPr lang="en-IN" sz="2300" dirty="0" smtClean="0"/>
              <a:t> and acts as outliers causing more variance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400" dirty="0"/>
              <a:t>There are exceptions within exceptions in the </a:t>
            </a:r>
            <a:r>
              <a:rPr lang="en-IN" sz="2400" dirty="0" smtClean="0"/>
              <a:t>rules</a:t>
            </a:r>
            <a:br>
              <a:rPr lang="en-IN" sz="2400" dirty="0" smtClean="0"/>
            </a:br>
            <a:endParaRPr lang="en-IN" sz="2400" dirty="0" smtClean="0"/>
          </a:p>
          <a:p>
            <a:r>
              <a:rPr lang="en-IN" sz="2300" dirty="0" smtClean="0"/>
              <a:t>Recall is lesser than precision for the model which suggests possibilities for tuning the dataset </a:t>
            </a:r>
            <a:br>
              <a:rPr lang="en-IN" sz="2300" dirty="0" smtClean="0"/>
            </a:br>
            <a:r>
              <a:rPr lang="en-IN" sz="2300" dirty="0" smtClean="0"/>
              <a:t>(by </a:t>
            </a:r>
            <a:r>
              <a:rPr lang="en-IN" sz="2300" dirty="0" err="1" smtClean="0"/>
              <a:t>preprocessing</a:t>
            </a:r>
            <a:r>
              <a:rPr lang="en-IN" sz="2300" dirty="0" smtClean="0"/>
              <a:t> or tuning </a:t>
            </a:r>
            <a:r>
              <a:rPr lang="en-IN" sz="2300" dirty="0" err="1" smtClean="0"/>
              <a:t>hyperparameters</a:t>
            </a:r>
            <a:r>
              <a:rPr lang="en-IN" sz="2300" dirty="0" smtClean="0"/>
              <a:t>)</a:t>
            </a:r>
            <a:br>
              <a:rPr lang="en-IN" sz="2300" dirty="0" smtClean="0"/>
            </a:br>
            <a:endParaRPr lang="en-IN" sz="2300" dirty="0" smtClean="0"/>
          </a:p>
          <a:p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3568054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Drug Classification - About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/>
          </a:bodyPr>
          <a:lstStyle/>
          <a:p>
            <a:r>
              <a:rPr lang="en-IN" sz="2300" dirty="0" smtClean="0"/>
              <a:t>Suggest drug based on different body features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Dataset contains 200 records and 6 columns namely Age, Sex, BP, </a:t>
            </a:r>
            <a:r>
              <a:rPr lang="en-IN" sz="2300" dirty="0" err="1" smtClean="0"/>
              <a:t>cholestrol</a:t>
            </a:r>
            <a:r>
              <a:rPr lang="en-IN" sz="2300" dirty="0" smtClean="0"/>
              <a:t>, </a:t>
            </a:r>
            <a:r>
              <a:rPr lang="en-IN" sz="2300" dirty="0" err="1" smtClean="0"/>
              <a:t>Na_to_K</a:t>
            </a:r>
            <a:r>
              <a:rPr lang="en-IN" sz="2300" dirty="0"/>
              <a:t> </a:t>
            </a:r>
            <a:r>
              <a:rPr lang="en-IN" sz="2300" dirty="0" smtClean="0"/>
              <a:t>and class (Drug)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Age and ‘</a:t>
            </a:r>
            <a:r>
              <a:rPr lang="en-IN" sz="2300" dirty="0" err="1" smtClean="0"/>
              <a:t>Na_to_K</a:t>
            </a:r>
            <a:r>
              <a:rPr lang="en-IN" sz="2300" dirty="0" smtClean="0"/>
              <a:t> are numerical features, while other features are categorical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‘</a:t>
            </a:r>
            <a:r>
              <a:rPr lang="en-IN" sz="2300" dirty="0" err="1"/>
              <a:t>DrugY</a:t>
            </a:r>
            <a:r>
              <a:rPr lang="en-IN" sz="2300" dirty="0"/>
              <a:t>’ is the most common </a:t>
            </a:r>
            <a:r>
              <a:rPr lang="en-IN" sz="2300" dirty="0" err="1"/>
              <a:t>occuring</a:t>
            </a:r>
            <a:r>
              <a:rPr lang="en-IN" sz="2300" dirty="0"/>
              <a:t> target class (46%), so chosen as </a:t>
            </a:r>
            <a:r>
              <a:rPr lang="en-IN" sz="2300" dirty="0" err="1"/>
              <a:t>pos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2523843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Drug Classification – Fold-R++</a:t>
            </a:r>
            <a:endParaRPr lang="en-IN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97" r="67984" b="12301"/>
          <a:stretch/>
        </p:blipFill>
        <p:spPr bwMode="auto">
          <a:xfrm>
            <a:off x="179512" y="2348880"/>
            <a:ext cx="8779026" cy="1896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878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Drug Classification - Analysis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91264" cy="4680521"/>
          </a:xfrm>
        </p:spPr>
        <p:txBody>
          <a:bodyPr>
            <a:normAutofit fontScale="92500"/>
          </a:bodyPr>
          <a:lstStyle/>
          <a:p>
            <a:r>
              <a:rPr lang="en-IN" sz="2300" dirty="0" smtClean="0"/>
              <a:t>The whole </a:t>
            </a:r>
            <a:r>
              <a:rPr lang="en-IN" sz="2300" dirty="0"/>
              <a:t>prediction depends upon only the </a:t>
            </a:r>
            <a:r>
              <a:rPr lang="en-IN" sz="2300" dirty="0" err="1" smtClean="0"/>
              <a:t>bp</a:t>
            </a:r>
            <a:r>
              <a:rPr lang="en-IN" sz="2300" dirty="0" smtClean="0"/>
              <a:t>' </a:t>
            </a:r>
            <a:r>
              <a:rPr lang="en-IN" sz="2300" dirty="0"/>
              <a:t>attribute and no other attribute comes into play in prediction which makes it more biased towards '</a:t>
            </a:r>
            <a:r>
              <a:rPr lang="en-IN" sz="2300" dirty="0" err="1"/>
              <a:t>petal_length</a:t>
            </a:r>
            <a:r>
              <a:rPr lang="en-IN" sz="2300" dirty="0"/>
              <a:t>'.</a:t>
            </a:r>
            <a:br>
              <a:rPr lang="en-IN" sz="2300" dirty="0"/>
            </a:br>
            <a:endParaRPr lang="en-IN" sz="2300" dirty="0"/>
          </a:p>
          <a:p>
            <a:r>
              <a:rPr lang="en-IN" sz="2300" dirty="0" smtClean="0"/>
              <a:t>Since the dataset is small, it was easy for the model to come up with one single rule to give better predictions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‘</a:t>
            </a:r>
            <a:r>
              <a:rPr lang="en-IN" sz="2300" dirty="0" err="1" smtClean="0"/>
              <a:t>bp</a:t>
            </a:r>
            <a:r>
              <a:rPr lang="en-IN" sz="2300" dirty="0" smtClean="0"/>
              <a:t>’ attribute is observed to be the important feature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High BP is observed to be suitable for Drug Y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No abnormal rules insist less complexity in dataset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1177971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Success Prediction - About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/>
          </a:bodyPr>
          <a:lstStyle/>
          <a:p>
            <a:r>
              <a:rPr lang="en-IN" sz="2300" dirty="0" smtClean="0"/>
              <a:t>Predict Success in learning a sport based on age and interest score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Dataset contains 297 records and 3 columns namely Age, Interest and class (Success)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Both Age and Interest are numerical features</a:t>
            </a:r>
          </a:p>
          <a:p>
            <a:endParaRPr lang="en-IN" sz="2300" dirty="0" smtClean="0"/>
          </a:p>
          <a:p>
            <a:r>
              <a:rPr lang="en-IN" sz="2300" dirty="0" smtClean="0"/>
              <a:t>‘1.0’ is the most </a:t>
            </a:r>
            <a:r>
              <a:rPr lang="en-IN" sz="2300" dirty="0" err="1" smtClean="0"/>
              <a:t>occuring</a:t>
            </a:r>
            <a:r>
              <a:rPr lang="en-IN" sz="2300" dirty="0" smtClean="0"/>
              <a:t> target class(56.9%), so chosen as </a:t>
            </a:r>
            <a:r>
              <a:rPr lang="en-IN" sz="2300" dirty="0" err="1" smtClean="0"/>
              <a:t>pos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1967934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Success Classification – Fold-R++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76" r="33134" b="13035"/>
          <a:stretch/>
        </p:blipFill>
        <p:spPr bwMode="auto">
          <a:xfrm>
            <a:off x="546958" y="1124744"/>
            <a:ext cx="8373431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841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err="1" smtClean="0"/>
              <a:t>Sucess</a:t>
            </a:r>
            <a:r>
              <a:rPr lang="en-IN" dirty="0" smtClean="0"/>
              <a:t> Prediction - Analysis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568952" cy="4752528"/>
          </a:xfrm>
        </p:spPr>
        <p:txBody>
          <a:bodyPr>
            <a:normAutofit fontScale="92500" lnSpcReduction="10000"/>
          </a:bodyPr>
          <a:lstStyle/>
          <a:p>
            <a:r>
              <a:rPr lang="en-IN" sz="2300" dirty="0" smtClean="0"/>
              <a:t>Age seems to be the most influencing factor in learning sports</a:t>
            </a:r>
            <a:r>
              <a:rPr lang="en-IN" sz="2300" dirty="0"/>
              <a:t/>
            </a:r>
            <a:br>
              <a:rPr lang="en-IN" sz="2300" dirty="0"/>
            </a:br>
            <a:endParaRPr lang="en-IN" sz="2300" dirty="0"/>
          </a:p>
          <a:p>
            <a:r>
              <a:rPr lang="en-IN" sz="2300" dirty="0" err="1" smtClean="0"/>
              <a:t>Inspite</a:t>
            </a:r>
            <a:r>
              <a:rPr lang="en-IN" sz="2300" dirty="0" smtClean="0"/>
              <a:t> of small dataset with just 2 columns and 297 records, there are abnormal cases. This shows the variety in the dataset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There are no </a:t>
            </a:r>
            <a:r>
              <a:rPr lang="en-IN" sz="2300" dirty="0" err="1" smtClean="0"/>
              <a:t>excpetions</a:t>
            </a:r>
            <a:r>
              <a:rPr lang="en-IN" sz="2300" dirty="0" smtClean="0"/>
              <a:t> within another exception</a:t>
            </a:r>
          </a:p>
          <a:p>
            <a:endParaRPr lang="en-IN" sz="2300" dirty="0" smtClean="0"/>
          </a:p>
          <a:p>
            <a:r>
              <a:rPr lang="en-IN" sz="2300" dirty="0" smtClean="0"/>
              <a:t>All abnormal cases, cover the exception age groups who might fail in learning the sport </a:t>
            </a:r>
            <a:r>
              <a:rPr lang="en-IN" sz="2300" dirty="0" err="1" smtClean="0"/>
              <a:t>inspite</a:t>
            </a:r>
            <a:r>
              <a:rPr lang="en-IN" sz="2300" dirty="0" smtClean="0"/>
              <a:t> of having interest to learn</a:t>
            </a:r>
            <a:br>
              <a:rPr lang="en-IN" sz="2300" dirty="0" smtClean="0"/>
            </a:br>
            <a:r>
              <a:rPr lang="en-IN" sz="2300" dirty="0" smtClean="0"/>
              <a:t/>
            </a:r>
            <a:br>
              <a:rPr lang="en-IN" sz="2300" dirty="0" smtClean="0"/>
            </a:b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2123701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Employee Stay Prediction - About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Predict </a:t>
            </a:r>
            <a:r>
              <a:rPr lang="en-IN" sz="2400" dirty="0"/>
              <a:t>whether </a:t>
            </a:r>
            <a:r>
              <a:rPr lang="en-IN" sz="2400" dirty="0" smtClean="0"/>
              <a:t>employees would leave company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Dataset contains 4653 records and 9 columns namely Education, </a:t>
            </a:r>
            <a:r>
              <a:rPr lang="en-IN" sz="2300" dirty="0" err="1" smtClean="0"/>
              <a:t>JoiningYear</a:t>
            </a:r>
            <a:r>
              <a:rPr lang="en-IN" sz="2300" dirty="0" smtClean="0"/>
              <a:t> , City, </a:t>
            </a:r>
            <a:r>
              <a:rPr lang="en-IN" sz="2300" dirty="0" err="1" smtClean="0"/>
              <a:t>PaymentTier</a:t>
            </a:r>
            <a:r>
              <a:rPr lang="en-IN" sz="2300" dirty="0" smtClean="0"/>
              <a:t>, Age, Gender, </a:t>
            </a:r>
            <a:r>
              <a:rPr lang="en-IN" sz="2300" dirty="0" err="1" smtClean="0"/>
              <a:t>EverBenched</a:t>
            </a:r>
            <a:r>
              <a:rPr lang="en-IN" sz="2300" dirty="0" smtClean="0"/>
              <a:t>, </a:t>
            </a:r>
            <a:r>
              <a:rPr lang="en-IN" sz="2300" dirty="0" err="1"/>
              <a:t>ExperienceInCurrentDomain</a:t>
            </a:r>
            <a:r>
              <a:rPr lang="en-IN" sz="2300" dirty="0"/>
              <a:t> and class </a:t>
            </a:r>
            <a:r>
              <a:rPr lang="en-IN" sz="2300" dirty="0" smtClean="0"/>
              <a:t>(</a:t>
            </a:r>
            <a:r>
              <a:rPr lang="en-IN" sz="2300" dirty="0" err="1" smtClean="0"/>
              <a:t>LeaveOrNot</a:t>
            </a:r>
            <a:r>
              <a:rPr lang="en-IN" sz="2300" dirty="0" smtClean="0"/>
              <a:t>)</a:t>
            </a:r>
            <a:r>
              <a:rPr lang="en-IN" sz="2300" dirty="0"/>
              <a:t/>
            </a:r>
            <a:br>
              <a:rPr lang="en-IN" sz="2300" dirty="0"/>
            </a:br>
            <a:endParaRPr lang="en-IN" sz="2300" dirty="0"/>
          </a:p>
          <a:p>
            <a:r>
              <a:rPr lang="en-IN" sz="2300" dirty="0" smtClean="0"/>
              <a:t>The features </a:t>
            </a:r>
            <a:r>
              <a:rPr lang="en-IN" sz="2300" dirty="0" err="1" smtClean="0"/>
              <a:t>JoiningYear</a:t>
            </a:r>
            <a:r>
              <a:rPr lang="en-IN" sz="2300" dirty="0"/>
              <a:t>, </a:t>
            </a:r>
            <a:r>
              <a:rPr lang="en-IN" sz="2300" dirty="0" err="1"/>
              <a:t>PaymentTier</a:t>
            </a:r>
            <a:r>
              <a:rPr lang="en-IN" sz="2300" dirty="0"/>
              <a:t>, </a:t>
            </a:r>
            <a:r>
              <a:rPr lang="en-IN" sz="2300" dirty="0" smtClean="0"/>
              <a:t>Age, </a:t>
            </a:r>
            <a:r>
              <a:rPr lang="en-IN" sz="2300" dirty="0" err="1" smtClean="0"/>
              <a:t>ExperienceInCurrentDomain</a:t>
            </a:r>
            <a:r>
              <a:rPr lang="en-IN" sz="2300" dirty="0" smtClean="0"/>
              <a:t> are </a:t>
            </a:r>
            <a:r>
              <a:rPr lang="en-IN" sz="2300" dirty="0"/>
              <a:t>numerical </a:t>
            </a:r>
            <a:r>
              <a:rPr lang="en-IN" sz="2300" dirty="0" smtClean="0"/>
              <a:t>features.</a:t>
            </a:r>
            <a:endParaRPr lang="en-IN" sz="2300" dirty="0"/>
          </a:p>
          <a:p>
            <a:endParaRPr lang="en-IN" sz="2300" dirty="0" smtClean="0"/>
          </a:p>
          <a:p>
            <a:r>
              <a:rPr lang="en-IN" sz="2300" dirty="0" smtClean="0"/>
              <a:t>‘0’ is the most </a:t>
            </a:r>
            <a:r>
              <a:rPr lang="en-IN" sz="2300" dirty="0" err="1" smtClean="0"/>
              <a:t>occuring</a:t>
            </a:r>
            <a:r>
              <a:rPr lang="en-IN" sz="2300" dirty="0" smtClean="0"/>
              <a:t> target class(65.6%), so chosen as </a:t>
            </a:r>
            <a:r>
              <a:rPr lang="en-IN" sz="2300" dirty="0" err="1" smtClean="0"/>
              <a:t>pos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2757992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432048"/>
          </a:xfrm>
        </p:spPr>
        <p:txBody>
          <a:bodyPr>
            <a:normAutofit fontScale="90000"/>
          </a:bodyPr>
          <a:lstStyle/>
          <a:p>
            <a:r>
              <a:rPr lang="en-IN" sz="3500" dirty="0"/>
              <a:t>Employee Stay </a:t>
            </a:r>
            <a:r>
              <a:rPr lang="en-IN" sz="3500" dirty="0" smtClean="0"/>
              <a:t>Prediction – Fold-R++</a:t>
            </a:r>
            <a:endParaRPr lang="en-IN" sz="3500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8" b="12117"/>
          <a:stretch/>
        </p:blipFill>
        <p:spPr bwMode="auto">
          <a:xfrm>
            <a:off x="67784" y="620688"/>
            <a:ext cx="9076216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026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Iris </a:t>
            </a:r>
            <a:r>
              <a:rPr lang="en-IN" dirty="0" smtClean="0"/>
              <a:t>Classification</a:t>
            </a:r>
          </a:p>
          <a:p>
            <a:r>
              <a:rPr lang="en-IN" dirty="0" smtClean="0"/>
              <a:t>BMI Estimation</a:t>
            </a:r>
          </a:p>
          <a:p>
            <a:r>
              <a:rPr lang="en-IN" dirty="0"/>
              <a:t>Stellar Classification</a:t>
            </a:r>
          </a:p>
          <a:p>
            <a:r>
              <a:rPr lang="en-IN" dirty="0"/>
              <a:t>Drug </a:t>
            </a:r>
            <a:r>
              <a:rPr lang="en-IN" dirty="0" smtClean="0"/>
              <a:t>Classification</a:t>
            </a:r>
          </a:p>
          <a:p>
            <a:r>
              <a:rPr lang="en-IN" dirty="0" smtClean="0"/>
              <a:t>Success Prediction</a:t>
            </a:r>
          </a:p>
          <a:p>
            <a:r>
              <a:rPr lang="en-IN" dirty="0" smtClean="0"/>
              <a:t>Employee Stay Prediction</a:t>
            </a:r>
          </a:p>
          <a:p>
            <a:r>
              <a:rPr lang="en-IN" dirty="0" smtClean="0"/>
              <a:t>Insurance Claim Approval</a:t>
            </a:r>
          </a:p>
          <a:p>
            <a:r>
              <a:rPr lang="en-IN" dirty="0" smtClean="0"/>
              <a:t>Telecom Churn Prediction</a:t>
            </a:r>
          </a:p>
          <a:p>
            <a:r>
              <a:rPr lang="en-IN" dirty="0" smtClean="0"/>
              <a:t>Customer Segmentation</a:t>
            </a:r>
          </a:p>
          <a:p>
            <a:r>
              <a:rPr lang="en-IN" dirty="0" smtClean="0"/>
              <a:t>Water Quality Prediction</a:t>
            </a:r>
          </a:p>
          <a:p>
            <a:r>
              <a:rPr lang="en-IN" dirty="0" smtClean="0"/>
              <a:t>Diabetes Classification</a:t>
            </a:r>
          </a:p>
          <a:p>
            <a:r>
              <a:rPr lang="en-IN" dirty="0" smtClean="0"/>
              <a:t>Stress Detection</a:t>
            </a:r>
          </a:p>
          <a:p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522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sz="3500" dirty="0"/>
              <a:t>Employee Stay Prediction </a:t>
            </a:r>
            <a:r>
              <a:rPr lang="en-IN" sz="3500" dirty="0" smtClean="0"/>
              <a:t>- Analysis</a:t>
            </a:r>
            <a:endParaRPr lang="en-IN" sz="35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568952" cy="4752528"/>
          </a:xfrm>
        </p:spPr>
        <p:txBody>
          <a:bodyPr>
            <a:normAutofit fontScale="92500" lnSpcReduction="20000"/>
          </a:bodyPr>
          <a:lstStyle/>
          <a:p>
            <a:r>
              <a:rPr lang="en-IN" sz="2300" dirty="0" smtClean="0"/>
              <a:t>All features have taken part in the rules. This shows fairness in </a:t>
            </a:r>
            <a:r>
              <a:rPr lang="en-IN" sz="2300" dirty="0" err="1" smtClean="0"/>
              <a:t>te</a:t>
            </a:r>
            <a:r>
              <a:rPr lang="en-IN" sz="2300" dirty="0" smtClean="0"/>
              <a:t> rules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25 abnormalities show the complexity of data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Model has very high recall when </a:t>
            </a:r>
            <a:r>
              <a:rPr lang="en-IN" sz="2300" dirty="0" err="1" smtClean="0"/>
              <a:t>comapred</a:t>
            </a:r>
            <a:r>
              <a:rPr lang="en-IN" sz="2300" dirty="0" smtClean="0"/>
              <a:t> to accuracy/precision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There are exceptions within exceptions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‘education’ seems to be important feature in the dataset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Year is considered as numeric here. If it had been used as a </a:t>
            </a:r>
            <a:r>
              <a:rPr lang="en-IN" sz="2300" dirty="0" err="1" smtClean="0"/>
              <a:t>dateTime</a:t>
            </a:r>
            <a:r>
              <a:rPr lang="en-IN" sz="2300" dirty="0" smtClean="0"/>
              <a:t> object, there are chances for model to improve</a:t>
            </a:r>
            <a:br>
              <a:rPr lang="en-IN" sz="2300" dirty="0" smtClean="0"/>
            </a:br>
            <a:r>
              <a:rPr lang="en-IN" sz="2300" dirty="0" smtClean="0"/>
              <a:t/>
            </a:r>
            <a:br>
              <a:rPr lang="en-IN" sz="2300" dirty="0" smtClean="0"/>
            </a:b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2528976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Insurance Claim Approval- About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Predict </a:t>
            </a:r>
            <a:r>
              <a:rPr lang="en-IN" sz="2400" dirty="0"/>
              <a:t>whether </a:t>
            </a:r>
            <a:r>
              <a:rPr lang="en-IN" sz="2400" dirty="0" smtClean="0"/>
              <a:t>travel insurance claim will be approved or not based on different features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Dataset contains 63.3K records and 11 columns namely Agency</a:t>
            </a:r>
            <a:r>
              <a:rPr lang="en-IN" sz="2300" dirty="0"/>
              <a:t>, Agency Type, Distribution Channel, Product Name, Duration, Destination, Net Sales, </a:t>
            </a:r>
            <a:r>
              <a:rPr lang="en-IN" sz="2300" dirty="0" err="1"/>
              <a:t>Commision</a:t>
            </a:r>
            <a:r>
              <a:rPr lang="en-IN" sz="2300" dirty="0"/>
              <a:t>,  Gender, Age and class (Claim)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The features Duration, Net Sales, </a:t>
            </a:r>
            <a:r>
              <a:rPr lang="en-IN" sz="2300" dirty="0" err="1" smtClean="0"/>
              <a:t>Commision</a:t>
            </a:r>
            <a:r>
              <a:rPr lang="en-IN" sz="2300" dirty="0" smtClean="0"/>
              <a:t>, Age are </a:t>
            </a:r>
            <a:r>
              <a:rPr lang="en-IN" sz="2300" dirty="0"/>
              <a:t>numerical </a:t>
            </a:r>
            <a:r>
              <a:rPr lang="en-IN" sz="2300" dirty="0" smtClean="0"/>
              <a:t>features.</a:t>
            </a:r>
            <a:endParaRPr lang="en-IN" sz="2300" dirty="0"/>
          </a:p>
          <a:p>
            <a:endParaRPr lang="en-IN" sz="2300" dirty="0" smtClean="0"/>
          </a:p>
          <a:p>
            <a:r>
              <a:rPr lang="en-IN" sz="2300" dirty="0" smtClean="0"/>
              <a:t>‘0’ is the most </a:t>
            </a:r>
            <a:r>
              <a:rPr lang="en-IN" sz="2300" dirty="0" err="1" smtClean="0"/>
              <a:t>occuring</a:t>
            </a:r>
            <a:r>
              <a:rPr lang="en-IN" sz="2300" dirty="0" smtClean="0"/>
              <a:t> target class(98.5%), so chosen as </a:t>
            </a:r>
            <a:r>
              <a:rPr lang="en-IN" sz="2300" dirty="0" err="1" smtClean="0"/>
              <a:t>pos</a:t>
            </a:r>
            <a:r>
              <a:rPr lang="en-IN" sz="2300" dirty="0" smtClean="0"/>
              <a:t> (Highly biased towards ‘0’ class)</a:t>
            </a:r>
            <a:br>
              <a:rPr lang="en-IN" sz="2300" dirty="0" smtClean="0"/>
            </a:b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1900250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432048"/>
          </a:xfrm>
        </p:spPr>
        <p:txBody>
          <a:bodyPr>
            <a:noAutofit/>
          </a:bodyPr>
          <a:lstStyle/>
          <a:p>
            <a:r>
              <a:rPr lang="en-IN" sz="3200" dirty="0"/>
              <a:t>Insurance Claim Approval– Fold-R++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59" r="69448" b="12729"/>
          <a:stretch/>
        </p:blipFill>
        <p:spPr bwMode="auto">
          <a:xfrm>
            <a:off x="323528" y="2348880"/>
            <a:ext cx="8208912" cy="2358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388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45624" cy="9221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Insurance Claim Approval- Analysis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Since dataset size is too large (63326), took 1minute and 21 seconds to build the rules</a:t>
            </a:r>
            <a:br>
              <a:rPr lang="en-IN" sz="2400" dirty="0" smtClean="0"/>
            </a:br>
            <a:endParaRPr lang="en-IN" sz="2400" dirty="0" smtClean="0"/>
          </a:p>
          <a:p>
            <a:r>
              <a:rPr lang="en-IN" sz="2300" dirty="0" smtClean="0"/>
              <a:t>Only ‘agency’ feature is used to predict the class. This confirms the bias in the dataset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Since only one of the eleven features is being used for prediction, this model would fail in real time when encountered with different variety of data</a:t>
            </a:r>
            <a:br>
              <a:rPr lang="en-IN" sz="2300" dirty="0" smtClean="0"/>
            </a:b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1416650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Telecom Churn - About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U</a:t>
            </a:r>
            <a:r>
              <a:rPr lang="en-IN" sz="2400" dirty="0" smtClean="0"/>
              <a:t>nderstand </a:t>
            </a:r>
            <a:r>
              <a:rPr lang="en-IN" sz="2400" dirty="0"/>
              <a:t>consumer </a:t>
            </a:r>
            <a:r>
              <a:rPr lang="en-IN" sz="2400" dirty="0" err="1"/>
              <a:t>behavior</a:t>
            </a:r>
            <a:r>
              <a:rPr lang="en-IN" sz="2400" dirty="0"/>
              <a:t> and in-turn predict the association of the customers as whether or not they will leave the company.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Dataset contains 3333 records and 11 columns namely </a:t>
            </a:r>
            <a:r>
              <a:rPr lang="en-IN" sz="2300" dirty="0" err="1" smtClean="0"/>
              <a:t>AccountWeeks</a:t>
            </a:r>
            <a:r>
              <a:rPr lang="en-IN" sz="2300" dirty="0" smtClean="0"/>
              <a:t>, </a:t>
            </a:r>
            <a:r>
              <a:rPr lang="en-IN" sz="2300" dirty="0" err="1" smtClean="0"/>
              <a:t>ContractRenewal</a:t>
            </a:r>
            <a:r>
              <a:rPr lang="en-IN" sz="2300" dirty="0" smtClean="0"/>
              <a:t>, </a:t>
            </a:r>
            <a:r>
              <a:rPr lang="en-IN" sz="2300" dirty="0" err="1" smtClean="0"/>
              <a:t>DataPlan</a:t>
            </a:r>
            <a:r>
              <a:rPr lang="en-IN" sz="2300" dirty="0" smtClean="0"/>
              <a:t>, </a:t>
            </a:r>
            <a:r>
              <a:rPr lang="en-IN" sz="2300" dirty="0" err="1" smtClean="0"/>
              <a:t>DataUsage</a:t>
            </a:r>
            <a:r>
              <a:rPr lang="en-IN" sz="2300" dirty="0" smtClean="0"/>
              <a:t>, </a:t>
            </a:r>
            <a:r>
              <a:rPr lang="en-IN" sz="2300" dirty="0" err="1" smtClean="0"/>
              <a:t>CustServCalls</a:t>
            </a:r>
            <a:r>
              <a:rPr lang="en-IN" sz="2300" dirty="0" smtClean="0"/>
              <a:t>, </a:t>
            </a:r>
            <a:r>
              <a:rPr lang="en-IN" sz="2300" dirty="0" err="1" smtClean="0"/>
              <a:t>DayMins</a:t>
            </a:r>
            <a:r>
              <a:rPr lang="en-IN" sz="2300" dirty="0" smtClean="0"/>
              <a:t>, </a:t>
            </a:r>
            <a:r>
              <a:rPr lang="en-IN" sz="2300" dirty="0" err="1" smtClean="0"/>
              <a:t>DayCalls</a:t>
            </a:r>
            <a:r>
              <a:rPr lang="en-IN" sz="2300" dirty="0" smtClean="0"/>
              <a:t>, </a:t>
            </a:r>
            <a:r>
              <a:rPr lang="en-IN" sz="2300" dirty="0" err="1" smtClean="0"/>
              <a:t>MonthlyCharge</a:t>
            </a:r>
            <a:r>
              <a:rPr lang="en-IN" sz="2300" dirty="0" smtClean="0"/>
              <a:t>, </a:t>
            </a:r>
            <a:r>
              <a:rPr lang="en-IN" sz="2300" dirty="0" err="1" smtClean="0"/>
              <a:t>OvergaeFee</a:t>
            </a:r>
            <a:r>
              <a:rPr lang="en-IN" sz="2300" dirty="0" smtClean="0"/>
              <a:t> </a:t>
            </a:r>
            <a:r>
              <a:rPr lang="en-IN" sz="2300" dirty="0"/>
              <a:t>and class </a:t>
            </a:r>
            <a:r>
              <a:rPr lang="en-IN" sz="2300" dirty="0" smtClean="0"/>
              <a:t>(Churn)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All the features in this dataset are </a:t>
            </a:r>
            <a:r>
              <a:rPr lang="en-IN" sz="2300" dirty="0"/>
              <a:t>numerical </a:t>
            </a:r>
            <a:r>
              <a:rPr lang="en-IN" sz="2300" dirty="0" smtClean="0"/>
              <a:t>features.</a:t>
            </a:r>
            <a:endParaRPr lang="en-IN" sz="2300" dirty="0"/>
          </a:p>
          <a:p>
            <a:endParaRPr lang="en-IN" sz="2300" dirty="0" smtClean="0"/>
          </a:p>
          <a:p>
            <a:r>
              <a:rPr lang="en-IN" sz="2300" dirty="0" smtClean="0"/>
              <a:t>‘0’ is the most </a:t>
            </a:r>
            <a:r>
              <a:rPr lang="en-IN" sz="2300" dirty="0" err="1" smtClean="0"/>
              <a:t>occuring</a:t>
            </a:r>
            <a:r>
              <a:rPr lang="en-IN" sz="2300" dirty="0" smtClean="0"/>
              <a:t> target class(85.5%), so chosen as </a:t>
            </a:r>
            <a:r>
              <a:rPr lang="en-IN" sz="2300" dirty="0" err="1" smtClean="0"/>
              <a:t>pos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3111387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432048"/>
          </a:xfrm>
        </p:spPr>
        <p:txBody>
          <a:bodyPr>
            <a:noAutofit/>
          </a:bodyPr>
          <a:lstStyle/>
          <a:p>
            <a:r>
              <a:rPr lang="en-IN" sz="3200" dirty="0" smtClean="0"/>
              <a:t>Telecom Churn – </a:t>
            </a:r>
            <a:r>
              <a:rPr lang="en-IN" sz="3200" dirty="0"/>
              <a:t>Fold-R++</a:t>
            </a: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8" r="1466" b="11811"/>
          <a:stretch/>
        </p:blipFill>
        <p:spPr bwMode="auto">
          <a:xfrm>
            <a:off x="111565" y="692696"/>
            <a:ext cx="8998140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0107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45624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Telecom Churn - Analysis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 fontScale="92500" lnSpcReduction="10000"/>
          </a:bodyPr>
          <a:lstStyle/>
          <a:p>
            <a:r>
              <a:rPr lang="en-IN" sz="2300" dirty="0" smtClean="0"/>
              <a:t>Except ‘</a:t>
            </a:r>
            <a:r>
              <a:rPr lang="en-IN" sz="2300" dirty="0" err="1" smtClean="0"/>
              <a:t>DataPlan</a:t>
            </a:r>
            <a:r>
              <a:rPr lang="en-IN" sz="2300" dirty="0" smtClean="0"/>
              <a:t>’, all other features are used for prediction of the target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Fifteen abnormal rules tells complexity of the dataset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There are exceptions nested inside exceptions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err="1" smtClean="0"/>
              <a:t>DateTime</a:t>
            </a:r>
            <a:r>
              <a:rPr lang="en-IN" sz="2300" dirty="0" smtClean="0"/>
              <a:t> features seem to have more influence over the target variable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Model has more recall than the precision/recall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If all the </a:t>
            </a:r>
            <a:r>
              <a:rPr lang="en-IN" sz="2300" dirty="0" err="1" smtClean="0"/>
              <a:t>dateTime</a:t>
            </a:r>
            <a:r>
              <a:rPr lang="en-IN" sz="2300" dirty="0" smtClean="0"/>
              <a:t> features are used as </a:t>
            </a:r>
            <a:r>
              <a:rPr lang="en-IN" sz="2300" dirty="0" err="1" smtClean="0"/>
              <a:t>dateTime</a:t>
            </a:r>
            <a:r>
              <a:rPr lang="en-IN" sz="2300" dirty="0" smtClean="0"/>
              <a:t> rather than </a:t>
            </a:r>
            <a:r>
              <a:rPr lang="en-IN" sz="2300" dirty="0" err="1" smtClean="0"/>
              <a:t>intergers</a:t>
            </a:r>
            <a:r>
              <a:rPr lang="en-IN" sz="2300" dirty="0" smtClean="0"/>
              <a:t>, would improve the model’s performance</a:t>
            </a:r>
          </a:p>
        </p:txBody>
      </p:sp>
    </p:spTree>
    <p:extLst>
      <p:ext uri="{BB962C8B-B14F-4D97-AF65-F5344CB8AC3E}">
        <p14:creationId xmlns:p14="http://schemas.microsoft.com/office/powerpoint/2010/main" val="3358768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Customer Segmentation- About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 fontScale="77500" lnSpcReduction="20000"/>
          </a:bodyPr>
          <a:lstStyle/>
          <a:p>
            <a:r>
              <a:rPr lang="en-IN" sz="2400" dirty="0" smtClean="0"/>
              <a:t>The </a:t>
            </a:r>
            <a:r>
              <a:rPr lang="en-IN" sz="2400" dirty="0"/>
              <a:t>sales team has classified all customers into 4 segments (A, B, C, D </a:t>
            </a:r>
            <a:r>
              <a:rPr lang="en-IN" sz="2400" dirty="0" smtClean="0"/>
              <a:t>). Predict </a:t>
            </a:r>
            <a:r>
              <a:rPr lang="en-IN" sz="2400" dirty="0"/>
              <a:t>the right group of the new customers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Dataset contains 8068 records and 11 columns namely ID, Gender, </a:t>
            </a:r>
            <a:r>
              <a:rPr lang="en-IN" sz="2300" dirty="0" err="1" smtClean="0"/>
              <a:t>Ever_Married</a:t>
            </a:r>
            <a:r>
              <a:rPr lang="en-IN" sz="2300" dirty="0" smtClean="0"/>
              <a:t>, Age, Graduated, Profession, </a:t>
            </a:r>
            <a:r>
              <a:rPr lang="en-IN" sz="2300" dirty="0" err="1" smtClean="0"/>
              <a:t>Work_Experience</a:t>
            </a:r>
            <a:r>
              <a:rPr lang="en-IN" sz="2300" dirty="0" smtClean="0"/>
              <a:t>, </a:t>
            </a:r>
            <a:r>
              <a:rPr lang="en-IN" sz="2300" dirty="0" err="1" smtClean="0"/>
              <a:t>Spending_Score</a:t>
            </a:r>
            <a:r>
              <a:rPr lang="en-IN" sz="2300" dirty="0" smtClean="0"/>
              <a:t>, </a:t>
            </a:r>
            <a:r>
              <a:rPr lang="en-IN" sz="2300" dirty="0" err="1" smtClean="0"/>
              <a:t>Family_Size</a:t>
            </a:r>
            <a:r>
              <a:rPr lang="en-IN" sz="2300" dirty="0" smtClean="0"/>
              <a:t> and </a:t>
            </a:r>
            <a:r>
              <a:rPr lang="en-IN" sz="2300" dirty="0"/>
              <a:t>class </a:t>
            </a:r>
            <a:r>
              <a:rPr lang="en-IN" sz="2300" dirty="0" smtClean="0"/>
              <a:t>(Var_1)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Since ID is column is not needed for the model, it is ignored from the set of attributes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/>
              <a:t>'Age', '</a:t>
            </a:r>
            <a:r>
              <a:rPr lang="en-IN" sz="2300" dirty="0" err="1"/>
              <a:t>Work_Experience</a:t>
            </a:r>
            <a:r>
              <a:rPr lang="en-IN" sz="2300" dirty="0"/>
              <a:t>', '</a:t>
            </a:r>
            <a:r>
              <a:rPr lang="en-IN" sz="2300" dirty="0" err="1"/>
              <a:t>Spending_Score</a:t>
            </a:r>
            <a:r>
              <a:rPr lang="en-IN" sz="2300" dirty="0"/>
              <a:t>', </a:t>
            </a:r>
            <a:r>
              <a:rPr lang="en-IN" sz="2300" dirty="0" smtClean="0"/>
              <a:t>'</a:t>
            </a:r>
            <a:r>
              <a:rPr lang="en-IN" sz="2300" dirty="0" err="1" smtClean="0"/>
              <a:t>Family_Size</a:t>
            </a:r>
            <a:r>
              <a:rPr lang="en-IN" sz="2300" dirty="0" smtClean="0"/>
              <a:t>‘ features in this dataset are </a:t>
            </a:r>
            <a:r>
              <a:rPr lang="en-IN" sz="2300" dirty="0"/>
              <a:t>numerical </a:t>
            </a:r>
            <a:r>
              <a:rPr lang="en-IN" sz="2300" dirty="0" smtClean="0"/>
              <a:t>features.</a:t>
            </a:r>
            <a:endParaRPr lang="en-IN" sz="2300" dirty="0"/>
          </a:p>
          <a:p>
            <a:endParaRPr lang="en-IN" sz="2300" dirty="0" smtClean="0"/>
          </a:p>
          <a:p>
            <a:r>
              <a:rPr lang="en-IN" sz="2300" dirty="0" smtClean="0"/>
              <a:t>‘Cat_6’ is the most </a:t>
            </a:r>
            <a:r>
              <a:rPr lang="en-IN" sz="2300" dirty="0" err="1" smtClean="0"/>
              <a:t>occuring</a:t>
            </a:r>
            <a:r>
              <a:rPr lang="en-IN" sz="2300" dirty="0" smtClean="0"/>
              <a:t> target class(65%), so chosen as </a:t>
            </a:r>
            <a:r>
              <a:rPr lang="en-IN" sz="2300" dirty="0" err="1" smtClean="0"/>
              <a:t>pos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This problem  statement in </a:t>
            </a:r>
            <a:r>
              <a:rPr lang="en-IN" sz="2300" dirty="0" err="1" smtClean="0"/>
              <a:t>kaggle</a:t>
            </a:r>
            <a:r>
              <a:rPr lang="en-IN" sz="2300" dirty="0" smtClean="0"/>
              <a:t> has train and test datasets split</a:t>
            </a:r>
            <a:br>
              <a:rPr lang="en-IN" sz="2300" dirty="0" smtClean="0"/>
            </a:b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1735242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432048"/>
          </a:xfrm>
        </p:spPr>
        <p:txBody>
          <a:bodyPr>
            <a:noAutofit/>
          </a:bodyPr>
          <a:lstStyle/>
          <a:p>
            <a:r>
              <a:rPr lang="en-IN" sz="3200" dirty="0" smtClean="0"/>
              <a:t>Customer Segmentation – </a:t>
            </a:r>
            <a:r>
              <a:rPr lang="en-IN" sz="3200" dirty="0"/>
              <a:t>Fold-R++</a:t>
            </a:r>
          </a:p>
        </p:txBody>
      </p:sp>
      <p:pic>
        <p:nvPicPr>
          <p:cNvPr id="1030" name="Picture 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8" b="11811"/>
          <a:stretch/>
        </p:blipFill>
        <p:spPr bwMode="auto">
          <a:xfrm>
            <a:off x="107504" y="908720"/>
            <a:ext cx="8850713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90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45624" cy="9221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Customer Segmentation- Analysis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/>
          </a:bodyPr>
          <a:lstStyle/>
          <a:p>
            <a:r>
              <a:rPr lang="en-IN" sz="2300" dirty="0" smtClean="0"/>
              <a:t>All features are being used for prediction of the target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Seventeen abnormal rules tells complexity of dataset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There are exceptions nested inside exceptions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Though </a:t>
            </a:r>
            <a:r>
              <a:rPr lang="en-IN" sz="2300" dirty="0" err="1" smtClean="0"/>
              <a:t>precison</a:t>
            </a:r>
            <a:r>
              <a:rPr lang="en-IN" sz="2300" dirty="0" smtClean="0"/>
              <a:t>/accuracy is low, recall is over 95%</a:t>
            </a:r>
            <a:br>
              <a:rPr lang="en-IN" sz="2300" dirty="0" smtClean="0"/>
            </a:br>
            <a:r>
              <a:rPr lang="en-IN" sz="2300" dirty="0" smtClean="0"/>
              <a:t>(Recall is considered to be </a:t>
            </a:r>
            <a:r>
              <a:rPr lang="en-IN" sz="2300" dirty="0" err="1" smtClean="0"/>
              <a:t>imprortant</a:t>
            </a:r>
            <a:r>
              <a:rPr lang="en-IN" sz="2300" dirty="0" smtClean="0"/>
              <a:t> metric)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By changing the ratio parameter of model from 0.5 to 0.7, recall has been improved from 73 to 95</a:t>
            </a:r>
            <a:br>
              <a:rPr lang="en-IN" sz="2300" dirty="0" smtClean="0"/>
            </a:b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113062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dirty="0"/>
              <a:t>D</a:t>
            </a:r>
            <a:r>
              <a:rPr lang="en-IN" sz="2400" dirty="0" smtClean="0"/>
              <a:t>ataset </a:t>
            </a:r>
            <a:r>
              <a:rPr lang="en-IN" sz="2400" dirty="0"/>
              <a:t>consists of 50 samples from each of three species of Iris (Iris </a:t>
            </a:r>
            <a:r>
              <a:rPr lang="en-IN" sz="2400" dirty="0" err="1"/>
              <a:t>Setosa</a:t>
            </a:r>
            <a:r>
              <a:rPr lang="en-IN" sz="2400" dirty="0"/>
              <a:t>, Iris </a:t>
            </a:r>
            <a:r>
              <a:rPr lang="en-IN" sz="2400" dirty="0" err="1"/>
              <a:t>virginica</a:t>
            </a:r>
            <a:r>
              <a:rPr lang="en-IN" sz="2400" dirty="0"/>
              <a:t>, and Iris </a:t>
            </a:r>
            <a:r>
              <a:rPr lang="en-IN" sz="2400" dirty="0" err="1" smtClean="0"/>
              <a:t>versicolor</a:t>
            </a:r>
            <a:r>
              <a:rPr lang="en-IN" sz="2400" dirty="0" smtClean="0"/>
              <a:t>)</a:t>
            </a:r>
            <a:br>
              <a:rPr lang="en-IN" sz="2400" dirty="0" smtClean="0"/>
            </a:br>
            <a:endParaRPr lang="en-IN" sz="2400" dirty="0"/>
          </a:p>
          <a:p>
            <a:r>
              <a:rPr lang="en-IN" sz="2400" dirty="0"/>
              <a:t>D</a:t>
            </a:r>
            <a:r>
              <a:rPr lang="en-IN" sz="2400" dirty="0" smtClean="0"/>
              <a:t>ataset </a:t>
            </a:r>
            <a:r>
              <a:rPr lang="en-IN" sz="2400" dirty="0"/>
              <a:t>contains a set of 150 records under 5 columns </a:t>
            </a:r>
            <a:r>
              <a:rPr lang="en-IN" sz="2400" dirty="0" smtClean="0"/>
              <a:t>namely </a:t>
            </a:r>
            <a:r>
              <a:rPr lang="en-IN" sz="2400" dirty="0"/>
              <a:t>Petal Length, Petal Width, Sepal Length, Sepal width and Class(Species</a:t>
            </a:r>
            <a:r>
              <a:rPr lang="en-IN" sz="2400" dirty="0" smtClean="0"/>
              <a:t>).</a:t>
            </a:r>
            <a:br>
              <a:rPr lang="en-IN" sz="2400" dirty="0" smtClean="0"/>
            </a:br>
            <a:endParaRPr lang="en-IN" sz="2400" dirty="0" smtClean="0"/>
          </a:p>
          <a:p>
            <a:r>
              <a:rPr lang="en-IN" sz="2400" dirty="0"/>
              <a:t>Petal Length, Petal Width, Sepal Length and Sepal width all are numerical </a:t>
            </a:r>
            <a:r>
              <a:rPr lang="en-IN" sz="2400" dirty="0" smtClean="0"/>
              <a:t>features</a:t>
            </a:r>
            <a:br>
              <a:rPr lang="en-IN" sz="2400" dirty="0" smtClean="0"/>
            </a:br>
            <a:endParaRPr lang="en-IN" sz="2400" dirty="0"/>
          </a:p>
          <a:p>
            <a:r>
              <a:rPr lang="en-IN" sz="2400" dirty="0" smtClean="0"/>
              <a:t>'Iris-</a:t>
            </a:r>
            <a:r>
              <a:rPr lang="en-IN" sz="2400" dirty="0" err="1" smtClean="0"/>
              <a:t>setosa</a:t>
            </a:r>
            <a:r>
              <a:rPr lang="en-IN" sz="2400" dirty="0"/>
              <a:t>' is the most common </a:t>
            </a:r>
            <a:r>
              <a:rPr lang="en-IN" sz="2400" dirty="0" err="1"/>
              <a:t>occuring</a:t>
            </a:r>
            <a:r>
              <a:rPr lang="en-IN" sz="2400" dirty="0"/>
              <a:t> target class (33%), so chosen as '</a:t>
            </a:r>
            <a:r>
              <a:rPr lang="en-IN" sz="2400" dirty="0" err="1"/>
              <a:t>pos</a:t>
            </a:r>
            <a:r>
              <a:rPr lang="en-IN" sz="2400" dirty="0"/>
              <a:t>'</a:t>
            </a:r>
          </a:p>
          <a:p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Iris Classification - About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775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Water Quality Prediction - About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/>
          </a:bodyPr>
          <a:lstStyle/>
          <a:p>
            <a:r>
              <a:rPr lang="en-IN" sz="2400" dirty="0" smtClean="0"/>
              <a:t>Given the proportion of different elements present in the water, predict whether water is </a:t>
            </a:r>
            <a:r>
              <a:rPr lang="en-IN" sz="2400" dirty="0" err="1" smtClean="0"/>
              <a:t>sfe</a:t>
            </a:r>
            <a:r>
              <a:rPr lang="en-IN" sz="2400" dirty="0" smtClean="0"/>
              <a:t> or unsafe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Dataset contains 7999 records and 21 columns which include </a:t>
            </a:r>
            <a:r>
              <a:rPr lang="en-IN" sz="2300" dirty="0" err="1" smtClean="0"/>
              <a:t>differnet</a:t>
            </a:r>
            <a:r>
              <a:rPr lang="en-IN" sz="2300" dirty="0" smtClean="0"/>
              <a:t> elements like aluminium, ammonia, </a:t>
            </a:r>
            <a:r>
              <a:rPr lang="en-IN" sz="2300" dirty="0" err="1" smtClean="0"/>
              <a:t>aresenic</a:t>
            </a:r>
            <a:r>
              <a:rPr lang="en-IN" sz="2300" dirty="0" smtClean="0"/>
              <a:t>, etc.., and </a:t>
            </a:r>
            <a:r>
              <a:rPr lang="en-IN" sz="2300" dirty="0"/>
              <a:t>class </a:t>
            </a:r>
            <a:r>
              <a:rPr lang="en-IN" sz="2300" dirty="0" smtClean="0"/>
              <a:t>(</a:t>
            </a:r>
            <a:r>
              <a:rPr lang="en-IN" sz="2300" dirty="0" err="1" smtClean="0"/>
              <a:t>is_safe</a:t>
            </a:r>
            <a:r>
              <a:rPr lang="en-IN" sz="2300" dirty="0" smtClean="0"/>
              <a:t>)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All the features in the dataset are numeric</a:t>
            </a:r>
            <a:endParaRPr lang="en-IN" sz="2300" dirty="0"/>
          </a:p>
          <a:p>
            <a:endParaRPr lang="en-IN" sz="2300" dirty="0" smtClean="0"/>
          </a:p>
          <a:p>
            <a:r>
              <a:rPr lang="en-IN" sz="2300" dirty="0" smtClean="0"/>
              <a:t>‘0’ is the most </a:t>
            </a:r>
            <a:r>
              <a:rPr lang="en-IN" sz="2300" dirty="0" err="1" smtClean="0"/>
              <a:t>occuring</a:t>
            </a:r>
            <a:r>
              <a:rPr lang="en-IN" sz="2300" dirty="0" smtClean="0"/>
              <a:t> target class(88.5%), so chosen as </a:t>
            </a:r>
            <a:r>
              <a:rPr lang="en-IN" sz="2300" dirty="0" err="1" smtClean="0"/>
              <a:t>pos</a:t>
            </a: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290415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432048"/>
          </a:xfrm>
        </p:spPr>
        <p:txBody>
          <a:bodyPr>
            <a:noAutofit/>
          </a:bodyPr>
          <a:lstStyle/>
          <a:p>
            <a:r>
              <a:rPr lang="en-IN" sz="3200" dirty="0" smtClean="0"/>
              <a:t>Water Quality Prediction – </a:t>
            </a:r>
            <a:r>
              <a:rPr lang="en-IN" sz="3200" dirty="0"/>
              <a:t>Fold-R++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79" b="12730"/>
          <a:stretch/>
        </p:blipFill>
        <p:spPr bwMode="auto">
          <a:xfrm>
            <a:off x="228715" y="908720"/>
            <a:ext cx="8745187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99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45624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Water Quality - Analysis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/>
          </a:bodyPr>
          <a:lstStyle/>
          <a:p>
            <a:r>
              <a:rPr lang="en-IN" sz="2300" dirty="0" smtClean="0"/>
              <a:t>All features are being used for prediction of the target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Eighteen abnormal rules tells complexity of dataset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Every abnormal rule has conjunctions of several </a:t>
            </a:r>
            <a:r>
              <a:rPr lang="en-IN" sz="2300" dirty="0" err="1" smtClean="0"/>
              <a:t>feaures</a:t>
            </a:r>
            <a:r>
              <a:rPr lang="en-IN" sz="2300" dirty="0" smtClean="0"/>
              <a:t>. This shows the correlation among features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There are exceptions nested inside exceptions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Recall is higher than precision/accuracy</a:t>
            </a:r>
            <a:br>
              <a:rPr lang="en-IN" sz="2300" dirty="0" smtClean="0"/>
            </a:b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1986060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Stress Detection - About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/>
          </a:bodyPr>
          <a:lstStyle/>
          <a:p>
            <a:r>
              <a:rPr lang="en-IN" sz="2400" dirty="0"/>
              <a:t>Predict </a:t>
            </a:r>
            <a:r>
              <a:rPr lang="en-IN" sz="2400" dirty="0" smtClean="0"/>
              <a:t>stress level based on different parameters measured during sleep</a:t>
            </a:r>
            <a:br>
              <a:rPr lang="en-IN" sz="2400" dirty="0" smtClean="0"/>
            </a:br>
            <a:endParaRPr lang="en-IN" sz="2400" dirty="0"/>
          </a:p>
          <a:p>
            <a:r>
              <a:rPr lang="en-IN" sz="2300" dirty="0" smtClean="0"/>
              <a:t>Dataset contains 630 records and 9 columns namely  snoring rate, respiration rate, body temperature, </a:t>
            </a:r>
            <a:r>
              <a:rPr lang="en-IN" sz="2300" dirty="0" err="1" smtClean="0"/>
              <a:t>limbb</a:t>
            </a:r>
            <a:r>
              <a:rPr lang="en-IN" sz="2300" dirty="0" smtClean="0"/>
              <a:t> movement, blood oxygen, eye movement, sleeping hours, heart rate </a:t>
            </a:r>
            <a:r>
              <a:rPr lang="en-IN" sz="2300" dirty="0"/>
              <a:t>and class </a:t>
            </a:r>
            <a:r>
              <a:rPr lang="en-IN" sz="2300" dirty="0" smtClean="0"/>
              <a:t>(stress level)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All the features in the dataset are numeric</a:t>
            </a:r>
            <a:endParaRPr lang="en-IN" sz="2300" dirty="0"/>
          </a:p>
          <a:p>
            <a:endParaRPr lang="en-IN" sz="2300" dirty="0" smtClean="0"/>
          </a:p>
          <a:p>
            <a:r>
              <a:rPr lang="en-IN" sz="2300" dirty="0" smtClean="0"/>
              <a:t>Each class occurs at equal proportion in the dataset. so any class can be chosen as </a:t>
            </a:r>
            <a:r>
              <a:rPr lang="en-IN" sz="2300" dirty="0" err="1" smtClean="0"/>
              <a:t>pos</a:t>
            </a: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274908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792088"/>
          </a:xfrm>
        </p:spPr>
        <p:txBody>
          <a:bodyPr>
            <a:noAutofit/>
          </a:bodyPr>
          <a:lstStyle/>
          <a:p>
            <a:pPr algn="ctr"/>
            <a:r>
              <a:rPr lang="en-IN" sz="3200" dirty="0" smtClean="0"/>
              <a:t>Stress Detection – </a:t>
            </a:r>
            <a:r>
              <a:rPr lang="en-IN" sz="3200" dirty="0"/>
              <a:t>Fold-R++</a:t>
            </a:r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" t="72578" r="64056" b="12857"/>
          <a:stretch/>
        </p:blipFill>
        <p:spPr bwMode="auto">
          <a:xfrm>
            <a:off x="0" y="2204864"/>
            <a:ext cx="8867506" cy="2018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615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45624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Stress Detection - Analysis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/>
          </a:bodyPr>
          <a:lstStyle/>
          <a:p>
            <a:r>
              <a:rPr lang="en-IN" sz="2300" dirty="0" smtClean="0"/>
              <a:t>Only snoring and respiratory rates are being used for prediction of the target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Only one abnormal rule is generated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100% performance is achieved by </a:t>
            </a:r>
            <a:r>
              <a:rPr lang="en-IN" sz="2300" dirty="0" err="1" smtClean="0"/>
              <a:t>juat</a:t>
            </a:r>
            <a:r>
              <a:rPr lang="en-IN" sz="2300" dirty="0" smtClean="0"/>
              <a:t> 2 rules</a:t>
            </a:r>
            <a:br>
              <a:rPr lang="en-IN" sz="2300" dirty="0" smtClean="0"/>
            </a:br>
            <a:endParaRPr lang="en-IN" sz="2300" dirty="0"/>
          </a:p>
          <a:p>
            <a:r>
              <a:rPr lang="en-IN" sz="2300" dirty="0" smtClean="0"/>
              <a:t>Since dataset was equally split among all 5 classes and dataset was well distributed, it was easy for the model to generate rules to achieve 100% accuracy</a:t>
            </a:r>
            <a:br>
              <a:rPr lang="en-IN" sz="2300" dirty="0" smtClean="0"/>
            </a:b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2457930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Diabetes Classification - About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/>
          </a:bodyPr>
          <a:lstStyle/>
          <a:p>
            <a:r>
              <a:rPr lang="en-IN" sz="2400" dirty="0"/>
              <a:t>Predict a Model to detect Person has Diabetes or </a:t>
            </a:r>
            <a:r>
              <a:rPr lang="en-IN" sz="2400" dirty="0" smtClean="0"/>
              <a:t>Not based on </a:t>
            </a:r>
            <a:r>
              <a:rPr lang="en-IN" sz="2400" dirty="0" err="1" smtClean="0"/>
              <a:t>differnet</a:t>
            </a:r>
            <a:r>
              <a:rPr lang="en-IN" sz="2400" dirty="0" smtClean="0"/>
              <a:t> body features</a:t>
            </a:r>
            <a:br>
              <a:rPr lang="en-IN" sz="2400" dirty="0" smtClean="0"/>
            </a:br>
            <a:endParaRPr lang="en-IN" sz="2400" dirty="0"/>
          </a:p>
          <a:p>
            <a:r>
              <a:rPr lang="en-IN" sz="2300" dirty="0" smtClean="0"/>
              <a:t>Dataset contains 2000 records and 9 columns namely  </a:t>
            </a:r>
            <a:r>
              <a:rPr lang="en-IN" sz="2300" dirty="0"/>
              <a:t>Pregnancies, Glucose, </a:t>
            </a:r>
            <a:r>
              <a:rPr lang="en-IN" sz="2300" dirty="0" err="1"/>
              <a:t>BloodPressure</a:t>
            </a:r>
            <a:r>
              <a:rPr lang="en-IN" sz="2300" dirty="0"/>
              <a:t>, </a:t>
            </a:r>
            <a:r>
              <a:rPr lang="en-IN" sz="2300" dirty="0" err="1"/>
              <a:t>SkinThickness</a:t>
            </a:r>
            <a:r>
              <a:rPr lang="en-IN" sz="2300" dirty="0"/>
              <a:t>, Insulin, BMI, </a:t>
            </a:r>
            <a:r>
              <a:rPr lang="en-IN" sz="2300" dirty="0" err="1"/>
              <a:t>DiabetesPedigreeFunction</a:t>
            </a:r>
            <a:r>
              <a:rPr lang="en-IN" sz="2300" dirty="0"/>
              <a:t>, Age and class (Outcome)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All the features in the dataset are numeric</a:t>
            </a:r>
            <a:endParaRPr lang="en-IN" sz="2300" dirty="0"/>
          </a:p>
          <a:p>
            <a:endParaRPr lang="en-IN" sz="2300" dirty="0" smtClean="0"/>
          </a:p>
          <a:p>
            <a:r>
              <a:rPr lang="en-IN" sz="2300" dirty="0" smtClean="0"/>
              <a:t>‘0’ is the most </a:t>
            </a:r>
            <a:r>
              <a:rPr lang="en-IN" sz="2300" dirty="0" err="1" smtClean="0"/>
              <a:t>occuring</a:t>
            </a:r>
            <a:r>
              <a:rPr lang="en-IN" sz="2300" dirty="0" smtClean="0"/>
              <a:t> target class(88.5%), so chosen as </a:t>
            </a:r>
            <a:r>
              <a:rPr lang="en-IN" sz="2300" dirty="0" err="1" smtClean="0"/>
              <a:t>pos</a:t>
            </a: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220276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432048"/>
          </a:xfrm>
        </p:spPr>
        <p:txBody>
          <a:bodyPr>
            <a:noAutofit/>
          </a:bodyPr>
          <a:lstStyle/>
          <a:p>
            <a:r>
              <a:rPr lang="en-IN" sz="3200" dirty="0" smtClean="0"/>
              <a:t>Diabetes </a:t>
            </a:r>
            <a:r>
              <a:rPr lang="en-IN" sz="3200" dirty="0" err="1" smtClean="0"/>
              <a:t>Classiifcation</a:t>
            </a:r>
            <a:r>
              <a:rPr lang="en-IN" sz="3200" dirty="0" smtClean="0"/>
              <a:t> – </a:t>
            </a:r>
            <a:r>
              <a:rPr lang="en-IN" sz="3200" dirty="0"/>
              <a:t>Fold-R++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51" r="24356" b="13035"/>
          <a:stretch/>
        </p:blipFill>
        <p:spPr bwMode="auto">
          <a:xfrm>
            <a:off x="107504" y="980728"/>
            <a:ext cx="8958244" cy="4436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0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45624" cy="9221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Diabetes </a:t>
            </a:r>
            <a:r>
              <a:rPr lang="en-IN" dirty="0" err="1" smtClean="0"/>
              <a:t>Classificartion</a:t>
            </a:r>
            <a:r>
              <a:rPr lang="en-IN" dirty="0" smtClean="0"/>
              <a:t> - Analysis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/>
          </a:bodyPr>
          <a:lstStyle/>
          <a:p>
            <a:r>
              <a:rPr lang="en-IN" sz="2300" dirty="0" err="1" smtClean="0"/>
              <a:t>BloodPressure</a:t>
            </a:r>
            <a:r>
              <a:rPr lang="en-IN" sz="2300" dirty="0" smtClean="0"/>
              <a:t>, </a:t>
            </a:r>
            <a:r>
              <a:rPr lang="en-IN" sz="2300" dirty="0" err="1" smtClean="0"/>
              <a:t>SkinThickness</a:t>
            </a:r>
            <a:r>
              <a:rPr lang="en-IN" sz="2300" dirty="0" smtClean="0"/>
              <a:t> and Insulin are not being used for prediction of the target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Only four abnormal rules are generated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/>
              <a:t>By changing the ratio parameter of model from 0.5 to 0.7, recall has been improved from </a:t>
            </a:r>
            <a:r>
              <a:rPr lang="en-IN" sz="2300" dirty="0" smtClean="0"/>
              <a:t>78 </a:t>
            </a:r>
            <a:r>
              <a:rPr lang="en-IN" sz="2300" dirty="0"/>
              <a:t>to </a:t>
            </a:r>
            <a:r>
              <a:rPr lang="en-IN" sz="2300" dirty="0" smtClean="0"/>
              <a:t>87 </a:t>
            </a:r>
            <a:br>
              <a:rPr lang="en-IN" sz="2300" dirty="0" smtClean="0"/>
            </a:br>
            <a:endParaRPr lang="en-IN" sz="2300" dirty="0"/>
          </a:p>
          <a:p>
            <a:r>
              <a:rPr lang="en-IN" sz="2300" dirty="0" smtClean="0"/>
              <a:t>There are exceptions nested inside exceptions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Recall is higher than precision/accuracy</a:t>
            </a:r>
            <a:br>
              <a:rPr lang="en-IN" sz="2300" dirty="0" smtClean="0"/>
            </a:b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10669770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45624" cy="922114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 fontScale="92500" lnSpcReduction="10000"/>
          </a:bodyPr>
          <a:lstStyle/>
          <a:p>
            <a:r>
              <a:rPr lang="en-IN" sz="2300" dirty="0" smtClean="0"/>
              <a:t>Fold-R++ algorithm is implemented over 12 datasets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/>
              <a:t>M</a:t>
            </a:r>
            <a:r>
              <a:rPr lang="en-IN" sz="2300" dirty="0" smtClean="0"/>
              <a:t>aximum number of records a dataset had  was for the “Insurance Claim Approval</a:t>
            </a:r>
            <a:r>
              <a:rPr lang="en-IN" sz="2300" dirty="0"/>
              <a:t>” with 63326 records 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Maximum number of columns a dataset had was for the “Water Quality Prediction” with 21 columns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Maximum number of abnormal(exceptions) rules was for the “Employee Stay Prediction” with 25 exceptions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Out of 12 datasets, 8 datasets have 90+ f1-score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Performance could be improved by adding </a:t>
            </a:r>
            <a:r>
              <a:rPr lang="en-IN" sz="2300" dirty="0" err="1" smtClean="0"/>
              <a:t>preprocessing</a:t>
            </a:r>
            <a:r>
              <a:rPr lang="en-IN" sz="2300" dirty="0" smtClean="0"/>
              <a:t> steps (</a:t>
            </a:r>
            <a:r>
              <a:rPr lang="en-IN" sz="2300" dirty="0" err="1" smtClean="0"/>
              <a:t>stadardizing</a:t>
            </a:r>
            <a:r>
              <a:rPr lang="en-IN" sz="2300" dirty="0" smtClean="0"/>
              <a:t> numerical columns for instance)</a:t>
            </a:r>
          </a:p>
          <a:p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233180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Iris Classification – Fold-R++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25" r="54384" b="12593"/>
          <a:stretch/>
        </p:blipFill>
        <p:spPr bwMode="auto">
          <a:xfrm>
            <a:off x="190317" y="2420888"/>
            <a:ext cx="8846179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549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Iris Classification- Analysis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91264" cy="4680521"/>
          </a:xfrm>
        </p:spPr>
        <p:txBody>
          <a:bodyPr>
            <a:normAutofit fontScale="92500"/>
          </a:bodyPr>
          <a:lstStyle/>
          <a:p>
            <a:r>
              <a:rPr lang="en-IN" sz="2300" dirty="0"/>
              <a:t>Since this is a </a:t>
            </a:r>
            <a:r>
              <a:rPr lang="en-IN" sz="2300" dirty="0" smtClean="0"/>
              <a:t>pretty </a:t>
            </a:r>
            <a:r>
              <a:rPr lang="en-IN" sz="2300" dirty="0"/>
              <a:t>straight forward dataset, it was easy for the model to come up with just one simple rule to predict the class</a:t>
            </a:r>
            <a:r>
              <a:rPr lang="en-IN" sz="2300" dirty="0" smtClean="0"/>
              <a:t>.</a:t>
            </a:r>
            <a:br>
              <a:rPr lang="en-IN" sz="2300" dirty="0" smtClean="0"/>
            </a:br>
            <a:endParaRPr lang="en-IN" sz="2300" dirty="0"/>
          </a:p>
          <a:p>
            <a:r>
              <a:rPr lang="en-IN" sz="2300" dirty="0"/>
              <a:t>Though the model gave 100% accuracy, the whole prediction depends upon only the '</a:t>
            </a:r>
            <a:r>
              <a:rPr lang="en-IN" sz="2300" dirty="0" err="1"/>
              <a:t>petal_length</a:t>
            </a:r>
            <a:r>
              <a:rPr lang="en-IN" sz="2300" dirty="0"/>
              <a:t>' attribute and no other attribute comes into play in prediction which makes it more biased towards '</a:t>
            </a:r>
            <a:r>
              <a:rPr lang="en-IN" sz="2300" dirty="0" err="1"/>
              <a:t>petal_length</a:t>
            </a:r>
            <a:r>
              <a:rPr lang="en-IN" sz="2300" dirty="0" smtClean="0"/>
              <a:t>'.</a:t>
            </a:r>
            <a:br>
              <a:rPr lang="en-IN" sz="2300" dirty="0" smtClean="0"/>
            </a:br>
            <a:endParaRPr lang="en-IN" sz="2300" dirty="0"/>
          </a:p>
          <a:p>
            <a:r>
              <a:rPr lang="en-IN" sz="2300" dirty="0"/>
              <a:t>This model might fail in real-time if there are different </a:t>
            </a:r>
            <a:r>
              <a:rPr lang="en-IN" sz="2300" dirty="0" err="1"/>
              <a:t>varuations</a:t>
            </a:r>
            <a:r>
              <a:rPr lang="en-IN" sz="2300" dirty="0"/>
              <a:t> that come up within these 3 </a:t>
            </a:r>
            <a:r>
              <a:rPr lang="en-IN" sz="2300" dirty="0" smtClean="0"/>
              <a:t>species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No </a:t>
            </a:r>
            <a:r>
              <a:rPr lang="en-IN" sz="2300" dirty="0"/>
              <a:t>abnormal rules insist less complexity in dataset</a:t>
            </a:r>
          </a:p>
          <a:p>
            <a:endParaRPr lang="en-IN" sz="23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45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To estimate </a:t>
            </a:r>
            <a:r>
              <a:rPr lang="en-IN" sz="2400" dirty="0" smtClean="0"/>
              <a:t>BMI </a:t>
            </a:r>
            <a:r>
              <a:rPr lang="en-IN" sz="2400" dirty="0"/>
              <a:t>based on </a:t>
            </a:r>
            <a:r>
              <a:rPr lang="en-IN" sz="2400" dirty="0" smtClean="0"/>
              <a:t>Gender</a:t>
            </a:r>
            <a:r>
              <a:rPr lang="en-IN" sz="2400" dirty="0"/>
              <a:t>, Height &amp; </a:t>
            </a:r>
            <a:r>
              <a:rPr lang="en-IN" sz="2400" dirty="0" smtClean="0"/>
              <a:t>Weight</a:t>
            </a:r>
            <a:br>
              <a:rPr lang="en-IN" sz="2400" dirty="0" smtClean="0"/>
            </a:br>
            <a:endParaRPr lang="en-IN" sz="2400" dirty="0"/>
          </a:p>
          <a:p>
            <a:r>
              <a:rPr lang="en-IN" sz="2400" dirty="0"/>
              <a:t>Dataset consists of 500 records </a:t>
            </a:r>
            <a:r>
              <a:rPr lang="en-IN" sz="2400" dirty="0" smtClean="0"/>
              <a:t>and </a:t>
            </a:r>
            <a:r>
              <a:rPr lang="en-IN" sz="2400" dirty="0"/>
              <a:t>4 columns </a:t>
            </a:r>
            <a:r>
              <a:rPr lang="en-IN" sz="2400" dirty="0" smtClean="0"/>
              <a:t>namely </a:t>
            </a:r>
            <a:r>
              <a:rPr lang="en-IN" sz="2400" dirty="0"/>
              <a:t>Gender, Height, Weight and class(Index</a:t>
            </a:r>
            <a:r>
              <a:rPr lang="en-IN" sz="2400" dirty="0" smtClean="0"/>
              <a:t>)</a:t>
            </a:r>
            <a:br>
              <a:rPr lang="en-IN" sz="2400" dirty="0" smtClean="0"/>
            </a:br>
            <a:endParaRPr lang="en-IN" sz="2400" dirty="0"/>
          </a:p>
          <a:p>
            <a:r>
              <a:rPr lang="en-IN" sz="2400" dirty="0"/>
              <a:t>Gender, Height and Weight are features. Gender is categorical while Height and weight are numerical </a:t>
            </a:r>
            <a:r>
              <a:rPr lang="en-IN" sz="2400" dirty="0" smtClean="0"/>
              <a:t>columns</a:t>
            </a:r>
            <a:br>
              <a:rPr lang="en-IN" sz="2400" dirty="0" smtClean="0"/>
            </a:br>
            <a:endParaRPr lang="en-IN" sz="2400" dirty="0"/>
          </a:p>
          <a:p>
            <a:r>
              <a:rPr lang="en-IN" sz="2400" dirty="0"/>
              <a:t>'5' is the most common </a:t>
            </a:r>
            <a:r>
              <a:rPr lang="en-IN" sz="2400" dirty="0" err="1"/>
              <a:t>occuring</a:t>
            </a:r>
            <a:r>
              <a:rPr lang="en-IN" sz="2400" dirty="0"/>
              <a:t> target class (39.6%), so chosen as </a:t>
            </a:r>
            <a:r>
              <a:rPr lang="en-IN" sz="2400" dirty="0" err="1"/>
              <a:t>pos</a:t>
            </a:r>
            <a:endParaRPr lang="en-IN" sz="2400" dirty="0"/>
          </a:p>
          <a:p>
            <a:pPr marL="109728" indent="0">
              <a:buNone/>
            </a:pP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BMI </a:t>
            </a:r>
            <a:r>
              <a:rPr lang="en-IN" dirty="0" smtClean="0"/>
              <a:t>Estimation - About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36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BMI Estimation - Fold-R++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8088" r="33515" b="12210"/>
          <a:stretch/>
        </p:blipFill>
        <p:spPr bwMode="auto">
          <a:xfrm>
            <a:off x="546958" y="1628800"/>
            <a:ext cx="8491565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793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BMI Estimation - Analysis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003232" cy="4752527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Model has </a:t>
            </a:r>
            <a:r>
              <a:rPr lang="en-IN" dirty="0"/>
              <a:t>used all the attributes to predict </a:t>
            </a:r>
            <a:r>
              <a:rPr lang="en-IN" dirty="0" smtClean="0"/>
              <a:t>target</a:t>
            </a:r>
            <a:br>
              <a:rPr lang="en-IN" dirty="0" smtClean="0"/>
            </a:br>
            <a:endParaRPr lang="en-IN" dirty="0"/>
          </a:p>
          <a:p>
            <a:r>
              <a:rPr lang="en-IN" dirty="0" smtClean="0"/>
              <a:t>Both Height and Weight are important features for BMI as both the features take part in almost all the rules</a:t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'Gender</a:t>
            </a:r>
            <a:r>
              <a:rPr lang="en-IN" dirty="0"/>
              <a:t>' is the least used attribute in this dataset</a:t>
            </a:r>
            <a:r>
              <a:rPr lang="en-IN" dirty="0" smtClean="0"/>
              <a:t>.</a:t>
            </a:r>
            <a:br>
              <a:rPr lang="en-IN" dirty="0" smtClean="0"/>
            </a:br>
            <a:endParaRPr lang="en-IN" dirty="0"/>
          </a:p>
          <a:p>
            <a:r>
              <a:rPr lang="en-IN" dirty="0"/>
              <a:t>Nine abnormal rules states the complexity of </a:t>
            </a:r>
            <a:r>
              <a:rPr lang="en-IN" dirty="0" smtClean="0"/>
              <a:t>dataset.</a:t>
            </a:r>
            <a:br>
              <a:rPr lang="en-IN" dirty="0" smtClean="0"/>
            </a:br>
            <a:endParaRPr lang="en-IN" dirty="0"/>
          </a:p>
          <a:p>
            <a:r>
              <a:rPr lang="en-IN" dirty="0" smtClean="0"/>
              <a:t>Height and Weight are inversely proportional</a:t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There are exceptions within exceptions in the rules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87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Stellar Classification - About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/>
          </a:bodyPr>
          <a:lstStyle/>
          <a:p>
            <a:r>
              <a:rPr lang="en-IN" sz="2300" dirty="0" smtClean="0"/>
              <a:t>Categorize stars into different categories. Each star will either be classified as Dwarf (0) or Giant (1)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Dataset contains 3642 records and 7 columns namely </a:t>
            </a:r>
            <a:r>
              <a:rPr lang="en-IN" sz="2300" dirty="0" err="1" smtClean="0"/>
              <a:t>Vmag</a:t>
            </a:r>
            <a:r>
              <a:rPr lang="en-IN" sz="2300" dirty="0" smtClean="0"/>
              <a:t>, </a:t>
            </a:r>
            <a:r>
              <a:rPr lang="en-IN" sz="2300" dirty="0" err="1" smtClean="0"/>
              <a:t>Plx</a:t>
            </a:r>
            <a:r>
              <a:rPr lang="en-IN" sz="2300" dirty="0" smtClean="0"/>
              <a:t>, </a:t>
            </a:r>
            <a:r>
              <a:rPr lang="en-IN" sz="2300" dirty="0" err="1" smtClean="0"/>
              <a:t>e_Plx</a:t>
            </a:r>
            <a:r>
              <a:rPr lang="en-IN" sz="2300" dirty="0" smtClean="0"/>
              <a:t>, B-V, </a:t>
            </a:r>
            <a:r>
              <a:rPr lang="en-IN" sz="2300" dirty="0" err="1" smtClean="0"/>
              <a:t>SpType</a:t>
            </a:r>
            <a:r>
              <a:rPr lang="en-IN" sz="2300" dirty="0" smtClean="0"/>
              <a:t>, </a:t>
            </a:r>
            <a:r>
              <a:rPr lang="en-IN" sz="2300" dirty="0" err="1" smtClean="0"/>
              <a:t>Amag</a:t>
            </a:r>
            <a:r>
              <a:rPr lang="en-IN" sz="2300" dirty="0" smtClean="0"/>
              <a:t> and the class (</a:t>
            </a:r>
            <a:r>
              <a:rPr lang="en-IN" sz="2300" dirty="0" err="1" smtClean="0"/>
              <a:t>TargetClass</a:t>
            </a:r>
            <a:r>
              <a:rPr lang="en-IN" sz="2300" dirty="0" smtClean="0"/>
              <a:t>)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Except the ‘</a:t>
            </a:r>
            <a:r>
              <a:rPr lang="en-IN" sz="2300" dirty="0" err="1" smtClean="0"/>
              <a:t>SpType</a:t>
            </a:r>
            <a:r>
              <a:rPr lang="en-IN" sz="2300" dirty="0" smtClean="0"/>
              <a:t>, which is the Spectral type, all other features are numerical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Dataset is equally split between dwarf and giant records. So either of these can be used for ‘</a:t>
            </a:r>
            <a:r>
              <a:rPr lang="en-IN" sz="2300" dirty="0" err="1" smtClean="0"/>
              <a:t>pos</a:t>
            </a:r>
            <a:r>
              <a:rPr lang="en-IN" sz="2300" dirty="0" smtClean="0"/>
              <a:t>’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254229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454</TotalTime>
  <Words>572</Words>
  <Application>Microsoft Office PowerPoint</Application>
  <PresentationFormat>On-screen Show (4:3)</PresentationFormat>
  <Paragraphs>177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Concourse</vt:lpstr>
      <vt:lpstr>Explaianable AI using Fold-R++</vt:lpstr>
      <vt:lpstr>Datasets</vt:lpstr>
      <vt:lpstr>Iris Classification - About</vt:lpstr>
      <vt:lpstr>Iris Classification – Fold-R++</vt:lpstr>
      <vt:lpstr>Iris Classification- Analysis</vt:lpstr>
      <vt:lpstr>BMI Estimation - About</vt:lpstr>
      <vt:lpstr>BMI Estimation - Fold-R++</vt:lpstr>
      <vt:lpstr>BMI Estimation - Analysis</vt:lpstr>
      <vt:lpstr>Stellar Classification - About</vt:lpstr>
      <vt:lpstr>Stellar Classification – Fold-R++</vt:lpstr>
      <vt:lpstr>Stellar Classification - Analysis</vt:lpstr>
      <vt:lpstr>Drug Classification - About</vt:lpstr>
      <vt:lpstr>Drug Classification – Fold-R++</vt:lpstr>
      <vt:lpstr>Drug Classification - Analysis</vt:lpstr>
      <vt:lpstr>Success Prediction - About</vt:lpstr>
      <vt:lpstr>Success Classification – Fold-R++</vt:lpstr>
      <vt:lpstr>Sucess Prediction - Analysis</vt:lpstr>
      <vt:lpstr>Employee Stay Prediction - About</vt:lpstr>
      <vt:lpstr>Employee Stay Prediction – Fold-R++</vt:lpstr>
      <vt:lpstr>Employee Stay Prediction - Analysis</vt:lpstr>
      <vt:lpstr>Insurance Claim Approval- About</vt:lpstr>
      <vt:lpstr>Insurance Claim Approval– Fold-R++</vt:lpstr>
      <vt:lpstr>Insurance Claim Approval- Analysis</vt:lpstr>
      <vt:lpstr>Telecom Churn - About</vt:lpstr>
      <vt:lpstr>Telecom Churn – Fold-R++</vt:lpstr>
      <vt:lpstr>Telecom Churn - Analysis</vt:lpstr>
      <vt:lpstr>Customer Segmentation- About</vt:lpstr>
      <vt:lpstr>Customer Segmentation – Fold-R++</vt:lpstr>
      <vt:lpstr>Customer Segmentation- Analysis</vt:lpstr>
      <vt:lpstr>Water Quality Prediction - About</vt:lpstr>
      <vt:lpstr>Water Quality Prediction – Fold-R++</vt:lpstr>
      <vt:lpstr>Water Quality - Analysis</vt:lpstr>
      <vt:lpstr>Stress Detection - About</vt:lpstr>
      <vt:lpstr>Stress Detection – Fold-R++</vt:lpstr>
      <vt:lpstr>Stress Detection - Analysis</vt:lpstr>
      <vt:lpstr>Diabetes Classification - About</vt:lpstr>
      <vt:lpstr>Diabetes Classiifcation – Fold-R++</vt:lpstr>
      <vt:lpstr>Diabetes Classificartion - Analysis</vt:lpstr>
      <vt:lpstr>Summary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Explaianable AI using Fold-R++</dc:title>
  <dc:creator>SOMU C</dc:creator>
  <cp:lastModifiedBy>SOMU C</cp:lastModifiedBy>
  <cp:revision>117</cp:revision>
  <dcterms:created xsi:type="dcterms:W3CDTF">2022-02-20T01:37:51Z</dcterms:created>
  <dcterms:modified xsi:type="dcterms:W3CDTF">2022-02-20T17:12:12Z</dcterms:modified>
</cp:coreProperties>
</file>