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sldIdLst>
    <p:sldId id="917" r:id="rId2"/>
    <p:sldId id="91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016" autoAdjust="0"/>
  </p:normalViewPr>
  <p:slideViewPr>
    <p:cSldViewPr>
      <p:cViewPr varScale="1">
        <p:scale>
          <a:sx n="57" d="100"/>
          <a:sy n="57" d="100"/>
        </p:scale>
        <p:origin x="68" y="8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강의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>
            <a:extLst>
              <a:ext uri="{FF2B5EF4-FFF2-40B4-BE49-F238E27FC236}">
                <a16:creationId xmlns:a16="http://schemas.microsoft.com/office/drawing/2014/main" id="{20F7455F-1C22-4339-B6B0-B72472E95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35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/>
        </p:nvSpPr>
        <p:spPr>
          <a:xfrm>
            <a:off x="1294524" y="2534808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 err="1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파이썬으로</a:t>
            </a: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 배우는 데이터 구조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CBC8BD63-18C6-42FC-965E-4AED96029355}"/>
              </a:ext>
            </a:extLst>
          </p:cNvPr>
          <p:cNvSpPr txBox="1"/>
          <p:nvPr/>
        </p:nvSpPr>
        <p:spPr>
          <a:xfrm>
            <a:off x="1360213" y="1991155"/>
            <a:ext cx="9478580" cy="289983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 algn="ctr" defTabSz="914400" rtl="0" eaLnBrk="1" latinLnBrk="1" hangingPunct="1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800" b="1" kern="1200" spc="670" dirty="0">
                <a:solidFill>
                  <a:srgbClr val="82ABF4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  <a:cs typeface="Noto Sans CJK KR"/>
              </a:rPr>
              <a:t>빅데이터 혁신공유대학</a:t>
            </a:r>
            <a:endParaRPr sz="1800" b="1" kern="1200" spc="670" dirty="0">
              <a:solidFill>
                <a:srgbClr val="82ABF4"/>
              </a:solidFill>
              <a:latin typeface="Noto Sans CJK KR" panose="020B0500000000000000" pitchFamily="34" charset="-128"/>
              <a:ea typeface="Noto Sans CJK KR" panose="020B0500000000000000" pitchFamily="34" charset="-128"/>
              <a:cs typeface="Noto Sans CJK K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51F82-9C36-49B7-AB03-490D3C6744C0}"/>
              </a:ext>
            </a:extLst>
          </p:cNvPr>
          <p:cNvSpPr txBox="1"/>
          <p:nvPr/>
        </p:nvSpPr>
        <p:spPr>
          <a:xfrm>
            <a:off x="1294524" y="3793847"/>
            <a:ext cx="9609957" cy="869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한동</a:t>
            </a:r>
            <a:r>
              <a:rPr kumimoji="0" lang="en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대학교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 전산전자공학부</a:t>
            </a:r>
            <a:endParaRPr kumimoji="0" lang="en-KR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E3C8E"/>
              </a:solidFill>
              <a:effectLst/>
              <a:uLnTx/>
              <a:uFillTx/>
              <a:latin typeface="Noto Sans CJK KR Medium" panose="020B0500000000000000" pitchFamily="34" charset="-128"/>
              <a:ea typeface="Noto Sans CJK KR Medium" panose="020B0500000000000000" pitchFamily="34" charset="-128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김영섭</a:t>
            </a:r>
            <a:r>
              <a:rPr kumimoji="0" lang="en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E3C8E"/>
                </a:solidFill>
                <a:effectLst/>
                <a:uLnTx/>
                <a:uFillTx/>
                <a:latin typeface="Noto Sans CJK KR Medium" panose="020B0500000000000000" pitchFamily="34" charset="-128"/>
                <a:ea typeface="Noto Sans CJK KR Medium" panose="020B0500000000000000" pitchFamily="34" charset="-128"/>
                <a:cs typeface="+mn-cs"/>
              </a:rPr>
              <a:t> 교수</a:t>
            </a: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5DE90EEA-4BB1-4F24-B754-560F5DBECBEC}"/>
              </a:ext>
            </a:extLst>
          </p:cNvPr>
          <p:cNvCxnSpPr>
            <a:cxnSpLocks/>
          </p:cNvCxnSpPr>
          <p:nvPr userDrawn="1"/>
        </p:nvCxnSpPr>
        <p:spPr>
          <a:xfrm>
            <a:off x="4547964" y="3556613"/>
            <a:ext cx="3103076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23064668-907B-1735-88EE-27C7E8F208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object 3">
            <a:extLst>
              <a:ext uri="{FF2B5EF4-FFF2-40B4-BE49-F238E27FC236}">
                <a16:creationId xmlns:a16="http://schemas.microsoft.com/office/drawing/2014/main" id="{DB02108D-2CA6-4F18-8E4C-BBEC6FC24A04}"/>
              </a:ext>
            </a:extLst>
          </p:cNvPr>
          <p:cNvSpPr txBox="1">
            <a:spLocks/>
          </p:cNvSpPr>
          <p:nvPr/>
        </p:nvSpPr>
        <p:spPr>
          <a:xfrm>
            <a:off x="1296214" y="2276872"/>
            <a:ext cx="9609957" cy="751168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ko-KR" altLang="en-US" sz="4800" b="1" dirty="0">
                <a:solidFill>
                  <a:srgbClr val="3974F5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학습 목표</a:t>
            </a:r>
            <a:endParaRPr lang="ko-KR" altLang="en-US" sz="4800" b="1" dirty="0">
              <a:latin typeface="Noto Sans CJK KR" panose="020B0500000000000000" pitchFamily="34" charset="-128"/>
              <a:ea typeface="Noto Sans CJK KR" panose="020B0500000000000000" pitchFamily="34" charset="-128"/>
            </a:endParaRPr>
          </a:p>
        </p:txBody>
      </p:sp>
      <p:cxnSp>
        <p:nvCxnSpPr>
          <p:cNvPr id="16" name="Straight Connector 2">
            <a:extLst>
              <a:ext uri="{FF2B5EF4-FFF2-40B4-BE49-F238E27FC236}">
                <a16:creationId xmlns:a16="http://schemas.microsoft.com/office/drawing/2014/main" id="{1CDFDAA9-9F4C-4625-BB65-813ED0CBA681}"/>
              </a:ext>
            </a:extLst>
          </p:cNvPr>
          <p:cNvCxnSpPr>
            <a:cxnSpLocks/>
          </p:cNvCxnSpPr>
          <p:nvPr/>
        </p:nvCxnSpPr>
        <p:spPr>
          <a:xfrm>
            <a:off x="4818930" y="3298677"/>
            <a:ext cx="2564525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EFDBDB-5606-559D-F534-5351A32B0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830" y="3482139"/>
            <a:ext cx="9610725" cy="2663825"/>
          </a:xfrm>
        </p:spPr>
        <p:txBody>
          <a:bodyPr/>
          <a:lstStyle>
            <a:lvl1pPr marL="0" indent="0" algn="ctr">
              <a:lnSpc>
                <a:spcPct val="150000"/>
              </a:lnSpc>
              <a:buFontTx/>
              <a:buNone/>
              <a:defRPr b="1">
                <a:solidFill>
                  <a:srgbClr val="5F8EF7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9756154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35EF19-8717-4D28-8BA2-EDA81E97DFA8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9F0BE42-2FE6-44FA-8DCE-2D28BA95E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400" baseline="0">
                <a:effectLst/>
                <a:latin typeface="Arial Rounded MT Bold" panose="020F0704030504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54241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사용자 지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04B558-FB40-4F9B-A6DC-D77937A54357}"/>
              </a:ext>
            </a:extLst>
          </p:cNvPr>
          <p:cNvSpPr/>
          <p:nvPr/>
        </p:nvSpPr>
        <p:spPr>
          <a:xfrm>
            <a:off x="0" y="0"/>
            <a:ext cx="12192000" cy="6845292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7FD04DAF-9C3E-4532-BD92-3664C158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50"/>
          <a:stretch/>
        </p:blipFill>
        <p:spPr>
          <a:xfrm>
            <a:off x="0" y="0"/>
            <a:ext cx="12192000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08502"/>
            <a:ext cx="11248112" cy="456202"/>
          </a:xfrm>
        </p:spPr>
        <p:txBody>
          <a:bodyPr>
            <a:noAutofit/>
          </a:bodyPr>
          <a:lstStyle>
            <a:lvl1pPr algn="l">
              <a:defRPr sz="2400" b="1" cap="none" baseline="0"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2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5">
            <a:extLst>
              <a:ext uri="{FF2B5EF4-FFF2-40B4-BE49-F238E27FC236}">
                <a16:creationId xmlns:a16="http://schemas.microsoft.com/office/drawing/2014/main" id="{417A4710-D422-F7FE-1AD8-EDEFA520E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0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7093560C-6CFC-9954-74EE-F4F9EA30A39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71464" y="1583466"/>
            <a:ext cx="10435454" cy="4653846"/>
          </a:xfrm>
        </p:spPr>
        <p:txBody>
          <a:bodyPr>
            <a:normAutofit/>
          </a:bodyPr>
          <a:lstStyle>
            <a:lvl1pPr marL="457200" indent="-457200">
              <a:buClr>
                <a:srgbClr val="3974F5"/>
              </a:buClr>
              <a:buFont typeface="+mj-lt"/>
              <a:buAutoNum type="arabicParenR"/>
              <a:defRPr sz="28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914400" indent="-457200">
              <a:buFont typeface="+mj-lt"/>
              <a:buAutoNum type="arabicParenR"/>
              <a:defRPr sz="28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257300" indent="-342900">
              <a:buFont typeface="+mj-lt"/>
              <a:buAutoNum type="arabicParenR"/>
              <a:defRPr sz="24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714500" indent="-342900">
              <a:buFont typeface="+mj-lt"/>
              <a:buAutoNum type="arabicParenR"/>
              <a:defRPr sz="20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171700" indent="-342900">
              <a:buFont typeface="+mj-lt"/>
              <a:buAutoNum type="arabicParenR"/>
              <a:defRPr sz="2000" b="1" baseline="0">
                <a:solidFill>
                  <a:srgbClr val="6E9AF3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6076" y="404664"/>
            <a:ext cx="10979848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433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맺음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5591944" y="4538249"/>
            <a:ext cx="2520280" cy="1843079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lang="ko-KR" altLang="en-US" sz="2800" kern="1200" baseline="0" dirty="0">
                <a:ln w="19050">
                  <a:noFill/>
                </a:ln>
                <a:solidFill>
                  <a:schemeClr val="lt1"/>
                </a:solidFill>
                <a:effectLst>
                  <a:glow rad="63500">
                    <a:srgbClr val="592502"/>
                  </a:glow>
                  <a:outerShdw dist="38100" dir="2700000" algn="tl" rotWithShape="0">
                    <a:srgbClr val="000000">
                      <a:alpha val="40000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lvl1pPr>
          </a:lstStyle>
          <a:p>
            <a:pPr algn="ctr"/>
            <a:endParaRPr lang="ko-KR" altLang="en-US" sz="2800" dirty="0">
              <a:ln w="19050">
                <a:noFill/>
              </a:ln>
              <a:effectLst>
                <a:glow rad="63500">
                  <a:srgbClr val="592502"/>
                </a:glow>
                <a:outerShdw dist="38100" dir="2700000" algn="tl" rotWithShape="0">
                  <a:prstClr val="black">
                    <a:alpha val="40000"/>
                  </a:prst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75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05" r:id="rId5"/>
    <p:sldLayoutId id="2147483710" r:id="rId6"/>
    <p:sldLayoutId id="2147483711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>
            <a:outerShdw blurRad="50800" dist="50800" dir="5400000" algn="tl" rotWithShape="0">
              <a:srgbClr val="000000">
                <a:alpha val="43137"/>
              </a:srgbClr>
            </a:outerShdw>
          </a:effectLst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DE0E1-50D9-F242-99E1-AD362C9B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effectLst/>
                <a:latin typeface="+mj-lt"/>
                <a:ea typeface="맑은 고딕" panose="020B0503020000020004" pitchFamily="34" charset="-127"/>
                <a:cs typeface="Times New Roman" panose="02020603050405020304" pitchFamily="18" charset="0"/>
              </a:rPr>
              <a:t>2-2.1 Performance Analysis Quiz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1</a:t>
            </a:r>
            <a:endParaRPr kumimoji="1" lang="ko-Kore-KR" altLang="en-US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2BD752-4DE1-F44E-BC8E-184D58B282A3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Calculate </a:t>
                </a:r>
                <a:r>
                  <a:rPr lang="en-US" altLang="ko-KR" b="1" dirty="0"/>
                  <a:t>the number of steps </a:t>
                </a:r>
                <a:r>
                  <a:rPr lang="en-US" altLang="ko-KR" b="1" dirty="0" smtClean="0"/>
                  <a:t>of</a:t>
                </a:r>
                <a:r>
                  <a:rPr lang="ko-KR" altLang="en-US" b="1" dirty="0" smtClean="0"/>
                  <a:t> </a:t>
                </a:r>
                <a:r>
                  <a:rPr lang="en-US" altLang="ko-KR" dirty="0" smtClean="0"/>
                  <a:t>the </a:t>
                </a:r>
                <a:r>
                  <a:rPr lang="en-US" altLang="ko-KR" dirty="0" err="1"/>
                  <a:t>mul_table</a:t>
                </a:r>
                <a:r>
                  <a:rPr lang="en-US" altLang="ko-KR" dirty="0"/>
                  <a:t>(n</a:t>
                </a:r>
                <a:r>
                  <a:rPr lang="en-US" altLang="ko-KR" dirty="0" smtClean="0"/>
                  <a:t>) </a:t>
                </a:r>
                <a:r>
                  <a:rPr lang="en-US" altLang="ko-KR" dirty="0" smtClean="0"/>
                  <a:t>in terms of n</a:t>
                </a:r>
                <a:r>
                  <a:rPr lang="en-US" altLang="ko-KR" dirty="0" smtClean="0"/>
                  <a:t>. </a:t>
                </a:r>
                <a:r>
                  <a:rPr lang="en-US" altLang="ko-KR" dirty="0"/>
                  <a:t>Assume n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dirty="0"/>
                  <a:t>2.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2BD752-4DE1-F44E-BC8E-184D58B28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496808-ADC8-1440-BA53-B52482BC260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686B1-C4D5-DF44-8BD8-BEF24C3C0A19}"/>
              </a:ext>
            </a:extLst>
          </p:cNvPr>
          <p:cNvSpPr txBox="1"/>
          <p:nvPr/>
        </p:nvSpPr>
        <p:spPr>
          <a:xfrm>
            <a:off x="1415480" y="1929801"/>
            <a:ext cx="511256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def </a:t>
            </a:r>
            <a:r>
              <a:rPr lang="en-US" altLang="ko-KR" b="1" spc="-5" dirty="0" err="1">
                <a:latin typeface="Consolas" panose="020B0609020204030204" pitchFamily="49" charset="0"/>
                <a:cs typeface="Courier New"/>
              </a:rPr>
              <a:t>mul_table</a:t>
            </a:r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(n):  </a:t>
            </a:r>
          </a:p>
          <a:p>
            <a:pPr marL="0" lvl="1"/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    for </a:t>
            </a:r>
            <a:r>
              <a:rPr lang="en-US" altLang="ko-KR" b="1" spc="-5" dirty="0" err="1">
                <a:latin typeface="Consolas" panose="020B0609020204030204" pitchFamily="49" charset="0"/>
                <a:cs typeface="Courier New"/>
              </a:rPr>
              <a:t>i</a:t>
            </a:r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 in range(2</a:t>
            </a:r>
            <a:r>
              <a:rPr lang="en-US" altLang="ko-KR" b="1" spc="-5" dirty="0" smtClean="0">
                <a:latin typeface="Consolas" panose="020B0609020204030204" pitchFamily="49" charset="0"/>
                <a:cs typeface="Courier New"/>
              </a:rPr>
              <a:t>, n</a:t>
            </a:r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):</a:t>
            </a:r>
          </a:p>
          <a:p>
            <a:pPr marL="0" lvl="1"/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	print(str(</a:t>
            </a:r>
            <a:r>
              <a:rPr lang="en-US" altLang="ko-KR" b="1" spc="-5" dirty="0" err="1">
                <a:latin typeface="Consolas" panose="020B0609020204030204" pitchFamily="49" charset="0"/>
                <a:cs typeface="Courier New"/>
              </a:rPr>
              <a:t>i</a:t>
            </a:r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)+</a:t>
            </a:r>
            <a:r>
              <a:rPr lang="en-US" altLang="ko-Kore-KR" dirty="0"/>
              <a:t> </a:t>
            </a:r>
            <a:r>
              <a:rPr lang="en-US" altLang="ko-Kore-KR" dirty="0" smtClean="0"/>
              <a:t>'</a:t>
            </a:r>
            <a:r>
              <a:rPr lang="ko-KR" altLang="en-US" dirty="0" smtClean="0"/>
              <a:t>단</a:t>
            </a:r>
            <a:r>
              <a:rPr lang="en-US" altLang="ko-Kore-KR" dirty="0" smtClean="0"/>
              <a:t> </a:t>
            </a:r>
            <a:r>
              <a:rPr lang="en-US" altLang="ko-Kore-KR" dirty="0"/>
              <a:t>'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lvl="1"/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	for j in range(1</a:t>
            </a:r>
            <a:r>
              <a:rPr lang="en-US" altLang="ko-KR" b="1" spc="-5" dirty="0" smtClean="0">
                <a:latin typeface="Consolas" panose="020B0609020204030204" pitchFamily="49" charset="0"/>
                <a:cs typeface="Courier New"/>
              </a:rPr>
              <a:t>, 10</a:t>
            </a:r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):</a:t>
            </a:r>
          </a:p>
          <a:p>
            <a:pPr marL="0" lvl="1"/>
            <a:r>
              <a:rPr lang="en-US" altLang="ko-KR" b="1" spc="-5" dirty="0">
                <a:latin typeface="Consolas" panose="020B0609020204030204" pitchFamily="49" charset="0"/>
                <a:cs typeface="Courier New"/>
              </a:rPr>
              <a:t>	    print(</a:t>
            </a:r>
            <a:r>
              <a:rPr lang="en-US" altLang="ko-KR" b="1" spc="-5" dirty="0" err="1">
                <a:latin typeface="Consolas" panose="020B0609020204030204" pitchFamily="49" charset="0"/>
                <a:cs typeface="Courier New"/>
              </a:rPr>
              <a:t>i</a:t>
            </a:r>
            <a:r>
              <a:rPr lang="en-US" altLang="ko-Kore-KR" dirty="0"/>
              <a:t>, "X", </a:t>
            </a:r>
            <a:r>
              <a:rPr lang="en-US" altLang="ko-Kore-KR" b="1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altLang="ko-Kore-KR" dirty="0"/>
              <a:t>, "=", </a:t>
            </a:r>
            <a:r>
              <a:rPr lang="en-US" altLang="ko-Kore-KR" dirty="0" smtClean="0"/>
              <a:t> </a:t>
            </a:r>
            <a:r>
              <a:rPr lang="en-US" altLang="ko-Kore-KR" b="1" dirty="0" err="1">
                <a:latin typeface="Consolas" panose="020B0609020204030204" pitchFamily="49" charset="0"/>
              </a:rPr>
              <a:t>i</a:t>
            </a:r>
            <a:r>
              <a:rPr lang="en-US" altLang="ko-Kore-KR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* j</a:t>
            </a:r>
            <a:r>
              <a:rPr lang="en-US" altLang="ko-Kore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EAB83-856A-564B-A329-31F274537193}"/>
              </a:ext>
            </a:extLst>
          </p:cNvPr>
          <p:cNvSpPr txBox="1"/>
          <p:nvPr/>
        </p:nvSpPr>
        <p:spPr>
          <a:xfrm>
            <a:off x="1415480" y="4628664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Total = </a:t>
            </a:r>
            <a:r>
              <a:rPr lang="en-US" altLang="ko-KR" u="sng" dirty="0"/>
              <a:t>               </a:t>
            </a:r>
            <a:r>
              <a:rPr lang="en-US" altLang="ko-KR" dirty="0"/>
              <a:t>  operations (steps)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303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>
                <a:effectLst/>
                <a:latin typeface="+mj-lt"/>
                <a:ea typeface="맑은 고딕" panose="020B0503020000020004" pitchFamily="34" charset="-127"/>
                <a:cs typeface="Times New Roman" panose="02020603050405020304" pitchFamily="18" charset="0"/>
              </a:rPr>
              <a:t>2-2.3 Big O Properties</a:t>
            </a:r>
            <a:r>
              <a:rPr lang="ko-Kore-KR" altLang="ko-Kore-KR" dirty="0">
                <a:effectLst/>
                <a:latin typeface="+mj-lt"/>
              </a:rPr>
              <a:t> </a:t>
            </a:r>
            <a:r>
              <a:rPr lang="en-US" altLang="ko-Kore-KR" dirty="0">
                <a:effectLst/>
                <a:latin typeface="+mj-lt"/>
              </a:rPr>
              <a:t>Quiz 2</a:t>
            </a:r>
            <a:endParaRPr lang="ko-KR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cs typeface="Times New Roman"/>
                  </a:rPr>
                  <a:t>Example: Running time estimates - empirical analysis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Personal 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/>
                  </a:rPr>
                  <a:t> compares/second</a:t>
                </a:r>
              </a:p>
              <a:p>
                <a:pPr lvl="1"/>
                <a:r>
                  <a:rPr lang="en-US" altLang="ko-KR" dirty="0">
                    <a:cs typeface="Times New Roman"/>
                  </a:rPr>
                  <a:t>Super-computer executes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altLang="ko-KR" i="1" dirty="0" smtClean="0">
                            <a:latin typeface="Cambria Math" panose="02040503050406030204" pitchFamily="18" charset="0"/>
                            <a:cs typeface="Times New Roman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altLang="ko-KR" dirty="0">
                    <a:cs typeface="Times New Roman"/>
                  </a:rPr>
                  <a:t>  compares/second</a:t>
                </a:r>
              </a:p>
              <a:p>
                <a:pPr lvl="1"/>
                <a:endParaRPr lang="en-US" altLang="ko-KR" dirty="0">
                  <a:cs typeface="Times New Roman"/>
                </a:endParaRPr>
              </a:p>
              <a:p>
                <a:pPr lvl="2"/>
                <a:endParaRPr lang="en-US" altLang="ko-KR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596" t="-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219">
                <a:extLst>
                  <a:ext uri="{FF2B5EF4-FFF2-40B4-BE49-F238E27FC236}">
                    <a16:creationId xmlns:a16="http://schemas.microsoft.com/office/drawing/2014/main" id="{96B66960-BDA1-44BB-B686-DFECC80A4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87260"/>
                  </p:ext>
                </p:extLst>
              </p:nvPr>
            </p:nvGraphicFramePr>
            <p:xfrm>
              <a:off x="1064901" y="2719696"/>
              <a:ext cx="9248077" cy="1527588"/>
            </p:xfrm>
            <a:graphic>
              <a:graphicData uri="http://schemas.openxmlformats.org/drawingml/2006/table">
                <a:tbl>
                  <a:tblPr/>
                  <a:tblGrid>
                    <a:gridCol w="1541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17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0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9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703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5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227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8644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Selection sort 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ko-KR" sz="17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7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kumimoji="1" lang="en-US" altLang="ko-KR" sz="17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굴림" charset="-127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)</a:t>
                          </a:r>
                          <a:endParaRPr kumimoji="1" lang="en-US" altLang="ko-KR" sz="1700" b="1" i="0" u="none" strike="noStrike" cap="none" normalizeH="0" baseline="3000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7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219">
                <a:extLst>
                  <a:ext uri="{FF2B5EF4-FFF2-40B4-BE49-F238E27FC236}">
                    <a16:creationId xmlns:a16="http://schemas.microsoft.com/office/drawing/2014/main" id="{96B66960-BDA1-44BB-B686-DFECC80A4D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87260"/>
                  </p:ext>
                </p:extLst>
              </p:nvPr>
            </p:nvGraphicFramePr>
            <p:xfrm>
              <a:off x="1064901" y="2719696"/>
              <a:ext cx="9248077" cy="1527588"/>
            </p:xfrm>
            <a:graphic>
              <a:graphicData uri="http://schemas.openxmlformats.org/drawingml/2006/table">
                <a:tbl>
                  <a:tblPr/>
                  <a:tblGrid>
                    <a:gridCol w="1541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17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038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719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703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1952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4227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8644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40803" t="-9677" r="-103679" b="-30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3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Merge sort 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(N log</a:t>
                          </a:r>
                          <a:r>
                            <a:rPr kumimoji="1" lang="en-US" altLang="ko-KR" sz="1700" b="1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2</a:t>
                          </a:r>
                          <a:r>
                            <a:rPr kumimoji="1" lang="en-US" altLang="ko-KR" sz="17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 N)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ndara" panose="020E0502030303020204" pitchFamily="34" charset="0"/>
                            <a:ea typeface="굴림" charset="-127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10 million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  <a:cs typeface="+mn-cs"/>
                            </a:rPr>
                            <a:t>Billion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PC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16.7 min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0.2 sec</a:t>
                          </a: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382"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Super Com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0.1 sec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7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entury Gothic" panose="020B0502020202020204" pitchFamily="34" charset="0"/>
                            <a:ea typeface="굴림" charset="-127"/>
                          </a:endParaRP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defRPr kumimoji="1" sz="2200" b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</a:defRPr>
                          </a:lvl1pPr>
                          <a:lvl2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SzPct val="65000"/>
                            <a:buFont typeface="굴림" charset="-127"/>
                            <a:defRPr kumimoji="1" sz="200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Symbol" pitchFamily="18" charset="2"/>
                            </a:defRPr>
                          </a:lvl2pPr>
                          <a:lvl3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3pPr>
                          <a:lvl4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4pPr>
                          <a:lvl5pPr eaLnBrk="0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5pPr>
                          <a:lvl6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6pPr>
                          <a:lvl7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7pPr>
                          <a:lvl8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8pPr>
                          <a:lvl9pPr eaLnBrk="0" fontAlgn="base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Font typeface="Wingdings" pitchFamily="2" charset="2"/>
                            <a:defRPr kumimoji="1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ea typeface="굴림" charset="-127"/>
                              <a:sym typeface="Wingdings" pitchFamily="2" charset="2"/>
                            </a:defRPr>
                          </a:lvl9pPr>
                        </a:lstStyle>
                        <a:p>
                          <a:pPr marL="0" marR="0" lvl="0" indent="0" algn="ctr" defTabSz="914400" rtl="0" eaLnBrk="0" fontAlgn="base" latinLnBrk="1" hangingPunct="0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7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Century Gothic" panose="020B0502020202020204" pitchFamily="34" charset="0"/>
                              <a:ea typeface="굴림" charset="-127"/>
                            </a:rPr>
                            <a:t>Instant</a:t>
                          </a:r>
                        </a:p>
                      </a:txBody>
                      <a:tcPr marL="85725" marR="85725" marT="42863" marB="42863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57578912-1ECB-4F1A-9C55-6546AE42DA8A}"/>
              </a:ext>
            </a:extLst>
          </p:cNvPr>
          <p:cNvSpPr/>
          <p:nvPr/>
        </p:nvSpPr>
        <p:spPr>
          <a:xfrm>
            <a:off x="485776" y="5947167"/>
            <a:ext cx="8336698" cy="38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75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※ </a:t>
            </a:r>
            <a:r>
              <a:rPr lang="en-US" altLang="ko-KR" sz="1875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Bottom line</a:t>
            </a:r>
            <a:r>
              <a:rPr lang="en-US" altLang="ko-KR" sz="1875" dirty="0">
                <a:latin typeface="Century Gothic" panose="020B0502020202020204" pitchFamily="34" charset="0"/>
                <a:cs typeface="Times New Roman" pitchFamily="18" charset="0"/>
                <a:sym typeface="Wingdings" pitchFamily="2" charset="2"/>
              </a:rPr>
              <a:t>: Good algorithms are better than supercomputers.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8BCAD9-EEE5-410D-A34C-13E77D3B4ED4}"/>
                  </a:ext>
                </a:extLst>
              </p:cNvPr>
              <p:cNvSpPr txBox="1"/>
              <p:nvPr/>
            </p:nvSpPr>
            <p:spPr>
              <a:xfrm>
                <a:off x="1064901" y="4732354"/>
                <a:ext cx="1811714" cy="871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8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88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altLang="ko-KR" sz="1688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ko-KR" sz="1688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88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ko-KR" sz="1688" i="1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ko-KR" sz="1688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88" i="1" dirty="0">
                          <a:latin typeface="Cambria Math" panose="02040503050406030204" pitchFamily="18" charset="0"/>
                        </a:rPr>
                        <m:t>86,400</m:t>
                      </m:r>
                      <m:r>
                        <m:rPr>
                          <m:sty m:val="p"/>
                        </m:rPr>
                        <a:rPr lang="en-US" altLang="ko-KR" sz="1688" i="1" dirty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altLang="ko-KR" sz="1688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688" i="1" dirty="0">
                          <a:latin typeface="Cambria Math" panose="02040503050406030204" pitchFamily="18" charset="0"/>
                        </a:rPr>
                        <m:t>𝑑𝑎𝑦</m:t>
                      </m:r>
                    </m:oMath>
                  </m:oMathPara>
                </a14:m>
                <a:endParaRPr lang="en-US" altLang="ko-KR" sz="1688" dirty="0"/>
              </a:p>
              <a:p>
                <a:r>
                  <a:rPr lang="en-US" altLang="ko-KR" sz="1688" dirty="0"/>
                  <a:t>instant &lt; 0.1 sec</a:t>
                </a:r>
                <a:endParaRPr lang="ko-KR" altLang="en-US" sz="1688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8BCAD9-EEE5-410D-A34C-13E77D3B4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01" y="4732354"/>
                <a:ext cx="1811714" cy="871585"/>
              </a:xfrm>
              <a:prstGeom prst="rect">
                <a:avLst/>
              </a:prstGeom>
              <a:blipFill>
                <a:blip r:embed="rId4"/>
                <a:stretch>
                  <a:fillRect l="-2357" r="-1010" b="-8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1EF421DC-C7DC-4CD8-ABF5-BF8608C6CB04}"/>
              </a:ext>
            </a:extLst>
          </p:cNvPr>
          <p:cNvSpPr/>
          <p:nvPr/>
        </p:nvSpPr>
        <p:spPr>
          <a:xfrm>
            <a:off x="4994764" y="4732354"/>
            <a:ext cx="6075702" cy="871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88" dirty="0"/>
              <a:t>Use a reasonable or understandable time units.</a:t>
            </a:r>
          </a:p>
          <a:p>
            <a:r>
              <a:rPr lang="en-US" altLang="ko-KR" sz="1688" dirty="0"/>
              <a:t>Do not say, for example, "3660 days" nor "1220 seconds", </a:t>
            </a:r>
          </a:p>
          <a:p>
            <a:r>
              <a:rPr lang="en-US" altLang="ko-KR" sz="1688" dirty="0"/>
              <a:t>but 10.0 years or 20.3 min, respectively. </a:t>
            </a:r>
            <a:endParaRPr lang="ko-KR" altLang="en-US" sz="1688" dirty="0"/>
          </a:p>
        </p:txBody>
      </p:sp>
    </p:spTree>
    <p:extLst>
      <p:ext uri="{BB962C8B-B14F-4D97-AF65-F5344CB8AC3E}">
        <p14:creationId xmlns:p14="http://schemas.microsoft.com/office/powerpoint/2010/main" val="256730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13013</TotalTime>
  <Words>202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7" baseType="lpstr">
      <vt:lpstr>Noto Sans CJK KR</vt:lpstr>
      <vt:lpstr>Noto Sans CJK KR Medium</vt:lpstr>
      <vt:lpstr>굴림</vt:lpstr>
      <vt:lpstr>나눔고딕</vt:lpstr>
      <vt:lpstr>맑은 고딕</vt:lpstr>
      <vt:lpstr>배달의민족 주아</vt:lpstr>
      <vt:lpstr>Arial Rounded MT Bold</vt:lpstr>
      <vt:lpstr>Cambria Math</vt:lpstr>
      <vt:lpstr>Century Gothic</vt:lpstr>
      <vt:lpstr>Consolas</vt:lpstr>
      <vt:lpstr>Courier New</vt:lpstr>
      <vt:lpstr>Times New Roman</vt:lpstr>
      <vt:lpstr>Wingdings</vt:lpstr>
      <vt:lpstr>Wingdings 2</vt:lpstr>
      <vt:lpstr>고려청자</vt:lpstr>
      <vt:lpstr>2-2.1 Performance Analysis Quiz 1</vt:lpstr>
      <vt:lpstr>2-2.3 Big O Properties Quiz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User</cp:lastModifiedBy>
  <cp:revision>773</cp:revision>
  <dcterms:created xsi:type="dcterms:W3CDTF">2014-02-12T09:15:05Z</dcterms:created>
  <dcterms:modified xsi:type="dcterms:W3CDTF">2022-09-14T13:50:06Z</dcterms:modified>
</cp:coreProperties>
</file>