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1" r:id="rId3"/>
    <p:sldId id="256" r:id="rId4"/>
    <p:sldId id="266" r:id="rId5"/>
    <p:sldId id="273" r:id="rId6"/>
    <p:sldId id="268" r:id="rId7"/>
    <p:sldId id="274" r:id="rId8"/>
    <p:sldId id="275" r:id="rId9"/>
    <p:sldId id="276" r:id="rId10"/>
    <p:sldId id="269" r:id="rId11"/>
    <p:sldId id="277" r:id="rId12"/>
    <p:sldId id="259" r:id="rId13"/>
    <p:sldId id="279" r:id="rId14"/>
    <p:sldId id="278" r:id="rId15"/>
    <p:sldId id="272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80A"/>
    <a:srgbClr val="FFD745"/>
    <a:srgbClr val="FECA25"/>
    <a:srgbClr val="FDC415"/>
    <a:srgbClr val="FFC001"/>
    <a:srgbClr val="FEBA01"/>
    <a:srgbClr val="FFD744"/>
    <a:srgbClr val="FFD239"/>
    <a:srgbClr val="E4E4E4"/>
    <a:srgbClr val="FED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-78" y="-6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06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2019/8/23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7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2019/8/23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355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991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20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03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23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2019/8/23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79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2019/8/23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95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2019/8/23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52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2019/8/23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66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 userDrawn="1"/>
        </p:nvSpPr>
        <p:spPr>
          <a:xfrm>
            <a:off x="-19050" y="5791200"/>
            <a:ext cx="1066800" cy="10668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99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 userDrawn="1"/>
        </p:nvSpPr>
        <p:spPr>
          <a:xfrm flipH="1">
            <a:off x="11125200" y="5791200"/>
            <a:ext cx="1066800" cy="10668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41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3BF3-A5D8-42A3-9EEC-4B863D7479AC}" type="datetimeFigureOut">
              <a:rPr kumimoji="1" lang="ja-JP" altLang="en-US" smtClean="0"/>
              <a:t>2019/8/23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28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46795" y="2767280"/>
            <a:ext cx="70984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배달의민족 도현" pitchFamily="50" charset="-127"/>
                <a:ea typeface="배달의민족 도현" pitchFamily="50" charset="-127"/>
              </a:rPr>
              <a:t>교통사고 데이터를 분석을 통한</a:t>
            </a:r>
            <a:endParaRPr lang="en-US" altLang="ko-KR" sz="4000" b="1" dirty="0" smtClean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r>
              <a:rPr lang="ko-KR" altLang="en-US" sz="4000" b="1" dirty="0" smtClean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배달의민족 도현" pitchFamily="50" charset="-127"/>
                <a:ea typeface="배달의민족 도현" pitchFamily="50" charset="-127"/>
              </a:rPr>
              <a:t>사망률예측</a:t>
            </a:r>
            <a:endParaRPr lang="en-US" altLang="ko-KR" sz="4000" b="1" dirty="0" smtClean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62859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7" name="直線コネクタ 4"/>
          <p:cNvCxnSpPr/>
          <p:nvPr/>
        </p:nvCxnSpPr>
        <p:spPr>
          <a:xfrm>
            <a:off x="2387653" y="5075711"/>
            <a:ext cx="6871498" cy="0"/>
          </a:xfrm>
          <a:prstGeom prst="line">
            <a:avLst/>
          </a:prstGeom>
          <a:ln w="9525">
            <a:solidFill>
              <a:srgbClr val="FEC8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https://static.thenounproject.com/png/2815064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903" y="153192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static.thenounproject.com/png/45867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251" y="153192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static.thenounproject.com/png/1622302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608" y="147077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660251" y="5477057"/>
            <a:ext cx="687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배달의민족 도현" pitchFamily="50" charset="-127"/>
                <a:ea typeface="배달의민족 도현" pitchFamily="50" charset="-127"/>
              </a:rPr>
              <a:t>인구</a:t>
            </a:r>
            <a:r>
              <a:rPr lang="en-US" altLang="ko-KR" dirty="0" smtClean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dirty="0" smtClean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배달의민족 도현" pitchFamily="50" charset="-127"/>
                <a:ea typeface="배달의민족 도현" pitchFamily="50" charset="-127"/>
              </a:rPr>
              <a:t>차량</a:t>
            </a:r>
            <a:r>
              <a:rPr lang="en-US" altLang="ko-KR" dirty="0" smtClean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배달의민족 도현" pitchFamily="50" charset="-127"/>
                <a:ea typeface="배달의민족 도현" pitchFamily="50" charset="-127"/>
              </a:rPr>
              <a:t>, CCTV</a:t>
            </a:r>
            <a:r>
              <a:rPr lang="ko-KR" altLang="en-US" dirty="0" smtClean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배달의민족 도현" pitchFamily="50" charset="-127"/>
                <a:ea typeface="배달의민족 도현" pitchFamily="50" charset="-127"/>
              </a:rPr>
              <a:t>개수와 사고 발생 건수와의 관계를 분석한 결과</a:t>
            </a:r>
            <a:endParaRPr lang="en-US" altLang="ko-KR" dirty="0" smtClean="0">
              <a:gradFill>
                <a:gsLst>
                  <a:gs pos="100000">
                    <a:schemeClr val="tx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dirty="0" smtClean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배달의민족 도현" pitchFamily="50" charset="-127"/>
                <a:ea typeface="배달의민족 도현" pitchFamily="50" charset="-127"/>
              </a:rPr>
              <a:t>대구 지역에 </a:t>
            </a:r>
            <a:r>
              <a:rPr lang="en-US" altLang="ko-KR" dirty="0" smtClean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배달의민족 도현" pitchFamily="50" charset="-127"/>
                <a:ea typeface="배달의민족 도현" pitchFamily="50" charset="-127"/>
              </a:rPr>
              <a:t>CCTV </a:t>
            </a:r>
            <a:r>
              <a:rPr lang="ko-KR" altLang="en-US" dirty="0" smtClean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배달의민족 도현" pitchFamily="50" charset="-127"/>
                <a:ea typeface="배달의민족 도현" pitchFamily="50" charset="-127"/>
              </a:rPr>
              <a:t>설치가 필요하다는 결론을 얻었다</a:t>
            </a:r>
            <a:r>
              <a:rPr lang="en-US" altLang="ko-KR" dirty="0" smtClean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배달의민족 도현" pitchFamily="50" charset="-127"/>
                <a:ea typeface="배달의민족 도현" pitchFamily="50" charset="-127"/>
              </a:rPr>
              <a:t>.</a:t>
            </a:r>
          </a:p>
        </p:txBody>
      </p:sp>
      <p:pic>
        <p:nvPicPr>
          <p:cNvPr id="6154" name="Picture 10" descr="https://static.thenounproject.com/png/1876879-2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197" y="3075709"/>
            <a:ext cx="2052411" cy="220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3567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0" y="0"/>
            <a:ext cx="8894618" cy="6858000"/>
            <a:chOff x="0" y="0"/>
            <a:chExt cx="8752114" cy="6858000"/>
          </a:xfrm>
        </p:grpSpPr>
        <p:sp>
          <p:nvSpPr>
            <p:cNvPr id="2" name="直角三角形 1"/>
            <p:cNvSpPr/>
            <p:nvPr/>
          </p:nvSpPr>
          <p:spPr>
            <a:xfrm rot="5400000">
              <a:off x="947057" y="-947057"/>
              <a:ext cx="6858000" cy="8752114"/>
            </a:xfrm>
            <a:prstGeom prst="rtTriangle">
              <a:avLst/>
            </a:pr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400050" y="1028700"/>
              <a:ext cx="65805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6000" b="1" dirty="0" smtClean="0">
                  <a:solidFill>
                    <a:schemeClr val="bg1"/>
                  </a:solidFill>
                  <a:latin typeface="배달의민족 도현" pitchFamily="50" charset="-127"/>
                  <a:ea typeface="배달의민족 도현" pitchFamily="50" charset="-127"/>
                </a:rPr>
                <a:t>3</a:t>
              </a:r>
              <a:endParaRPr kumimoji="1" lang="ja-JP" altLang="en-US" sz="6000" b="1" dirty="0">
                <a:solidFill>
                  <a:schemeClr val="bg1"/>
                </a:solidFill>
                <a:latin typeface="배달의민족 도현" pitchFamily="50" charset="-127"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400050" y="2044363"/>
              <a:ext cx="235210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b="1" spc="3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배달의민족 도현" pitchFamily="50" charset="-127"/>
                  <a:ea typeface="배달의민족 도현" pitchFamily="50" charset="-127"/>
                </a:rPr>
                <a:t>예측모델</a:t>
              </a:r>
              <a:endParaRPr lang="ja-JP" altLang="en-US" sz="4000" b="1" spc="300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배달의민족 도현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78220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273134" y="441515"/>
            <a:ext cx="746018" cy="7460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4918" y="629858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latin typeface="배달의민족 도현" pitchFamily="50" charset="-127"/>
                <a:ea typeface="배달의민족 도현" pitchFamily="50" charset="-127"/>
              </a:rPr>
              <a:t>1</a:t>
            </a:r>
            <a:endParaRPr lang="ja-JP" altLang="en-US" b="1" dirty="0">
              <a:latin typeface="배달의민족 도현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99406" y="594232"/>
            <a:ext cx="345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배달의민족 도현" pitchFamily="50" charset="-127"/>
                <a:ea typeface="배달의민족 도현" pitchFamily="50" charset="-127"/>
              </a:rPr>
              <a:t>데이터 전처리</a:t>
            </a:r>
            <a:endParaRPr lang="ko-KR" altLang="en-US" sz="2400" dirty="0">
              <a:gradFill>
                <a:gsLst>
                  <a:gs pos="100000">
                    <a:schemeClr val="tx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06" y="1187533"/>
            <a:ext cx="7735138" cy="529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75882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273134" y="441515"/>
            <a:ext cx="746018" cy="7460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4918" y="629858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latin typeface="배달의민족 도현" pitchFamily="50" charset="-127"/>
                <a:ea typeface="배달의민족 도현" pitchFamily="50" charset="-127"/>
              </a:rPr>
              <a:t>2</a:t>
            </a:r>
            <a:endParaRPr lang="ja-JP" altLang="en-US" b="1" dirty="0">
              <a:latin typeface="배달의민족 도현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9407" y="594232"/>
            <a:ext cx="345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배달의민족 도현" pitchFamily="50" charset="-127"/>
                <a:ea typeface="배달의민족 도현" pitchFamily="50" charset="-127"/>
              </a:rPr>
              <a:t>분석 모델 선택</a:t>
            </a:r>
            <a:endParaRPr lang="ko-KR" altLang="en-US" sz="2400" dirty="0">
              <a:gradFill>
                <a:gsLst>
                  <a:gs pos="100000">
                    <a:schemeClr val="tx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07" y="1187533"/>
            <a:ext cx="840105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타원 2"/>
          <p:cNvSpPr/>
          <p:nvPr/>
        </p:nvSpPr>
        <p:spPr>
          <a:xfrm>
            <a:off x="3206338" y="3644983"/>
            <a:ext cx="1223158" cy="76076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5847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0" y="0"/>
            <a:ext cx="8894618" cy="6858000"/>
            <a:chOff x="0" y="0"/>
            <a:chExt cx="8752114" cy="6858000"/>
          </a:xfrm>
        </p:grpSpPr>
        <p:sp>
          <p:nvSpPr>
            <p:cNvPr id="2" name="直角三角形 1"/>
            <p:cNvSpPr/>
            <p:nvPr/>
          </p:nvSpPr>
          <p:spPr>
            <a:xfrm rot="5400000">
              <a:off x="947057" y="-947057"/>
              <a:ext cx="6858000" cy="8752114"/>
            </a:xfrm>
            <a:prstGeom prst="rtTriangle">
              <a:avLst/>
            </a:pr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400050" y="1028700"/>
              <a:ext cx="71168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6000" b="1" dirty="0">
                  <a:solidFill>
                    <a:schemeClr val="bg1"/>
                  </a:solidFill>
                  <a:latin typeface="배달의민족 도현" pitchFamily="50" charset="-127"/>
                  <a:ea typeface="배달의민족 도현" pitchFamily="50" charset="-127"/>
                </a:rPr>
                <a:t>4</a:t>
              </a:r>
              <a:endParaRPr kumimoji="1" lang="ja-JP" altLang="en-US" sz="6000" b="1" dirty="0">
                <a:solidFill>
                  <a:schemeClr val="bg1"/>
                </a:solidFill>
                <a:latin typeface="배달의민족 도현" pitchFamily="50" charset="-127"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400050" y="2044363"/>
              <a:ext cx="30950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b="1" spc="3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배달의민족 도현" pitchFamily="50" charset="-127"/>
                  <a:ea typeface="배달의민족 도현" pitchFamily="50" charset="-127"/>
                </a:rPr>
                <a:t>결과 </a:t>
              </a:r>
              <a:r>
                <a:rPr lang="en-US" altLang="ko-KR" sz="4000" b="1" spc="3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배달의민족 도현" pitchFamily="50" charset="-127"/>
                  <a:ea typeface="배달의민족 도현" pitchFamily="50" charset="-127"/>
                </a:rPr>
                <a:t>&amp; </a:t>
              </a:r>
              <a:r>
                <a:rPr lang="ko-KR" altLang="en-US" sz="4000" b="1" spc="3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배달의민족 도현" pitchFamily="50" charset="-127"/>
                  <a:ea typeface="배달의민족 도현" pitchFamily="50" charset="-127"/>
                </a:rPr>
                <a:t>정리</a:t>
              </a:r>
              <a:endParaRPr lang="ja-JP" altLang="en-US" sz="4000" b="1" spc="300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배달의민족 도현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95273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182381" y="2705725"/>
            <a:ext cx="58272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Thank You</a:t>
            </a:r>
            <a:endParaRPr kumimoji="1" lang="ja-JP" altLang="en-US" sz="8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3319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64278" y="204685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Ebrima" panose="02000000000000000000" pitchFamily="2" charset="0"/>
              </a:rPr>
              <a:t>목</a:t>
            </a:r>
            <a:r>
              <a:rPr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  <a:cs typeface="Ebrima" panose="02000000000000000000" pitchFamily="2" charset="0"/>
              </a:rPr>
              <a:t>차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887522" y="1422955"/>
            <a:ext cx="2996095" cy="646329"/>
            <a:chOff x="887522" y="1168955"/>
            <a:chExt cx="2996095" cy="646329"/>
          </a:xfrm>
        </p:grpSpPr>
        <p:sp>
          <p:nvSpPr>
            <p:cNvPr id="4" name="正方形/長方形 3"/>
            <p:cNvSpPr/>
            <p:nvPr/>
          </p:nvSpPr>
          <p:spPr>
            <a:xfrm>
              <a:off x="887522" y="1168955"/>
              <a:ext cx="585678" cy="646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1629474" y="1268932"/>
              <a:ext cx="22541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800" b="1" spc="300" dirty="0" smtClean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배달의민족 도현" pitchFamily="50" charset="-127"/>
                  <a:ea typeface="배달의민족 도현" pitchFamily="50" charset="-127"/>
                </a:rPr>
                <a:t>활용 데이터</a:t>
              </a:r>
              <a:endParaRPr kumimoji="1" lang="ja-JP" altLang="en-US" sz="2800" b="1" spc="3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배달의민족 도현" pitchFamily="50" charset="-127"/>
              </a:endParaRP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887522" y="2373629"/>
            <a:ext cx="4607113" cy="646329"/>
            <a:chOff x="887522" y="1168955"/>
            <a:chExt cx="4607113" cy="646329"/>
          </a:xfrm>
        </p:grpSpPr>
        <p:sp>
          <p:nvSpPr>
            <p:cNvPr id="34" name="正方形/長方形 33"/>
            <p:cNvSpPr/>
            <p:nvPr/>
          </p:nvSpPr>
          <p:spPr>
            <a:xfrm>
              <a:off x="887522" y="1168955"/>
              <a:ext cx="585678" cy="646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1629474" y="1233307"/>
              <a:ext cx="38651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300" dirty="0" smtClean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배달의민족 도현" pitchFamily="50" charset="-127"/>
                  <a:ea typeface="배달의민족 도현" pitchFamily="50" charset="-127"/>
                </a:rPr>
                <a:t>데이터분석 </a:t>
              </a:r>
              <a:r>
                <a:rPr lang="en-US" altLang="ko-KR" sz="2800" b="1" spc="300" dirty="0" smtClean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배달의민족 도현" pitchFamily="50" charset="-127"/>
                  <a:ea typeface="배달의민족 도현" pitchFamily="50" charset="-127"/>
                </a:rPr>
                <a:t>&amp; </a:t>
              </a:r>
              <a:r>
                <a:rPr lang="ko-KR" altLang="en-US" sz="2800" b="1" spc="300" dirty="0" smtClean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배달의민족 도현" pitchFamily="50" charset="-127"/>
                  <a:ea typeface="배달의민족 도현" pitchFamily="50" charset="-127"/>
                </a:rPr>
                <a:t>시각화</a:t>
              </a:r>
              <a:endParaRPr kumimoji="1" lang="ja-JP" altLang="en-US" sz="2800" b="1" spc="3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배달의민족 도현" pitchFamily="50" charset="-127"/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887522" y="3324303"/>
            <a:ext cx="2612977" cy="646329"/>
            <a:chOff x="887522" y="1168955"/>
            <a:chExt cx="2612977" cy="646329"/>
          </a:xfrm>
        </p:grpSpPr>
        <p:sp>
          <p:nvSpPr>
            <p:cNvPr id="39" name="正方形/長方形 38"/>
            <p:cNvSpPr/>
            <p:nvPr/>
          </p:nvSpPr>
          <p:spPr>
            <a:xfrm>
              <a:off x="887522" y="1168955"/>
              <a:ext cx="585678" cy="646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1629474" y="1257057"/>
              <a:ext cx="18710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300" dirty="0" smtClean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배달의민족 도현" pitchFamily="50" charset="-127"/>
                  <a:ea typeface="배달의민족 도현" pitchFamily="50" charset="-127"/>
                </a:rPr>
                <a:t>예측 모델</a:t>
              </a:r>
              <a:endParaRPr lang="ja-JP" altLang="en-US" sz="2800" b="1" spc="3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배달의민족 도현" pitchFamily="50" charset="-127"/>
              </a:endParaRPr>
            </a:p>
          </p:txBody>
        </p:sp>
      </p:grpSp>
      <p:grpSp>
        <p:nvGrpSpPr>
          <p:cNvPr id="43" name="グループ化 42"/>
          <p:cNvGrpSpPr/>
          <p:nvPr/>
        </p:nvGrpSpPr>
        <p:grpSpPr>
          <a:xfrm>
            <a:off x="887522" y="4274977"/>
            <a:ext cx="3074642" cy="646329"/>
            <a:chOff x="887522" y="1168955"/>
            <a:chExt cx="3074642" cy="646329"/>
          </a:xfrm>
        </p:grpSpPr>
        <p:sp>
          <p:nvSpPr>
            <p:cNvPr id="44" name="正方形/長方形 43"/>
            <p:cNvSpPr/>
            <p:nvPr/>
          </p:nvSpPr>
          <p:spPr>
            <a:xfrm>
              <a:off x="887522" y="1168955"/>
              <a:ext cx="585678" cy="646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1629474" y="1233307"/>
              <a:ext cx="2332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300" dirty="0" smtClean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배달의민족 도현" pitchFamily="50" charset="-127"/>
                  <a:ea typeface="배달의민족 도현" pitchFamily="50" charset="-127"/>
                </a:rPr>
                <a:t>결과 </a:t>
              </a:r>
              <a:r>
                <a:rPr lang="en-US" altLang="ko-KR" sz="2800" b="1" spc="300" dirty="0" smtClean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배달의민족 도현" pitchFamily="50" charset="-127"/>
                  <a:ea typeface="배달의민족 도현" pitchFamily="50" charset="-127"/>
                </a:rPr>
                <a:t>&amp;</a:t>
              </a:r>
              <a:r>
                <a:rPr lang="ko-KR" altLang="en-US" sz="2800" b="1" spc="300" dirty="0" smtClean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배달의민족 도현" pitchFamily="50" charset="-127"/>
                  <a:ea typeface="배달의민족 도현" pitchFamily="50" charset="-127"/>
                </a:rPr>
                <a:t> 정리</a:t>
              </a:r>
              <a:endParaRPr lang="ja-JP" altLang="en-US" sz="2800" b="1" spc="3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배달의민족 도현" pitchFamily="50" charset="-127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1125543" y="1507766"/>
            <a:ext cx="500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  <a:endParaRPr kumimoji="1" lang="ja-JP" altLang="en-US" sz="4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109062" y="2434290"/>
            <a:ext cx="500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endParaRPr kumimoji="1" lang="ja-JP" altLang="en-US" sz="4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105281" y="3373514"/>
            <a:ext cx="500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kumimoji="1" lang="ja-JP" altLang="en-US" sz="4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101500" y="4338138"/>
            <a:ext cx="500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endParaRPr kumimoji="1" lang="ja-JP" altLang="en-US" sz="4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97719" y="5264662"/>
            <a:ext cx="500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5</a:t>
            </a:r>
            <a:endParaRPr kumimoji="1" lang="ja-JP" altLang="en-US" sz="4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4813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0" y="0"/>
            <a:ext cx="8496300" cy="6858000"/>
            <a:chOff x="0" y="0"/>
            <a:chExt cx="8496300" cy="6858000"/>
          </a:xfrm>
        </p:grpSpPr>
        <p:sp>
          <p:nvSpPr>
            <p:cNvPr id="2" name="直角三角形 1"/>
            <p:cNvSpPr/>
            <p:nvPr/>
          </p:nvSpPr>
          <p:spPr>
            <a:xfrm rot="5400000">
              <a:off x="819150" y="-819150"/>
              <a:ext cx="6858000" cy="8496300"/>
            </a:xfrm>
            <a:prstGeom prst="rtTriangle">
              <a:avLst/>
            </a:pr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400050" y="1028700"/>
              <a:ext cx="51167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0" b="1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배달의민족 도현" pitchFamily="50" charset="-127"/>
                  <a:ea typeface="배달의민족 도현" pitchFamily="50" charset="-127"/>
                </a:rPr>
                <a:t>1</a:t>
              </a:r>
              <a:endParaRPr kumimoji="1" lang="ja-JP" altLang="en-US" sz="6000" b="1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배달의민족 도현" pitchFamily="50" charset="-127"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400050" y="2044363"/>
              <a:ext cx="28921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4000" b="1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배달의민족 도현" pitchFamily="50" charset="-127"/>
                  <a:ea typeface="배달의민족 도현" pitchFamily="50" charset="-127"/>
                  <a:cs typeface="Ebrima" panose="02000000000000000000" pitchFamily="2" charset="0"/>
                </a:rPr>
                <a:t>활용 데이터</a:t>
              </a:r>
              <a:endParaRPr kumimoji="1" lang="ja-JP" altLang="en-US" sz="4000" b="1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배달의민족 도현" pitchFamily="50" charset="-127"/>
                <a:cs typeface="Ebrima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96393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ê³µê³µë°ì´í°í¬í¸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72" y="1232085"/>
            <a:ext cx="1981158" cy="198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512112"/>
              </p:ext>
            </p:extLst>
          </p:nvPr>
        </p:nvGraphicFramePr>
        <p:xfrm>
          <a:off x="3311039" y="1413142"/>
          <a:ext cx="7080448" cy="442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0224"/>
                <a:gridCol w="3540224"/>
              </a:tblGrid>
              <a:tr h="2656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데이터명</a:t>
                      </a:r>
                      <a:r>
                        <a:rPr lang="en-US" altLang="ko-KR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제공기관</a:t>
                      </a:r>
                      <a:r>
                        <a:rPr lang="en-US" altLang="ko-KR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)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데이터 설명</a:t>
                      </a:r>
                      <a:r>
                        <a:rPr lang="en-US" altLang="ko-KR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항목</a:t>
                      </a:r>
                      <a:r>
                        <a:rPr lang="en-US" altLang="ko-KR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)</a:t>
                      </a:r>
                      <a:endParaRPr lang="ko-KR" altLang="en-US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2015</a:t>
                      </a:r>
                      <a:r>
                        <a:rPr lang="ko-KR" altLang="en-US" sz="1400" b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년</a:t>
                      </a:r>
                      <a:r>
                        <a:rPr lang="en-US" altLang="ko-KR" sz="1400" b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_</a:t>
                      </a:r>
                      <a:r>
                        <a:rPr lang="ko-KR" altLang="en-US" sz="1400" b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교통사망사고정보</a:t>
                      </a:r>
                      <a:r>
                        <a:rPr lang="en-US" altLang="ko-KR" sz="1400" b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(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도로교통공단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400" b="0" i="0" kern="1200" dirty="0" smtClean="0">
                        <a:solidFill>
                          <a:schemeClr val="dk1"/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발생년월일</a:t>
                      </a:r>
                      <a:r>
                        <a:rPr lang="en-US" altLang="ko-KR" sz="1400" b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, </a:t>
                      </a:r>
                      <a:r>
                        <a:rPr lang="ko-KR" altLang="en-US" sz="1400" b="0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발생분</a:t>
                      </a:r>
                      <a:r>
                        <a:rPr lang="en-US" altLang="ko-KR" sz="1400" b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, </a:t>
                      </a:r>
                      <a:r>
                        <a:rPr lang="ko-KR" altLang="en-US" sz="1400" b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주야</a:t>
                      </a:r>
                      <a:r>
                        <a:rPr lang="en-US" altLang="ko-KR" sz="1400" b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, </a:t>
                      </a:r>
                      <a:r>
                        <a:rPr lang="ko-KR" altLang="en-US" sz="1400" b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요일</a:t>
                      </a:r>
                      <a:r>
                        <a:rPr lang="en-US" altLang="ko-KR" sz="1400" b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, </a:t>
                      </a:r>
                      <a:r>
                        <a:rPr lang="ko-KR" altLang="en-US" sz="1400" b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사망자수</a:t>
                      </a:r>
                      <a:r>
                        <a:rPr lang="en-US" altLang="ko-KR" sz="1400" b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, </a:t>
                      </a:r>
                      <a:r>
                        <a:rPr lang="ko-KR" altLang="en-US" sz="1400" b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사상자수</a:t>
                      </a:r>
                      <a:r>
                        <a:rPr lang="en-US" altLang="ko-KR" sz="1400" b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, </a:t>
                      </a:r>
                      <a:r>
                        <a:rPr lang="ko-KR" altLang="en-US" sz="1400" b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발생지</a:t>
                      </a:r>
                      <a:r>
                        <a:rPr lang="en-US" altLang="ko-KR" sz="1400" b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, </a:t>
                      </a:r>
                      <a:r>
                        <a:rPr lang="ko-KR" altLang="en-US" sz="1400" b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사고유형</a:t>
                      </a:r>
                      <a:r>
                        <a:rPr lang="en-US" altLang="ko-KR" sz="1400" b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, </a:t>
                      </a:r>
                      <a:r>
                        <a:rPr lang="ko-KR" altLang="en-US" sz="1400" b="0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도로형</a:t>
                      </a:r>
                      <a:r>
                        <a:rPr lang="en-US" altLang="ko-KR" sz="1400" b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, </a:t>
                      </a:r>
                      <a:r>
                        <a:rPr lang="ko-KR" altLang="en-US" sz="1400" b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법규위반</a:t>
                      </a:r>
                      <a:r>
                        <a:rPr lang="en-US" altLang="ko-KR" sz="1400" b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, </a:t>
                      </a:r>
                      <a:r>
                        <a:rPr lang="ko-KR" altLang="en-US" sz="1400" b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경도</a:t>
                      </a:r>
                      <a:r>
                        <a:rPr lang="en-US" altLang="ko-KR" sz="1400" b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, </a:t>
                      </a:r>
                      <a:r>
                        <a:rPr lang="ko-KR" altLang="en-US" sz="1400" b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위도</a:t>
                      </a:r>
                      <a:endParaRPr lang="ko-KR" altLang="en-US" sz="1400" b="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2016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년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_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교통사망사고정보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도로교통공단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400" b="0" i="0" kern="1200" dirty="0" smtClean="0">
                        <a:solidFill>
                          <a:schemeClr val="dk1"/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도로교통공단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_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교통사고다발지역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_20190725(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도로교통공단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400" b="0" i="0" kern="1200" dirty="0" smtClean="0">
                        <a:solidFill>
                          <a:schemeClr val="dk1"/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도로교통공단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_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전국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_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사망교통사고정보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(2018)(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도로교통공단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400" b="0" i="0" kern="1200" dirty="0" smtClean="0">
                        <a:solidFill>
                          <a:schemeClr val="dk1"/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도로교통공단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_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전국사망교통사고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_2017(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도로교통공단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400" b="0" i="0" kern="1200" dirty="0" smtClean="0">
                        <a:solidFill>
                          <a:schemeClr val="dk1"/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전국</a:t>
                      </a: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cctv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표준데이터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공공데이터활용지원센터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400" b="0" i="0" kern="1200" dirty="0" smtClean="0">
                        <a:solidFill>
                          <a:schemeClr val="dk1"/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관리기관명</a:t>
                      </a:r>
                      <a:r>
                        <a:rPr lang="en-US" altLang="ko-KR" sz="1400" b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, </a:t>
                      </a:r>
                      <a:r>
                        <a:rPr lang="ko-KR" altLang="en-US" sz="1400" b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소재지도로</a:t>
                      </a:r>
                      <a:r>
                        <a:rPr lang="en-US" altLang="ko-KR" sz="1400" b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, </a:t>
                      </a:r>
                      <a:r>
                        <a:rPr lang="ko-KR" altLang="en-US" sz="1400" b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설치목적</a:t>
                      </a:r>
                      <a:r>
                        <a:rPr lang="en-US" altLang="ko-KR" sz="1400" b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, </a:t>
                      </a:r>
                      <a:r>
                        <a:rPr lang="ko-KR" altLang="en-US" sz="1400" b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카메라대수</a:t>
                      </a:r>
                      <a:r>
                        <a:rPr lang="en-US" altLang="ko-KR" sz="1400" b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, </a:t>
                      </a:r>
                      <a:r>
                        <a:rPr lang="ko-KR" altLang="en-US" sz="1400" b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촬영방면</a:t>
                      </a:r>
                      <a:r>
                        <a:rPr lang="en-US" altLang="ko-KR" sz="1400" b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, </a:t>
                      </a:r>
                      <a:r>
                        <a:rPr lang="ko-KR" altLang="en-US" sz="1400" b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위도</a:t>
                      </a:r>
                      <a:r>
                        <a:rPr lang="en-US" altLang="ko-KR" sz="1400" b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, </a:t>
                      </a:r>
                      <a:r>
                        <a:rPr lang="ko-KR" altLang="en-US" sz="1400" b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경도</a:t>
                      </a:r>
                      <a:r>
                        <a:rPr lang="en-US" altLang="ko-KR" sz="1400" b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, </a:t>
                      </a:r>
                      <a:r>
                        <a:rPr lang="ko-KR" altLang="en-US" sz="1400" b="0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제공기관명</a:t>
                      </a:r>
                      <a:r>
                        <a:rPr lang="en-US" altLang="ko-KR" sz="1400" b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, </a:t>
                      </a:r>
                      <a:r>
                        <a:rPr lang="ko-KR" altLang="en-US" sz="1400" b="0" dirty="0" err="1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설치년월</a:t>
                      </a:r>
                      <a:endParaRPr lang="ko-KR" altLang="en-US" sz="1400" b="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2019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년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_07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_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자동차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_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등록자료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_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통계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국토교통부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400" b="0" i="0" kern="1200" dirty="0" smtClean="0">
                        <a:solidFill>
                          <a:schemeClr val="dk1"/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지역</a:t>
                      </a:r>
                      <a:r>
                        <a:rPr lang="en-US" altLang="ko-KR" sz="1400" b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, </a:t>
                      </a:r>
                      <a:r>
                        <a:rPr lang="ko-KR" altLang="en-US" sz="1400" b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차종</a:t>
                      </a:r>
                      <a:r>
                        <a:rPr lang="en-US" altLang="ko-KR" sz="1400" b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, </a:t>
                      </a:r>
                      <a:r>
                        <a:rPr lang="ko-KR" altLang="en-US" sz="1400" b="0" dirty="0" smtClean="0">
                          <a:latin typeface="배달의민족 도현" pitchFamily="50" charset="-127"/>
                          <a:ea typeface="배달의민족 도현" pitchFamily="50" charset="-127"/>
                        </a:rPr>
                        <a:t>용도</a:t>
                      </a:r>
                      <a:endParaRPr lang="ko-KR" altLang="en-US" sz="1400" b="0" dirty="0"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201907_201907_</a:t>
                      </a:r>
                      <a:r>
                        <a:rPr lang="ko-KR" alt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주민등록인구및세대현황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_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월간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행정안전부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400" b="0" i="0" kern="1200" dirty="0" smtClean="0">
                        <a:solidFill>
                          <a:schemeClr val="dk1"/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gradFill>
                            <a:gsLst>
                              <a:gs pos="100000">
                                <a:schemeClr val="tx1"/>
                              </a:gs>
                              <a:gs pos="100000">
                                <a:schemeClr val="accent1">
                                  <a:tint val="23500"/>
                                  <a:satMod val="160000"/>
                                </a:schemeClr>
                              </a:gs>
                            </a:gsLst>
                            <a:lin ang="5400000" scaled="0"/>
                          </a:gradFill>
                          <a:latin typeface="배달의민족 도현" pitchFamily="50" charset="-127"/>
                          <a:ea typeface="배달의민족 도현" pitchFamily="50" charset="-127"/>
                        </a:rPr>
                        <a:t>행정구역</a:t>
                      </a:r>
                      <a:r>
                        <a:rPr lang="en-US" altLang="ko-KR" sz="1400" b="0" dirty="0" smtClean="0">
                          <a:gradFill>
                            <a:gsLst>
                              <a:gs pos="100000">
                                <a:schemeClr val="tx1"/>
                              </a:gs>
                              <a:gs pos="100000">
                                <a:schemeClr val="accent1">
                                  <a:tint val="23500"/>
                                  <a:satMod val="160000"/>
                                </a:schemeClr>
                              </a:gs>
                            </a:gsLst>
                            <a:lin ang="5400000" scaled="0"/>
                          </a:gradFill>
                          <a:latin typeface="배달의민족 도현" pitchFamily="50" charset="-127"/>
                          <a:ea typeface="배달의민족 도현" pitchFamily="50" charset="-127"/>
                        </a:rPr>
                        <a:t>, </a:t>
                      </a:r>
                      <a:r>
                        <a:rPr lang="ko-KR" altLang="en-US" sz="1400" b="0" dirty="0" err="1" smtClean="0">
                          <a:gradFill>
                            <a:gsLst>
                              <a:gs pos="100000">
                                <a:schemeClr val="tx1"/>
                              </a:gs>
                              <a:gs pos="100000">
                                <a:schemeClr val="accent1">
                                  <a:tint val="23500"/>
                                  <a:satMod val="160000"/>
                                </a:schemeClr>
                              </a:gs>
                            </a:gsLst>
                            <a:lin ang="5400000" scaled="0"/>
                          </a:gradFill>
                          <a:latin typeface="배달의민족 도현" pitchFamily="50" charset="-127"/>
                          <a:ea typeface="배달의민족 도현" pitchFamily="50" charset="-127"/>
                        </a:rPr>
                        <a:t>남여비율</a:t>
                      </a:r>
                      <a:r>
                        <a:rPr lang="en-US" altLang="ko-KR" sz="1400" b="0" dirty="0" smtClean="0">
                          <a:gradFill>
                            <a:gsLst>
                              <a:gs pos="100000">
                                <a:schemeClr val="tx1"/>
                              </a:gs>
                              <a:gs pos="100000">
                                <a:schemeClr val="accent1">
                                  <a:tint val="23500"/>
                                  <a:satMod val="160000"/>
                                </a:schemeClr>
                              </a:gs>
                            </a:gsLst>
                            <a:lin ang="5400000" scaled="0"/>
                          </a:gradFill>
                          <a:latin typeface="배달의민족 도현" pitchFamily="50" charset="-127"/>
                          <a:ea typeface="배달의민족 도현" pitchFamily="50" charset="-127"/>
                        </a:rPr>
                        <a:t>, </a:t>
                      </a:r>
                      <a:r>
                        <a:rPr lang="ko-KR" altLang="en-US" sz="1400" b="0" dirty="0" smtClean="0">
                          <a:gradFill>
                            <a:gsLst>
                              <a:gs pos="100000">
                                <a:schemeClr val="tx1"/>
                              </a:gs>
                              <a:gs pos="100000">
                                <a:schemeClr val="accent1">
                                  <a:tint val="23500"/>
                                  <a:satMod val="160000"/>
                                </a:schemeClr>
                              </a:gs>
                            </a:gsLst>
                            <a:lin ang="5400000" scaled="0"/>
                          </a:gradFill>
                          <a:latin typeface="배달의민족 도현" pitchFamily="50" charset="-127"/>
                          <a:ea typeface="배달의민족 도현" pitchFamily="50" charset="-127"/>
                        </a:rPr>
                        <a:t>총계</a:t>
                      </a:r>
                      <a:endParaRPr lang="ko-KR" altLang="en-US" sz="1400" b="0" dirty="0">
                        <a:gradFill>
                          <a:gsLst>
                            <a:gs pos="100000">
                              <a:schemeClr val="tx1"/>
                            </a:gs>
                            <a:gs pos="100000">
                              <a:schemeClr val="accent1">
                                <a:tint val="23500"/>
                                <a:satMod val="160000"/>
                              </a:schemeClr>
                            </a:gs>
                          </a:gsLst>
                          <a:lin ang="5400000" scaled="0"/>
                        </a:gradFill>
                        <a:latin typeface="배달의민족 도현" pitchFamily="50" charset="-127"/>
                        <a:ea typeface="배달의민족 도현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타원 23"/>
          <p:cNvSpPr/>
          <p:nvPr/>
        </p:nvSpPr>
        <p:spPr>
          <a:xfrm>
            <a:off x="273134" y="441515"/>
            <a:ext cx="746018" cy="7460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04918" y="629858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latin typeface="배달의민족 도현" pitchFamily="50" charset="-127"/>
                <a:ea typeface="배달의민족 도현" pitchFamily="50" charset="-127"/>
              </a:rPr>
              <a:t>1</a:t>
            </a:r>
            <a:endParaRPr lang="ja-JP" altLang="en-US" b="1" dirty="0">
              <a:latin typeface="배달의민족 도현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99406" y="594232"/>
            <a:ext cx="345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배달의민족 도현" pitchFamily="50" charset="-127"/>
                <a:ea typeface="배달의민족 도현" pitchFamily="50" charset="-127"/>
              </a:rPr>
              <a:t>데이터 정보</a:t>
            </a:r>
            <a:endParaRPr lang="ko-KR" altLang="en-US" sz="2400" dirty="0">
              <a:gradFill>
                <a:gsLst>
                  <a:gs pos="100000">
                    <a:schemeClr val="tx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02302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0" y="0"/>
            <a:ext cx="8894618" cy="6858000"/>
            <a:chOff x="0" y="0"/>
            <a:chExt cx="8752114" cy="6858000"/>
          </a:xfrm>
        </p:grpSpPr>
        <p:sp>
          <p:nvSpPr>
            <p:cNvPr id="2" name="直角三角形 1"/>
            <p:cNvSpPr/>
            <p:nvPr/>
          </p:nvSpPr>
          <p:spPr>
            <a:xfrm rot="5400000">
              <a:off x="947057" y="-947057"/>
              <a:ext cx="6858000" cy="8752114"/>
            </a:xfrm>
            <a:prstGeom prst="rtTriangle">
              <a:avLst/>
            </a:pr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400050" y="1028700"/>
              <a:ext cx="65274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6000" b="1" dirty="0">
                  <a:solidFill>
                    <a:schemeClr val="bg1"/>
                  </a:solidFill>
                  <a:latin typeface="배달의민족 도현" pitchFamily="50" charset="-127"/>
                  <a:ea typeface="배달의민족 도현" pitchFamily="50" charset="-127"/>
                </a:rPr>
                <a:t>2</a:t>
              </a:r>
              <a:endParaRPr kumimoji="1" lang="ja-JP" altLang="en-US" sz="6000" b="1" dirty="0">
                <a:solidFill>
                  <a:schemeClr val="bg1"/>
                </a:solidFill>
                <a:latin typeface="배달의민족 도현" pitchFamily="50" charset="-127"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400050" y="2044363"/>
              <a:ext cx="527420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b="1" spc="300" dirty="0">
                  <a:solidFill>
                    <a:schemeClr val="bg1"/>
                  </a:solidFill>
                  <a:latin typeface="배달의민족 도현" pitchFamily="50" charset="-127"/>
                  <a:ea typeface="배달의민족 도현" pitchFamily="50" charset="-127"/>
                </a:rPr>
                <a:t>데이터분석 </a:t>
              </a:r>
              <a:r>
                <a:rPr lang="en-US" altLang="ko-KR" sz="4000" b="1" spc="300" dirty="0">
                  <a:solidFill>
                    <a:schemeClr val="bg1"/>
                  </a:solidFill>
                  <a:latin typeface="배달의민족 도현" pitchFamily="50" charset="-127"/>
                  <a:ea typeface="배달의민족 도현" pitchFamily="50" charset="-127"/>
                </a:rPr>
                <a:t>&amp; </a:t>
              </a:r>
              <a:r>
                <a:rPr lang="ko-KR" altLang="en-US" sz="4000" b="1" spc="300" dirty="0">
                  <a:solidFill>
                    <a:schemeClr val="bg1"/>
                  </a:solidFill>
                  <a:latin typeface="배달의민족 도현" pitchFamily="50" charset="-127"/>
                  <a:ea typeface="배달의민족 도현" pitchFamily="50" charset="-127"/>
                </a:rPr>
                <a:t>시각화</a:t>
              </a:r>
              <a:endParaRPr lang="ja-JP" altLang="en-US" sz="4000" b="1" spc="300" dirty="0">
                <a:solidFill>
                  <a:schemeClr val="bg1"/>
                </a:solidFill>
                <a:latin typeface="배달의민족 도현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42581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リーフォーム 11"/>
          <p:cNvSpPr/>
          <p:nvPr/>
        </p:nvSpPr>
        <p:spPr>
          <a:xfrm>
            <a:off x="4226285" y="1296537"/>
            <a:ext cx="2251701" cy="5199797"/>
          </a:xfrm>
          <a:custGeom>
            <a:avLst/>
            <a:gdLst>
              <a:gd name="connsiteX0" fmla="*/ 0 w 2251701"/>
              <a:gd name="connsiteY0" fmla="*/ 225170 h 5199797"/>
              <a:gd name="connsiteX1" fmla="*/ 225170 w 2251701"/>
              <a:gd name="connsiteY1" fmla="*/ 0 h 5199797"/>
              <a:gd name="connsiteX2" fmla="*/ 2026531 w 2251701"/>
              <a:gd name="connsiteY2" fmla="*/ 0 h 5199797"/>
              <a:gd name="connsiteX3" fmla="*/ 2251701 w 2251701"/>
              <a:gd name="connsiteY3" fmla="*/ 225170 h 5199797"/>
              <a:gd name="connsiteX4" fmla="*/ 2251701 w 2251701"/>
              <a:gd name="connsiteY4" fmla="*/ 4974627 h 5199797"/>
              <a:gd name="connsiteX5" fmla="*/ 2026531 w 2251701"/>
              <a:gd name="connsiteY5" fmla="*/ 5199797 h 5199797"/>
              <a:gd name="connsiteX6" fmla="*/ 225170 w 2251701"/>
              <a:gd name="connsiteY6" fmla="*/ 5199797 h 5199797"/>
              <a:gd name="connsiteX7" fmla="*/ 0 w 2251701"/>
              <a:gd name="connsiteY7" fmla="*/ 4974627 h 5199797"/>
              <a:gd name="connsiteX8" fmla="*/ 0 w 2251701"/>
              <a:gd name="connsiteY8" fmla="*/ 225170 h 519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701" h="5199797">
                <a:moveTo>
                  <a:pt x="0" y="225170"/>
                </a:moveTo>
                <a:cubicBezTo>
                  <a:pt x="0" y="100812"/>
                  <a:pt x="100812" y="0"/>
                  <a:pt x="225170" y="0"/>
                </a:cubicBezTo>
                <a:lnTo>
                  <a:pt x="2026531" y="0"/>
                </a:lnTo>
                <a:cubicBezTo>
                  <a:pt x="2150889" y="0"/>
                  <a:pt x="2251701" y="100812"/>
                  <a:pt x="2251701" y="225170"/>
                </a:cubicBezTo>
                <a:lnTo>
                  <a:pt x="2251701" y="4974627"/>
                </a:lnTo>
                <a:cubicBezTo>
                  <a:pt x="2251701" y="5098985"/>
                  <a:pt x="2150889" y="5199797"/>
                  <a:pt x="2026531" y="5199797"/>
                </a:cubicBezTo>
                <a:lnTo>
                  <a:pt x="225170" y="5199797"/>
                </a:lnTo>
                <a:cubicBezTo>
                  <a:pt x="100812" y="5199797"/>
                  <a:pt x="0" y="5098985"/>
                  <a:pt x="0" y="4974627"/>
                </a:cubicBezTo>
                <a:lnTo>
                  <a:pt x="0" y="2251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2293278" rIns="213360" bIns="1253321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ja-JP" altLang="en-US" sz="3000" kern="1200"/>
          </a:p>
        </p:txBody>
      </p:sp>
      <p:sp>
        <p:nvSpPr>
          <p:cNvPr id="22" name="フリーフォーム 21"/>
          <p:cNvSpPr/>
          <p:nvPr/>
        </p:nvSpPr>
        <p:spPr>
          <a:xfrm>
            <a:off x="6545538" y="1296537"/>
            <a:ext cx="2251701" cy="5199797"/>
          </a:xfrm>
          <a:custGeom>
            <a:avLst/>
            <a:gdLst>
              <a:gd name="connsiteX0" fmla="*/ 0 w 2251701"/>
              <a:gd name="connsiteY0" fmla="*/ 225170 h 5199797"/>
              <a:gd name="connsiteX1" fmla="*/ 225170 w 2251701"/>
              <a:gd name="connsiteY1" fmla="*/ 0 h 5199797"/>
              <a:gd name="connsiteX2" fmla="*/ 2026531 w 2251701"/>
              <a:gd name="connsiteY2" fmla="*/ 0 h 5199797"/>
              <a:gd name="connsiteX3" fmla="*/ 2251701 w 2251701"/>
              <a:gd name="connsiteY3" fmla="*/ 225170 h 5199797"/>
              <a:gd name="connsiteX4" fmla="*/ 2251701 w 2251701"/>
              <a:gd name="connsiteY4" fmla="*/ 4974627 h 5199797"/>
              <a:gd name="connsiteX5" fmla="*/ 2026531 w 2251701"/>
              <a:gd name="connsiteY5" fmla="*/ 5199797 h 5199797"/>
              <a:gd name="connsiteX6" fmla="*/ 225170 w 2251701"/>
              <a:gd name="connsiteY6" fmla="*/ 5199797 h 5199797"/>
              <a:gd name="connsiteX7" fmla="*/ 0 w 2251701"/>
              <a:gd name="connsiteY7" fmla="*/ 4974627 h 5199797"/>
              <a:gd name="connsiteX8" fmla="*/ 0 w 2251701"/>
              <a:gd name="connsiteY8" fmla="*/ 225170 h 519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701" h="5199797">
                <a:moveTo>
                  <a:pt x="0" y="225170"/>
                </a:moveTo>
                <a:cubicBezTo>
                  <a:pt x="0" y="100812"/>
                  <a:pt x="100812" y="0"/>
                  <a:pt x="225170" y="0"/>
                </a:cubicBezTo>
                <a:lnTo>
                  <a:pt x="2026531" y="0"/>
                </a:lnTo>
                <a:cubicBezTo>
                  <a:pt x="2150889" y="0"/>
                  <a:pt x="2251701" y="100812"/>
                  <a:pt x="2251701" y="225170"/>
                </a:cubicBezTo>
                <a:lnTo>
                  <a:pt x="2251701" y="4974627"/>
                </a:lnTo>
                <a:cubicBezTo>
                  <a:pt x="2251701" y="5098985"/>
                  <a:pt x="2150889" y="5199797"/>
                  <a:pt x="2026531" y="5199797"/>
                </a:cubicBezTo>
                <a:lnTo>
                  <a:pt x="225170" y="5199797"/>
                </a:lnTo>
                <a:cubicBezTo>
                  <a:pt x="100812" y="5199797"/>
                  <a:pt x="0" y="5098985"/>
                  <a:pt x="0" y="4974627"/>
                </a:cubicBezTo>
                <a:lnTo>
                  <a:pt x="0" y="2251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2293278" rIns="213360" bIns="1253321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ja-JP" altLang="en-US" sz="3000" kern="12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92905"/>
            <a:ext cx="6060374" cy="569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236" y="6272659"/>
            <a:ext cx="7257019" cy="44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5"/>
          <p:cNvSpPr/>
          <p:nvPr/>
        </p:nvSpPr>
        <p:spPr>
          <a:xfrm>
            <a:off x="273134" y="441515"/>
            <a:ext cx="746018" cy="7460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04918" y="629858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latin typeface="배달의민족 도현" pitchFamily="50" charset="-127"/>
                <a:ea typeface="배달의민족 도현" pitchFamily="50" charset="-127"/>
              </a:rPr>
              <a:t>1</a:t>
            </a:r>
            <a:endParaRPr lang="ja-JP" altLang="en-US" b="1" dirty="0">
              <a:latin typeface="배달의민족 도현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3932" y="3955810"/>
            <a:ext cx="574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배달의민족 도현" pitchFamily="50" charset="-127"/>
                <a:ea typeface="배달의민족 도현" pitchFamily="50" charset="-127"/>
              </a:rPr>
              <a:t>서</a:t>
            </a:r>
            <a:r>
              <a:rPr lang="ko-KR" altLang="en-US" sz="12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배달의민족 도현" pitchFamily="50" charset="-127"/>
                <a:ea typeface="배달의민족 도현" pitchFamily="50" charset="-127"/>
              </a:rPr>
              <a:t>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35736" y="3962974"/>
            <a:ext cx="615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배달의민족 도현" pitchFamily="50" charset="-127"/>
                <a:ea typeface="배달의민족 도현" pitchFamily="50" charset="-127"/>
              </a:rPr>
              <a:t>대</a:t>
            </a:r>
            <a:r>
              <a:rPr lang="ko-KR" altLang="en-US" sz="12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배달의민족 도현" pitchFamily="50" charset="-127"/>
                <a:ea typeface="배달의민족 도현" pitchFamily="50" charset="-127"/>
              </a:rPr>
              <a:t>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51394" y="3955810"/>
            <a:ext cx="562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배달의민족 도현" pitchFamily="50" charset="-127"/>
                <a:ea typeface="배달의민족 도현" pitchFamily="50" charset="-127"/>
              </a:rPr>
              <a:t>광주</a:t>
            </a:r>
            <a:endParaRPr lang="ko-KR" altLang="en-US" sz="1200" dirty="0">
              <a:gradFill>
                <a:gsLst>
                  <a:gs pos="100000">
                    <a:schemeClr val="tx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10360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リーフォーム 11"/>
          <p:cNvSpPr/>
          <p:nvPr/>
        </p:nvSpPr>
        <p:spPr>
          <a:xfrm>
            <a:off x="4226285" y="1296537"/>
            <a:ext cx="2251701" cy="5199797"/>
          </a:xfrm>
          <a:custGeom>
            <a:avLst/>
            <a:gdLst>
              <a:gd name="connsiteX0" fmla="*/ 0 w 2251701"/>
              <a:gd name="connsiteY0" fmla="*/ 225170 h 5199797"/>
              <a:gd name="connsiteX1" fmla="*/ 225170 w 2251701"/>
              <a:gd name="connsiteY1" fmla="*/ 0 h 5199797"/>
              <a:gd name="connsiteX2" fmla="*/ 2026531 w 2251701"/>
              <a:gd name="connsiteY2" fmla="*/ 0 h 5199797"/>
              <a:gd name="connsiteX3" fmla="*/ 2251701 w 2251701"/>
              <a:gd name="connsiteY3" fmla="*/ 225170 h 5199797"/>
              <a:gd name="connsiteX4" fmla="*/ 2251701 w 2251701"/>
              <a:gd name="connsiteY4" fmla="*/ 4974627 h 5199797"/>
              <a:gd name="connsiteX5" fmla="*/ 2026531 w 2251701"/>
              <a:gd name="connsiteY5" fmla="*/ 5199797 h 5199797"/>
              <a:gd name="connsiteX6" fmla="*/ 225170 w 2251701"/>
              <a:gd name="connsiteY6" fmla="*/ 5199797 h 5199797"/>
              <a:gd name="connsiteX7" fmla="*/ 0 w 2251701"/>
              <a:gd name="connsiteY7" fmla="*/ 4974627 h 5199797"/>
              <a:gd name="connsiteX8" fmla="*/ 0 w 2251701"/>
              <a:gd name="connsiteY8" fmla="*/ 225170 h 519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701" h="5199797">
                <a:moveTo>
                  <a:pt x="0" y="225170"/>
                </a:moveTo>
                <a:cubicBezTo>
                  <a:pt x="0" y="100812"/>
                  <a:pt x="100812" y="0"/>
                  <a:pt x="225170" y="0"/>
                </a:cubicBezTo>
                <a:lnTo>
                  <a:pt x="2026531" y="0"/>
                </a:lnTo>
                <a:cubicBezTo>
                  <a:pt x="2150889" y="0"/>
                  <a:pt x="2251701" y="100812"/>
                  <a:pt x="2251701" y="225170"/>
                </a:cubicBezTo>
                <a:lnTo>
                  <a:pt x="2251701" y="4974627"/>
                </a:lnTo>
                <a:cubicBezTo>
                  <a:pt x="2251701" y="5098985"/>
                  <a:pt x="2150889" y="5199797"/>
                  <a:pt x="2026531" y="5199797"/>
                </a:cubicBezTo>
                <a:lnTo>
                  <a:pt x="225170" y="5199797"/>
                </a:lnTo>
                <a:cubicBezTo>
                  <a:pt x="100812" y="5199797"/>
                  <a:pt x="0" y="5098985"/>
                  <a:pt x="0" y="4974627"/>
                </a:cubicBezTo>
                <a:lnTo>
                  <a:pt x="0" y="2251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2293278" rIns="213360" bIns="1253321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ja-JP" altLang="en-US" sz="3000" kern="1200"/>
          </a:p>
        </p:txBody>
      </p:sp>
      <p:sp>
        <p:nvSpPr>
          <p:cNvPr id="22" name="フリーフォーム 21"/>
          <p:cNvSpPr/>
          <p:nvPr/>
        </p:nvSpPr>
        <p:spPr>
          <a:xfrm>
            <a:off x="6545538" y="1296537"/>
            <a:ext cx="2251701" cy="5199797"/>
          </a:xfrm>
          <a:custGeom>
            <a:avLst/>
            <a:gdLst>
              <a:gd name="connsiteX0" fmla="*/ 0 w 2251701"/>
              <a:gd name="connsiteY0" fmla="*/ 225170 h 5199797"/>
              <a:gd name="connsiteX1" fmla="*/ 225170 w 2251701"/>
              <a:gd name="connsiteY1" fmla="*/ 0 h 5199797"/>
              <a:gd name="connsiteX2" fmla="*/ 2026531 w 2251701"/>
              <a:gd name="connsiteY2" fmla="*/ 0 h 5199797"/>
              <a:gd name="connsiteX3" fmla="*/ 2251701 w 2251701"/>
              <a:gd name="connsiteY3" fmla="*/ 225170 h 5199797"/>
              <a:gd name="connsiteX4" fmla="*/ 2251701 w 2251701"/>
              <a:gd name="connsiteY4" fmla="*/ 4974627 h 5199797"/>
              <a:gd name="connsiteX5" fmla="*/ 2026531 w 2251701"/>
              <a:gd name="connsiteY5" fmla="*/ 5199797 h 5199797"/>
              <a:gd name="connsiteX6" fmla="*/ 225170 w 2251701"/>
              <a:gd name="connsiteY6" fmla="*/ 5199797 h 5199797"/>
              <a:gd name="connsiteX7" fmla="*/ 0 w 2251701"/>
              <a:gd name="connsiteY7" fmla="*/ 4974627 h 5199797"/>
              <a:gd name="connsiteX8" fmla="*/ 0 w 2251701"/>
              <a:gd name="connsiteY8" fmla="*/ 225170 h 519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701" h="5199797">
                <a:moveTo>
                  <a:pt x="0" y="225170"/>
                </a:moveTo>
                <a:cubicBezTo>
                  <a:pt x="0" y="100812"/>
                  <a:pt x="100812" y="0"/>
                  <a:pt x="225170" y="0"/>
                </a:cubicBezTo>
                <a:lnTo>
                  <a:pt x="2026531" y="0"/>
                </a:lnTo>
                <a:cubicBezTo>
                  <a:pt x="2150889" y="0"/>
                  <a:pt x="2251701" y="100812"/>
                  <a:pt x="2251701" y="225170"/>
                </a:cubicBezTo>
                <a:lnTo>
                  <a:pt x="2251701" y="4974627"/>
                </a:lnTo>
                <a:cubicBezTo>
                  <a:pt x="2251701" y="5098985"/>
                  <a:pt x="2150889" y="5199797"/>
                  <a:pt x="2026531" y="5199797"/>
                </a:cubicBezTo>
                <a:lnTo>
                  <a:pt x="225170" y="5199797"/>
                </a:lnTo>
                <a:cubicBezTo>
                  <a:pt x="100812" y="5199797"/>
                  <a:pt x="0" y="5098985"/>
                  <a:pt x="0" y="4974627"/>
                </a:cubicBezTo>
                <a:lnTo>
                  <a:pt x="0" y="2251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2293278" rIns="213360" bIns="1253321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ja-JP" altLang="en-US" sz="3000" kern="1200"/>
          </a:p>
        </p:txBody>
      </p:sp>
      <p:sp>
        <p:nvSpPr>
          <p:cNvPr id="6" name="타원 5"/>
          <p:cNvSpPr/>
          <p:nvPr/>
        </p:nvSpPr>
        <p:spPr>
          <a:xfrm>
            <a:off x="273134" y="441515"/>
            <a:ext cx="746018" cy="7460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04918" y="629858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latin typeface="배달의민족 도현" pitchFamily="50" charset="-127"/>
                <a:ea typeface="배달의민족 도현" pitchFamily="50" charset="-127"/>
              </a:rPr>
              <a:t>2</a:t>
            </a:r>
            <a:endParaRPr lang="ja-JP" altLang="en-US" b="1" dirty="0">
              <a:latin typeface="배달의민족 도현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856836"/>
            <a:ext cx="6553200" cy="5001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016927" y="3579112"/>
            <a:ext cx="635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배달의민족 도현" pitchFamily="50" charset="-127"/>
                <a:ea typeface="배달의민족 도현" pitchFamily="50" charset="-127"/>
              </a:rPr>
              <a:t>대</a:t>
            </a:r>
            <a:r>
              <a:rPr lang="ko-KR" altLang="en-US" sz="12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배달의민족 도현" pitchFamily="50" charset="-127"/>
                <a:ea typeface="배달의민족 도현" pitchFamily="50" charset="-127"/>
              </a:rPr>
              <a:t>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05138" y="3567236"/>
            <a:ext cx="827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배달의민족 도현" pitchFamily="50" charset="-127"/>
                <a:ea typeface="배달의민족 도현" pitchFamily="50" charset="-127"/>
              </a:rPr>
              <a:t>서울</a:t>
            </a:r>
            <a:endParaRPr lang="ko-KR" altLang="en-US" sz="1200" dirty="0">
              <a:gradFill>
                <a:gsLst>
                  <a:gs pos="100000">
                    <a:schemeClr val="tx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31460" y="3574411"/>
            <a:ext cx="808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배달의민족 도현" pitchFamily="50" charset="-127"/>
                <a:ea typeface="배달의민족 도현" pitchFamily="50" charset="-127"/>
              </a:rPr>
              <a:t>광</a:t>
            </a:r>
            <a:r>
              <a:rPr lang="ko-KR" altLang="en-US" sz="12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배달의민족 도현" pitchFamily="50" charset="-127"/>
                <a:ea typeface="배달의민족 도현" pitchFamily="50" charset="-127"/>
              </a:rPr>
              <a:t>주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3"/>
          <a:stretch/>
        </p:blipFill>
        <p:spPr bwMode="auto">
          <a:xfrm>
            <a:off x="3547609" y="5830235"/>
            <a:ext cx="5320166" cy="511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6318744"/>
            <a:ext cx="7010355" cy="452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29909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3" y="629858"/>
            <a:ext cx="7038975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273134" y="441515"/>
            <a:ext cx="746018" cy="7460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04918" y="629858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latin typeface="배달의민족 도현" pitchFamily="50" charset="-127"/>
                <a:ea typeface="배달의민족 도현" pitchFamily="50" charset="-127"/>
              </a:rPr>
              <a:t>3</a:t>
            </a:r>
            <a:endParaRPr lang="ja-JP" altLang="en-US" b="1" dirty="0">
              <a:latin typeface="배달의민족 도현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23011" y="3507161"/>
            <a:ext cx="635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배달의민족 도현" pitchFamily="50" charset="-127"/>
                <a:ea typeface="배달의민족 도현" pitchFamily="50" charset="-127"/>
              </a:rPr>
              <a:t>대</a:t>
            </a:r>
            <a:r>
              <a:rPr lang="ko-KR" altLang="en-US" sz="12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배달의민족 도현" pitchFamily="50" charset="-127"/>
                <a:ea typeface="배달의민족 도현" pitchFamily="50" charset="-127"/>
              </a:rPr>
              <a:t>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66009" y="3507161"/>
            <a:ext cx="827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배달의민족 도현" pitchFamily="50" charset="-127"/>
                <a:ea typeface="배달의민족 도현" pitchFamily="50" charset="-127"/>
              </a:rPr>
              <a:t>서울</a:t>
            </a:r>
            <a:endParaRPr lang="ko-KR" altLang="en-US" sz="1200" dirty="0">
              <a:gradFill>
                <a:gsLst>
                  <a:gs pos="100000">
                    <a:schemeClr val="tx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90835" y="3526911"/>
            <a:ext cx="808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배달의민족 도현" pitchFamily="50" charset="-127"/>
                <a:ea typeface="배달의민족 도현" pitchFamily="50" charset="-127"/>
              </a:rPr>
              <a:t>광</a:t>
            </a:r>
            <a:r>
              <a:rPr lang="ko-KR" altLang="en-US" sz="12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배달의민족 도현" pitchFamily="50" charset="-127"/>
                <a:ea typeface="배달의민족 도현" pitchFamily="50" charset="-127"/>
              </a:rPr>
              <a:t>주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915" y="6039316"/>
            <a:ext cx="6915191" cy="397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8407744" y="3509186"/>
            <a:ext cx="635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배달의민족 도현" pitchFamily="50" charset="-127"/>
                <a:ea typeface="배달의민족 도현" pitchFamily="50" charset="-127"/>
              </a:rPr>
              <a:t>부</a:t>
            </a:r>
            <a:r>
              <a:rPr lang="ko-KR" altLang="en-US" sz="12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배달의민족 도현" pitchFamily="50" charset="-127"/>
                <a:ea typeface="배달의민족 도현" pitchFamily="50" charset="-127"/>
              </a:rPr>
              <a:t>산</a:t>
            </a:r>
          </a:p>
        </p:txBody>
      </p:sp>
    </p:spTree>
    <p:extLst>
      <p:ext uri="{BB962C8B-B14F-4D97-AF65-F5344CB8AC3E}">
        <p14:creationId xmlns:p14="http://schemas.microsoft.com/office/powerpoint/2010/main" val="35752782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273134" y="441515"/>
            <a:ext cx="746018" cy="7460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04918" y="629858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latin typeface="배달의민족 도현" pitchFamily="50" charset="-127"/>
                <a:ea typeface="배달의민족 도현" pitchFamily="50" charset="-127"/>
              </a:rPr>
              <a:t>4</a:t>
            </a:r>
            <a:endParaRPr lang="ja-JP" altLang="en-US" b="1" dirty="0">
              <a:latin typeface="배달의민족 도현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570" y="441515"/>
            <a:ext cx="6909533" cy="551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267699" y="5653509"/>
            <a:ext cx="2790701" cy="300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598229" y="5393106"/>
            <a:ext cx="2790701" cy="300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705107" y="5324245"/>
            <a:ext cx="2790701" cy="300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908967" y="4874217"/>
            <a:ext cx="2790701" cy="450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595756" y="4405745"/>
            <a:ext cx="2790701" cy="612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100457" y="4225634"/>
            <a:ext cx="2790701" cy="612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6437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ユーザー定義 3">
      <a:dk1>
        <a:sysClr val="windowText" lastClr="000000"/>
      </a:dk1>
      <a:lt1>
        <a:sysClr val="window" lastClr="FFFFFF"/>
      </a:lt1>
      <a:dk2>
        <a:srgbClr val="2E75B5"/>
      </a:dk2>
      <a:lt2>
        <a:srgbClr val="E7E6E6"/>
      </a:lt2>
      <a:accent1>
        <a:srgbClr val="FEC800"/>
      </a:accent1>
      <a:accent2>
        <a:srgbClr val="E7AB63"/>
      </a:accent2>
      <a:accent3>
        <a:srgbClr val="3A3838"/>
      </a:accent3>
      <a:accent4>
        <a:srgbClr val="757070"/>
      </a:accent4>
      <a:accent5>
        <a:srgbClr val="FFE78F"/>
      </a:accent5>
      <a:accent6>
        <a:srgbClr val="FFF4CB"/>
      </a:accent6>
      <a:hlink>
        <a:srgbClr val="3A1500"/>
      </a:hlink>
      <a:folHlink>
        <a:srgbClr val="3A1500"/>
      </a:folHlink>
    </a:clrScheme>
    <a:fontScheme name="Malgun Gothic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207</Words>
  <Application>Microsoft Office PowerPoint</Application>
  <PresentationFormat>사용자 지정</PresentationFormat>
  <Paragraphs>57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student</cp:lastModifiedBy>
  <cp:revision>15</cp:revision>
  <dcterms:created xsi:type="dcterms:W3CDTF">2018-08-02T00:16:13Z</dcterms:created>
  <dcterms:modified xsi:type="dcterms:W3CDTF">2019-08-23T07:34:15Z</dcterms:modified>
</cp:coreProperties>
</file>