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2"/>
  </p:notesMasterIdLst>
  <p:sldIdLst>
    <p:sldId id="337" r:id="rId2"/>
    <p:sldId id="340" r:id="rId3"/>
    <p:sldId id="342" r:id="rId4"/>
    <p:sldId id="413" r:id="rId5"/>
    <p:sldId id="414" r:id="rId6"/>
    <p:sldId id="415" r:id="rId7"/>
    <p:sldId id="416" r:id="rId8"/>
    <p:sldId id="417" r:id="rId9"/>
    <p:sldId id="418" r:id="rId10"/>
    <p:sldId id="41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E5DD5E-4F42-4ED2-8831-377680A360A8}">
  <a:tblStyle styleId="{B9E5DD5E-4F42-4ED2-8831-377680A360A8}" styleName="Table_0">
    <a:wholeTbl>
      <a:tcTxStyle b="off" i="off">
        <a:font>
          <a:latin typeface="Circe"/>
          <a:ea typeface="Circe"/>
          <a:cs typeface="Circe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2CD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FFF1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4"/>
    <p:restoredTop sz="94695"/>
  </p:normalViewPr>
  <p:slideViewPr>
    <p:cSldViewPr snapToGrid="0" snapToObjects="1">
      <p:cViewPr varScale="1">
        <p:scale>
          <a:sx n="149" d="100"/>
          <a:sy n="149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4650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09067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32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9585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7884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80660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03581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50598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39972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2181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5722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6724494" y="2909455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">
                <a:srgbClr val="91ADE9">
                  <a:alpha val="0"/>
                </a:srgbClr>
              </a:gs>
              <a:gs pos="90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-755576" y="-1543164"/>
            <a:ext cx="5045100" cy="50451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75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" name="Google Shape;16;p3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6473338" y="2472341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7647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-262173" y="-1302386"/>
            <a:ext cx="7071900" cy="70719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7647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5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TITLE_AND_BODY_1">
    <p:bg>
      <p:bgPr>
        <a:gradFill>
          <a:gsLst>
            <a:gs pos="0">
              <a:srgbClr val="351C75"/>
            </a:gs>
            <a:gs pos="100000">
              <a:srgbClr val="1155CC"/>
            </a:gs>
          </a:gsLst>
          <a:lin ang="18900044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44" name="Google Shape;44;p9" descr="logo-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_1">
    <p:bg>
      <p:bgPr>
        <a:gradFill>
          <a:gsLst>
            <a:gs pos="0">
              <a:srgbClr val="41AEEB"/>
            </a:gs>
            <a:gs pos="11300">
              <a:srgbClr val="41AEEB"/>
            </a:gs>
            <a:gs pos="100000">
              <a:srgbClr val="2B65F5"/>
            </a:gs>
          </a:gsLst>
          <a:lin ang="20399589" scaled="0"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10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rgbClr val="9E9FA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Proxima Nova"/>
              <a:buNone/>
              <a:defRPr sz="2000" b="1" i="0" u="none" strike="noStrike" cap="non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3">
          <p15:clr>
            <a:srgbClr val="F26B43"/>
          </p15:clr>
        </p15:guide>
        <p15:guide id="2" pos="5307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845">
          <p15:clr>
            <a:srgbClr val="F26B43"/>
          </p15:clr>
        </p15:guide>
        <p15:guide id="5" orient="horz" pos="577">
          <p15:clr>
            <a:srgbClr val="F26B43"/>
          </p15:clr>
        </p15:guide>
        <p15:guide id="6" orient="horz" pos="7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24B4EB"/>
            </a:gs>
            <a:gs pos="99548">
              <a:srgbClr val="2B55F6"/>
            </a:gs>
            <a:gs pos="100000">
              <a:srgbClr val="2B55F6"/>
            </a:gs>
          </a:gsLst>
          <a:lin ang="2700000" scaled="0"/>
        </a:gra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/>
        </p:nvSpPr>
        <p:spPr>
          <a:xfrm>
            <a:off x="691784" y="3937402"/>
            <a:ext cx="2619749" cy="51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1800"/>
            </a:pPr>
            <a:r>
              <a:rPr lang="ru-RU" sz="1800" b="1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Константин </a:t>
            </a:r>
            <a:r>
              <a:rPr lang="ru-RU" sz="1800" b="1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Башевой</a:t>
            </a:r>
            <a:endParaRPr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>
                <a:srgbClr val="FFFFFF"/>
              </a:buClr>
              <a:buSzPts val="1200"/>
            </a:pPr>
            <a:r>
              <a:rPr lang="ru-RU" sz="1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Аналитик-разработчик, Яндекс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3" name="Google Shape;313;p32" descr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2"/>
          <p:cNvSpPr txBox="1"/>
          <p:nvPr/>
        </p:nvSpPr>
        <p:spPr>
          <a:xfrm>
            <a:off x="691784" y="447500"/>
            <a:ext cx="6367801" cy="288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FFFFFF"/>
              </a:buClr>
              <a:buSzPts val="5300"/>
            </a:pPr>
            <a:r>
              <a:rPr lang="ru-RU" sz="5300" b="1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Про код</a:t>
            </a:r>
          </a:p>
          <a:p>
            <a:pPr>
              <a:lnSpc>
                <a:spcPct val="80000"/>
              </a:lnSpc>
              <a:buClr>
                <a:srgbClr val="FFFFFF"/>
              </a:buClr>
              <a:buSzPts val="5300"/>
            </a:pPr>
            <a:endParaRPr lang="ru-RU" sz="5300" b="1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Clr>
                <a:srgbClr val="FFFFFF"/>
              </a:buClr>
              <a:buSzPts val="5300"/>
            </a:pPr>
            <a:endParaRPr lang="ru-RU" sz="5300"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Clr>
                <a:srgbClr val="FFFFFF"/>
              </a:buClr>
              <a:buSzPts val="5300"/>
            </a:pPr>
            <a:r>
              <a:rPr lang="ru-RU" sz="4000" b="1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Общие рекомендации и </a:t>
            </a:r>
            <a:r>
              <a:rPr lang="ru-RU" sz="4000" b="1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домашки</a:t>
            </a:r>
            <a:endParaRPr sz="5300"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610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Эксперимент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10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702046" y="1011150"/>
            <a:ext cx="77082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Откройте любое сложное домашнее задание, которые вы делали пару недель назад.</a:t>
            </a:r>
          </a:p>
          <a:p>
            <a:endParaRPr lang="ru-RU" sz="2000" dirty="0"/>
          </a:p>
          <a:p>
            <a:r>
              <a:rPr lang="ru-RU" sz="2000" dirty="0" smtClean="0"/>
              <a:t>Сможете с ходу объяснить любую его строчку?</a:t>
            </a:r>
          </a:p>
          <a:p>
            <a:endParaRPr lang="ru-RU" sz="2000" dirty="0" smtClean="0"/>
          </a:p>
          <a:p>
            <a:endParaRPr lang="ru-RU" sz="2000" dirty="0"/>
          </a:p>
          <a:p>
            <a:r>
              <a:rPr lang="ru-RU" sz="2000" dirty="0" smtClean="0"/>
              <a:t>Пример: к </a:t>
            </a:r>
            <a:r>
              <a:rPr lang="ru-RU" sz="2000" dirty="0"/>
              <a:t>вам пришел коллега и просит разобраться </a:t>
            </a:r>
            <a:r>
              <a:rPr lang="ru-RU" sz="2000" dirty="0" smtClean="0"/>
              <a:t>причинах падения вашего кода. Предыдущий пункт будет очень нужен.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288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5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2"/>
          <p:cNvSpPr txBox="1"/>
          <p:nvPr/>
        </p:nvSpPr>
        <p:spPr>
          <a:xfrm>
            <a:off x="702046" y="1142949"/>
            <a:ext cx="7708258" cy="312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303131"/>
              </a:buClr>
              <a:buSzPts val="1400"/>
            </a:pPr>
            <a:r>
              <a:rPr lang="ru-RU" sz="2800" dirty="0" smtClean="0">
                <a:solidFill>
                  <a:srgbClr val="303131"/>
                </a:solidFill>
                <a:latin typeface="Proxima Nova"/>
                <a:ea typeface="Proxima Nova"/>
                <a:cs typeface="Proxima Nova"/>
                <a:sym typeface="Proxima Nova"/>
              </a:rPr>
              <a:t>Повторим рекомендации</a:t>
            </a:r>
          </a:p>
          <a:p>
            <a:pPr>
              <a:lnSpc>
                <a:spcPct val="90000"/>
              </a:lnSpc>
              <a:buClr>
                <a:srgbClr val="303131"/>
              </a:buClr>
              <a:buSzPts val="1400"/>
            </a:pPr>
            <a:endParaRPr lang="ru-RU" sz="2800" dirty="0">
              <a:solidFill>
                <a:srgbClr val="30313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90000"/>
              </a:lnSpc>
              <a:buClr>
                <a:srgbClr val="303131"/>
              </a:buClr>
              <a:buSzPts val="1400"/>
            </a:pPr>
            <a:r>
              <a:rPr lang="ru-RU" sz="2800" dirty="0" smtClean="0">
                <a:solidFill>
                  <a:srgbClr val="303131"/>
                </a:solidFill>
                <a:latin typeface="Proxima Nova"/>
                <a:ea typeface="Proxima Nova"/>
                <a:cs typeface="Proxima Nova"/>
                <a:sym typeface="Proxima Nova"/>
              </a:rPr>
              <a:t>Неужели это кому-то важно</a:t>
            </a:r>
          </a:p>
          <a:p>
            <a:pPr>
              <a:lnSpc>
                <a:spcPct val="90000"/>
              </a:lnSpc>
              <a:buClr>
                <a:srgbClr val="303131"/>
              </a:buClr>
              <a:buSzPts val="1400"/>
            </a:pPr>
            <a:endParaRPr lang="ru-RU" sz="2800" dirty="0">
              <a:solidFill>
                <a:srgbClr val="30313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90000"/>
              </a:lnSpc>
              <a:buClr>
                <a:srgbClr val="303131"/>
              </a:buClr>
              <a:buSzPts val="1400"/>
            </a:pPr>
            <a:r>
              <a:rPr lang="ru-RU" sz="2800" dirty="0" smtClean="0">
                <a:solidFill>
                  <a:srgbClr val="303131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Примеры</a:t>
            </a:r>
          </a:p>
          <a:p>
            <a:pPr>
              <a:lnSpc>
                <a:spcPct val="90000"/>
              </a:lnSpc>
              <a:buClr>
                <a:srgbClr val="303131"/>
              </a:buClr>
              <a:buSzPts val="1400"/>
            </a:pPr>
            <a:endParaRPr lang="ru-RU" sz="2800" dirty="0">
              <a:solidFill>
                <a:srgbClr val="30313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90000"/>
              </a:lnSpc>
              <a:buClr>
                <a:srgbClr val="303131"/>
              </a:buClr>
              <a:buSzPts val="1400"/>
            </a:pPr>
            <a:r>
              <a:rPr lang="ru-RU" sz="2800" dirty="0" smtClean="0">
                <a:solidFill>
                  <a:srgbClr val="30313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 </a:t>
            </a:r>
            <a:r>
              <a:rPr lang="ru-RU" sz="2800" dirty="0" err="1" smtClean="0">
                <a:solidFill>
                  <a:srgbClr val="303131"/>
                </a:solidFill>
                <a:latin typeface="Proxima Nova"/>
                <a:ea typeface="Proxima Nova"/>
                <a:cs typeface="Proxima Nova"/>
                <a:sym typeface="Proxima Nova"/>
              </a:rPr>
              <a:t>домашки</a:t>
            </a:r>
            <a:endParaRPr sz="2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Про что поговорим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688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24B4EB"/>
            </a:gs>
            <a:gs pos="99548">
              <a:srgbClr val="2B55F6"/>
            </a:gs>
            <a:gs pos="100000">
              <a:srgbClr val="2B55F6"/>
            </a:gs>
          </a:gsLst>
          <a:lin ang="2700000" scaled="0"/>
        </a:gra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38" descr="logo-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8"/>
          <p:cNvSpPr txBox="1"/>
          <p:nvPr/>
        </p:nvSpPr>
        <p:spPr>
          <a:xfrm>
            <a:off x="701750" y="2764250"/>
            <a:ext cx="61974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60000"/>
              </a:lnSpc>
              <a:buClr>
                <a:srgbClr val="30312E"/>
              </a:buClr>
              <a:buSzPts val="4200"/>
            </a:pPr>
            <a:r>
              <a:rPr lang="ru-RU" sz="4200" b="1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Рекомендации к коду</a:t>
            </a:r>
            <a:endParaRPr sz="4200"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4" name="Google Shape;374;p38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90000"/>
              </a:lnSpc>
            </a:pPr>
            <a:fld id="{00000000-1234-1234-1234-123412341234}" type="slidenum">
              <a:rPr lang="ru-RU">
                <a:solidFill>
                  <a:srgbClr val="FFFFFF"/>
                </a:solidFill>
              </a:rPr>
              <a:pPr>
                <a:lnSpc>
                  <a:spcPct val="90000"/>
                </a:lnSpc>
              </a:pPr>
              <a:t>3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46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Общие рекомендации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4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02046" y="1002604"/>
            <a:ext cx="7708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1800" dirty="0" smtClean="0"/>
              <a:t>Код должен прежде всего выполнять поставленную задачу. Если нужна функция </a:t>
            </a:r>
            <a:r>
              <a:rPr lang="en-US" sz="1800" dirty="0" err="1" smtClean="0"/>
              <a:t>date_range</a:t>
            </a:r>
            <a:r>
              <a:rPr lang="en-US" sz="1800" dirty="0" smtClean="0"/>
              <a:t>, </a:t>
            </a:r>
            <a:r>
              <a:rPr lang="ru-RU" sz="1800" dirty="0" smtClean="0"/>
              <a:t>то заказчик ожидает функцию.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1800" dirty="0" smtClean="0"/>
              <a:t>Сложные действия должны иметь комментарии. Рано или поздно любая система ломается. Спросят вас.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1800" dirty="0" smtClean="0"/>
              <a:t>Сложные конструкции это круто. Но глупо, когда они ломаются.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277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Неужели это важно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5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02046" y="1002604"/>
            <a:ext cx="7708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1800" dirty="0" smtClean="0"/>
              <a:t>Пока идет починка:</a:t>
            </a:r>
          </a:p>
          <a:p>
            <a:pPr marL="285750" lvl="2" indent="-285750">
              <a:lnSpc>
                <a:spcPct val="200000"/>
              </a:lnSpc>
              <a:buFont typeface="Arial" charset="0"/>
              <a:buChar char="•"/>
            </a:pPr>
            <a:r>
              <a:rPr lang="ru-RU" sz="1800" dirty="0" smtClean="0"/>
              <a:t>Ваши заказчики ждут отчеты и данные.</a:t>
            </a:r>
          </a:p>
          <a:p>
            <a:pPr marL="285750" lvl="2" indent="-285750">
              <a:lnSpc>
                <a:spcPct val="200000"/>
              </a:lnSpc>
              <a:buFont typeface="Arial" charset="0"/>
              <a:buChar char="•"/>
            </a:pPr>
            <a:r>
              <a:rPr lang="ru-RU" sz="1800" dirty="0" smtClean="0"/>
              <a:t>Ваша компания может терять деньги.</a:t>
            </a:r>
          </a:p>
          <a:p>
            <a:pPr marL="285750" lvl="2" indent="-285750">
              <a:lnSpc>
                <a:spcPct val="200000"/>
              </a:lnSpc>
              <a:buFont typeface="Arial" charset="0"/>
              <a:buChar char="•"/>
            </a:pPr>
            <a:r>
              <a:rPr lang="ru-RU" sz="1800" dirty="0" smtClean="0"/>
              <a:t>Некорректные данные приводят к неверным действиям.</a:t>
            </a:r>
            <a:endParaRPr lang="ru-RU" sz="1800" dirty="0" smtClean="0"/>
          </a:p>
          <a:p>
            <a:pPr marL="285750" lvl="2" indent="-285750">
              <a:lnSpc>
                <a:spcPct val="200000"/>
              </a:lnSpc>
              <a:buFont typeface="Arial" charset="0"/>
              <a:buChar char="•"/>
            </a:pPr>
            <a:r>
              <a:rPr lang="ru-RU" sz="1800" dirty="0" smtClean="0"/>
              <a:t>Коллегам придется отвлекаться от своих задач на починку.</a:t>
            </a:r>
          </a:p>
          <a:p>
            <a:pPr marL="285750" lvl="2" indent="-285750">
              <a:lnSpc>
                <a:spcPct val="200000"/>
              </a:lnSpc>
              <a:buFont typeface="Arial" charset="0"/>
              <a:buChar char="•"/>
            </a:pPr>
            <a:r>
              <a:rPr lang="ru-RU" sz="1800" dirty="0" smtClean="0"/>
              <a:t>С вопросами идут к автору кода.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0888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Примеры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6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02046" y="1011150"/>
            <a:ext cx="77082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Просто:</a:t>
            </a:r>
          </a:p>
          <a:p>
            <a:r>
              <a:rPr lang="en-US" sz="2000" dirty="0"/>
              <a:t>[</a:t>
            </a:r>
            <a:r>
              <a:rPr lang="en-US" sz="2000" dirty="0" err="1"/>
              <a:t>x.split</a:t>
            </a:r>
            <a:r>
              <a:rPr lang="en-US" sz="2000" dirty="0"/>
              <a:t>() for x in words]</a:t>
            </a:r>
          </a:p>
          <a:p>
            <a:endParaRPr lang="ru-RU" sz="2000" dirty="0" smtClean="0"/>
          </a:p>
          <a:p>
            <a:endParaRPr lang="en-US" sz="2000" dirty="0" smtClean="0"/>
          </a:p>
          <a:p>
            <a:r>
              <a:rPr lang="ru-RU" sz="2000" dirty="0" smtClean="0"/>
              <a:t>Терпимо:</a:t>
            </a:r>
          </a:p>
          <a:p>
            <a:r>
              <a:rPr lang="en-US" sz="2000" dirty="0"/>
              <a:t>[</a:t>
            </a:r>
            <a:r>
              <a:rPr lang="en-US" sz="2000" dirty="0" err="1"/>
              <a:t>x.split</a:t>
            </a:r>
            <a:r>
              <a:rPr lang="en-US" sz="2000" dirty="0"/>
              <a:t>() for x in words if </a:t>
            </a:r>
            <a:r>
              <a:rPr lang="en-US" sz="2000" dirty="0" err="1"/>
              <a:t>x.startswith</a:t>
            </a:r>
            <a:r>
              <a:rPr lang="en-US" sz="2000" dirty="0"/>
              <a:t>(‘Ru’)]</a:t>
            </a:r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r>
              <a:rPr lang="ru-RU" sz="2000" dirty="0" smtClean="0"/>
              <a:t>Требует пояснений:</a:t>
            </a:r>
          </a:p>
          <a:p>
            <a:r>
              <a:rPr lang="en-US" sz="2000" dirty="0"/>
              <a:t>[y for x in </a:t>
            </a:r>
            <a:r>
              <a:rPr lang="en-US" sz="2000" dirty="0" smtClean="0"/>
              <a:t>z if </a:t>
            </a:r>
            <a:r>
              <a:rPr lang="en-US" sz="2000" dirty="0" err="1"/>
              <a:t>x.startswith</a:t>
            </a:r>
            <a:r>
              <a:rPr lang="en-US" sz="2000" dirty="0"/>
              <a:t>(‘Ru’) for y in x]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445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Никогда так не делайте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7</a:t>
            </a:fld>
            <a:endParaRPr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6" y="1158933"/>
            <a:ext cx="7708258" cy="30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24B4EB"/>
            </a:gs>
            <a:gs pos="99548">
              <a:srgbClr val="2B55F6"/>
            </a:gs>
            <a:gs pos="100000">
              <a:srgbClr val="2B55F6"/>
            </a:gs>
          </a:gsLst>
          <a:lin ang="2700000" scaled="0"/>
        </a:gra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38" descr="logo-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8"/>
          <p:cNvSpPr txBox="1"/>
          <p:nvPr/>
        </p:nvSpPr>
        <p:spPr>
          <a:xfrm>
            <a:off x="701750" y="2764250"/>
            <a:ext cx="61974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60000"/>
              </a:lnSpc>
              <a:buClr>
                <a:srgbClr val="30312E"/>
              </a:buClr>
              <a:buSzPts val="4200"/>
            </a:pPr>
            <a:r>
              <a:rPr lang="ru-RU" sz="4200" b="1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Про </a:t>
            </a:r>
            <a:r>
              <a:rPr lang="ru-RU" sz="4200" b="1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домашки</a:t>
            </a:r>
            <a:endParaRPr sz="4200"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4" name="Google Shape;374;p38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90000"/>
              </a:lnSpc>
            </a:pPr>
            <a:fld id="{00000000-1234-1234-1234-123412341234}" type="slidenum">
              <a:rPr lang="ru-RU">
                <a:solidFill>
                  <a:srgbClr val="FFFFFF"/>
                </a:solidFill>
              </a:rPr>
              <a:pPr>
                <a:lnSpc>
                  <a:spcPct val="90000"/>
                </a:lnSpc>
              </a:pPr>
              <a:t>8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Как сделать работу лучше (не только </a:t>
            </a:r>
            <a:r>
              <a:rPr lang="ru-RU" dirty="0" err="1" smtClean="0"/>
              <a:t>домашку</a:t>
            </a:r>
            <a:r>
              <a:rPr lang="ru-RU" dirty="0" smtClean="0"/>
              <a:t>)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9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02046" y="1002604"/>
            <a:ext cx="7708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1800" dirty="0" smtClean="0"/>
              <a:t>Лучше, если ссылка ведет на проверяемую работу. А не </a:t>
            </a:r>
            <a:r>
              <a:rPr lang="ru-RU" sz="1800" dirty="0" err="1" smtClean="0"/>
              <a:t>репозиторий</a:t>
            </a:r>
            <a:r>
              <a:rPr lang="ru-RU" sz="1800" dirty="0" smtClean="0"/>
              <a:t> с десятком файлов и папок.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1800" dirty="0" smtClean="0"/>
              <a:t>Если файл с кодом содержит материалы занятия, то укажите где искать вашу работу.</a:t>
            </a:r>
            <a:endParaRPr lang="en-US" sz="1800" dirty="0" smtClean="0"/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1800" dirty="0"/>
              <a:t>Никто не будет искать нужное место в вашем коде</a:t>
            </a:r>
            <a:r>
              <a:rPr lang="ru-RU" sz="18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1800" dirty="0" smtClean="0"/>
              <a:t>Не оставляйте закомментированный код.</a:t>
            </a:r>
          </a:p>
        </p:txBody>
      </p:sp>
    </p:spTree>
    <p:extLst>
      <p:ext uri="{BB962C8B-B14F-4D97-AF65-F5344CB8AC3E}">
        <p14:creationId xmlns:p14="http://schemas.microsoft.com/office/powerpoint/2010/main" val="58926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етология">
  <a:themeElements>
    <a:clrScheme name="Пользовательские 7">
      <a:dk1>
        <a:srgbClr val="E9EBF5"/>
      </a:dk1>
      <a:lt1>
        <a:srgbClr val="30312E"/>
      </a:lt1>
      <a:dk2>
        <a:srgbClr val="E9EBF5"/>
      </a:dk2>
      <a:lt2>
        <a:srgbClr val="30312E"/>
      </a:lt2>
      <a:accent1>
        <a:srgbClr val="F4B636"/>
      </a:accent1>
      <a:accent2>
        <a:srgbClr val="EB7939"/>
      </a:accent2>
      <a:accent3>
        <a:srgbClr val="E9584F"/>
      </a:accent3>
      <a:accent4>
        <a:srgbClr val="AA1C7A"/>
      </a:accent4>
      <a:accent5>
        <a:srgbClr val="1856FF"/>
      </a:accent5>
      <a:accent6>
        <a:srgbClr val="76A447"/>
      </a:accent6>
      <a:hlink>
        <a:srgbClr val="1856FF"/>
      </a:hlink>
      <a:folHlink>
        <a:srgbClr val="E95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275</Words>
  <Application>Microsoft Macintosh PowerPoint</Application>
  <PresentationFormat>Экран (16:9)</PresentationFormat>
  <Paragraphs>60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Proxima Nova</vt:lpstr>
      <vt:lpstr>Wingdings</vt:lpstr>
      <vt:lpstr>Arial</vt:lpstr>
      <vt:lpstr>Нетология</vt:lpstr>
      <vt:lpstr>Презентация PowerPoint</vt:lpstr>
      <vt:lpstr>Про что поговорим</vt:lpstr>
      <vt:lpstr>Презентация PowerPoint</vt:lpstr>
      <vt:lpstr>Общие рекомендации</vt:lpstr>
      <vt:lpstr>Неужели это важно</vt:lpstr>
      <vt:lpstr>Примеры</vt:lpstr>
      <vt:lpstr>Никогда так не делайте</vt:lpstr>
      <vt:lpstr>Презентация PowerPoint</vt:lpstr>
      <vt:lpstr>Как сделать работу лучше (не только домашку)</vt:lpstr>
      <vt:lpstr>Эксперимент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Microsoft Office</cp:lastModifiedBy>
  <cp:revision>161</cp:revision>
  <dcterms:modified xsi:type="dcterms:W3CDTF">2020-11-09T10:40:51Z</dcterms:modified>
</cp:coreProperties>
</file>