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8" r:id="rId3"/>
    <p:sldId id="287" r:id="rId4"/>
    <p:sldId id="257" r:id="rId5"/>
    <p:sldId id="272" r:id="rId6"/>
    <p:sldId id="273" r:id="rId7"/>
    <p:sldId id="274" r:id="rId8"/>
    <p:sldId id="277" r:id="rId9"/>
    <p:sldId id="278" r:id="rId10"/>
    <p:sldId id="258" r:id="rId11"/>
    <p:sldId id="260" r:id="rId12"/>
    <p:sldId id="259" r:id="rId13"/>
    <p:sldId id="279" r:id="rId14"/>
    <p:sldId id="275" r:id="rId15"/>
    <p:sldId id="282" r:id="rId16"/>
    <p:sldId id="264" r:id="rId17"/>
    <p:sldId id="280" r:id="rId18"/>
    <p:sldId id="281" r:id="rId19"/>
    <p:sldId id="289" r:id="rId20"/>
    <p:sldId id="262" r:id="rId21"/>
    <p:sldId id="268" r:id="rId22"/>
    <p:sldId id="265" r:id="rId23"/>
    <p:sldId id="283" r:id="rId24"/>
    <p:sldId id="266" r:id="rId25"/>
    <p:sldId id="284" r:id="rId26"/>
    <p:sldId id="286" r:id="rId27"/>
    <p:sldId id="270"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CA4D8-E103-48A9-8975-09EC25EDCB62}" type="datetimeFigureOut">
              <a:rPr lang="en-US" smtClean="0"/>
              <a:t>12/7/2018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98668-19AC-4E17-8A62-7ABDD247971A}" type="slidenum">
              <a:rPr lang="en-US" smtClean="0"/>
              <a:t>‹#›</a:t>
            </a:fld>
            <a:endParaRPr lang="en-US"/>
          </a:p>
        </p:txBody>
      </p:sp>
    </p:spTree>
    <p:extLst>
      <p:ext uri="{BB962C8B-B14F-4D97-AF65-F5344CB8AC3E}">
        <p14:creationId xmlns:p14="http://schemas.microsoft.com/office/powerpoint/2010/main" val="1782233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a:t>
            </a:fld>
            <a:endParaRPr lang="en-US"/>
          </a:p>
        </p:txBody>
      </p:sp>
    </p:spTree>
    <p:extLst>
      <p:ext uri="{BB962C8B-B14F-4D97-AF65-F5344CB8AC3E}">
        <p14:creationId xmlns:p14="http://schemas.microsoft.com/office/powerpoint/2010/main" val="1040904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4</a:t>
            </a:fld>
            <a:endParaRPr lang="en-US"/>
          </a:p>
        </p:txBody>
      </p:sp>
    </p:spTree>
    <p:extLst>
      <p:ext uri="{BB962C8B-B14F-4D97-AF65-F5344CB8AC3E}">
        <p14:creationId xmlns:p14="http://schemas.microsoft.com/office/powerpoint/2010/main" val="3357227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9</a:t>
            </a:fld>
            <a:endParaRPr lang="en-US"/>
          </a:p>
        </p:txBody>
      </p:sp>
    </p:spTree>
    <p:extLst>
      <p:ext uri="{BB962C8B-B14F-4D97-AF65-F5344CB8AC3E}">
        <p14:creationId xmlns:p14="http://schemas.microsoft.com/office/powerpoint/2010/main" val="3046980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11</a:t>
            </a:fld>
            <a:endParaRPr lang="en-US"/>
          </a:p>
        </p:txBody>
      </p:sp>
    </p:spTree>
    <p:extLst>
      <p:ext uri="{BB962C8B-B14F-4D97-AF65-F5344CB8AC3E}">
        <p14:creationId xmlns:p14="http://schemas.microsoft.com/office/powerpoint/2010/main" val="3708354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15</a:t>
            </a:fld>
            <a:endParaRPr lang="en-US"/>
          </a:p>
        </p:txBody>
      </p:sp>
    </p:spTree>
    <p:extLst>
      <p:ext uri="{BB962C8B-B14F-4D97-AF65-F5344CB8AC3E}">
        <p14:creationId xmlns:p14="http://schemas.microsoft.com/office/powerpoint/2010/main" val="2414575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20</a:t>
            </a:fld>
            <a:endParaRPr lang="en-US"/>
          </a:p>
        </p:txBody>
      </p:sp>
    </p:spTree>
    <p:extLst>
      <p:ext uri="{BB962C8B-B14F-4D97-AF65-F5344CB8AC3E}">
        <p14:creationId xmlns:p14="http://schemas.microsoft.com/office/powerpoint/2010/main" val="2852514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21</a:t>
            </a:fld>
            <a:endParaRPr lang="en-US"/>
          </a:p>
        </p:txBody>
      </p:sp>
    </p:spTree>
    <p:extLst>
      <p:ext uri="{BB962C8B-B14F-4D97-AF65-F5344CB8AC3E}">
        <p14:creationId xmlns:p14="http://schemas.microsoft.com/office/powerpoint/2010/main" val="11078373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D7765BF2-00D3-41AD-92EF-01AECDC6C29C}" type="datetime1">
              <a:rPr lang="en-US" smtClean="0"/>
              <a:pPr/>
              <a:t>12/7/2018</a:t>
            </a:fld>
            <a:endParaRPr lang="en-US" dirty="0"/>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HR Analytics for Building Competency</a:t>
            </a:r>
            <a:endParaRPr lang="en-US" dirty="0"/>
          </a:p>
        </p:txBody>
      </p:sp>
    </p:spTree>
    <p:extLst>
      <p:ext uri="{BB962C8B-B14F-4D97-AF65-F5344CB8AC3E}">
        <p14:creationId xmlns:p14="http://schemas.microsoft.com/office/powerpoint/2010/main" val="342881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3"/>
          <p:cNvSpPr>
            <a:spLocks noGrp="1"/>
          </p:cNvSpPr>
          <p:nvPr>
            <p:ph type="dt" sz="half" idx="2"/>
          </p:nvPr>
        </p:nvSpPr>
        <p:spPr>
          <a:xfrm>
            <a:off x="838200" y="6365943"/>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FC1910F2-C7EE-4623-9AAF-20949EF83111}" type="datetime1">
              <a:rPr lang="en-US" smtClean="0"/>
              <a:pPr/>
              <a:t>12/7/2018</a:t>
            </a:fld>
            <a:endParaRPr lang="en-US" dirty="0"/>
          </a:p>
        </p:txBody>
      </p:sp>
      <p:sp>
        <p:nvSpPr>
          <p:cNvPr id="14" name="Footer Placeholder 4"/>
          <p:cNvSpPr>
            <a:spLocks noGrp="1"/>
          </p:cNvSpPr>
          <p:nvPr>
            <p:ph type="ftr" sz="quarter" idx="3"/>
          </p:nvPr>
        </p:nvSpPr>
        <p:spPr>
          <a:xfrm>
            <a:off x="7239000" y="6383889"/>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HR Analytics for Building Competency</a:t>
            </a:r>
          </a:p>
        </p:txBody>
      </p:sp>
    </p:spTree>
    <p:extLst>
      <p:ext uri="{BB962C8B-B14F-4D97-AF65-F5344CB8AC3E}">
        <p14:creationId xmlns:p14="http://schemas.microsoft.com/office/powerpoint/2010/main" val="32716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04985"/>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3"/>
          <p:cNvSpPr>
            <a:spLocks noGrp="1"/>
          </p:cNvSpPr>
          <p:nvPr>
            <p:ph type="dt" sz="half" idx="2"/>
          </p:nvPr>
        </p:nvSpPr>
        <p:spPr>
          <a:xfrm>
            <a:off x="838200" y="6339439"/>
            <a:ext cx="27432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fld id="{D28104B7-6FCE-46EC-AF65-5EB03BE0F24C}" type="datetime1">
              <a:rPr lang="en-US" smtClean="0"/>
              <a:pPr/>
              <a:t>12/7/2018</a:t>
            </a:fld>
            <a:endParaRPr lang="en-US" dirty="0"/>
          </a:p>
        </p:txBody>
      </p:sp>
      <p:sp>
        <p:nvSpPr>
          <p:cNvPr id="14" name="Footer Placeholder 4"/>
          <p:cNvSpPr>
            <a:spLocks noGrp="1"/>
          </p:cNvSpPr>
          <p:nvPr>
            <p:ph type="ftr" sz="quarter" idx="3"/>
          </p:nvPr>
        </p:nvSpPr>
        <p:spPr>
          <a:xfrm>
            <a:off x="7239000" y="6357385"/>
            <a:ext cx="41148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r>
              <a:rPr lang="en-US"/>
              <a:t>HR Analytics for Building Competency</a:t>
            </a:r>
            <a:endParaRPr lang="en-US" dirty="0"/>
          </a:p>
        </p:txBody>
      </p:sp>
    </p:spTree>
    <p:extLst>
      <p:ext uri="{BB962C8B-B14F-4D97-AF65-F5344CB8AC3E}">
        <p14:creationId xmlns:p14="http://schemas.microsoft.com/office/powerpoint/2010/main" val="178067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2" name="Date Placeholder 3"/>
          <p:cNvSpPr>
            <a:spLocks noGrp="1"/>
          </p:cNvSpPr>
          <p:nvPr>
            <p:ph type="dt" sz="half" idx="2"/>
          </p:nvPr>
        </p:nvSpPr>
        <p:spPr>
          <a:xfrm>
            <a:off x="838200" y="6339439"/>
            <a:ext cx="27432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fld id="{A8E8F3CA-9060-42F6-9ADC-2E423FEFE187}" type="datetime1">
              <a:rPr lang="en-US" smtClean="0"/>
              <a:pPr/>
              <a:t>12/7/2018</a:t>
            </a:fld>
            <a:endParaRPr lang="en-US" dirty="0"/>
          </a:p>
        </p:txBody>
      </p:sp>
      <p:sp>
        <p:nvSpPr>
          <p:cNvPr id="13" name="Footer Placeholder 4"/>
          <p:cNvSpPr>
            <a:spLocks noGrp="1"/>
          </p:cNvSpPr>
          <p:nvPr>
            <p:ph type="ftr" sz="quarter" idx="3"/>
          </p:nvPr>
        </p:nvSpPr>
        <p:spPr>
          <a:xfrm>
            <a:off x="7239000" y="6357385"/>
            <a:ext cx="4114800" cy="365125"/>
          </a:xfrm>
          <a:prstGeom prst="rect">
            <a:avLst/>
          </a:prstGeom>
        </p:spPr>
        <p:txBody>
          <a:bodyPr/>
          <a:lstStyle>
            <a:lvl1pPr algn="r">
              <a:defRPr sz="1400">
                <a:solidFill>
                  <a:schemeClr val="bg1"/>
                </a:solidFill>
                <a:latin typeface="Arial" panose="020B0604020202020204" pitchFamily="34" charset="0"/>
                <a:cs typeface="Arial" panose="020B0604020202020204" pitchFamily="34" charset="0"/>
              </a:defRPr>
            </a:lvl1pPr>
          </a:lstStyle>
          <a:p>
            <a:r>
              <a:rPr lang="en-US"/>
              <a:t>HR Analytics for Building Competency</a:t>
            </a:r>
            <a:endParaRPr lang="en-US" dirty="0"/>
          </a:p>
        </p:txBody>
      </p:sp>
    </p:spTree>
    <p:extLst>
      <p:ext uri="{BB962C8B-B14F-4D97-AF65-F5344CB8AC3E}">
        <p14:creationId xmlns:p14="http://schemas.microsoft.com/office/powerpoint/2010/main" val="72428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4"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3"/>
          <p:cNvSpPr>
            <a:spLocks noGrp="1"/>
          </p:cNvSpPr>
          <p:nvPr>
            <p:ph type="dt" sz="half" idx="2"/>
          </p:nvPr>
        </p:nvSpPr>
        <p:spPr>
          <a:xfrm>
            <a:off x="838200" y="6339439"/>
            <a:ext cx="27432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fld id="{75C94038-91B1-487F-8244-204AF8066F95}" type="datetime1">
              <a:rPr lang="en-US" smtClean="0"/>
              <a:pPr/>
              <a:t>12/7/2018</a:t>
            </a:fld>
            <a:endParaRPr lang="en-US" dirty="0"/>
          </a:p>
        </p:txBody>
      </p:sp>
      <p:sp>
        <p:nvSpPr>
          <p:cNvPr id="16" name="Footer Placeholder 4"/>
          <p:cNvSpPr>
            <a:spLocks noGrp="1"/>
          </p:cNvSpPr>
          <p:nvPr>
            <p:ph type="ftr" sz="quarter" idx="3"/>
          </p:nvPr>
        </p:nvSpPr>
        <p:spPr>
          <a:xfrm>
            <a:off x="7239000" y="6357385"/>
            <a:ext cx="4114800" cy="365125"/>
          </a:xfrm>
          <a:prstGeom prst="rect">
            <a:avLst/>
          </a:prstGeom>
        </p:spPr>
        <p:txBody>
          <a:bodyPr/>
          <a:lstStyle>
            <a:lvl1pPr algn="r">
              <a:defRPr sz="1400">
                <a:solidFill>
                  <a:schemeClr val="bg1"/>
                </a:solidFill>
                <a:latin typeface="Arial" panose="020B0604020202020204" pitchFamily="34" charset="0"/>
                <a:cs typeface="Arial" panose="020B0604020202020204" pitchFamily="34" charset="0"/>
              </a:defRPr>
            </a:lvl1pPr>
          </a:lstStyle>
          <a:p>
            <a:r>
              <a:rPr lang="en-US"/>
              <a:t>HR Analytics for Building Competency</a:t>
            </a:r>
            <a:endParaRPr lang="en-US" dirty="0"/>
          </a:p>
        </p:txBody>
      </p:sp>
    </p:spTree>
    <p:extLst>
      <p:ext uri="{BB962C8B-B14F-4D97-AF65-F5344CB8AC3E}">
        <p14:creationId xmlns:p14="http://schemas.microsoft.com/office/powerpoint/2010/main" val="123212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stretch>
            <a:fillRect/>
          </a:stretch>
        </p:blipFill>
        <p:spPr>
          <a:xfrm>
            <a:off x="9191579" y="92974"/>
            <a:ext cx="2926334" cy="780356"/>
          </a:xfrm>
          <a:prstGeom prst="rect">
            <a:avLst/>
          </a:prstGeom>
        </p:spPr>
      </p:pic>
      <p:pic>
        <p:nvPicPr>
          <p:cNvPr id="14"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3"/>
          <p:cNvSpPr>
            <a:spLocks noGrp="1"/>
          </p:cNvSpPr>
          <p:nvPr>
            <p:ph type="dt" sz="half" idx="10"/>
          </p:nvPr>
        </p:nvSpPr>
        <p:spPr>
          <a:xfrm>
            <a:off x="838200" y="6339439"/>
            <a:ext cx="27432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fld id="{B6BF90FF-CB55-462C-AB2F-75E430D198C8}" type="datetime1">
              <a:rPr lang="en-US" smtClean="0"/>
              <a:pPr/>
              <a:t>12/7/2018</a:t>
            </a:fld>
            <a:endParaRPr lang="en-US" dirty="0"/>
          </a:p>
        </p:txBody>
      </p:sp>
      <p:sp>
        <p:nvSpPr>
          <p:cNvPr id="16" name="Footer Placeholder 4"/>
          <p:cNvSpPr>
            <a:spLocks noGrp="1"/>
          </p:cNvSpPr>
          <p:nvPr>
            <p:ph type="ftr" sz="quarter" idx="3"/>
          </p:nvPr>
        </p:nvSpPr>
        <p:spPr>
          <a:xfrm>
            <a:off x="7239000" y="6357385"/>
            <a:ext cx="4114800" cy="365125"/>
          </a:xfrm>
          <a:prstGeom prst="rect">
            <a:avLst/>
          </a:prstGeom>
        </p:spPr>
        <p:txBody>
          <a:bodyPr/>
          <a:lstStyle>
            <a:lvl1pPr algn="r">
              <a:defRPr sz="1400">
                <a:solidFill>
                  <a:schemeClr val="bg1"/>
                </a:solidFill>
                <a:latin typeface="Arial" panose="020B0604020202020204" pitchFamily="34" charset="0"/>
                <a:cs typeface="Arial" panose="020B0604020202020204" pitchFamily="34" charset="0"/>
              </a:defRPr>
            </a:lvl1pPr>
          </a:lstStyle>
          <a:p>
            <a:r>
              <a:rPr lang="en-US"/>
              <a:t>HR Analytics for Building Competency</a:t>
            </a:r>
            <a:endParaRPr lang="en-US" dirty="0"/>
          </a:p>
        </p:txBody>
      </p:sp>
    </p:spTree>
    <p:extLst>
      <p:ext uri="{BB962C8B-B14F-4D97-AF65-F5344CB8AC3E}">
        <p14:creationId xmlns:p14="http://schemas.microsoft.com/office/powerpoint/2010/main" val="845412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stretch>
            <a:fillRect/>
          </a:stretch>
        </p:blipFill>
        <p:spPr>
          <a:xfrm>
            <a:off x="9191579" y="92974"/>
            <a:ext cx="2926334" cy="780356"/>
          </a:xfrm>
          <a:prstGeom prst="rect">
            <a:avLst/>
          </a:prstGeom>
        </p:spPr>
      </p:pic>
      <p:pic>
        <p:nvPicPr>
          <p:cNvPr id="16"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7" name="Date Placeholder 3"/>
          <p:cNvSpPr>
            <a:spLocks noGrp="1"/>
          </p:cNvSpPr>
          <p:nvPr>
            <p:ph type="dt" sz="half" idx="10"/>
          </p:nvPr>
        </p:nvSpPr>
        <p:spPr>
          <a:xfrm>
            <a:off x="838200" y="6339439"/>
            <a:ext cx="27432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fld id="{46691B33-07A5-4DC9-9459-668DA10086C7}" type="datetime1">
              <a:rPr lang="en-US" smtClean="0"/>
              <a:pPr/>
              <a:t>12/7/2018</a:t>
            </a:fld>
            <a:endParaRPr lang="en-US" dirty="0"/>
          </a:p>
        </p:txBody>
      </p:sp>
      <p:sp>
        <p:nvSpPr>
          <p:cNvPr id="18" name="Footer Placeholder 4"/>
          <p:cNvSpPr>
            <a:spLocks noGrp="1"/>
          </p:cNvSpPr>
          <p:nvPr>
            <p:ph type="ftr" sz="quarter" idx="11"/>
          </p:nvPr>
        </p:nvSpPr>
        <p:spPr>
          <a:xfrm>
            <a:off x="7239000" y="6357385"/>
            <a:ext cx="41148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r>
              <a:rPr lang="en-US"/>
              <a:t>HR Analytics for Building Competency</a:t>
            </a:r>
            <a:endParaRPr lang="en-US" dirty="0"/>
          </a:p>
        </p:txBody>
      </p:sp>
    </p:spTree>
    <p:extLst>
      <p:ext uri="{BB962C8B-B14F-4D97-AF65-F5344CB8AC3E}">
        <p14:creationId xmlns:p14="http://schemas.microsoft.com/office/powerpoint/2010/main" val="28057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6" name="Picture 5"/>
          <p:cNvPicPr>
            <a:picLocks noChangeAspect="1"/>
          </p:cNvPicPr>
          <p:nvPr userDrawn="1"/>
        </p:nvPicPr>
        <p:blipFill>
          <a:blip r:embed="rId2"/>
          <a:stretch>
            <a:fillRect/>
          </a:stretch>
        </p:blipFill>
        <p:spPr>
          <a:xfrm>
            <a:off x="9191579" y="92974"/>
            <a:ext cx="2926334" cy="780356"/>
          </a:xfrm>
          <a:prstGeom prst="rect">
            <a:avLst/>
          </a:prstGeom>
        </p:spPr>
      </p:pic>
      <p:pic>
        <p:nvPicPr>
          <p:cNvPr id="12"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3"/>
          <p:cNvSpPr>
            <a:spLocks noGrp="1"/>
          </p:cNvSpPr>
          <p:nvPr>
            <p:ph type="dt" sz="half" idx="2"/>
          </p:nvPr>
        </p:nvSpPr>
        <p:spPr>
          <a:xfrm>
            <a:off x="838200" y="6352691"/>
            <a:ext cx="27432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fld id="{0F148A16-89FA-4EA3-8B20-DF34940C351C}" type="datetime1">
              <a:rPr lang="en-US" smtClean="0"/>
              <a:pPr/>
              <a:t>12/7/2018</a:t>
            </a:fld>
            <a:endParaRPr lang="en-US" dirty="0"/>
          </a:p>
        </p:txBody>
      </p:sp>
      <p:sp>
        <p:nvSpPr>
          <p:cNvPr id="14" name="Footer Placeholder 4"/>
          <p:cNvSpPr>
            <a:spLocks noGrp="1"/>
          </p:cNvSpPr>
          <p:nvPr>
            <p:ph type="ftr" sz="quarter" idx="3"/>
          </p:nvPr>
        </p:nvSpPr>
        <p:spPr>
          <a:xfrm>
            <a:off x="7239000" y="6370637"/>
            <a:ext cx="41148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r>
              <a:rPr lang="en-US"/>
              <a:t>HR Analytics for Building Competency</a:t>
            </a:r>
            <a:endParaRPr lang="en-US" dirty="0"/>
          </a:p>
        </p:txBody>
      </p:sp>
    </p:spTree>
    <p:extLst>
      <p:ext uri="{BB962C8B-B14F-4D97-AF65-F5344CB8AC3E}">
        <p14:creationId xmlns:p14="http://schemas.microsoft.com/office/powerpoint/2010/main" val="177139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2" name="Date Placeholder 3"/>
          <p:cNvSpPr>
            <a:spLocks noGrp="1"/>
          </p:cNvSpPr>
          <p:nvPr>
            <p:ph type="dt" sz="half" idx="2"/>
          </p:nvPr>
        </p:nvSpPr>
        <p:spPr>
          <a:xfrm>
            <a:off x="838200" y="6365943"/>
            <a:ext cx="27432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fld id="{4EA42B85-B0B6-489B-B4AD-56C508828556}" type="datetime1">
              <a:rPr lang="en-US" smtClean="0"/>
              <a:pPr/>
              <a:t>12/7/2018</a:t>
            </a:fld>
            <a:endParaRPr lang="en-US" dirty="0"/>
          </a:p>
        </p:txBody>
      </p:sp>
      <p:sp>
        <p:nvSpPr>
          <p:cNvPr id="13" name="Footer Placeholder 4"/>
          <p:cNvSpPr>
            <a:spLocks noGrp="1"/>
          </p:cNvSpPr>
          <p:nvPr>
            <p:ph type="ftr" sz="quarter" idx="3"/>
          </p:nvPr>
        </p:nvSpPr>
        <p:spPr>
          <a:xfrm>
            <a:off x="7239000" y="6383889"/>
            <a:ext cx="41148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r>
              <a:rPr lang="en-US"/>
              <a:t>HR Analytics for Building Competency</a:t>
            </a:r>
            <a:endParaRPr lang="en-US" dirty="0"/>
          </a:p>
        </p:txBody>
      </p:sp>
    </p:spTree>
    <p:extLst>
      <p:ext uri="{BB962C8B-B14F-4D97-AF65-F5344CB8AC3E}">
        <p14:creationId xmlns:p14="http://schemas.microsoft.com/office/powerpoint/2010/main" val="348840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4" name="Date Placeholder 3"/>
          <p:cNvSpPr>
            <a:spLocks noGrp="1"/>
          </p:cNvSpPr>
          <p:nvPr>
            <p:ph type="dt" sz="half" idx="10"/>
          </p:nvPr>
        </p:nvSpPr>
        <p:spPr>
          <a:xfrm>
            <a:off x="838200" y="6352691"/>
            <a:ext cx="27432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fld id="{73B52745-1333-4EE8-AB7B-120C1EBE464C}" type="datetime1">
              <a:rPr lang="en-US" smtClean="0"/>
              <a:pPr/>
              <a:t>12/7/2018</a:t>
            </a:fld>
            <a:endParaRPr lang="en-US" dirty="0"/>
          </a:p>
        </p:txBody>
      </p:sp>
      <p:sp>
        <p:nvSpPr>
          <p:cNvPr id="15" name="Footer Placeholder 4"/>
          <p:cNvSpPr>
            <a:spLocks noGrp="1"/>
          </p:cNvSpPr>
          <p:nvPr>
            <p:ph type="ftr" sz="quarter" idx="3"/>
          </p:nvPr>
        </p:nvSpPr>
        <p:spPr>
          <a:xfrm>
            <a:off x="7239000" y="6370637"/>
            <a:ext cx="41148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r>
              <a:rPr lang="en-US"/>
              <a:t>HR Analytics for Building Competency</a:t>
            </a:r>
            <a:endParaRPr lang="en-US" dirty="0"/>
          </a:p>
        </p:txBody>
      </p:sp>
    </p:spTree>
    <p:extLst>
      <p:ext uri="{BB962C8B-B14F-4D97-AF65-F5344CB8AC3E}">
        <p14:creationId xmlns:p14="http://schemas.microsoft.com/office/powerpoint/2010/main" val="93516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4" name="Date Placeholder 3"/>
          <p:cNvSpPr>
            <a:spLocks noGrp="1"/>
          </p:cNvSpPr>
          <p:nvPr>
            <p:ph type="dt" sz="half" idx="10"/>
          </p:nvPr>
        </p:nvSpPr>
        <p:spPr>
          <a:xfrm>
            <a:off x="838200" y="6365943"/>
            <a:ext cx="27432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fld id="{5A880B12-C27E-492C-86D9-B6070766DB30}" type="datetime1">
              <a:rPr lang="en-US" smtClean="0"/>
              <a:pPr/>
              <a:t>12/7/2018</a:t>
            </a:fld>
            <a:endParaRPr lang="en-US" dirty="0"/>
          </a:p>
        </p:txBody>
      </p:sp>
      <p:sp>
        <p:nvSpPr>
          <p:cNvPr id="15" name="Footer Placeholder 4"/>
          <p:cNvSpPr>
            <a:spLocks noGrp="1"/>
          </p:cNvSpPr>
          <p:nvPr>
            <p:ph type="ftr" sz="quarter" idx="3"/>
          </p:nvPr>
        </p:nvSpPr>
        <p:spPr>
          <a:xfrm>
            <a:off x="7239000" y="6383889"/>
            <a:ext cx="41148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r>
              <a:rPr lang="en-US"/>
              <a:t>HR Analytics for Building Competency</a:t>
            </a:r>
            <a:endParaRPr lang="en-US" dirty="0"/>
          </a:p>
        </p:txBody>
      </p:sp>
    </p:spTree>
    <p:extLst>
      <p:ext uri="{BB962C8B-B14F-4D97-AF65-F5344CB8AC3E}">
        <p14:creationId xmlns:p14="http://schemas.microsoft.com/office/powerpoint/2010/main" val="291803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4" descr="http://www.singaporexdexperience.com/application/views/public/images/orange-line-bg-inside2.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31489"/>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fld id="{7BC00741-923B-4D46-8BF9-D34EE57F5136}" type="datetime1">
              <a:rPr lang="en-US" smtClean="0"/>
              <a:pPr/>
              <a:t>12/7/2018</a:t>
            </a:fld>
            <a:endParaRPr lang="en-US" dirty="0"/>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lgn="r">
              <a:defRPr sz="1400">
                <a:solidFill>
                  <a:schemeClr val="bg1"/>
                </a:solidFill>
                <a:latin typeface="Arial" panose="020B0604020202020204" pitchFamily="34" charset="0"/>
                <a:cs typeface="Arial" panose="020B0604020202020204" pitchFamily="34" charset="0"/>
              </a:defRPr>
            </a:lvl1pPr>
          </a:lstStyle>
          <a:p>
            <a:r>
              <a:rPr lang="en-US"/>
              <a:t>HR Analytics for Building Competency</a:t>
            </a:r>
            <a:endParaRPr lang="en-US" dirty="0"/>
          </a:p>
        </p:txBody>
      </p:sp>
      <p:pic>
        <p:nvPicPr>
          <p:cNvPr id="11" name="Picture 10"/>
          <p:cNvPicPr>
            <a:picLocks noChangeAspect="1"/>
          </p:cNvPicPr>
          <p:nvPr userDrawn="1"/>
        </p:nvPicPr>
        <p:blipFill>
          <a:blip r:embed="rId14"/>
          <a:stretch>
            <a:fillRect/>
          </a:stretch>
        </p:blipFill>
        <p:spPr>
          <a:xfrm>
            <a:off x="9191579" y="92974"/>
            <a:ext cx="2926334" cy="780356"/>
          </a:xfrm>
          <a:prstGeom prst="rect">
            <a:avLst/>
          </a:prstGeom>
        </p:spPr>
      </p:pic>
    </p:spTree>
    <p:extLst>
      <p:ext uri="{BB962C8B-B14F-4D97-AF65-F5344CB8AC3E}">
        <p14:creationId xmlns:p14="http://schemas.microsoft.com/office/powerpoint/2010/main" val="3771267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91491"/>
            <a:ext cx="8728364" cy="1958255"/>
          </a:xfrm>
        </p:spPr>
        <p:txBody>
          <a:bodyPr>
            <a:normAutofit/>
          </a:bodyPr>
          <a:lstStyle/>
          <a:p>
            <a:r>
              <a:rPr lang="en-US" sz="4000" dirty="0"/>
              <a:t>Multi Drug resistance classification using Machine Learning </a:t>
            </a:r>
          </a:p>
        </p:txBody>
      </p:sp>
      <p:sp>
        <p:nvSpPr>
          <p:cNvPr id="3" name="Subtitle 2"/>
          <p:cNvSpPr>
            <a:spLocks noGrp="1"/>
          </p:cNvSpPr>
          <p:nvPr>
            <p:ph type="subTitle" idx="1"/>
          </p:nvPr>
        </p:nvSpPr>
        <p:spPr/>
        <p:txBody>
          <a:bodyPr/>
          <a:lstStyle/>
          <a:p>
            <a:r>
              <a:rPr lang="en-US" dirty="0" err="1"/>
              <a:t>Sachin</a:t>
            </a:r>
            <a:r>
              <a:rPr lang="en-US" dirty="0"/>
              <a:t> </a:t>
            </a:r>
            <a:r>
              <a:rPr lang="en-US" dirty="0" err="1"/>
              <a:t>Kakkookal</a:t>
            </a:r>
            <a:endParaRPr lang="en-US" dirty="0"/>
          </a:p>
          <a:p>
            <a:r>
              <a:rPr lang="en-US" dirty="0"/>
              <a:t>Student (REVA University)</a:t>
            </a:r>
          </a:p>
        </p:txBody>
      </p:sp>
      <p:sp>
        <p:nvSpPr>
          <p:cNvPr id="4" name="Date Placeholder 3"/>
          <p:cNvSpPr>
            <a:spLocks noGrp="1"/>
          </p:cNvSpPr>
          <p:nvPr>
            <p:ph type="dt" sz="half" idx="2"/>
          </p:nvPr>
        </p:nvSpPr>
        <p:spPr/>
        <p:txBody>
          <a:bodyPr/>
          <a:lstStyle/>
          <a:p>
            <a:fld id="{D7E1FD6E-8AC0-4BE5-A99B-A6A93F8DD2F3}" type="datetime1">
              <a:rPr lang="en-US" smtClean="0"/>
              <a:t>12/7/2018</a:t>
            </a:fld>
            <a:endParaRPr lang="en-US" dirty="0"/>
          </a:p>
        </p:txBody>
      </p:sp>
      <p:sp>
        <p:nvSpPr>
          <p:cNvPr id="5" name="Footer Placeholder 4"/>
          <p:cNvSpPr>
            <a:spLocks noGrp="1"/>
          </p:cNvSpPr>
          <p:nvPr>
            <p:ph type="ftr" sz="quarter" idx="3"/>
          </p:nvPr>
        </p:nvSpPr>
        <p:spPr/>
        <p:txBody>
          <a:bodyPr/>
          <a:lstStyle/>
          <a:p>
            <a:r>
              <a:rPr lang="en-US" dirty="0"/>
              <a:t>REVA Academy for Corporate Excellence</a:t>
            </a:r>
          </a:p>
          <a:p>
            <a:endParaRPr lang="en-US" dirty="0"/>
          </a:p>
        </p:txBody>
      </p:sp>
    </p:spTree>
    <p:extLst>
      <p:ext uri="{BB962C8B-B14F-4D97-AF65-F5344CB8AC3E}">
        <p14:creationId xmlns:p14="http://schemas.microsoft.com/office/powerpoint/2010/main" val="494569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Benefits of Research</a:t>
            </a:r>
          </a:p>
        </p:txBody>
      </p:sp>
      <p:sp>
        <p:nvSpPr>
          <p:cNvPr id="3" name="Content Placeholder 2"/>
          <p:cNvSpPr>
            <a:spLocks noGrp="1"/>
          </p:cNvSpPr>
          <p:nvPr>
            <p:ph idx="1"/>
          </p:nvPr>
        </p:nvSpPr>
        <p:spPr/>
        <p:txBody>
          <a:bodyPr/>
          <a:lstStyle/>
          <a:p>
            <a:r>
              <a:rPr lang="en-US" dirty="0"/>
              <a:t>Enables the Lab technicians to identify multi drug resistant patients quickly</a:t>
            </a:r>
          </a:p>
          <a:p>
            <a:r>
              <a:rPr lang="en-US" dirty="0"/>
              <a:t>Cost savings in detecting multi drug resistance</a:t>
            </a:r>
          </a:p>
          <a:p>
            <a:r>
              <a:rPr lang="en-US" dirty="0"/>
              <a:t>Time savings in identifying MDR-TB patients</a:t>
            </a:r>
          </a:p>
          <a:p>
            <a:r>
              <a:rPr lang="en-US" dirty="0"/>
              <a:t>To promote research that will lead to quicker way of identifying MDR-TB and bring down the number of MDR-TB affected patients </a:t>
            </a:r>
          </a:p>
          <a:p>
            <a:endParaRPr lang="en-US" dirty="0"/>
          </a:p>
        </p:txBody>
      </p:sp>
      <p:sp>
        <p:nvSpPr>
          <p:cNvPr id="4" name="Date Placeholder 3"/>
          <p:cNvSpPr>
            <a:spLocks noGrp="1"/>
          </p:cNvSpPr>
          <p:nvPr>
            <p:ph type="dt" sz="half" idx="2"/>
          </p:nvPr>
        </p:nvSpPr>
        <p:spPr/>
        <p:txBody>
          <a:bodyPr/>
          <a:lstStyle/>
          <a:p>
            <a:fld id="{A8E8F3CA-9060-42F6-9ADC-2E423FEFE187}" type="datetime1">
              <a:rPr lang="en-US" smtClean="0"/>
              <a:pPr/>
              <a:t>12/7/2018</a:t>
            </a:fld>
            <a:endParaRPr lang="en-US" dirty="0"/>
          </a:p>
        </p:txBody>
      </p:sp>
      <p:sp>
        <p:nvSpPr>
          <p:cNvPr id="5" name="Footer Placeholder 4"/>
          <p:cNvSpPr>
            <a:spLocks noGrp="1"/>
          </p:cNvSpPr>
          <p:nvPr>
            <p:ph type="ftr" sz="quarter" idx="3"/>
          </p:nvPr>
        </p:nvSpPr>
        <p:spPr/>
        <p:txBody>
          <a:bodyPr/>
          <a:lstStyle/>
          <a:p>
            <a:r>
              <a:rPr lang="en-US" dirty="0"/>
              <a:t>REVA Academy for Corporate Excellence</a:t>
            </a:r>
          </a:p>
        </p:txBody>
      </p:sp>
    </p:spTree>
    <p:extLst>
      <p:ext uri="{BB962C8B-B14F-4D97-AF65-F5344CB8AC3E}">
        <p14:creationId xmlns:p14="http://schemas.microsoft.com/office/powerpoint/2010/main" val="3869478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Research Methodology</a:t>
            </a:r>
          </a:p>
        </p:txBody>
      </p:sp>
      <p:sp>
        <p:nvSpPr>
          <p:cNvPr id="3" name="Content Placeholder 2"/>
          <p:cNvSpPr>
            <a:spLocks noGrp="1"/>
          </p:cNvSpPr>
          <p:nvPr>
            <p:ph idx="1"/>
          </p:nvPr>
        </p:nvSpPr>
        <p:spPr/>
        <p:txBody>
          <a:bodyPr>
            <a:normAutofit lnSpcReduction="10000"/>
          </a:bodyPr>
          <a:lstStyle/>
          <a:p>
            <a:r>
              <a:rPr lang="en-US" dirty="0"/>
              <a:t>Data understanding </a:t>
            </a:r>
          </a:p>
          <a:p>
            <a:endParaRPr lang="en-US" dirty="0"/>
          </a:p>
          <a:p>
            <a:r>
              <a:rPr lang="en-US" dirty="0"/>
              <a:t>Data Preparation</a:t>
            </a:r>
          </a:p>
          <a:p>
            <a:endParaRPr lang="en-US" dirty="0"/>
          </a:p>
          <a:p>
            <a:r>
              <a:rPr lang="en-US" dirty="0" smtClean="0"/>
              <a:t>Analysis &amp; Modelling  </a:t>
            </a:r>
            <a:r>
              <a:rPr lang="en-US" dirty="0"/>
              <a:t>– Classification models, Mapping </a:t>
            </a:r>
          </a:p>
          <a:p>
            <a:endParaRPr lang="en-US" dirty="0"/>
          </a:p>
          <a:p>
            <a:r>
              <a:rPr lang="en-US" dirty="0"/>
              <a:t>Evaluation and Results</a:t>
            </a:r>
          </a:p>
          <a:p>
            <a:endParaRPr lang="en-US" dirty="0"/>
          </a:p>
          <a:p>
            <a:r>
              <a:rPr lang="en-US" dirty="0"/>
              <a:t>Conclusion </a:t>
            </a:r>
          </a:p>
          <a:p>
            <a:endParaRPr lang="en-US" dirty="0"/>
          </a:p>
          <a:p>
            <a:endParaRPr lang="en-US" dirty="0"/>
          </a:p>
        </p:txBody>
      </p:sp>
      <p:sp>
        <p:nvSpPr>
          <p:cNvPr id="4" name="Date Placeholder 3"/>
          <p:cNvSpPr>
            <a:spLocks noGrp="1"/>
          </p:cNvSpPr>
          <p:nvPr>
            <p:ph type="dt" sz="half" idx="2"/>
          </p:nvPr>
        </p:nvSpPr>
        <p:spPr/>
        <p:txBody>
          <a:bodyPr/>
          <a:lstStyle/>
          <a:p>
            <a:fld id="{A8E8F3CA-9060-42F6-9ADC-2E423FEFE187}" type="datetime1">
              <a:rPr lang="en-US" smtClean="0"/>
              <a:pPr/>
              <a:t>12/7/2018</a:t>
            </a:fld>
            <a:endParaRPr lang="en-US" dirty="0"/>
          </a:p>
        </p:txBody>
      </p:sp>
      <p:sp>
        <p:nvSpPr>
          <p:cNvPr id="5" name="Footer Placeholder 4"/>
          <p:cNvSpPr>
            <a:spLocks noGrp="1"/>
          </p:cNvSpPr>
          <p:nvPr>
            <p:ph type="ftr" sz="quarter" idx="3"/>
          </p:nvPr>
        </p:nvSpPr>
        <p:spPr/>
        <p:txBody>
          <a:bodyPr/>
          <a:lstStyle/>
          <a:p>
            <a:r>
              <a:rPr lang="en-US" dirty="0"/>
              <a:t>REVA Academy for Corporate Excellence</a:t>
            </a:r>
          </a:p>
        </p:txBody>
      </p:sp>
    </p:spTree>
    <p:extLst>
      <p:ext uri="{BB962C8B-B14F-4D97-AF65-F5344CB8AC3E}">
        <p14:creationId xmlns:p14="http://schemas.microsoft.com/office/powerpoint/2010/main" val="1588415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DATA UNDERSTANDING </a:t>
            </a:r>
          </a:p>
        </p:txBody>
      </p:sp>
      <p:sp>
        <p:nvSpPr>
          <p:cNvPr id="3" name="Content Placeholder 2"/>
          <p:cNvSpPr>
            <a:spLocks noGrp="1"/>
          </p:cNvSpPr>
          <p:nvPr>
            <p:ph idx="1"/>
          </p:nvPr>
        </p:nvSpPr>
        <p:spPr/>
        <p:txBody>
          <a:bodyPr/>
          <a:lstStyle/>
          <a:p>
            <a:r>
              <a:rPr lang="en-US" dirty="0"/>
              <a:t>Data was collected on real time through PAN INDIA survey over several years.</a:t>
            </a:r>
          </a:p>
          <a:p>
            <a:endParaRPr lang="en-US" dirty="0"/>
          </a:p>
          <a:p>
            <a:r>
              <a:rPr lang="en-US" dirty="0"/>
              <a:t> The data consists of the patient medical history, drug sensitivity results , demographic details and lab test results </a:t>
            </a:r>
          </a:p>
          <a:p>
            <a:endParaRPr lang="en-US" dirty="0"/>
          </a:p>
          <a:p>
            <a:r>
              <a:rPr lang="en-US" dirty="0"/>
              <a:t>There are 5280 observations which forms the raw data  .</a:t>
            </a:r>
          </a:p>
          <a:p>
            <a:pPr marL="0" indent="0">
              <a:buNone/>
            </a:pPr>
            <a:endParaRPr lang="en-US" dirty="0"/>
          </a:p>
          <a:p>
            <a:endParaRPr lang="en-US" dirty="0"/>
          </a:p>
        </p:txBody>
      </p:sp>
      <p:sp>
        <p:nvSpPr>
          <p:cNvPr id="4" name="Date Placeholder 3"/>
          <p:cNvSpPr>
            <a:spLocks noGrp="1"/>
          </p:cNvSpPr>
          <p:nvPr>
            <p:ph type="dt" sz="half" idx="2"/>
          </p:nvPr>
        </p:nvSpPr>
        <p:spPr/>
        <p:txBody>
          <a:bodyPr/>
          <a:lstStyle/>
          <a:p>
            <a:fld id="{A8E8F3CA-9060-42F6-9ADC-2E423FEFE187}" type="datetime1">
              <a:rPr lang="en-US" smtClean="0"/>
              <a:pPr/>
              <a:t>12/7/2018</a:t>
            </a:fld>
            <a:endParaRPr lang="en-US" dirty="0"/>
          </a:p>
        </p:txBody>
      </p:sp>
      <p:sp>
        <p:nvSpPr>
          <p:cNvPr id="5" name="Footer Placeholder 4"/>
          <p:cNvSpPr>
            <a:spLocks noGrp="1"/>
          </p:cNvSpPr>
          <p:nvPr>
            <p:ph type="ftr" sz="quarter" idx="3"/>
          </p:nvPr>
        </p:nvSpPr>
        <p:spPr/>
        <p:txBody>
          <a:bodyPr/>
          <a:lstStyle/>
          <a:p>
            <a:r>
              <a:rPr lang="en-US" dirty="0"/>
              <a:t>REVA Academy for Corporate Excellence</a:t>
            </a:r>
          </a:p>
        </p:txBody>
      </p:sp>
    </p:spTree>
    <p:extLst>
      <p:ext uri="{BB962C8B-B14F-4D97-AF65-F5344CB8AC3E}">
        <p14:creationId xmlns:p14="http://schemas.microsoft.com/office/powerpoint/2010/main" val="4000655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Data description </a:t>
            </a:r>
          </a:p>
        </p:txBody>
      </p:sp>
      <p:sp>
        <p:nvSpPr>
          <p:cNvPr id="3" name="Content Placeholder 2"/>
          <p:cNvSpPr>
            <a:spLocks noGrp="1"/>
          </p:cNvSpPr>
          <p:nvPr>
            <p:ph idx="1"/>
          </p:nvPr>
        </p:nvSpPr>
        <p:spPr/>
        <p:txBody>
          <a:bodyPr/>
          <a:lstStyle/>
          <a:p>
            <a:r>
              <a:rPr lang="en-US" dirty="0"/>
              <a:t>City status : Strata the patients belong to ( Rural/Urban/Tribal)</a:t>
            </a:r>
          </a:p>
          <a:p>
            <a:r>
              <a:rPr lang="en-US" dirty="0"/>
              <a:t>Smoke status – Non smoker/Past-smoker/Current Smoker</a:t>
            </a:r>
          </a:p>
          <a:p>
            <a:r>
              <a:rPr lang="en-US" dirty="0"/>
              <a:t>Drink status – Non–alcoholic /Current alcoholic /Past-alcoholic</a:t>
            </a:r>
          </a:p>
          <a:p>
            <a:r>
              <a:rPr lang="en-US" dirty="0"/>
              <a:t>TB Contact  - History of TB patients in the family </a:t>
            </a:r>
          </a:p>
          <a:p>
            <a:r>
              <a:rPr lang="en-US" dirty="0"/>
              <a:t>HIV status – Diagnosed with HIV or not </a:t>
            </a:r>
          </a:p>
          <a:p>
            <a:r>
              <a:rPr lang="en-US" dirty="0"/>
              <a:t>Diabetes – Diabetic /Non-diabetic</a:t>
            </a:r>
          </a:p>
          <a:p>
            <a:r>
              <a:rPr lang="en-US" dirty="0"/>
              <a:t>Marital – Married/</a:t>
            </a:r>
            <a:r>
              <a:rPr lang="en-US" dirty="0" err="1"/>
              <a:t>UnMarried</a:t>
            </a:r>
            <a:r>
              <a:rPr lang="en-US" dirty="0"/>
              <a:t>/Widow/Separated/Divorced</a:t>
            </a:r>
          </a:p>
          <a:p>
            <a:r>
              <a:rPr lang="en-US" dirty="0"/>
              <a:t>Education – College/Illiterate/Primary School/High School</a:t>
            </a:r>
          </a:p>
        </p:txBody>
      </p:sp>
      <p:sp>
        <p:nvSpPr>
          <p:cNvPr id="4" name="Date Placeholder 3"/>
          <p:cNvSpPr>
            <a:spLocks noGrp="1"/>
          </p:cNvSpPr>
          <p:nvPr>
            <p:ph type="dt" sz="half" idx="2"/>
          </p:nvPr>
        </p:nvSpPr>
        <p:spPr/>
        <p:txBody>
          <a:bodyPr/>
          <a:lstStyle/>
          <a:p>
            <a:fld id="{A8E8F3CA-9060-42F6-9ADC-2E423FEFE187}" type="datetime1">
              <a:rPr lang="en-US" smtClean="0"/>
              <a:pPr/>
              <a:t>12/7/2018</a:t>
            </a:fld>
            <a:endParaRPr lang="en-US" dirty="0"/>
          </a:p>
        </p:txBody>
      </p:sp>
      <p:sp>
        <p:nvSpPr>
          <p:cNvPr id="5" name="Footer Placeholder 4"/>
          <p:cNvSpPr>
            <a:spLocks noGrp="1"/>
          </p:cNvSpPr>
          <p:nvPr>
            <p:ph type="ftr" sz="quarter" idx="3"/>
          </p:nvPr>
        </p:nvSpPr>
        <p:spPr/>
        <p:txBody>
          <a:bodyPr/>
          <a:lstStyle/>
          <a:p>
            <a:r>
              <a:rPr lang="en-US" dirty="0"/>
              <a:t>REVA Academy for Corporate Excellence</a:t>
            </a:r>
          </a:p>
        </p:txBody>
      </p:sp>
    </p:spTree>
    <p:extLst>
      <p:ext uri="{BB962C8B-B14F-4D97-AF65-F5344CB8AC3E}">
        <p14:creationId xmlns:p14="http://schemas.microsoft.com/office/powerpoint/2010/main" val="2657118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DATA PREPARATION</a:t>
            </a:r>
            <a:endParaRPr lang="en-US" u="sng" dirty="0"/>
          </a:p>
        </p:txBody>
      </p:sp>
      <p:sp>
        <p:nvSpPr>
          <p:cNvPr id="3" name="Content Placeholder 2"/>
          <p:cNvSpPr>
            <a:spLocks noGrp="1"/>
          </p:cNvSpPr>
          <p:nvPr>
            <p:ph idx="1"/>
          </p:nvPr>
        </p:nvSpPr>
        <p:spPr/>
        <p:txBody>
          <a:bodyPr>
            <a:normAutofit fontScale="92500" lnSpcReduction="10000"/>
          </a:bodyPr>
          <a:lstStyle/>
          <a:p>
            <a:r>
              <a:rPr lang="en-US" dirty="0"/>
              <a:t>Patients were separated into two segments   </a:t>
            </a:r>
          </a:p>
          <a:p>
            <a:pPr marL="0" indent="0">
              <a:buNone/>
            </a:pPr>
            <a:r>
              <a:rPr lang="en-US" dirty="0"/>
              <a:t>  	  a) Patients who are treated for the first time</a:t>
            </a:r>
          </a:p>
          <a:p>
            <a:pPr marL="0" indent="0">
              <a:buNone/>
            </a:pPr>
            <a:r>
              <a:rPr lang="en-US" dirty="0"/>
              <a:t>  	  b) Patients who are previously treated </a:t>
            </a:r>
          </a:p>
          <a:p>
            <a:endParaRPr lang="en-US" dirty="0"/>
          </a:p>
          <a:p>
            <a:r>
              <a:rPr lang="en-US" dirty="0"/>
              <a:t>Fresh cases vs Previously treated cases</a:t>
            </a:r>
          </a:p>
          <a:p>
            <a:pPr marL="0" indent="0">
              <a:buNone/>
            </a:pPr>
            <a:r>
              <a:rPr lang="en-US" dirty="0"/>
              <a:t>         a) Number of fresh cases = 3015</a:t>
            </a:r>
          </a:p>
          <a:p>
            <a:pPr marL="0" indent="0">
              <a:buNone/>
            </a:pPr>
            <a:r>
              <a:rPr lang="en-US" dirty="0"/>
              <a:t>         b) Number of previously treated cases = 1877</a:t>
            </a:r>
          </a:p>
          <a:p>
            <a:pPr marL="0" indent="0">
              <a:buNone/>
            </a:pPr>
            <a:endParaRPr lang="en-US" dirty="0"/>
          </a:p>
          <a:p>
            <a:r>
              <a:rPr lang="en-US" dirty="0"/>
              <a:t>Out of 5280 records , 323 records did not have drug susceptibility test results . Hence they were discarded</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2"/>
          </p:nvPr>
        </p:nvSpPr>
        <p:spPr/>
        <p:txBody>
          <a:bodyPr/>
          <a:lstStyle/>
          <a:p>
            <a:fld id="{A8E8F3CA-9060-42F6-9ADC-2E423FEFE187}" type="datetime1">
              <a:rPr lang="en-US" smtClean="0"/>
              <a:pPr/>
              <a:t>12/7/2018</a:t>
            </a:fld>
            <a:endParaRPr lang="en-US" dirty="0"/>
          </a:p>
        </p:txBody>
      </p:sp>
      <p:sp>
        <p:nvSpPr>
          <p:cNvPr id="5" name="Footer Placeholder 4"/>
          <p:cNvSpPr>
            <a:spLocks noGrp="1"/>
          </p:cNvSpPr>
          <p:nvPr>
            <p:ph type="ftr" sz="quarter" idx="3"/>
          </p:nvPr>
        </p:nvSpPr>
        <p:spPr/>
        <p:txBody>
          <a:bodyPr/>
          <a:lstStyle/>
          <a:p>
            <a:r>
              <a:rPr lang="en-US" dirty="0"/>
              <a:t>REVA Academy for Corporate Excellence</a:t>
            </a:r>
          </a:p>
        </p:txBody>
      </p:sp>
    </p:spTree>
    <p:extLst>
      <p:ext uri="{BB962C8B-B14F-4D97-AF65-F5344CB8AC3E}">
        <p14:creationId xmlns:p14="http://schemas.microsoft.com/office/powerpoint/2010/main" val="3868060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Exploring the Data</a:t>
            </a:r>
            <a:endParaRPr lang="en-US" u="sng" dirty="0"/>
          </a:p>
        </p:txBody>
      </p:sp>
      <p:sp>
        <p:nvSpPr>
          <p:cNvPr id="3" name="Content Placeholder 2"/>
          <p:cNvSpPr>
            <a:spLocks noGrp="1"/>
          </p:cNvSpPr>
          <p:nvPr>
            <p:ph idx="1"/>
          </p:nvPr>
        </p:nvSpPr>
        <p:spPr/>
        <p:txBody>
          <a:bodyPr/>
          <a:lstStyle/>
          <a:p>
            <a:r>
              <a:rPr lang="en-US" dirty="0"/>
              <a:t>Initial exploratory analysis on the previously treated cases showed the following variables significant</a:t>
            </a:r>
          </a:p>
          <a:p>
            <a:pPr marL="0" indent="0">
              <a:buNone/>
            </a:pPr>
            <a:r>
              <a:rPr lang="en-US" dirty="0"/>
              <a:t>        a) </a:t>
            </a:r>
            <a:r>
              <a:rPr lang="en-US" dirty="0" smtClean="0"/>
              <a:t>Marital </a:t>
            </a:r>
            <a:endParaRPr lang="en-US" dirty="0"/>
          </a:p>
          <a:p>
            <a:pPr marL="0" indent="0">
              <a:buNone/>
            </a:pPr>
            <a:r>
              <a:rPr lang="en-US" dirty="0"/>
              <a:t>        b) </a:t>
            </a:r>
            <a:r>
              <a:rPr lang="en-US" dirty="0" smtClean="0"/>
              <a:t>Strata</a:t>
            </a:r>
            <a:endParaRPr lang="en-US" dirty="0"/>
          </a:p>
          <a:p>
            <a:pPr marL="0" indent="0">
              <a:buNone/>
            </a:pPr>
            <a:r>
              <a:rPr lang="en-US" dirty="0"/>
              <a:t>        c) </a:t>
            </a:r>
            <a:r>
              <a:rPr lang="en-US" dirty="0" smtClean="0"/>
              <a:t>Education</a:t>
            </a:r>
            <a:endParaRPr lang="en-US" dirty="0"/>
          </a:p>
          <a:p>
            <a:pPr marL="0" indent="0">
              <a:buNone/>
            </a:pPr>
            <a:r>
              <a:rPr lang="en-US" dirty="0"/>
              <a:t>        d) </a:t>
            </a:r>
            <a:r>
              <a:rPr lang="en-US" dirty="0" smtClean="0"/>
              <a:t>Gender</a:t>
            </a:r>
          </a:p>
          <a:p>
            <a:pPr marL="0" indent="0">
              <a:buNone/>
            </a:pPr>
            <a:r>
              <a:rPr lang="en-US" dirty="0" smtClean="0"/>
              <a:t>        e) Job Type</a:t>
            </a:r>
            <a:endParaRPr lang="en-US" dirty="0"/>
          </a:p>
          <a:p>
            <a:pPr marL="0" indent="0">
              <a:buNone/>
            </a:pPr>
            <a:endParaRPr lang="en-US" dirty="0"/>
          </a:p>
        </p:txBody>
      </p:sp>
      <p:sp>
        <p:nvSpPr>
          <p:cNvPr id="4" name="Date Placeholder 3"/>
          <p:cNvSpPr>
            <a:spLocks noGrp="1"/>
          </p:cNvSpPr>
          <p:nvPr>
            <p:ph type="dt" sz="half" idx="2"/>
          </p:nvPr>
        </p:nvSpPr>
        <p:spPr/>
        <p:txBody>
          <a:bodyPr/>
          <a:lstStyle/>
          <a:p>
            <a:fld id="{A8E8F3CA-9060-42F6-9ADC-2E423FEFE187}" type="datetime1">
              <a:rPr lang="en-US" smtClean="0"/>
              <a:pPr/>
              <a:t>12/7/2018</a:t>
            </a:fld>
            <a:endParaRPr lang="en-US" dirty="0"/>
          </a:p>
        </p:txBody>
      </p:sp>
      <p:sp>
        <p:nvSpPr>
          <p:cNvPr id="5" name="Footer Placeholder 4"/>
          <p:cNvSpPr>
            <a:spLocks noGrp="1"/>
          </p:cNvSpPr>
          <p:nvPr>
            <p:ph type="ftr" sz="quarter" idx="3"/>
          </p:nvPr>
        </p:nvSpPr>
        <p:spPr/>
        <p:txBody>
          <a:bodyPr/>
          <a:lstStyle/>
          <a:p>
            <a:r>
              <a:rPr lang="en-US" dirty="0"/>
              <a:t>REVA Academy for Corporate Excellence</a:t>
            </a:r>
          </a:p>
        </p:txBody>
      </p:sp>
      <p:pic>
        <p:nvPicPr>
          <p:cNvPr id="7" name="Picture 6"/>
          <p:cNvPicPr>
            <a:picLocks noChangeAspect="1"/>
          </p:cNvPicPr>
          <p:nvPr/>
        </p:nvPicPr>
        <p:blipFill>
          <a:blip r:embed="rId3"/>
          <a:stretch>
            <a:fillRect/>
          </a:stretch>
        </p:blipFill>
        <p:spPr>
          <a:xfrm>
            <a:off x="5444836" y="2824523"/>
            <a:ext cx="5525081" cy="2353541"/>
          </a:xfrm>
          <a:prstGeom prst="rect">
            <a:avLst/>
          </a:prstGeom>
        </p:spPr>
      </p:pic>
    </p:spTree>
    <p:extLst>
      <p:ext uri="{BB962C8B-B14F-4D97-AF65-F5344CB8AC3E}">
        <p14:creationId xmlns:p14="http://schemas.microsoft.com/office/powerpoint/2010/main" val="1362568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Distribution of key variables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420" y="1704978"/>
            <a:ext cx="5137715" cy="3380076"/>
          </a:xfrm>
        </p:spPr>
      </p:pic>
      <p:sp>
        <p:nvSpPr>
          <p:cNvPr id="4" name="Date Placeholder 3"/>
          <p:cNvSpPr>
            <a:spLocks noGrp="1"/>
          </p:cNvSpPr>
          <p:nvPr>
            <p:ph type="dt" sz="half" idx="2"/>
          </p:nvPr>
        </p:nvSpPr>
        <p:spPr/>
        <p:txBody>
          <a:bodyPr/>
          <a:lstStyle/>
          <a:p>
            <a:fld id="{A8E8F3CA-9060-42F6-9ADC-2E423FEFE187}" type="datetime1">
              <a:rPr lang="en-US" smtClean="0"/>
              <a:pPr/>
              <a:t>12/7/2018</a:t>
            </a:fld>
            <a:endParaRPr lang="en-US" dirty="0"/>
          </a:p>
        </p:txBody>
      </p:sp>
      <p:sp>
        <p:nvSpPr>
          <p:cNvPr id="5" name="Footer Placeholder 4"/>
          <p:cNvSpPr>
            <a:spLocks noGrp="1"/>
          </p:cNvSpPr>
          <p:nvPr>
            <p:ph type="ftr" sz="quarter" idx="3"/>
          </p:nvPr>
        </p:nvSpPr>
        <p:spPr/>
        <p:txBody>
          <a:bodyPr/>
          <a:lstStyle/>
          <a:p>
            <a:r>
              <a:rPr lang="en-US" dirty="0"/>
              <a:t>REVA Academy for Corporate Excellence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04977"/>
            <a:ext cx="4932145" cy="3380076"/>
          </a:xfrm>
          <a:prstGeom prst="rect">
            <a:avLst/>
          </a:prstGeom>
        </p:spPr>
      </p:pic>
    </p:spTree>
    <p:extLst>
      <p:ext uri="{BB962C8B-B14F-4D97-AF65-F5344CB8AC3E}">
        <p14:creationId xmlns:p14="http://schemas.microsoft.com/office/powerpoint/2010/main" val="3417063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777" y="2189017"/>
            <a:ext cx="5324714" cy="3454667"/>
          </a:xfrm>
        </p:spPr>
      </p:pic>
      <p:sp>
        <p:nvSpPr>
          <p:cNvPr id="4" name="Date Placeholder 3"/>
          <p:cNvSpPr>
            <a:spLocks noGrp="1"/>
          </p:cNvSpPr>
          <p:nvPr>
            <p:ph type="dt" sz="half" idx="2"/>
          </p:nvPr>
        </p:nvSpPr>
        <p:spPr/>
        <p:txBody>
          <a:bodyPr/>
          <a:lstStyle/>
          <a:p>
            <a:fld id="{A8E8F3CA-9060-42F6-9ADC-2E423FEFE187}" type="datetime1">
              <a:rPr lang="en-US" smtClean="0"/>
              <a:pPr/>
              <a:t>12/7/2018</a:t>
            </a:fld>
            <a:endParaRPr lang="en-US" dirty="0"/>
          </a:p>
        </p:txBody>
      </p:sp>
      <p:sp>
        <p:nvSpPr>
          <p:cNvPr id="5" name="Footer Placeholder 4"/>
          <p:cNvSpPr>
            <a:spLocks noGrp="1"/>
          </p:cNvSpPr>
          <p:nvPr>
            <p:ph type="ftr" sz="quarter" idx="3"/>
          </p:nvPr>
        </p:nvSpPr>
        <p:spPr/>
        <p:txBody>
          <a:bodyPr/>
          <a:lstStyle/>
          <a:p>
            <a:r>
              <a:rPr lang="en-US" dirty="0"/>
              <a:t>REVA Academy for Corporate Excellence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89017"/>
            <a:ext cx="4918364" cy="3533519"/>
          </a:xfrm>
          <a:prstGeom prst="rect">
            <a:avLst/>
          </a:prstGeom>
        </p:spPr>
      </p:pic>
    </p:spTree>
    <p:extLst>
      <p:ext uri="{BB962C8B-B14F-4D97-AF65-F5344CB8AC3E}">
        <p14:creationId xmlns:p14="http://schemas.microsoft.com/office/powerpoint/2010/main" val="1149143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1999"/>
            <a:ext cx="10515600" cy="1325563"/>
          </a:xfrm>
        </p:spPr>
        <p:txBody>
          <a:bodyPr/>
          <a:lstStyle/>
          <a:p>
            <a:r>
              <a:rPr lang="en-US" u="sng" dirty="0"/>
              <a:t>Distribution of MDR cases</a:t>
            </a:r>
            <a:r>
              <a:rPr lang="en-US" dirty="0"/>
              <a:t> </a:t>
            </a:r>
          </a:p>
        </p:txBody>
      </p:sp>
      <p:sp>
        <p:nvSpPr>
          <p:cNvPr id="4" name="Date Placeholder 3"/>
          <p:cNvSpPr>
            <a:spLocks noGrp="1"/>
          </p:cNvSpPr>
          <p:nvPr>
            <p:ph type="dt" sz="half" idx="2"/>
          </p:nvPr>
        </p:nvSpPr>
        <p:spPr/>
        <p:txBody>
          <a:bodyPr/>
          <a:lstStyle/>
          <a:p>
            <a:fld id="{A8E8F3CA-9060-42F6-9ADC-2E423FEFE187}" type="datetime1">
              <a:rPr lang="en-US" smtClean="0"/>
              <a:pPr/>
              <a:t>12/7/2018</a:t>
            </a:fld>
            <a:endParaRPr lang="en-US" dirty="0"/>
          </a:p>
        </p:txBody>
      </p:sp>
      <p:sp>
        <p:nvSpPr>
          <p:cNvPr id="5" name="Footer Placeholder 4"/>
          <p:cNvSpPr>
            <a:spLocks noGrp="1"/>
          </p:cNvSpPr>
          <p:nvPr>
            <p:ph type="ftr" sz="quarter" idx="3"/>
          </p:nvPr>
        </p:nvSpPr>
        <p:spPr/>
        <p:txBody>
          <a:bodyPr/>
          <a:lstStyle/>
          <a:p>
            <a:r>
              <a:rPr lang="en-US" dirty="0"/>
              <a:t>REVA Academy for Corporate Excellence</a:t>
            </a:r>
          </a:p>
        </p:txBody>
      </p:sp>
      <p:sp>
        <p:nvSpPr>
          <p:cNvPr id="3" name="Content Placeholder 2"/>
          <p:cNvSpPr>
            <a:spLocks noGrp="1"/>
          </p:cNvSpPr>
          <p:nvPr>
            <p:ph idx="1"/>
          </p:nvPr>
        </p:nvSpPr>
        <p:spPr>
          <a:xfrm>
            <a:off x="838199" y="1413164"/>
            <a:ext cx="10965873" cy="4763799"/>
          </a:xfrm>
        </p:spPr>
        <p:txBody>
          <a:bodyPr/>
          <a:lstStyle/>
          <a:p>
            <a:endParaRPr lang="en-US" dirty="0"/>
          </a:p>
        </p:txBody>
      </p:sp>
      <p:pic>
        <p:nvPicPr>
          <p:cNvPr id="7" name="Picture 6"/>
          <p:cNvPicPr>
            <a:picLocks noChangeAspect="1"/>
          </p:cNvPicPr>
          <p:nvPr/>
        </p:nvPicPr>
        <p:blipFill>
          <a:blip r:embed="rId2"/>
          <a:stretch>
            <a:fillRect/>
          </a:stretch>
        </p:blipFill>
        <p:spPr>
          <a:xfrm>
            <a:off x="110838" y="1413163"/>
            <a:ext cx="9042618" cy="4558145"/>
          </a:xfrm>
          <a:prstGeom prst="rect">
            <a:avLst/>
          </a:prstGeom>
        </p:spPr>
      </p:pic>
      <p:pic>
        <p:nvPicPr>
          <p:cNvPr id="8" name="Picture 7"/>
          <p:cNvPicPr>
            <a:picLocks noChangeAspect="1"/>
          </p:cNvPicPr>
          <p:nvPr/>
        </p:nvPicPr>
        <p:blipFill>
          <a:blip r:embed="rId3"/>
          <a:stretch>
            <a:fillRect/>
          </a:stretch>
        </p:blipFill>
        <p:spPr>
          <a:xfrm>
            <a:off x="9157855" y="2909888"/>
            <a:ext cx="2646217" cy="1759094"/>
          </a:xfrm>
          <a:prstGeom prst="rect">
            <a:avLst/>
          </a:prstGeom>
        </p:spPr>
      </p:pic>
    </p:spTree>
    <p:extLst>
      <p:ext uri="{BB962C8B-B14F-4D97-AF65-F5344CB8AC3E}">
        <p14:creationId xmlns:p14="http://schemas.microsoft.com/office/powerpoint/2010/main" val="2764540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ANALYSIS &amp; MODELLING</a:t>
            </a:r>
            <a:endParaRPr lang="en-US" u="sng"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A8E8F3CA-9060-42F6-9ADC-2E423FEFE187}" type="datetime1">
              <a:rPr lang="en-US" smtClean="0"/>
              <a:pPr/>
              <a:t>12/7/2018</a:t>
            </a:fld>
            <a:endParaRPr lang="en-US" dirty="0"/>
          </a:p>
        </p:txBody>
      </p:sp>
      <p:sp>
        <p:nvSpPr>
          <p:cNvPr id="5" name="Footer Placeholder 4"/>
          <p:cNvSpPr>
            <a:spLocks noGrp="1"/>
          </p:cNvSpPr>
          <p:nvPr>
            <p:ph type="ftr" sz="quarter" idx="3"/>
          </p:nvPr>
        </p:nvSpPr>
        <p:spPr/>
        <p:txBody>
          <a:bodyPr/>
          <a:lstStyle/>
          <a:p>
            <a:r>
              <a:rPr lang="en-US" dirty="0"/>
              <a:t>REVA Academy for Corporate Excellence</a:t>
            </a:r>
            <a:endParaRPr lang="en-US" dirty="0"/>
          </a:p>
        </p:txBody>
      </p:sp>
      <p:pic>
        <p:nvPicPr>
          <p:cNvPr id="6" name="Picture 5"/>
          <p:cNvPicPr>
            <a:picLocks noChangeAspect="1"/>
          </p:cNvPicPr>
          <p:nvPr/>
        </p:nvPicPr>
        <p:blipFill>
          <a:blip r:embed="rId2"/>
          <a:stretch>
            <a:fillRect/>
          </a:stretch>
        </p:blipFill>
        <p:spPr>
          <a:xfrm>
            <a:off x="838201" y="1690688"/>
            <a:ext cx="10051472" cy="4548981"/>
          </a:xfrm>
          <a:prstGeom prst="rect">
            <a:avLst/>
          </a:prstGeom>
        </p:spPr>
      </p:pic>
    </p:spTree>
    <p:extLst>
      <p:ext uri="{BB962C8B-B14F-4D97-AF65-F5344CB8AC3E}">
        <p14:creationId xmlns:p14="http://schemas.microsoft.com/office/powerpoint/2010/main" val="1126855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CRISP-DM METHODOLOGY</a:t>
            </a:r>
            <a:r>
              <a:rPr lang="en-US" dirty="0" smtClean="0"/>
              <a:t> </a:t>
            </a:r>
            <a:endParaRPr lang="en-US" dirty="0"/>
          </a:p>
        </p:txBody>
      </p:sp>
      <p:pic>
        <p:nvPicPr>
          <p:cNvPr id="6" name="Content Placeholder 5"/>
          <p:cNvPicPr>
            <a:picLocks noGrp="1" noChangeAspect="1"/>
          </p:cNvPicPr>
          <p:nvPr>
            <p:ph idx="1"/>
          </p:nvPr>
        </p:nvPicPr>
        <p:blipFill>
          <a:blip r:embed="rId2"/>
          <a:stretch>
            <a:fillRect/>
          </a:stretch>
        </p:blipFill>
        <p:spPr>
          <a:xfrm>
            <a:off x="1648690" y="1825625"/>
            <a:ext cx="8769927" cy="4351338"/>
          </a:xfrm>
          <a:prstGeom prst="rect">
            <a:avLst/>
          </a:prstGeom>
        </p:spPr>
      </p:pic>
      <p:sp>
        <p:nvSpPr>
          <p:cNvPr id="4" name="Date Placeholder 3"/>
          <p:cNvSpPr>
            <a:spLocks noGrp="1"/>
          </p:cNvSpPr>
          <p:nvPr>
            <p:ph type="dt" sz="half" idx="2"/>
          </p:nvPr>
        </p:nvSpPr>
        <p:spPr/>
        <p:txBody>
          <a:bodyPr/>
          <a:lstStyle/>
          <a:p>
            <a:fld id="{A8E8F3CA-9060-42F6-9ADC-2E423FEFE187}" type="datetime1">
              <a:rPr lang="en-US" smtClean="0"/>
              <a:pPr/>
              <a:t>12/7/2018</a:t>
            </a:fld>
            <a:endParaRPr lang="en-US" dirty="0"/>
          </a:p>
        </p:txBody>
      </p:sp>
      <p:sp>
        <p:nvSpPr>
          <p:cNvPr id="5" name="Footer Placeholder 4"/>
          <p:cNvSpPr>
            <a:spLocks noGrp="1"/>
          </p:cNvSpPr>
          <p:nvPr>
            <p:ph type="ftr" sz="quarter" idx="3"/>
          </p:nvPr>
        </p:nvSpPr>
        <p:spPr/>
        <p:txBody>
          <a:bodyPr/>
          <a:lstStyle/>
          <a:p>
            <a:r>
              <a:rPr lang="en-US" dirty="0"/>
              <a:t>REVA Academy for Corporate Excellence</a:t>
            </a:r>
            <a:endParaRPr lang="en-US" dirty="0"/>
          </a:p>
        </p:txBody>
      </p:sp>
    </p:spTree>
    <p:extLst>
      <p:ext uri="{BB962C8B-B14F-4D97-AF65-F5344CB8AC3E}">
        <p14:creationId xmlns:p14="http://schemas.microsoft.com/office/powerpoint/2010/main" val="1432643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7235"/>
            <a:ext cx="10515600" cy="1358179"/>
          </a:xfrm>
        </p:spPr>
        <p:txBody>
          <a:bodyPr>
            <a:normAutofit/>
          </a:bodyPr>
          <a:lstStyle/>
          <a:p>
            <a:r>
              <a:rPr lang="en-US" sz="4000" dirty="0" smtClean="0"/>
              <a:t>		</a:t>
            </a:r>
            <a:r>
              <a:rPr lang="en-US" sz="4000" u="sng" dirty="0" smtClean="0"/>
              <a:t>ANALYSIS &amp; MODELLING(Cont..)</a:t>
            </a:r>
            <a:endParaRPr lang="en-US" sz="4000" u="sng" dirty="0"/>
          </a:p>
        </p:txBody>
      </p:sp>
      <p:sp>
        <p:nvSpPr>
          <p:cNvPr id="3" name="Content Placeholder 2"/>
          <p:cNvSpPr>
            <a:spLocks noGrp="1"/>
          </p:cNvSpPr>
          <p:nvPr>
            <p:ph idx="1"/>
          </p:nvPr>
        </p:nvSpPr>
        <p:spPr/>
        <p:txBody>
          <a:bodyPr>
            <a:normAutofit/>
          </a:bodyPr>
          <a:lstStyle/>
          <a:p>
            <a:r>
              <a:rPr lang="en-US" dirty="0"/>
              <a:t>One of the most popular clustering technique – </a:t>
            </a:r>
            <a:r>
              <a:rPr lang="en-US" dirty="0" err="1"/>
              <a:t>Simplekmeans</a:t>
            </a:r>
            <a:r>
              <a:rPr lang="en-US" dirty="0"/>
              <a:t> is used for the analysis . The idea is to identify a segment which represents a large chunk of the MDR population </a:t>
            </a:r>
          </a:p>
          <a:p>
            <a:r>
              <a:rPr lang="en-US" dirty="0"/>
              <a:t>Each patient was assigned a score based on the resistance they had against 13 drugs (fluoroquinolones) including Rifampicin and Isoniazid (I&amp;H)</a:t>
            </a:r>
          </a:p>
          <a:p>
            <a:r>
              <a:rPr lang="en-US" dirty="0"/>
              <a:t>Patients who were resistant to Rifampicin or Isoniazid were marked as MDR </a:t>
            </a:r>
          </a:p>
          <a:p>
            <a:r>
              <a:rPr lang="en-US" dirty="0"/>
              <a:t>Patients who were resistant to other drugs were also included in the scoring system  </a:t>
            </a:r>
          </a:p>
          <a:p>
            <a:endParaRPr lang="en-US" dirty="0"/>
          </a:p>
        </p:txBody>
      </p:sp>
      <p:sp>
        <p:nvSpPr>
          <p:cNvPr id="4" name="Date Placeholder 3"/>
          <p:cNvSpPr>
            <a:spLocks noGrp="1"/>
          </p:cNvSpPr>
          <p:nvPr>
            <p:ph type="dt" sz="half" idx="2"/>
          </p:nvPr>
        </p:nvSpPr>
        <p:spPr/>
        <p:txBody>
          <a:bodyPr/>
          <a:lstStyle/>
          <a:p>
            <a:fld id="{A8E8F3CA-9060-42F6-9ADC-2E423FEFE187}" type="datetime1">
              <a:rPr lang="en-US" smtClean="0"/>
              <a:pPr/>
              <a:t>12/7/2018</a:t>
            </a:fld>
            <a:endParaRPr lang="en-US" dirty="0"/>
          </a:p>
        </p:txBody>
      </p:sp>
      <p:sp>
        <p:nvSpPr>
          <p:cNvPr id="5" name="Footer Placeholder 4"/>
          <p:cNvSpPr>
            <a:spLocks noGrp="1"/>
          </p:cNvSpPr>
          <p:nvPr>
            <p:ph type="ftr" sz="quarter" idx="3"/>
          </p:nvPr>
        </p:nvSpPr>
        <p:spPr/>
        <p:txBody>
          <a:bodyPr/>
          <a:lstStyle/>
          <a:p>
            <a:r>
              <a:rPr lang="en-US" dirty="0"/>
              <a:t>REVA Academy for Corporate Excellence</a:t>
            </a:r>
          </a:p>
        </p:txBody>
      </p:sp>
    </p:spTree>
    <p:extLst>
      <p:ext uri="{BB962C8B-B14F-4D97-AF65-F5344CB8AC3E}">
        <p14:creationId xmlns:p14="http://schemas.microsoft.com/office/powerpoint/2010/main" val="1669909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000" u="sng" dirty="0" smtClean="0"/>
              <a:t>ANALYSIS </a:t>
            </a:r>
            <a:r>
              <a:rPr lang="en-US" sz="4000" u="sng" dirty="0" smtClean="0"/>
              <a:t>&amp; </a:t>
            </a:r>
            <a:r>
              <a:rPr lang="en-US" sz="4000" u="sng" dirty="0" smtClean="0"/>
              <a:t>MODELLING(Cont</a:t>
            </a:r>
            <a:r>
              <a:rPr lang="en-US" sz="4000" u="sng" dirty="0"/>
              <a:t>..)</a:t>
            </a:r>
          </a:p>
        </p:txBody>
      </p:sp>
      <p:sp>
        <p:nvSpPr>
          <p:cNvPr id="3" name="Content Placeholder 2"/>
          <p:cNvSpPr>
            <a:spLocks noGrp="1"/>
          </p:cNvSpPr>
          <p:nvPr>
            <p:ph idx="1"/>
          </p:nvPr>
        </p:nvSpPr>
        <p:spPr/>
        <p:txBody>
          <a:bodyPr>
            <a:normAutofit/>
          </a:bodyPr>
          <a:lstStyle/>
          <a:p>
            <a:r>
              <a:rPr lang="en-US" dirty="0"/>
              <a:t>After identifying the right cluster , further analysis was carried out . </a:t>
            </a:r>
          </a:p>
          <a:p>
            <a:r>
              <a:rPr lang="en-US" dirty="0"/>
              <a:t>We derived the conditional probability matrix using </a:t>
            </a:r>
            <a:r>
              <a:rPr lang="en-US" dirty="0" err="1"/>
              <a:t>Naives</a:t>
            </a:r>
            <a:r>
              <a:rPr lang="en-US" dirty="0"/>
              <a:t> Bayes technique to identify the significant variables that are affecting multi drug resistance</a:t>
            </a:r>
          </a:p>
          <a:p>
            <a:r>
              <a:rPr lang="en-US" dirty="0"/>
              <a:t>A machine learning model was built to predict the MDR cases without drug susceptibility tests</a:t>
            </a:r>
          </a:p>
          <a:p>
            <a:r>
              <a:rPr lang="en-US" dirty="0"/>
              <a:t>Several classifiers such as Random Forests , Support Vector machines were used to refine the accuracy of the model</a:t>
            </a:r>
          </a:p>
          <a:p>
            <a:endParaRPr lang="en-US" dirty="0"/>
          </a:p>
        </p:txBody>
      </p:sp>
      <p:sp>
        <p:nvSpPr>
          <p:cNvPr id="4" name="Date Placeholder 3"/>
          <p:cNvSpPr>
            <a:spLocks noGrp="1"/>
          </p:cNvSpPr>
          <p:nvPr>
            <p:ph type="dt" sz="half" idx="2"/>
          </p:nvPr>
        </p:nvSpPr>
        <p:spPr/>
        <p:txBody>
          <a:bodyPr/>
          <a:lstStyle/>
          <a:p>
            <a:fld id="{A8E8F3CA-9060-42F6-9ADC-2E423FEFE187}" type="datetime1">
              <a:rPr lang="en-US" smtClean="0"/>
              <a:pPr/>
              <a:t>12/7/2018</a:t>
            </a:fld>
            <a:endParaRPr lang="en-US" dirty="0"/>
          </a:p>
        </p:txBody>
      </p:sp>
      <p:sp>
        <p:nvSpPr>
          <p:cNvPr id="5" name="Footer Placeholder 4"/>
          <p:cNvSpPr>
            <a:spLocks noGrp="1"/>
          </p:cNvSpPr>
          <p:nvPr>
            <p:ph type="ftr" sz="quarter" idx="3"/>
          </p:nvPr>
        </p:nvSpPr>
        <p:spPr/>
        <p:txBody>
          <a:bodyPr/>
          <a:lstStyle/>
          <a:p>
            <a:r>
              <a:rPr lang="en-US" dirty="0"/>
              <a:t>REVA Academy for Corporate Excellence</a:t>
            </a:r>
          </a:p>
        </p:txBody>
      </p:sp>
    </p:spTree>
    <p:extLst>
      <p:ext uri="{BB962C8B-B14F-4D97-AF65-F5344CB8AC3E}">
        <p14:creationId xmlns:p14="http://schemas.microsoft.com/office/powerpoint/2010/main" val="1007517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EVALUATION &amp; RESULTS</a:t>
            </a:r>
            <a:endParaRPr lang="en-US" u="sng" dirty="0"/>
          </a:p>
        </p:txBody>
      </p:sp>
      <p:sp>
        <p:nvSpPr>
          <p:cNvPr id="3" name="Content Placeholder 2"/>
          <p:cNvSpPr>
            <a:spLocks noGrp="1"/>
          </p:cNvSpPr>
          <p:nvPr>
            <p:ph idx="1"/>
          </p:nvPr>
        </p:nvSpPr>
        <p:spPr/>
        <p:txBody>
          <a:bodyPr/>
          <a:lstStyle/>
          <a:p>
            <a:pPr marL="0" indent="0">
              <a:buNone/>
            </a:pPr>
            <a:r>
              <a:rPr lang="en-US" dirty="0"/>
              <a:t>There were 235 patients who were resistant only to Rifampicin and Isoniazid</a:t>
            </a:r>
          </a:p>
          <a:p>
            <a:pPr marL="0" indent="0">
              <a:buNone/>
            </a:pPr>
            <a:endParaRPr lang="en-US" dirty="0"/>
          </a:p>
          <a:p>
            <a:pPr marL="0" indent="0">
              <a:buNone/>
            </a:pPr>
            <a:r>
              <a:rPr lang="en-US" dirty="0"/>
              <a:t>There were 236 patients who were resistant to several drugs including Rifampicin and Isoniazid </a:t>
            </a:r>
          </a:p>
          <a:p>
            <a:pPr marL="0" indent="0">
              <a:buNone/>
            </a:pPr>
            <a:endParaRPr lang="en-US" dirty="0"/>
          </a:p>
          <a:p>
            <a:pPr marL="0" indent="0">
              <a:buNone/>
            </a:pPr>
            <a:r>
              <a:rPr lang="en-US" dirty="0"/>
              <a:t>172 patients were resistant to other drugs except Rifampicin and Isoniazid</a:t>
            </a:r>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2"/>
          </p:nvPr>
        </p:nvSpPr>
        <p:spPr/>
        <p:txBody>
          <a:bodyPr/>
          <a:lstStyle/>
          <a:p>
            <a:fld id="{A8E8F3CA-9060-42F6-9ADC-2E423FEFE187}" type="datetime1">
              <a:rPr lang="en-US" smtClean="0"/>
              <a:pPr/>
              <a:t>12/7/2018</a:t>
            </a:fld>
            <a:endParaRPr lang="en-US" dirty="0"/>
          </a:p>
        </p:txBody>
      </p:sp>
      <p:sp>
        <p:nvSpPr>
          <p:cNvPr id="5" name="Footer Placeholder 4"/>
          <p:cNvSpPr>
            <a:spLocks noGrp="1"/>
          </p:cNvSpPr>
          <p:nvPr>
            <p:ph type="ftr" sz="quarter" idx="3"/>
          </p:nvPr>
        </p:nvSpPr>
        <p:spPr/>
        <p:txBody>
          <a:bodyPr/>
          <a:lstStyle/>
          <a:p>
            <a:r>
              <a:rPr lang="en-US" dirty="0"/>
              <a:t>REVA Academy for Corporate Excellence</a:t>
            </a:r>
          </a:p>
        </p:txBody>
      </p:sp>
    </p:spTree>
    <p:extLst>
      <p:ext uri="{BB962C8B-B14F-4D97-AF65-F5344CB8AC3E}">
        <p14:creationId xmlns:p14="http://schemas.microsoft.com/office/powerpoint/2010/main" val="1143312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Evaluation and Results (</a:t>
            </a:r>
            <a:r>
              <a:rPr lang="en-US" u="sng" dirty="0" err="1"/>
              <a:t>Cont</a:t>
            </a:r>
            <a:r>
              <a:rPr lang="en-US" u="sng" dirty="0"/>
              <a:t>)</a:t>
            </a:r>
          </a:p>
        </p:txBody>
      </p:sp>
      <p:sp>
        <p:nvSpPr>
          <p:cNvPr id="3" name="Content Placeholder 2"/>
          <p:cNvSpPr>
            <a:spLocks noGrp="1"/>
          </p:cNvSpPr>
          <p:nvPr>
            <p:ph idx="1"/>
          </p:nvPr>
        </p:nvSpPr>
        <p:spPr/>
        <p:txBody>
          <a:bodyPr>
            <a:normAutofit/>
          </a:bodyPr>
          <a:lstStyle/>
          <a:p>
            <a:r>
              <a:rPr lang="en-US" dirty="0"/>
              <a:t>Using </a:t>
            </a:r>
            <a:r>
              <a:rPr lang="en-US" dirty="0" err="1"/>
              <a:t>SimpleKmeans</a:t>
            </a:r>
            <a:r>
              <a:rPr lang="en-US" dirty="0"/>
              <a:t> , We discovered that 54% of the MDR cases were coming from 18% of the previously treated cases . </a:t>
            </a:r>
            <a:r>
              <a:rPr lang="en-US" dirty="0" err="1"/>
              <a:t>ie</a:t>
            </a:r>
            <a:r>
              <a:rPr lang="en-US" dirty="0"/>
              <a:t> , 256 MDR patients from 341 observations </a:t>
            </a:r>
          </a:p>
          <a:p>
            <a:endParaRPr lang="en-US" dirty="0"/>
          </a:p>
          <a:p>
            <a:r>
              <a:rPr lang="en-US" dirty="0"/>
              <a:t>We can also infer that 54% of the total MDR population is coming from 7% of the total population ( 5280 records)</a:t>
            </a:r>
          </a:p>
          <a:p>
            <a:endParaRPr lang="en-US" dirty="0"/>
          </a:p>
          <a:p>
            <a:r>
              <a:rPr lang="en-US" dirty="0"/>
              <a:t>Gender , Strata , Education , Smoking , Drinking , resistance to other drugs were identified as the variables of interest</a:t>
            </a:r>
          </a:p>
          <a:p>
            <a:endParaRPr lang="en-US" dirty="0"/>
          </a:p>
        </p:txBody>
      </p:sp>
      <p:sp>
        <p:nvSpPr>
          <p:cNvPr id="4" name="Date Placeholder 3"/>
          <p:cNvSpPr>
            <a:spLocks noGrp="1"/>
          </p:cNvSpPr>
          <p:nvPr>
            <p:ph type="dt" sz="half" idx="2"/>
          </p:nvPr>
        </p:nvSpPr>
        <p:spPr/>
        <p:txBody>
          <a:bodyPr/>
          <a:lstStyle/>
          <a:p>
            <a:fld id="{A8E8F3CA-9060-42F6-9ADC-2E423FEFE187}" type="datetime1">
              <a:rPr lang="en-US" smtClean="0"/>
              <a:pPr/>
              <a:t>12/7/2018</a:t>
            </a:fld>
            <a:endParaRPr lang="en-US" dirty="0"/>
          </a:p>
        </p:txBody>
      </p:sp>
      <p:sp>
        <p:nvSpPr>
          <p:cNvPr id="5" name="Footer Placeholder 4"/>
          <p:cNvSpPr>
            <a:spLocks noGrp="1"/>
          </p:cNvSpPr>
          <p:nvPr>
            <p:ph type="ftr" sz="quarter" idx="3"/>
          </p:nvPr>
        </p:nvSpPr>
        <p:spPr/>
        <p:txBody>
          <a:bodyPr/>
          <a:lstStyle/>
          <a:p>
            <a:r>
              <a:rPr lang="en-US" dirty="0"/>
              <a:t>REVA Academy for Corporate Excellence</a:t>
            </a:r>
          </a:p>
        </p:txBody>
      </p:sp>
    </p:spTree>
    <p:extLst>
      <p:ext uri="{BB962C8B-B14F-4D97-AF65-F5344CB8AC3E}">
        <p14:creationId xmlns:p14="http://schemas.microsoft.com/office/powerpoint/2010/main" val="2823717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2" y="365125"/>
            <a:ext cx="10799618" cy="1325563"/>
          </a:xfrm>
        </p:spPr>
        <p:txBody>
          <a:bodyPr/>
          <a:lstStyle/>
          <a:p>
            <a:r>
              <a:rPr lang="en-US" u="sng" dirty="0"/>
              <a:t>Evaluation and Results (Cont..)</a:t>
            </a:r>
          </a:p>
        </p:txBody>
      </p:sp>
      <p:sp>
        <p:nvSpPr>
          <p:cNvPr id="3" name="Content Placeholder 2"/>
          <p:cNvSpPr>
            <a:spLocks noGrp="1"/>
          </p:cNvSpPr>
          <p:nvPr>
            <p:ph idx="1"/>
          </p:nvPr>
        </p:nvSpPr>
        <p:spPr>
          <a:xfrm>
            <a:off x="554182" y="1399309"/>
            <a:ext cx="10799618" cy="4777654"/>
          </a:xfrm>
        </p:spPr>
        <p:txBody>
          <a:bodyPr/>
          <a:lstStyle/>
          <a:p>
            <a:endParaRPr lang="en-US" dirty="0"/>
          </a:p>
          <a:p>
            <a:endParaRPr lang="en-US" dirty="0"/>
          </a:p>
        </p:txBody>
      </p:sp>
      <p:sp>
        <p:nvSpPr>
          <p:cNvPr id="4" name="Date Placeholder 3"/>
          <p:cNvSpPr>
            <a:spLocks noGrp="1"/>
          </p:cNvSpPr>
          <p:nvPr>
            <p:ph type="dt" sz="half" idx="2"/>
          </p:nvPr>
        </p:nvSpPr>
        <p:spPr/>
        <p:txBody>
          <a:bodyPr/>
          <a:lstStyle/>
          <a:p>
            <a:fld id="{A8E8F3CA-9060-42F6-9ADC-2E423FEFE187}" type="datetime1">
              <a:rPr lang="en-US" smtClean="0"/>
              <a:pPr/>
              <a:t>12/7/2018</a:t>
            </a:fld>
            <a:endParaRPr lang="en-US" dirty="0"/>
          </a:p>
        </p:txBody>
      </p:sp>
      <p:sp>
        <p:nvSpPr>
          <p:cNvPr id="5" name="Footer Placeholder 4"/>
          <p:cNvSpPr>
            <a:spLocks noGrp="1"/>
          </p:cNvSpPr>
          <p:nvPr>
            <p:ph type="ftr" sz="quarter" idx="3"/>
          </p:nvPr>
        </p:nvSpPr>
        <p:spPr/>
        <p:txBody>
          <a:bodyPr/>
          <a:lstStyle/>
          <a:p>
            <a:r>
              <a:rPr lang="en-US" dirty="0"/>
              <a:t>REVA Academy for Corporate Excellence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182" y="1593273"/>
            <a:ext cx="7980218" cy="441232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2323" y="2724872"/>
            <a:ext cx="3878754" cy="2706110"/>
          </a:xfrm>
          <a:prstGeom prst="rect">
            <a:avLst/>
          </a:prstGeom>
        </p:spPr>
      </p:pic>
    </p:spTree>
    <p:extLst>
      <p:ext uri="{BB962C8B-B14F-4D97-AF65-F5344CB8AC3E}">
        <p14:creationId xmlns:p14="http://schemas.microsoft.com/office/powerpoint/2010/main" val="535080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3235"/>
          </a:xfrm>
        </p:spPr>
        <p:txBody>
          <a:bodyPr/>
          <a:lstStyle/>
          <a:p>
            <a:r>
              <a:rPr lang="en-US" u="sng" dirty="0"/>
              <a:t>Evaluation and Results (</a:t>
            </a:r>
            <a:r>
              <a:rPr lang="en-US" u="sng" dirty="0" err="1"/>
              <a:t>Cont</a:t>
            </a:r>
            <a:r>
              <a:rPr lang="en-US" u="sng" dirty="0"/>
              <a:t>)</a:t>
            </a:r>
          </a:p>
        </p:txBody>
      </p:sp>
      <p:sp>
        <p:nvSpPr>
          <p:cNvPr id="3" name="Content Placeholder 2"/>
          <p:cNvSpPr>
            <a:spLocks noGrp="1"/>
          </p:cNvSpPr>
          <p:nvPr>
            <p:ph idx="1"/>
          </p:nvPr>
        </p:nvSpPr>
        <p:spPr>
          <a:xfrm>
            <a:off x="318655" y="1302327"/>
            <a:ext cx="11527497" cy="4670860"/>
          </a:xfrm>
        </p:spPr>
        <p:txBody>
          <a:bodyPr>
            <a:normAutofit/>
          </a:bodyPr>
          <a:lstStyle/>
          <a:p>
            <a:r>
              <a:rPr lang="en-US" dirty="0"/>
              <a:t>After computing the conditional probability table , the following </a:t>
            </a:r>
          </a:p>
          <a:p>
            <a:pPr marL="0" indent="0">
              <a:buNone/>
            </a:pPr>
            <a:r>
              <a:rPr lang="en-US" dirty="0"/>
              <a:t>  insights were recorded .A multi drug resistant patient has </a:t>
            </a:r>
          </a:p>
          <a:p>
            <a:pPr marL="0" indent="0">
              <a:buNone/>
            </a:pPr>
            <a:r>
              <a:rPr lang="en-US" dirty="0"/>
              <a:t>      a) 69% chances of being an Smoker</a:t>
            </a:r>
          </a:p>
          <a:p>
            <a:pPr marL="0" indent="0">
              <a:buNone/>
            </a:pPr>
            <a:r>
              <a:rPr lang="en-US" dirty="0"/>
              <a:t>      b) 59% chances of being an alcoholic</a:t>
            </a:r>
          </a:p>
          <a:p>
            <a:pPr marL="0" indent="0">
              <a:buNone/>
            </a:pPr>
            <a:r>
              <a:rPr lang="en-US" dirty="0"/>
              <a:t>      c)86% chances of being a Male</a:t>
            </a:r>
          </a:p>
          <a:p>
            <a:pPr marL="0" indent="0">
              <a:buNone/>
            </a:pPr>
            <a:r>
              <a:rPr lang="en-US" dirty="0"/>
              <a:t>      d) 76% chances of living in Rural strata</a:t>
            </a:r>
          </a:p>
          <a:p>
            <a:pPr marL="0" indent="0">
              <a:buNone/>
            </a:pPr>
            <a:r>
              <a:rPr lang="en-US" dirty="0"/>
              <a:t>      e) 86% chances of being Married</a:t>
            </a:r>
          </a:p>
          <a:p>
            <a:pPr marL="0" indent="0">
              <a:buNone/>
            </a:pPr>
            <a:r>
              <a:rPr lang="en-US" dirty="0"/>
              <a:t>      f) mostly falling into age category of 39 – 41</a:t>
            </a:r>
          </a:p>
          <a:p>
            <a:pPr marL="0" indent="0">
              <a:buNone/>
            </a:pPr>
            <a:r>
              <a:rPr lang="en-US" dirty="0"/>
              <a:t>      g) High chances of coming from Uttar Pradesh</a:t>
            </a:r>
          </a:p>
        </p:txBody>
      </p:sp>
      <p:sp>
        <p:nvSpPr>
          <p:cNvPr id="4" name="Date Placeholder 3"/>
          <p:cNvSpPr>
            <a:spLocks noGrp="1"/>
          </p:cNvSpPr>
          <p:nvPr>
            <p:ph type="dt" sz="half" idx="2"/>
          </p:nvPr>
        </p:nvSpPr>
        <p:spPr/>
        <p:txBody>
          <a:bodyPr/>
          <a:lstStyle/>
          <a:p>
            <a:fld id="{A8E8F3CA-9060-42F6-9ADC-2E423FEFE187}" type="datetime1">
              <a:rPr lang="en-US" smtClean="0"/>
              <a:pPr/>
              <a:t>12/7/2018</a:t>
            </a:fld>
            <a:endParaRPr lang="en-US" dirty="0"/>
          </a:p>
        </p:txBody>
      </p:sp>
      <p:sp>
        <p:nvSpPr>
          <p:cNvPr id="5" name="Footer Placeholder 4"/>
          <p:cNvSpPr>
            <a:spLocks noGrp="1"/>
          </p:cNvSpPr>
          <p:nvPr>
            <p:ph type="ftr" sz="quarter" idx="3"/>
          </p:nvPr>
        </p:nvSpPr>
        <p:spPr/>
        <p:txBody>
          <a:bodyPr/>
          <a:lstStyle/>
          <a:p>
            <a:r>
              <a:rPr lang="en-US" dirty="0"/>
              <a:t>REVA Academy for Corporate Excellence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0046" y="2282583"/>
            <a:ext cx="3696216" cy="3486637"/>
          </a:xfrm>
          <a:prstGeom prst="rect">
            <a:avLst/>
          </a:prstGeom>
        </p:spPr>
      </p:pic>
    </p:spTree>
    <p:extLst>
      <p:ext uri="{BB962C8B-B14F-4D97-AF65-F5344CB8AC3E}">
        <p14:creationId xmlns:p14="http://schemas.microsoft.com/office/powerpoint/2010/main" val="518706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5934"/>
            <a:ext cx="10515600" cy="466148"/>
          </a:xfrm>
        </p:spPr>
        <p:txBody>
          <a:bodyPr>
            <a:normAutofit fontScale="90000"/>
          </a:bodyPr>
          <a:lstStyle/>
          <a:p>
            <a:r>
              <a:rPr lang="en-US" u="sng" dirty="0"/>
              <a:t>Evaluation and Results (</a:t>
            </a:r>
            <a:r>
              <a:rPr lang="en-US" u="sng" dirty="0" err="1"/>
              <a:t>Cont</a:t>
            </a:r>
            <a:r>
              <a:rPr lang="en-US" u="sng" dirty="0"/>
              <a:t>)</a:t>
            </a:r>
          </a:p>
        </p:txBody>
      </p:sp>
      <p:sp>
        <p:nvSpPr>
          <p:cNvPr id="3" name="Content Placeholder 2"/>
          <p:cNvSpPr>
            <a:spLocks noGrp="1"/>
          </p:cNvSpPr>
          <p:nvPr>
            <p:ph idx="1"/>
          </p:nvPr>
        </p:nvSpPr>
        <p:spPr>
          <a:xfrm>
            <a:off x="720436" y="1136073"/>
            <a:ext cx="10633364" cy="5040890"/>
          </a:xfrm>
        </p:spPr>
        <p:txBody>
          <a:bodyPr/>
          <a:lstStyle/>
          <a:p>
            <a:r>
              <a:rPr lang="en-US" dirty="0"/>
              <a:t>Out of several machine learning classifiers , Random Forest was able to predict the MDR positive cases with a recall of 95.6%</a:t>
            </a:r>
          </a:p>
          <a:p>
            <a:endParaRPr lang="en-US" dirty="0"/>
          </a:p>
        </p:txBody>
      </p:sp>
      <p:sp>
        <p:nvSpPr>
          <p:cNvPr id="4" name="Date Placeholder 3"/>
          <p:cNvSpPr>
            <a:spLocks noGrp="1"/>
          </p:cNvSpPr>
          <p:nvPr>
            <p:ph type="dt" sz="half" idx="2"/>
          </p:nvPr>
        </p:nvSpPr>
        <p:spPr/>
        <p:txBody>
          <a:bodyPr/>
          <a:lstStyle/>
          <a:p>
            <a:fld id="{A8E8F3CA-9060-42F6-9ADC-2E423FEFE187}" type="datetime1">
              <a:rPr lang="en-US" smtClean="0"/>
              <a:pPr/>
              <a:t>12/7/2018</a:t>
            </a:fld>
            <a:endParaRPr lang="en-US" dirty="0"/>
          </a:p>
        </p:txBody>
      </p:sp>
      <p:sp>
        <p:nvSpPr>
          <p:cNvPr id="5" name="Footer Placeholder 4"/>
          <p:cNvSpPr>
            <a:spLocks noGrp="1"/>
          </p:cNvSpPr>
          <p:nvPr>
            <p:ph type="ftr" sz="quarter" idx="3"/>
          </p:nvPr>
        </p:nvSpPr>
        <p:spPr/>
        <p:txBody>
          <a:bodyPr/>
          <a:lstStyle/>
          <a:p>
            <a:r>
              <a:rPr lang="en-US" dirty="0"/>
              <a:t>REVA Academy for Corporate Excellence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418" y="2244436"/>
            <a:ext cx="7162800" cy="3862172"/>
          </a:xfrm>
          <a:prstGeom prst="rect">
            <a:avLst/>
          </a:prstGeom>
        </p:spPr>
      </p:pic>
    </p:spTree>
    <p:extLst>
      <p:ext uri="{BB962C8B-B14F-4D97-AF65-F5344CB8AC3E}">
        <p14:creationId xmlns:p14="http://schemas.microsoft.com/office/powerpoint/2010/main" val="1837110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CONCLUSION</a:t>
            </a:r>
            <a:r>
              <a:rPr lang="en-US" dirty="0"/>
              <a:t>	</a:t>
            </a:r>
          </a:p>
        </p:txBody>
      </p:sp>
      <p:sp>
        <p:nvSpPr>
          <p:cNvPr id="3" name="Content Placeholder 2"/>
          <p:cNvSpPr>
            <a:spLocks noGrp="1"/>
          </p:cNvSpPr>
          <p:nvPr>
            <p:ph idx="1"/>
          </p:nvPr>
        </p:nvSpPr>
        <p:spPr/>
        <p:txBody>
          <a:bodyPr>
            <a:normAutofit/>
          </a:bodyPr>
          <a:lstStyle/>
          <a:p>
            <a:r>
              <a:rPr lang="en-US" dirty="0"/>
              <a:t>We conclude that the insights derived from this work should be used in real time to identify the Multi drug resistance in laboratories as it can significantly bring down the cost of drug susceptibility tests and the time taken to start the treatment for Multi drug resistant patients</a:t>
            </a:r>
          </a:p>
          <a:p>
            <a:r>
              <a:rPr lang="en-US" dirty="0"/>
              <a:t>This project can open a wide range of possibilities to promote the research in identifying multi drug resistance TB using machine learning </a:t>
            </a:r>
          </a:p>
        </p:txBody>
      </p:sp>
      <p:sp>
        <p:nvSpPr>
          <p:cNvPr id="4" name="Date Placeholder 3"/>
          <p:cNvSpPr>
            <a:spLocks noGrp="1"/>
          </p:cNvSpPr>
          <p:nvPr>
            <p:ph type="dt" sz="half" idx="2"/>
          </p:nvPr>
        </p:nvSpPr>
        <p:spPr/>
        <p:txBody>
          <a:bodyPr/>
          <a:lstStyle/>
          <a:p>
            <a:fld id="{A8E8F3CA-9060-42F6-9ADC-2E423FEFE187}" type="datetime1">
              <a:rPr lang="en-US" smtClean="0"/>
              <a:pPr/>
              <a:t>12/7/2018</a:t>
            </a:fld>
            <a:endParaRPr lang="en-US" dirty="0"/>
          </a:p>
        </p:txBody>
      </p:sp>
      <p:sp>
        <p:nvSpPr>
          <p:cNvPr id="5" name="Footer Placeholder 4"/>
          <p:cNvSpPr>
            <a:spLocks noGrp="1"/>
          </p:cNvSpPr>
          <p:nvPr>
            <p:ph type="ftr" sz="quarter" idx="3"/>
          </p:nvPr>
        </p:nvSpPr>
        <p:spPr/>
        <p:txBody>
          <a:bodyPr/>
          <a:lstStyle/>
          <a:p>
            <a:r>
              <a:rPr lang="en-US" dirty="0"/>
              <a:t>REVA Academy for Corporate Excellence</a:t>
            </a:r>
          </a:p>
        </p:txBody>
      </p:sp>
    </p:spTree>
    <p:extLst>
      <p:ext uri="{BB962C8B-B14F-4D97-AF65-F5344CB8AC3E}">
        <p14:creationId xmlns:p14="http://schemas.microsoft.com/office/powerpoint/2010/main" val="992133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51597" y="433363"/>
            <a:ext cx="10515600" cy="5735424"/>
          </a:xfrm>
        </p:spPr>
        <p:txBody>
          <a:bodyPr/>
          <a:lstStyle/>
          <a:p>
            <a:pPr algn="ctr"/>
            <a:r>
              <a:rPr lang="en-US" dirty="0"/>
              <a:t>Thank You !!</a:t>
            </a:r>
          </a:p>
        </p:txBody>
      </p:sp>
      <p:sp>
        <p:nvSpPr>
          <p:cNvPr id="2" name="Date Placeholder 1"/>
          <p:cNvSpPr>
            <a:spLocks noGrp="1"/>
          </p:cNvSpPr>
          <p:nvPr>
            <p:ph type="dt" sz="half" idx="2"/>
          </p:nvPr>
        </p:nvSpPr>
        <p:spPr/>
        <p:txBody>
          <a:bodyPr/>
          <a:lstStyle/>
          <a:p>
            <a:fld id="{4EA42B85-B0B6-489B-B4AD-56C508828556}" type="datetime1">
              <a:rPr lang="en-US" smtClean="0"/>
              <a:pPr/>
              <a:t>12/7/2018</a:t>
            </a:fld>
            <a:endParaRPr lang="en-US" dirty="0"/>
          </a:p>
        </p:txBody>
      </p:sp>
      <p:sp>
        <p:nvSpPr>
          <p:cNvPr id="3" name="Footer Placeholder 2"/>
          <p:cNvSpPr>
            <a:spLocks noGrp="1"/>
          </p:cNvSpPr>
          <p:nvPr>
            <p:ph type="ftr" sz="quarter" idx="3"/>
          </p:nvPr>
        </p:nvSpPr>
        <p:spPr/>
        <p:txBody>
          <a:bodyPr/>
          <a:lstStyle/>
          <a:p>
            <a:r>
              <a:rPr lang="en-US" dirty="0"/>
              <a:t>REVA Academy for Corporate Excellence</a:t>
            </a:r>
          </a:p>
        </p:txBody>
      </p:sp>
    </p:spTree>
    <p:extLst>
      <p:ext uri="{BB962C8B-B14F-4D97-AF65-F5344CB8AC3E}">
        <p14:creationId xmlns:p14="http://schemas.microsoft.com/office/powerpoint/2010/main" val="2192514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OBJECTIVE</a:t>
            </a:r>
            <a:endParaRPr lang="en-US" u="sng" dirty="0"/>
          </a:p>
        </p:txBody>
      </p:sp>
      <p:sp>
        <p:nvSpPr>
          <p:cNvPr id="3" name="Content Placeholder 2"/>
          <p:cNvSpPr>
            <a:spLocks noGrp="1"/>
          </p:cNvSpPr>
          <p:nvPr>
            <p:ph idx="1"/>
          </p:nvPr>
        </p:nvSpPr>
        <p:spPr/>
        <p:txBody>
          <a:bodyPr/>
          <a:lstStyle/>
          <a:p>
            <a:r>
              <a:rPr lang="en-US" dirty="0"/>
              <a:t>1.To profile the </a:t>
            </a:r>
            <a:r>
              <a:rPr lang="en-US" dirty="0" smtClean="0"/>
              <a:t>Multi drug resistant </a:t>
            </a:r>
            <a:r>
              <a:rPr lang="en-US" dirty="0"/>
              <a:t>cohort</a:t>
            </a:r>
          </a:p>
          <a:p>
            <a:endParaRPr lang="en-US" dirty="0" smtClean="0"/>
          </a:p>
          <a:p>
            <a:r>
              <a:rPr lang="en-US" dirty="0" smtClean="0"/>
              <a:t>2.To </a:t>
            </a:r>
            <a:r>
              <a:rPr lang="en-US" dirty="0"/>
              <a:t>identify the important facts of the MDR profiles</a:t>
            </a:r>
          </a:p>
          <a:p>
            <a:endParaRPr lang="en-US" dirty="0" smtClean="0"/>
          </a:p>
          <a:p>
            <a:r>
              <a:rPr lang="en-US" dirty="0" smtClean="0"/>
              <a:t>3.To </a:t>
            </a:r>
            <a:r>
              <a:rPr lang="en-US" dirty="0"/>
              <a:t>predict the case when only non lab information is available </a:t>
            </a:r>
          </a:p>
          <a:p>
            <a:endParaRPr lang="en-US" dirty="0"/>
          </a:p>
        </p:txBody>
      </p:sp>
      <p:sp>
        <p:nvSpPr>
          <p:cNvPr id="4" name="Date Placeholder 3"/>
          <p:cNvSpPr>
            <a:spLocks noGrp="1"/>
          </p:cNvSpPr>
          <p:nvPr>
            <p:ph type="dt" sz="half" idx="2"/>
          </p:nvPr>
        </p:nvSpPr>
        <p:spPr/>
        <p:txBody>
          <a:bodyPr/>
          <a:lstStyle/>
          <a:p>
            <a:fld id="{A8E8F3CA-9060-42F6-9ADC-2E423FEFE187}" type="datetime1">
              <a:rPr lang="en-US" smtClean="0"/>
              <a:pPr/>
              <a:t>12/7/2018</a:t>
            </a:fld>
            <a:endParaRPr lang="en-US" dirty="0"/>
          </a:p>
        </p:txBody>
      </p:sp>
      <p:sp>
        <p:nvSpPr>
          <p:cNvPr id="5" name="Footer Placeholder 4"/>
          <p:cNvSpPr>
            <a:spLocks noGrp="1"/>
          </p:cNvSpPr>
          <p:nvPr>
            <p:ph type="ftr" sz="quarter" idx="3"/>
          </p:nvPr>
        </p:nvSpPr>
        <p:spPr/>
        <p:txBody>
          <a:bodyPr/>
          <a:lstStyle/>
          <a:p>
            <a:r>
              <a:rPr lang="en-US" dirty="0"/>
              <a:t>REVA Academy for Corporate Excellence</a:t>
            </a:r>
            <a:endParaRPr lang="en-US" dirty="0"/>
          </a:p>
        </p:txBody>
      </p:sp>
    </p:spTree>
    <p:extLst>
      <p:ext uri="{BB962C8B-B14F-4D97-AF65-F5344CB8AC3E}">
        <p14:creationId xmlns:p14="http://schemas.microsoft.com/office/powerpoint/2010/main" val="2631826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2490" y="0"/>
            <a:ext cx="10515600" cy="1802149"/>
          </a:xfrm>
        </p:spPr>
        <p:txBody>
          <a:bodyPr>
            <a:normAutofit/>
          </a:bodyPr>
          <a:lstStyle/>
          <a:p>
            <a:r>
              <a:rPr lang="en-US" sz="4000" u="sng" dirty="0" smtClean="0"/>
              <a:t>BUSINESS UNDERSTANDING</a:t>
            </a:r>
            <a:endParaRPr lang="en-US" sz="4000" u="sng" dirty="0"/>
          </a:p>
        </p:txBody>
      </p:sp>
      <p:sp>
        <p:nvSpPr>
          <p:cNvPr id="3" name="Content Placeholder 2"/>
          <p:cNvSpPr>
            <a:spLocks noGrp="1"/>
          </p:cNvSpPr>
          <p:nvPr>
            <p:ph idx="1"/>
          </p:nvPr>
        </p:nvSpPr>
        <p:spPr>
          <a:xfrm>
            <a:off x="526473" y="1454727"/>
            <a:ext cx="10730345" cy="4710546"/>
          </a:xfrm>
        </p:spPr>
        <p:txBody>
          <a:bodyPr>
            <a:normAutofit/>
          </a:bodyPr>
          <a:lstStyle/>
          <a:p>
            <a:r>
              <a:rPr lang="en-US" sz="2400" b="1" spc="-175" dirty="0">
                <a:solidFill>
                  <a:srgbClr val="FF0000"/>
                </a:solidFill>
                <a:latin typeface="Arial"/>
                <a:cs typeface="Arial"/>
              </a:rPr>
              <a:t>Multidrug-resistant </a:t>
            </a:r>
            <a:r>
              <a:rPr lang="en-US" sz="2400" b="1" spc="-445" dirty="0">
                <a:solidFill>
                  <a:srgbClr val="FF0000"/>
                </a:solidFill>
                <a:latin typeface="Arial"/>
                <a:cs typeface="Arial"/>
              </a:rPr>
              <a:t>TB </a:t>
            </a:r>
            <a:r>
              <a:rPr lang="en-US" sz="2400" b="1" spc="-225" dirty="0">
                <a:solidFill>
                  <a:srgbClr val="FF0000"/>
                </a:solidFill>
                <a:latin typeface="Arial"/>
                <a:cs typeface="Arial"/>
              </a:rPr>
              <a:t>(MDR-TB) </a:t>
            </a:r>
            <a:r>
              <a:rPr lang="en-US" sz="2400" b="1" spc="-260" dirty="0">
                <a:solidFill>
                  <a:srgbClr val="FF0000"/>
                </a:solidFill>
                <a:latin typeface="Arial"/>
                <a:cs typeface="Arial"/>
              </a:rPr>
              <a:t>: </a:t>
            </a:r>
            <a:r>
              <a:rPr lang="en-US" sz="2400" b="1" spc="-260" dirty="0">
                <a:latin typeface="Arial"/>
                <a:cs typeface="Arial"/>
              </a:rPr>
              <a:t>is </a:t>
            </a:r>
            <a:r>
              <a:rPr lang="en-US" sz="2400" b="1" spc="-200" dirty="0">
                <a:latin typeface="Arial"/>
                <a:cs typeface="Arial"/>
              </a:rPr>
              <a:t>a </a:t>
            </a:r>
            <a:r>
              <a:rPr lang="en-US" sz="2400" b="1" spc="-175" dirty="0">
                <a:latin typeface="Arial"/>
                <a:cs typeface="Arial"/>
              </a:rPr>
              <a:t>form  </a:t>
            </a:r>
            <a:r>
              <a:rPr lang="en-US" sz="2400" b="1" spc="-145" dirty="0">
                <a:latin typeface="Arial"/>
                <a:cs typeface="Arial"/>
              </a:rPr>
              <a:t>of </a:t>
            </a:r>
            <a:r>
              <a:rPr lang="en-US" sz="2400" b="1" spc="-445" dirty="0">
                <a:latin typeface="Arial"/>
                <a:cs typeface="Arial"/>
              </a:rPr>
              <a:t>TB  </a:t>
            </a:r>
            <a:r>
              <a:rPr lang="en-US" sz="2400" b="1" spc="-300" dirty="0">
                <a:latin typeface="Arial"/>
                <a:cs typeface="Arial"/>
              </a:rPr>
              <a:t>caused </a:t>
            </a:r>
            <a:r>
              <a:rPr lang="en-US" sz="2400" b="1" spc="-260" dirty="0">
                <a:latin typeface="Arial"/>
                <a:cs typeface="Arial"/>
              </a:rPr>
              <a:t>by </a:t>
            </a:r>
            <a:r>
              <a:rPr lang="en-US" sz="2400" b="1" spc="-295" dirty="0">
                <a:latin typeface="Arial"/>
                <a:cs typeface="Arial"/>
              </a:rPr>
              <a:t>organisms </a:t>
            </a:r>
            <a:r>
              <a:rPr lang="en-US" sz="2400" b="1" spc="-100" dirty="0">
                <a:latin typeface="Arial"/>
                <a:cs typeface="Arial"/>
              </a:rPr>
              <a:t>that </a:t>
            </a:r>
            <a:r>
              <a:rPr lang="en-US" sz="2400" b="1" spc="-170" dirty="0">
                <a:latin typeface="Arial"/>
                <a:cs typeface="Arial"/>
              </a:rPr>
              <a:t>are </a:t>
            </a:r>
            <a:r>
              <a:rPr lang="en-US" sz="2400" b="1" spc="-210" dirty="0">
                <a:latin typeface="Arial"/>
                <a:cs typeface="Arial"/>
              </a:rPr>
              <a:t>resistant  </a:t>
            </a:r>
            <a:r>
              <a:rPr lang="en-US" sz="2400" b="1" spc="-114" dirty="0">
                <a:latin typeface="Arial"/>
                <a:cs typeface="Arial"/>
              </a:rPr>
              <a:t>to </a:t>
            </a:r>
            <a:r>
              <a:rPr lang="en-US" sz="2400" b="1" spc="-90" dirty="0">
                <a:latin typeface="Arial"/>
                <a:cs typeface="Arial"/>
              </a:rPr>
              <a:t>at </a:t>
            </a:r>
            <a:r>
              <a:rPr lang="en-US" sz="2400" b="1" spc="-195" dirty="0">
                <a:latin typeface="Arial"/>
                <a:cs typeface="Arial"/>
              </a:rPr>
              <a:t>least </a:t>
            </a:r>
            <a:r>
              <a:rPr lang="en-US" sz="2400" b="1" spc="-120" dirty="0">
                <a:latin typeface="Arial"/>
                <a:cs typeface="Arial"/>
              </a:rPr>
              <a:t>the </a:t>
            </a:r>
            <a:r>
              <a:rPr lang="en-US" sz="2400" b="1" spc="-105" dirty="0">
                <a:latin typeface="Arial"/>
                <a:cs typeface="Arial"/>
              </a:rPr>
              <a:t>two </a:t>
            </a:r>
            <a:r>
              <a:rPr lang="en-US" sz="2400" b="1" spc="-245" dirty="0">
                <a:latin typeface="Arial"/>
                <a:cs typeface="Arial"/>
              </a:rPr>
              <a:t>most </a:t>
            </a:r>
            <a:r>
              <a:rPr lang="en-US" sz="2400" b="1" spc="-170" dirty="0">
                <a:latin typeface="Arial"/>
                <a:cs typeface="Arial"/>
              </a:rPr>
              <a:t>effective </a:t>
            </a:r>
            <a:r>
              <a:rPr lang="en-US" sz="2400" b="1" spc="-215" dirty="0">
                <a:latin typeface="Arial"/>
                <a:cs typeface="Arial"/>
              </a:rPr>
              <a:t>anti-TB  </a:t>
            </a:r>
            <a:r>
              <a:rPr lang="en-US" sz="2400" b="1" spc="-265" dirty="0">
                <a:latin typeface="Arial"/>
                <a:cs typeface="Arial"/>
              </a:rPr>
              <a:t>drugs</a:t>
            </a:r>
            <a:r>
              <a:rPr lang="en-US" sz="2400" b="1" spc="-265" dirty="0">
                <a:solidFill>
                  <a:srgbClr val="001F5F"/>
                </a:solidFill>
                <a:latin typeface="Arial"/>
                <a:cs typeface="Arial"/>
              </a:rPr>
              <a:t>, </a:t>
            </a:r>
            <a:r>
              <a:rPr lang="en-US" sz="2400" b="1" spc="-225" dirty="0">
                <a:solidFill>
                  <a:srgbClr val="001F5F"/>
                </a:solidFill>
                <a:latin typeface="Arial"/>
                <a:cs typeface="Arial"/>
              </a:rPr>
              <a:t>isoniazid </a:t>
            </a:r>
            <a:r>
              <a:rPr lang="en-US" sz="2400" b="1" spc="-55" dirty="0">
                <a:solidFill>
                  <a:srgbClr val="001F5F"/>
                </a:solidFill>
                <a:latin typeface="Arial"/>
                <a:cs typeface="Arial"/>
              </a:rPr>
              <a:t>&amp;</a:t>
            </a:r>
            <a:r>
              <a:rPr lang="en-US" sz="2400" b="1" spc="-100" dirty="0">
                <a:solidFill>
                  <a:srgbClr val="001F5F"/>
                </a:solidFill>
                <a:latin typeface="Arial"/>
                <a:cs typeface="Arial"/>
              </a:rPr>
              <a:t> </a:t>
            </a:r>
            <a:r>
              <a:rPr lang="en-US" sz="2400" b="1" spc="-175" dirty="0">
                <a:solidFill>
                  <a:srgbClr val="001F5F"/>
                </a:solidFill>
                <a:latin typeface="Arial"/>
                <a:cs typeface="Arial"/>
              </a:rPr>
              <a:t>rifampicin.</a:t>
            </a:r>
            <a:r>
              <a:rPr lang="en-US" sz="2400" dirty="0"/>
              <a:t> </a:t>
            </a:r>
          </a:p>
          <a:p>
            <a:pPr marL="12700" marR="532130">
              <a:lnSpc>
                <a:spcPct val="100000"/>
              </a:lnSpc>
              <a:spcBef>
                <a:spcPts val="105"/>
              </a:spcBef>
              <a:buClr>
                <a:srgbClr val="000000"/>
              </a:buClr>
              <a:buFont typeface="Arial"/>
              <a:buChar char="•"/>
              <a:tabLst>
                <a:tab pos="308610" algn="l"/>
              </a:tabLst>
            </a:pPr>
            <a:endParaRPr lang="en-US" sz="2400" b="1" spc="-295" dirty="0">
              <a:solidFill>
                <a:srgbClr val="001F5F"/>
              </a:solidFill>
              <a:latin typeface="Arial"/>
              <a:cs typeface="Arial"/>
            </a:endParaRPr>
          </a:p>
          <a:p>
            <a:pPr marL="12700" marR="532130">
              <a:lnSpc>
                <a:spcPct val="100000"/>
              </a:lnSpc>
              <a:spcBef>
                <a:spcPts val="105"/>
              </a:spcBef>
              <a:buClr>
                <a:srgbClr val="000000"/>
              </a:buClr>
              <a:buFont typeface="Arial"/>
              <a:buChar char="•"/>
              <a:tabLst>
                <a:tab pos="308610" algn="l"/>
              </a:tabLst>
            </a:pPr>
            <a:r>
              <a:rPr lang="en-US" sz="2400" b="1" spc="-295" dirty="0">
                <a:solidFill>
                  <a:srgbClr val="001F5F"/>
                </a:solidFill>
                <a:latin typeface="Arial"/>
                <a:cs typeface="Arial"/>
              </a:rPr>
              <a:t>These </a:t>
            </a:r>
            <a:r>
              <a:rPr lang="en-US" sz="2400" b="1" spc="-240" dirty="0">
                <a:solidFill>
                  <a:srgbClr val="001F5F"/>
                </a:solidFill>
                <a:latin typeface="Arial"/>
                <a:cs typeface="Arial"/>
              </a:rPr>
              <a:t>forms </a:t>
            </a:r>
            <a:r>
              <a:rPr lang="en-US" sz="2400" b="1" spc="-145" dirty="0">
                <a:solidFill>
                  <a:srgbClr val="001F5F"/>
                </a:solidFill>
                <a:latin typeface="Arial"/>
                <a:cs typeface="Arial"/>
              </a:rPr>
              <a:t>of </a:t>
            </a:r>
            <a:r>
              <a:rPr lang="en-US" sz="2400" b="1" spc="-445" dirty="0">
                <a:solidFill>
                  <a:srgbClr val="001F5F"/>
                </a:solidFill>
                <a:latin typeface="Arial"/>
                <a:cs typeface="Arial"/>
              </a:rPr>
              <a:t>TB </a:t>
            </a:r>
            <a:r>
              <a:rPr lang="en-US" sz="2400" b="1" spc="-235" dirty="0">
                <a:solidFill>
                  <a:srgbClr val="001F5F"/>
                </a:solidFill>
                <a:latin typeface="Arial"/>
                <a:cs typeface="Arial"/>
              </a:rPr>
              <a:t>do </a:t>
            </a:r>
            <a:r>
              <a:rPr lang="en-US" sz="2400" b="1" spc="-145" dirty="0">
                <a:solidFill>
                  <a:srgbClr val="001F5F"/>
                </a:solidFill>
                <a:latin typeface="Arial"/>
                <a:cs typeface="Arial"/>
              </a:rPr>
              <a:t>not </a:t>
            </a:r>
            <a:r>
              <a:rPr lang="en-US" sz="2400" b="1" spc="-254" dirty="0">
                <a:solidFill>
                  <a:srgbClr val="001F5F"/>
                </a:solidFill>
                <a:latin typeface="Arial"/>
                <a:cs typeface="Arial"/>
              </a:rPr>
              <a:t>respond </a:t>
            </a:r>
            <a:r>
              <a:rPr lang="en-US" sz="2400" b="1" spc="-114" dirty="0">
                <a:solidFill>
                  <a:srgbClr val="001F5F"/>
                </a:solidFill>
                <a:latin typeface="Arial"/>
                <a:cs typeface="Arial"/>
              </a:rPr>
              <a:t>to </a:t>
            </a:r>
            <a:r>
              <a:rPr lang="en-US" sz="2400" b="1" spc="-120" dirty="0">
                <a:solidFill>
                  <a:srgbClr val="001F5F"/>
                </a:solidFill>
                <a:latin typeface="Arial"/>
                <a:cs typeface="Arial"/>
              </a:rPr>
              <a:t>the  </a:t>
            </a:r>
            <a:r>
              <a:rPr lang="en-US" sz="2400" b="1" spc="-225" dirty="0">
                <a:solidFill>
                  <a:srgbClr val="001F5F"/>
                </a:solidFill>
                <a:latin typeface="Arial"/>
                <a:cs typeface="Arial"/>
              </a:rPr>
              <a:t>standard </a:t>
            </a:r>
            <a:r>
              <a:rPr lang="en-US" sz="2400" b="1" spc="-305" dirty="0">
                <a:solidFill>
                  <a:srgbClr val="001F5F"/>
                </a:solidFill>
                <a:latin typeface="Arial"/>
                <a:cs typeface="Arial"/>
              </a:rPr>
              <a:t>six </a:t>
            </a:r>
            <a:r>
              <a:rPr lang="en-US" sz="2400" b="1" spc="-190" dirty="0">
                <a:solidFill>
                  <a:srgbClr val="001F5F"/>
                </a:solidFill>
                <a:latin typeface="Arial"/>
                <a:cs typeface="Arial"/>
              </a:rPr>
              <a:t>month </a:t>
            </a:r>
            <a:r>
              <a:rPr lang="en-US" sz="2400" b="1" spc="-120" dirty="0">
                <a:solidFill>
                  <a:srgbClr val="001F5F"/>
                </a:solidFill>
                <a:latin typeface="Arial"/>
                <a:cs typeface="Arial"/>
              </a:rPr>
              <a:t>treatment </a:t>
            </a:r>
            <a:r>
              <a:rPr lang="en-US" sz="2400" b="1" spc="-105" dirty="0">
                <a:solidFill>
                  <a:srgbClr val="001F5F"/>
                </a:solidFill>
                <a:latin typeface="Arial"/>
                <a:cs typeface="Arial"/>
              </a:rPr>
              <a:t>with </a:t>
            </a:r>
            <a:r>
              <a:rPr lang="en-US" sz="2400" b="1" spc="-150" dirty="0">
                <a:solidFill>
                  <a:srgbClr val="001F5F"/>
                </a:solidFill>
                <a:latin typeface="Arial"/>
                <a:cs typeface="Arial"/>
              </a:rPr>
              <a:t>first-line  </a:t>
            </a:r>
            <a:r>
              <a:rPr lang="en-US" sz="2400" b="1" spc="-215" dirty="0">
                <a:solidFill>
                  <a:srgbClr val="001F5F"/>
                </a:solidFill>
                <a:latin typeface="Arial"/>
                <a:cs typeface="Arial"/>
              </a:rPr>
              <a:t>anti-TB </a:t>
            </a:r>
            <a:r>
              <a:rPr lang="en-US" sz="2400" b="1" spc="-305" dirty="0">
                <a:solidFill>
                  <a:srgbClr val="001F5F"/>
                </a:solidFill>
                <a:latin typeface="Arial"/>
                <a:cs typeface="Arial"/>
              </a:rPr>
              <a:t>drugs </a:t>
            </a:r>
            <a:r>
              <a:rPr lang="en-US" sz="2400" b="1" spc="-225" dirty="0">
                <a:latin typeface="Arial"/>
                <a:cs typeface="Arial"/>
              </a:rPr>
              <a:t>and </a:t>
            </a:r>
            <a:r>
              <a:rPr lang="en-US" sz="2400" b="1" spc="-300" dirty="0">
                <a:latin typeface="Arial"/>
                <a:cs typeface="Arial"/>
              </a:rPr>
              <a:t>can </a:t>
            </a:r>
            <a:r>
              <a:rPr lang="en-US" sz="2400" b="1" spc="-175" dirty="0">
                <a:latin typeface="Arial"/>
                <a:cs typeface="Arial"/>
              </a:rPr>
              <a:t>take </a:t>
            </a:r>
            <a:r>
              <a:rPr lang="en-US" sz="2400" b="1" spc="-105" dirty="0">
                <a:latin typeface="Arial"/>
                <a:cs typeface="Arial"/>
              </a:rPr>
              <a:t>two </a:t>
            </a:r>
            <a:r>
              <a:rPr lang="en-US" sz="2400" b="1" spc="-270" dirty="0">
                <a:latin typeface="Arial"/>
                <a:cs typeface="Arial"/>
              </a:rPr>
              <a:t>years</a:t>
            </a:r>
            <a:r>
              <a:rPr lang="en-US" sz="2400" b="1" spc="40" dirty="0">
                <a:latin typeface="Arial"/>
                <a:cs typeface="Arial"/>
              </a:rPr>
              <a:t> </a:t>
            </a:r>
            <a:r>
              <a:rPr lang="en-US" sz="2400" b="1" spc="-170" dirty="0">
                <a:latin typeface="Arial"/>
                <a:cs typeface="Arial"/>
              </a:rPr>
              <a:t>or</a:t>
            </a:r>
            <a:r>
              <a:rPr lang="en-US" sz="2400" dirty="0">
                <a:latin typeface="Arial"/>
                <a:cs typeface="Arial"/>
              </a:rPr>
              <a:t> </a:t>
            </a:r>
            <a:r>
              <a:rPr lang="en-US" sz="2400" b="1" spc="-200" dirty="0">
                <a:latin typeface="Arial"/>
                <a:cs typeface="Arial"/>
              </a:rPr>
              <a:t>more </a:t>
            </a:r>
            <a:r>
              <a:rPr lang="en-US" sz="2400" b="1" spc="-114" dirty="0">
                <a:latin typeface="Arial"/>
                <a:cs typeface="Arial"/>
              </a:rPr>
              <a:t>to </a:t>
            </a:r>
            <a:r>
              <a:rPr lang="en-US" sz="2400" b="1" spc="-90" dirty="0">
                <a:latin typeface="Arial"/>
                <a:cs typeface="Arial"/>
              </a:rPr>
              <a:t>treat </a:t>
            </a:r>
            <a:r>
              <a:rPr lang="en-US" sz="2400" b="1" spc="-105" dirty="0">
                <a:latin typeface="Arial"/>
                <a:cs typeface="Arial"/>
              </a:rPr>
              <a:t>with </a:t>
            </a:r>
            <a:r>
              <a:rPr lang="en-US" sz="2400" b="1" spc="-305" dirty="0">
                <a:latin typeface="Arial"/>
                <a:cs typeface="Arial"/>
              </a:rPr>
              <a:t>drugs </a:t>
            </a:r>
            <a:r>
              <a:rPr lang="en-US" sz="2400" b="1" spc="-95" dirty="0">
                <a:latin typeface="Arial"/>
                <a:cs typeface="Arial"/>
              </a:rPr>
              <a:t>that </a:t>
            </a:r>
            <a:r>
              <a:rPr lang="en-US" sz="2400" b="1" spc="-170" dirty="0">
                <a:latin typeface="Arial"/>
                <a:cs typeface="Arial"/>
              </a:rPr>
              <a:t>are </a:t>
            </a:r>
            <a:r>
              <a:rPr lang="en-US" sz="2400" b="1" spc="-320" dirty="0">
                <a:latin typeface="Arial"/>
                <a:cs typeface="Arial"/>
              </a:rPr>
              <a:t>less </a:t>
            </a:r>
            <a:r>
              <a:rPr lang="en-US" sz="2400" b="1" spc="-160" dirty="0">
                <a:latin typeface="Arial"/>
                <a:cs typeface="Arial"/>
              </a:rPr>
              <a:t>effective,  </a:t>
            </a:r>
            <a:r>
              <a:rPr lang="en-US" sz="2400" b="1" spc="-200" dirty="0">
                <a:latin typeface="Arial"/>
                <a:cs typeface="Arial"/>
              </a:rPr>
              <a:t>more </a:t>
            </a:r>
            <a:r>
              <a:rPr lang="en-US" sz="2400" b="1" spc="-229" dirty="0">
                <a:latin typeface="Arial"/>
                <a:cs typeface="Arial"/>
              </a:rPr>
              <a:t>toxic </a:t>
            </a:r>
            <a:r>
              <a:rPr lang="en-US" sz="2400" b="1" spc="-225" dirty="0">
                <a:latin typeface="Arial"/>
                <a:cs typeface="Arial"/>
              </a:rPr>
              <a:t>and </a:t>
            </a:r>
            <a:r>
              <a:rPr lang="en-US" sz="2400" b="1" spc="-200" dirty="0">
                <a:latin typeface="Arial"/>
                <a:cs typeface="Arial"/>
              </a:rPr>
              <a:t>more</a:t>
            </a:r>
            <a:r>
              <a:rPr lang="en-US" sz="2400" b="1" spc="-70" dirty="0">
                <a:latin typeface="Arial"/>
                <a:cs typeface="Arial"/>
              </a:rPr>
              <a:t> </a:t>
            </a:r>
            <a:r>
              <a:rPr lang="en-US" sz="2400" b="1" spc="-229" dirty="0">
                <a:latin typeface="Arial"/>
                <a:cs typeface="Arial"/>
              </a:rPr>
              <a:t>expensive.</a:t>
            </a:r>
          </a:p>
          <a:p>
            <a:pPr marL="12700" marR="532130">
              <a:lnSpc>
                <a:spcPct val="100000"/>
              </a:lnSpc>
              <a:spcBef>
                <a:spcPts val="105"/>
              </a:spcBef>
              <a:buClr>
                <a:srgbClr val="000000"/>
              </a:buClr>
              <a:buFont typeface="Arial"/>
              <a:buChar char="•"/>
              <a:tabLst>
                <a:tab pos="308610" algn="l"/>
              </a:tabLst>
            </a:pPr>
            <a:endParaRPr lang="en-US" sz="2400" b="1" spc="-229" dirty="0">
              <a:latin typeface="Arial"/>
              <a:cs typeface="Arial"/>
            </a:endParaRPr>
          </a:p>
          <a:p>
            <a:pPr marL="12700" marR="532130">
              <a:lnSpc>
                <a:spcPct val="100000"/>
              </a:lnSpc>
              <a:spcBef>
                <a:spcPts val="105"/>
              </a:spcBef>
              <a:buClr>
                <a:srgbClr val="000000"/>
              </a:buClr>
              <a:buFont typeface="Arial"/>
              <a:buChar char="•"/>
              <a:tabLst>
                <a:tab pos="308610" algn="l"/>
              </a:tabLst>
            </a:pPr>
            <a:r>
              <a:rPr lang="en-US" sz="2400" b="1" spc="-229" dirty="0">
                <a:latin typeface="Arial"/>
                <a:cs typeface="Arial"/>
              </a:rPr>
              <a:t>About 3.6 % of New Tuberculosis patients in the world have multi drug resistant strains (MDR – TB)	</a:t>
            </a:r>
          </a:p>
          <a:p>
            <a:pPr marL="12700" marR="532130">
              <a:lnSpc>
                <a:spcPct val="100000"/>
              </a:lnSpc>
              <a:spcBef>
                <a:spcPts val="105"/>
              </a:spcBef>
              <a:buClr>
                <a:srgbClr val="000000"/>
              </a:buClr>
              <a:buFont typeface="Arial"/>
              <a:buChar char="•"/>
              <a:tabLst>
                <a:tab pos="308610" algn="l"/>
              </a:tabLst>
            </a:pPr>
            <a:endParaRPr lang="en-US" sz="2400" b="1" spc="-229" dirty="0">
              <a:latin typeface="Arial"/>
              <a:cs typeface="Arial"/>
            </a:endParaRPr>
          </a:p>
          <a:p>
            <a:pPr marL="12700" marR="532130">
              <a:lnSpc>
                <a:spcPct val="100000"/>
              </a:lnSpc>
              <a:spcBef>
                <a:spcPts val="105"/>
              </a:spcBef>
              <a:buClr>
                <a:srgbClr val="000000"/>
              </a:buClr>
              <a:buFont typeface="Arial"/>
              <a:buChar char="•"/>
              <a:tabLst>
                <a:tab pos="308610" algn="l"/>
              </a:tabLst>
            </a:pPr>
            <a:r>
              <a:rPr lang="en-US" sz="2400" b="1" spc="-229" dirty="0">
                <a:latin typeface="Arial"/>
                <a:cs typeface="Arial"/>
              </a:rPr>
              <a:t>About 20% of previously treated patients of Tuber </a:t>
            </a:r>
            <a:r>
              <a:rPr lang="en-US" sz="2400" b="1" spc="-229" dirty="0" err="1">
                <a:latin typeface="Arial"/>
                <a:cs typeface="Arial"/>
              </a:rPr>
              <a:t>culosis</a:t>
            </a:r>
            <a:r>
              <a:rPr lang="en-US" sz="2400" b="1" spc="-229" dirty="0">
                <a:latin typeface="Arial"/>
                <a:cs typeface="Arial"/>
              </a:rPr>
              <a:t> have MDR - TB</a:t>
            </a:r>
            <a:endParaRPr lang="en-US" sz="2400" dirty="0">
              <a:latin typeface="Arial"/>
              <a:cs typeface="Arial"/>
            </a:endParaRPr>
          </a:p>
          <a:p>
            <a:pPr marL="355600" indent="-342900">
              <a:lnSpc>
                <a:spcPct val="100000"/>
              </a:lnSpc>
              <a:spcBef>
                <a:spcPts val="105"/>
              </a:spcBef>
              <a:tabLst>
                <a:tab pos="354965" algn="l"/>
                <a:tab pos="355600" algn="l"/>
              </a:tabLst>
            </a:pPr>
            <a:endParaRPr lang="en-US" sz="2400" spc="-210" dirty="0">
              <a:latin typeface="Arial"/>
              <a:cs typeface="Arial"/>
            </a:endParaRPr>
          </a:p>
        </p:txBody>
      </p:sp>
      <p:sp>
        <p:nvSpPr>
          <p:cNvPr id="4" name="Date Placeholder 3"/>
          <p:cNvSpPr>
            <a:spLocks noGrp="1"/>
          </p:cNvSpPr>
          <p:nvPr>
            <p:ph type="dt" sz="half" idx="2"/>
          </p:nvPr>
        </p:nvSpPr>
        <p:spPr/>
        <p:txBody>
          <a:bodyPr/>
          <a:lstStyle/>
          <a:p>
            <a:fld id="{B350A9F8-3CC9-46AD-B62D-98238A582C4C}" type="datetime1">
              <a:rPr lang="en-US" smtClean="0"/>
              <a:t>12/7/2018</a:t>
            </a:fld>
            <a:endParaRPr lang="en-US" dirty="0"/>
          </a:p>
        </p:txBody>
      </p:sp>
      <p:sp>
        <p:nvSpPr>
          <p:cNvPr id="5" name="Footer Placeholder 4"/>
          <p:cNvSpPr>
            <a:spLocks noGrp="1"/>
          </p:cNvSpPr>
          <p:nvPr>
            <p:ph type="ftr" sz="quarter" idx="3"/>
          </p:nvPr>
        </p:nvSpPr>
        <p:spPr/>
        <p:txBody>
          <a:bodyPr/>
          <a:lstStyle/>
          <a:p>
            <a:r>
              <a:rPr lang="en-US" dirty="0"/>
              <a:t>REVA Academy for Corporate Excellence</a:t>
            </a:r>
          </a:p>
          <a:p>
            <a:endParaRPr lang="en-US" dirty="0"/>
          </a:p>
        </p:txBody>
      </p:sp>
    </p:spTree>
    <p:extLst>
      <p:ext uri="{BB962C8B-B14F-4D97-AF65-F5344CB8AC3E}">
        <p14:creationId xmlns:p14="http://schemas.microsoft.com/office/powerpoint/2010/main" val="1864628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fld id="{A8E8F3CA-9060-42F6-9ADC-2E423FEFE187}" type="datetime1">
              <a:rPr lang="en-US" smtClean="0"/>
              <a:pPr/>
              <a:t>12/7/2018</a:t>
            </a:fld>
            <a:endParaRPr lang="en-US" dirty="0"/>
          </a:p>
        </p:txBody>
      </p:sp>
      <p:sp>
        <p:nvSpPr>
          <p:cNvPr id="5" name="Footer Placeholder 4"/>
          <p:cNvSpPr>
            <a:spLocks noGrp="1"/>
          </p:cNvSpPr>
          <p:nvPr>
            <p:ph type="ftr" sz="quarter" idx="3"/>
          </p:nvPr>
        </p:nvSpPr>
        <p:spPr/>
        <p:txBody>
          <a:bodyPr/>
          <a:lstStyle/>
          <a:p>
            <a:r>
              <a:rPr lang="en-US" dirty="0"/>
              <a:t>REVA Academy for Corporate Excellence</a:t>
            </a:r>
          </a:p>
        </p:txBody>
      </p:sp>
      <p:sp>
        <p:nvSpPr>
          <p:cNvPr id="6" name="object 2"/>
          <p:cNvSpPr/>
          <p:nvPr/>
        </p:nvSpPr>
        <p:spPr>
          <a:xfrm>
            <a:off x="166254" y="96982"/>
            <a:ext cx="9019309" cy="596914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22931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  INDIAN SCENARIO (MDR –TB)</a:t>
            </a:r>
            <a:r>
              <a:rPr lang="en-US" dirty="0"/>
              <a:t>	</a:t>
            </a:r>
          </a:p>
        </p:txBody>
      </p:sp>
      <p:sp>
        <p:nvSpPr>
          <p:cNvPr id="3" name="Content Placeholder 2"/>
          <p:cNvSpPr>
            <a:spLocks noGrp="1"/>
          </p:cNvSpPr>
          <p:nvPr>
            <p:ph idx="1"/>
          </p:nvPr>
        </p:nvSpPr>
        <p:spPr/>
        <p:txBody>
          <a:bodyPr>
            <a:normAutofit lnSpcReduction="10000"/>
          </a:bodyPr>
          <a:lstStyle/>
          <a:p>
            <a:pPr marL="355600" marR="5080" indent="-342900">
              <a:lnSpc>
                <a:spcPct val="100000"/>
              </a:lnSpc>
              <a:spcBef>
                <a:spcPts val="95"/>
              </a:spcBef>
              <a:buFont typeface="Arial"/>
              <a:buChar char="•"/>
              <a:tabLst>
                <a:tab pos="354965" algn="l"/>
                <a:tab pos="355600" algn="l"/>
              </a:tabLst>
            </a:pPr>
            <a:r>
              <a:rPr lang="en-US" b="1" spc="-190" dirty="0"/>
              <a:t>2.2%   </a:t>
            </a:r>
            <a:r>
              <a:rPr lang="en-US" spc="-380" dirty="0"/>
              <a:t>OF   </a:t>
            </a:r>
            <a:r>
              <a:rPr lang="en-US" spc="-405" dirty="0"/>
              <a:t>NEWLY    </a:t>
            </a:r>
            <a:r>
              <a:rPr lang="en-US" spc="-340" dirty="0"/>
              <a:t>DIAGNOSED </a:t>
            </a:r>
            <a:r>
              <a:rPr lang="en-US" spc="-350" dirty="0"/>
              <a:t>TB </a:t>
            </a:r>
            <a:r>
              <a:rPr lang="en-US" spc="-500" dirty="0"/>
              <a:t>CASES     </a:t>
            </a:r>
            <a:r>
              <a:rPr lang="en-US" spc="-420" dirty="0"/>
              <a:t>ARE   </a:t>
            </a:r>
            <a:r>
              <a:rPr lang="en-US" spc="-254" dirty="0"/>
              <a:t>MDR-TB  </a:t>
            </a:r>
            <a:r>
              <a:rPr lang="en-US" spc="-500" dirty="0"/>
              <a:t>CASES</a:t>
            </a:r>
            <a:endParaRPr lang="en-US" dirty="0"/>
          </a:p>
          <a:p>
            <a:pPr marL="355600" marR="114300" indent="-342900">
              <a:lnSpc>
                <a:spcPct val="100000"/>
              </a:lnSpc>
              <a:spcBef>
                <a:spcPts val="675"/>
              </a:spcBef>
              <a:buFont typeface="Arial"/>
              <a:buChar char="•"/>
              <a:tabLst>
                <a:tab pos="354965" algn="l"/>
                <a:tab pos="355600" algn="l"/>
              </a:tabLst>
            </a:pPr>
            <a:endParaRPr lang="en-US" b="1" spc="-145" dirty="0"/>
          </a:p>
          <a:p>
            <a:pPr marL="355600" marR="114300" indent="-342900">
              <a:lnSpc>
                <a:spcPct val="100000"/>
              </a:lnSpc>
              <a:spcBef>
                <a:spcPts val="675"/>
              </a:spcBef>
              <a:buFont typeface="Arial"/>
              <a:buChar char="•"/>
              <a:tabLst>
                <a:tab pos="354965" algn="l"/>
                <a:tab pos="355600" algn="l"/>
              </a:tabLst>
            </a:pPr>
            <a:r>
              <a:rPr lang="en-US" b="1" spc="-145" dirty="0"/>
              <a:t>15 </a:t>
            </a:r>
            <a:r>
              <a:rPr lang="en-US" b="1" spc="-455" dirty="0"/>
              <a:t>% </a:t>
            </a:r>
            <a:r>
              <a:rPr lang="en-US" spc="-380" dirty="0"/>
              <a:t>OF </a:t>
            </a:r>
            <a:r>
              <a:rPr lang="en-US" spc="-405" dirty="0"/>
              <a:t>PREVIOUSLY   </a:t>
            </a:r>
            <a:r>
              <a:rPr lang="en-US" spc="-430" dirty="0"/>
              <a:t>TREATED   </a:t>
            </a:r>
            <a:r>
              <a:rPr lang="en-US" spc="-350" dirty="0"/>
              <a:t>TB   </a:t>
            </a:r>
            <a:r>
              <a:rPr lang="en-US" spc="-500" dirty="0"/>
              <a:t>CASES   </a:t>
            </a:r>
            <a:r>
              <a:rPr lang="en-US" spc="-420" dirty="0"/>
              <a:t>ARE   </a:t>
            </a:r>
            <a:r>
              <a:rPr lang="en-US" spc="-210" dirty="0"/>
              <a:t>MDR-  </a:t>
            </a:r>
            <a:r>
              <a:rPr lang="en-US" spc="-350" dirty="0"/>
              <a:t>TB</a:t>
            </a:r>
            <a:r>
              <a:rPr lang="en-US" spc="-145" dirty="0"/>
              <a:t> </a:t>
            </a:r>
            <a:r>
              <a:rPr lang="en-US" spc="-430" dirty="0"/>
              <a:t>CASES</a:t>
            </a:r>
            <a:endParaRPr lang="en-US" sz="3200" dirty="0"/>
          </a:p>
          <a:p>
            <a:pPr marL="355600" indent="-342900">
              <a:lnSpc>
                <a:spcPct val="100000"/>
              </a:lnSpc>
              <a:spcBef>
                <a:spcPts val="690"/>
              </a:spcBef>
              <a:tabLst>
                <a:tab pos="354965" algn="l"/>
                <a:tab pos="355600" algn="l"/>
                <a:tab pos="4862830" algn="l"/>
              </a:tabLst>
            </a:pPr>
            <a:endParaRPr lang="en-US" spc="-155" dirty="0"/>
          </a:p>
          <a:p>
            <a:pPr marL="355600" indent="-342900">
              <a:lnSpc>
                <a:spcPct val="100000"/>
              </a:lnSpc>
              <a:spcBef>
                <a:spcPts val="690"/>
              </a:spcBef>
              <a:tabLst>
                <a:tab pos="354965" algn="l"/>
                <a:tab pos="355600" algn="l"/>
                <a:tab pos="4862830" algn="l"/>
              </a:tabLst>
            </a:pPr>
            <a:r>
              <a:rPr lang="en-US" spc="-155" dirty="0"/>
              <a:t>Total </a:t>
            </a:r>
            <a:r>
              <a:rPr lang="en-US" spc="-310" dirty="0"/>
              <a:t>Cases  </a:t>
            </a:r>
            <a:r>
              <a:rPr lang="en-US" spc="-85" dirty="0"/>
              <a:t>tested</a:t>
            </a:r>
            <a:r>
              <a:rPr lang="en-US" spc="-415" dirty="0"/>
              <a:t> </a:t>
            </a:r>
            <a:r>
              <a:rPr lang="en-US" spc="-15" dirty="0"/>
              <a:t>for</a:t>
            </a:r>
            <a:r>
              <a:rPr lang="en-US" spc="-140" dirty="0"/>
              <a:t> </a:t>
            </a:r>
            <a:r>
              <a:rPr lang="en-US" spc="-254" dirty="0"/>
              <a:t>MDR-TB	</a:t>
            </a:r>
            <a:r>
              <a:rPr lang="en-US" spc="-145" dirty="0"/>
              <a:t>55</a:t>
            </a:r>
            <a:r>
              <a:rPr lang="en-US" spc="-140" dirty="0"/>
              <a:t> </a:t>
            </a:r>
            <a:r>
              <a:rPr lang="en-US" spc="-150" dirty="0"/>
              <a:t>611</a:t>
            </a:r>
            <a:endParaRPr lang="en-US" dirty="0"/>
          </a:p>
          <a:p>
            <a:pPr marL="355600" indent="-342900">
              <a:lnSpc>
                <a:spcPct val="100000"/>
              </a:lnSpc>
              <a:spcBef>
                <a:spcPts val="670"/>
              </a:spcBef>
              <a:buFont typeface="Arial"/>
              <a:buChar char="•"/>
              <a:tabLst>
                <a:tab pos="354965" algn="l"/>
                <a:tab pos="355600" algn="l"/>
                <a:tab pos="5915660" algn="l"/>
              </a:tabLst>
            </a:pPr>
            <a:endParaRPr lang="en-US" b="1" spc="-190" dirty="0"/>
          </a:p>
          <a:p>
            <a:pPr marL="355600" indent="-342900">
              <a:lnSpc>
                <a:spcPct val="100000"/>
              </a:lnSpc>
              <a:spcBef>
                <a:spcPts val="670"/>
              </a:spcBef>
              <a:buFont typeface="Arial"/>
              <a:buChar char="•"/>
              <a:tabLst>
                <a:tab pos="354965" algn="l"/>
                <a:tab pos="355600" algn="l"/>
                <a:tab pos="5915660" algn="l"/>
              </a:tabLst>
            </a:pPr>
            <a:r>
              <a:rPr lang="en-US" b="1" spc="-190" dirty="0"/>
              <a:t>Laboratory-confirmed</a:t>
            </a:r>
            <a:r>
              <a:rPr lang="en-US" b="1" spc="-80" dirty="0"/>
              <a:t> </a:t>
            </a:r>
            <a:r>
              <a:rPr lang="en-US" b="1" spc="-250" dirty="0"/>
              <a:t>MDR-TB</a:t>
            </a:r>
            <a:r>
              <a:rPr lang="en-US" b="1" spc="-80" dirty="0"/>
              <a:t> </a:t>
            </a:r>
            <a:r>
              <a:rPr lang="en-US" b="1" spc="-325" dirty="0"/>
              <a:t>cases	</a:t>
            </a:r>
            <a:r>
              <a:rPr lang="en-US" b="1" spc="-145" dirty="0"/>
              <a:t>16</a:t>
            </a:r>
            <a:r>
              <a:rPr lang="en-US" b="1" spc="-125" dirty="0"/>
              <a:t> </a:t>
            </a:r>
            <a:r>
              <a:rPr lang="en-US" b="1" spc="-150" dirty="0"/>
              <a:t>588</a:t>
            </a:r>
            <a:endParaRPr lang="en-US" dirty="0"/>
          </a:p>
          <a:p>
            <a:pPr marL="355600" indent="-342900">
              <a:lnSpc>
                <a:spcPct val="100000"/>
              </a:lnSpc>
              <a:spcBef>
                <a:spcPts val="675"/>
              </a:spcBef>
              <a:buFont typeface="Arial"/>
              <a:buChar char="•"/>
              <a:tabLst>
                <a:tab pos="354965" algn="l"/>
                <a:tab pos="355600" algn="l"/>
                <a:tab pos="6194425" algn="l"/>
              </a:tabLst>
            </a:pPr>
            <a:endParaRPr lang="en-US" b="1" spc="-185" dirty="0"/>
          </a:p>
          <a:p>
            <a:pPr marL="355600" indent="-342900">
              <a:lnSpc>
                <a:spcPct val="100000"/>
              </a:lnSpc>
              <a:spcBef>
                <a:spcPts val="675"/>
              </a:spcBef>
              <a:buFont typeface="Arial"/>
              <a:buChar char="•"/>
              <a:tabLst>
                <a:tab pos="354965" algn="l"/>
                <a:tab pos="355600" algn="l"/>
                <a:tab pos="6194425" algn="l"/>
              </a:tabLst>
            </a:pPr>
            <a:r>
              <a:rPr lang="en-US" b="1" spc="-185" dirty="0"/>
              <a:t>Patients </a:t>
            </a:r>
            <a:r>
              <a:rPr lang="en-US" b="1" spc="-160" dirty="0"/>
              <a:t>started </a:t>
            </a:r>
            <a:r>
              <a:rPr lang="en-US" b="1" spc="-210" dirty="0"/>
              <a:t>on</a:t>
            </a:r>
            <a:r>
              <a:rPr lang="en-US" b="1" spc="-50" dirty="0"/>
              <a:t> </a:t>
            </a:r>
            <a:r>
              <a:rPr lang="en-US" b="1" spc="-245" dirty="0"/>
              <a:t>MDR-TB</a:t>
            </a:r>
            <a:r>
              <a:rPr lang="en-US" b="1" spc="-110" dirty="0"/>
              <a:t> treatment	</a:t>
            </a:r>
            <a:r>
              <a:rPr lang="en-US" b="1" spc="-145" dirty="0"/>
              <a:t>14 143</a:t>
            </a:r>
            <a:endParaRPr lang="en-US" dirty="0"/>
          </a:p>
          <a:p>
            <a:endParaRPr lang="en-US" dirty="0"/>
          </a:p>
        </p:txBody>
      </p:sp>
      <p:sp>
        <p:nvSpPr>
          <p:cNvPr id="4" name="Date Placeholder 3"/>
          <p:cNvSpPr>
            <a:spLocks noGrp="1"/>
          </p:cNvSpPr>
          <p:nvPr>
            <p:ph type="dt" sz="half" idx="2"/>
          </p:nvPr>
        </p:nvSpPr>
        <p:spPr/>
        <p:txBody>
          <a:bodyPr/>
          <a:lstStyle/>
          <a:p>
            <a:fld id="{A8E8F3CA-9060-42F6-9ADC-2E423FEFE187}" type="datetime1">
              <a:rPr lang="en-US" smtClean="0"/>
              <a:pPr/>
              <a:t>12/7/2018</a:t>
            </a:fld>
            <a:endParaRPr lang="en-US" dirty="0"/>
          </a:p>
        </p:txBody>
      </p:sp>
      <p:sp>
        <p:nvSpPr>
          <p:cNvPr id="5" name="Footer Placeholder 4"/>
          <p:cNvSpPr>
            <a:spLocks noGrp="1"/>
          </p:cNvSpPr>
          <p:nvPr>
            <p:ph type="ftr" sz="quarter" idx="3"/>
          </p:nvPr>
        </p:nvSpPr>
        <p:spPr/>
        <p:txBody>
          <a:bodyPr/>
          <a:lstStyle/>
          <a:p>
            <a:r>
              <a:rPr lang="en-US" dirty="0"/>
              <a:t>REVA Academy for Corporate Excellence</a:t>
            </a:r>
          </a:p>
        </p:txBody>
      </p:sp>
    </p:spTree>
    <p:extLst>
      <p:ext uri="{BB962C8B-B14F-4D97-AF65-F5344CB8AC3E}">
        <p14:creationId xmlns:p14="http://schemas.microsoft.com/office/powerpoint/2010/main" val="508087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  GENERAL CAUSES OF MDR-TB</a:t>
            </a:r>
          </a:p>
        </p:txBody>
      </p:sp>
      <p:sp>
        <p:nvSpPr>
          <p:cNvPr id="3" name="Content Placeholder 2"/>
          <p:cNvSpPr>
            <a:spLocks noGrp="1"/>
          </p:cNvSpPr>
          <p:nvPr>
            <p:ph idx="1"/>
          </p:nvPr>
        </p:nvSpPr>
        <p:spPr/>
        <p:txBody>
          <a:bodyPr>
            <a:normAutofit fontScale="85000" lnSpcReduction="20000"/>
          </a:bodyPr>
          <a:lstStyle/>
          <a:p>
            <a:pPr marL="355600" indent="-342900">
              <a:lnSpc>
                <a:spcPct val="100000"/>
              </a:lnSpc>
              <a:spcBef>
                <a:spcPts val="825"/>
              </a:spcBef>
              <a:tabLst>
                <a:tab pos="354965" algn="l"/>
                <a:tab pos="355600" algn="l"/>
              </a:tabLst>
            </a:pPr>
            <a:r>
              <a:rPr lang="en-US" spc="-335" dirty="0">
                <a:latin typeface="Arial"/>
                <a:cs typeface="Arial"/>
              </a:rPr>
              <a:t>MULTIPLE    </a:t>
            </a:r>
            <a:r>
              <a:rPr lang="en-US" spc="-380" dirty="0">
                <a:latin typeface="Arial"/>
                <a:cs typeface="Arial"/>
              </a:rPr>
              <a:t>INEFFECTIVE   </a:t>
            </a:r>
            <a:r>
              <a:rPr lang="en-US" spc="-375" dirty="0">
                <a:latin typeface="Arial"/>
                <a:cs typeface="Arial"/>
              </a:rPr>
              <a:t>T  B</a:t>
            </a:r>
            <a:r>
              <a:rPr lang="en-US" spc="-240" dirty="0">
                <a:latin typeface="Arial"/>
                <a:cs typeface="Arial"/>
              </a:rPr>
              <a:t>   </a:t>
            </a:r>
            <a:r>
              <a:rPr lang="en-US" spc="-370" dirty="0">
                <a:latin typeface="Arial"/>
                <a:cs typeface="Arial"/>
              </a:rPr>
              <a:t>REGIMENS</a:t>
            </a:r>
            <a:endParaRPr lang="en-US" dirty="0">
              <a:latin typeface="Arial"/>
              <a:cs typeface="Arial"/>
            </a:endParaRPr>
          </a:p>
          <a:p>
            <a:pPr marL="355600" indent="-342900">
              <a:lnSpc>
                <a:spcPct val="100000"/>
              </a:lnSpc>
              <a:spcBef>
                <a:spcPts val="720"/>
              </a:spcBef>
              <a:tabLst>
                <a:tab pos="354965" algn="l"/>
                <a:tab pos="355600" algn="l"/>
              </a:tabLst>
            </a:pPr>
            <a:endParaRPr lang="en-US" spc="-450" dirty="0">
              <a:latin typeface="Arial"/>
              <a:cs typeface="Arial"/>
            </a:endParaRPr>
          </a:p>
          <a:p>
            <a:pPr marL="355600" indent="-342900">
              <a:lnSpc>
                <a:spcPct val="100000"/>
              </a:lnSpc>
              <a:spcBef>
                <a:spcPts val="720"/>
              </a:spcBef>
              <a:tabLst>
                <a:tab pos="354965" algn="l"/>
                <a:tab pos="355600" algn="l"/>
              </a:tabLst>
            </a:pPr>
            <a:r>
              <a:rPr lang="en-US" spc="-450" dirty="0">
                <a:latin typeface="Arial"/>
                <a:cs typeface="Arial"/>
              </a:rPr>
              <a:t>DELAYED</a:t>
            </a:r>
            <a:r>
              <a:rPr lang="en-US" spc="-155" dirty="0">
                <a:latin typeface="Arial"/>
                <a:cs typeface="Arial"/>
              </a:rPr>
              <a:t> </a:t>
            </a:r>
            <a:r>
              <a:rPr lang="en-US" spc="-340" dirty="0">
                <a:latin typeface="Arial"/>
                <a:cs typeface="Arial"/>
              </a:rPr>
              <a:t>DIAGNOSIS</a:t>
            </a:r>
            <a:endParaRPr lang="en-US" dirty="0">
              <a:latin typeface="Arial"/>
              <a:cs typeface="Arial"/>
            </a:endParaRPr>
          </a:p>
          <a:p>
            <a:pPr marL="355600" indent="-342900">
              <a:lnSpc>
                <a:spcPct val="100000"/>
              </a:lnSpc>
              <a:spcBef>
                <a:spcPts val="720"/>
              </a:spcBef>
              <a:tabLst>
                <a:tab pos="354965" algn="l"/>
                <a:tab pos="355600" algn="l"/>
              </a:tabLst>
            </a:pPr>
            <a:endParaRPr lang="en-US" spc="-350" dirty="0">
              <a:latin typeface="Arial"/>
              <a:cs typeface="Arial"/>
            </a:endParaRPr>
          </a:p>
          <a:p>
            <a:pPr marL="355600" indent="-342900">
              <a:lnSpc>
                <a:spcPct val="100000"/>
              </a:lnSpc>
              <a:spcBef>
                <a:spcPts val="720"/>
              </a:spcBef>
              <a:tabLst>
                <a:tab pos="354965" algn="l"/>
                <a:tab pos="355600" algn="l"/>
              </a:tabLst>
            </a:pPr>
            <a:r>
              <a:rPr lang="en-US" spc="-350" dirty="0">
                <a:latin typeface="Arial"/>
                <a:cs typeface="Arial"/>
              </a:rPr>
              <a:t>WRONG</a:t>
            </a:r>
            <a:r>
              <a:rPr lang="en-US" spc="-170" dirty="0">
                <a:latin typeface="Arial"/>
                <a:cs typeface="Arial"/>
              </a:rPr>
              <a:t> </a:t>
            </a:r>
            <a:r>
              <a:rPr lang="en-US" spc="-459" dirty="0">
                <a:latin typeface="Arial"/>
                <a:cs typeface="Arial"/>
              </a:rPr>
              <a:t>DOSE</a:t>
            </a:r>
            <a:endParaRPr lang="en-US" dirty="0">
              <a:latin typeface="Arial"/>
              <a:cs typeface="Arial"/>
            </a:endParaRPr>
          </a:p>
          <a:p>
            <a:pPr marL="355600" indent="-342900">
              <a:lnSpc>
                <a:spcPct val="100000"/>
              </a:lnSpc>
              <a:spcBef>
                <a:spcPts val="720"/>
              </a:spcBef>
              <a:tabLst>
                <a:tab pos="354965" algn="l"/>
                <a:tab pos="355600" algn="l"/>
              </a:tabLst>
            </a:pPr>
            <a:endParaRPr lang="en-US" spc="-270" dirty="0">
              <a:latin typeface="Arial"/>
              <a:cs typeface="Arial"/>
            </a:endParaRPr>
          </a:p>
          <a:p>
            <a:pPr marL="355600" indent="-342900">
              <a:lnSpc>
                <a:spcPct val="100000"/>
              </a:lnSpc>
              <a:spcBef>
                <a:spcPts val="720"/>
              </a:spcBef>
              <a:tabLst>
                <a:tab pos="354965" algn="l"/>
                <a:tab pos="355600" algn="l"/>
              </a:tabLst>
            </a:pPr>
            <a:r>
              <a:rPr lang="en-US" spc="-270" dirty="0">
                <a:latin typeface="Arial"/>
                <a:cs typeface="Arial"/>
              </a:rPr>
              <a:t>NON</a:t>
            </a:r>
            <a:r>
              <a:rPr lang="en-US" spc="-160" dirty="0">
                <a:latin typeface="Arial"/>
                <a:cs typeface="Arial"/>
              </a:rPr>
              <a:t> </a:t>
            </a:r>
            <a:r>
              <a:rPr lang="en-US" spc="-340" dirty="0">
                <a:latin typeface="Arial"/>
                <a:cs typeface="Arial"/>
              </a:rPr>
              <a:t>COMPLIANCE</a:t>
            </a:r>
            <a:endParaRPr lang="en-US" dirty="0">
              <a:latin typeface="Arial"/>
              <a:cs typeface="Arial"/>
            </a:endParaRPr>
          </a:p>
          <a:p>
            <a:pPr marL="355600" indent="-342900">
              <a:lnSpc>
                <a:spcPct val="100000"/>
              </a:lnSpc>
              <a:spcBef>
                <a:spcPts val="725"/>
              </a:spcBef>
              <a:tabLst>
                <a:tab pos="354965" algn="l"/>
                <a:tab pos="355600" algn="l"/>
              </a:tabLst>
            </a:pPr>
            <a:endParaRPr lang="en-US" spc="-350" dirty="0">
              <a:latin typeface="Arial"/>
              <a:cs typeface="Arial"/>
            </a:endParaRPr>
          </a:p>
          <a:p>
            <a:pPr marL="355600" indent="-342900">
              <a:lnSpc>
                <a:spcPct val="100000"/>
              </a:lnSpc>
              <a:spcBef>
                <a:spcPts val="725"/>
              </a:spcBef>
              <a:tabLst>
                <a:tab pos="354965" algn="l"/>
                <a:tab pos="355600" algn="l"/>
              </a:tabLst>
            </a:pPr>
            <a:r>
              <a:rPr lang="en-US" spc="-350" dirty="0">
                <a:latin typeface="Arial"/>
                <a:cs typeface="Arial"/>
              </a:rPr>
              <a:t>WRONG   </a:t>
            </a:r>
            <a:r>
              <a:rPr lang="en-US" spc="-330" dirty="0">
                <a:latin typeface="Arial"/>
                <a:cs typeface="Arial"/>
              </a:rPr>
              <a:t>DURATION </a:t>
            </a:r>
            <a:r>
              <a:rPr lang="en-US" spc="-405" dirty="0">
                <a:latin typeface="Arial"/>
                <a:cs typeface="Arial"/>
              </a:rPr>
              <a:t>OF</a:t>
            </a:r>
            <a:r>
              <a:rPr lang="en-US" spc="-295" dirty="0">
                <a:latin typeface="Arial"/>
                <a:cs typeface="Arial"/>
              </a:rPr>
              <a:t> </a:t>
            </a:r>
            <a:r>
              <a:rPr lang="en-US" spc="-385" dirty="0">
                <a:latin typeface="Arial"/>
                <a:cs typeface="Arial"/>
              </a:rPr>
              <a:t>TREATMENT</a:t>
            </a:r>
            <a:endParaRPr lang="en-US" dirty="0">
              <a:latin typeface="Arial"/>
              <a:cs typeface="Arial"/>
            </a:endParaRPr>
          </a:p>
          <a:p>
            <a:pPr marL="355600" indent="-342900">
              <a:lnSpc>
                <a:spcPct val="100000"/>
              </a:lnSpc>
              <a:spcBef>
                <a:spcPts val="720"/>
              </a:spcBef>
              <a:tabLst>
                <a:tab pos="354965" algn="l"/>
                <a:tab pos="355600" algn="l"/>
              </a:tabLst>
            </a:pPr>
            <a:endParaRPr lang="en-US" spc="-420" dirty="0">
              <a:latin typeface="Arial"/>
              <a:cs typeface="Arial"/>
            </a:endParaRPr>
          </a:p>
          <a:p>
            <a:pPr marL="355600" indent="-342900">
              <a:lnSpc>
                <a:spcPct val="100000"/>
              </a:lnSpc>
              <a:spcBef>
                <a:spcPts val="720"/>
              </a:spcBef>
              <a:tabLst>
                <a:tab pos="354965" algn="l"/>
                <a:tab pos="355600" algn="l"/>
              </a:tabLst>
            </a:pPr>
            <a:r>
              <a:rPr lang="en-US" spc="-420" dirty="0">
                <a:latin typeface="Arial"/>
                <a:cs typeface="Arial"/>
              </a:rPr>
              <a:t>POOR   </a:t>
            </a:r>
            <a:r>
              <a:rPr lang="en-US" spc="-330" dirty="0">
                <a:latin typeface="Arial"/>
                <a:cs typeface="Arial"/>
              </a:rPr>
              <a:t>QUALITY </a:t>
            </a:r>
            <a:r>
              <a:rPr lang="en-US" spc="-405" dirty="0">
                <a:latin typeface="Arial"/>
                <a:cs typeface="Arial"/>
              </a:rPr>
              <a:t>OF</a:t>
            </a:r>
            <a:r>
              <a:rPr lang="en-US" spc="-145" dirty="0">
                <a:latin typeface="Arial"/>
                <a:cs typeface="Arial"/>
              </a:rPr>
              <a:t> </a:t>
            </a:r>
            <a:r>
              <a:rPr lang="en-US" spc="-440" dirty="0">
                <a:latin typeface="Arial"/>
                <a:cs typeface="Arial"/>
              </a:rPr>
              <a:t>DRUGS</a:t>
            </a:r>
            <a:endParaRPr lang="en-US" dirty="0">
              <a:latin typeface="Arial"/>
              <a:cs typeface="Arial"/>
            </a:endParaRPr>
          </a:p>
          <a:p>
            <a:endParaRPr lang="en-US" dirty="0"/>
          </a:p>
        </p:txBody>
      </p:sp>
      <p:sp>
        <p:nvSpPr>
          <p:cNvPr id="4" name="Date Placeholder 3"/>
          <p:cNvSpPr>
            <a:spLocks noGrp="1"/>
          </p:cNvSpPr>
          <p:nvPr>
            <p:ph type="dt" sz="half" idx="2"/>
          </p:nvPr>
        </p:nvSpPr>
        <p:spPr/>
        <p:txBody>
          <a:bodyPr/>
          <a:lstStyle/>
          <a:p>
            <a:fld id="{A8E8F3CA-9060-42F6-9ADC-2E423FEFE187}" type="datetime1">
              <a:rPr lang="en-US" smtClean="0"/>
              <a:pPr/>
              <a:t>12/7/2018</a:t>
            </a:fld>
            <a:endParaRPr lang="en-US" dirty="0"/>
          </a:p>
        </p:txBody>
      </p:sp>
      <p:sp>
        <p:nvSpPr>
          <p:cNvPr id="5" name="Footer Placeholder 4"/>
          <p:cNvSpPr>
            <a:spLocks noGrp="1"/>
          </p:cNvSpPr>
          <p:nvPr>
            <p:ph type="ftr" sz="quarter" idx="3"/>
          </p:nvPr>
        </p:nvSpPr>
        <p:spPr/>
        <p:txBody>
          <a:bodyPr/>
          <a:lstStyle/>
          <a:p>
            <a:r>
              <a:rPr lang="en-US" dirty="0"/>
              <a:t>REVA Academy for Corporate Excellence</a:t>
            </a:r>
          </a:p>
        </p:txBody>
      </p:sp>
    </p:spTree>
    <p:extLst>
      <p:ext uri="{BB962C8B-B14F-4D97-AF65-F5344CB8AC3E}">
        <p14:creationId xmlns:p14="http://schemas.microsoft.com/office/powerpoint/2010/main" val="3888410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4286" y="564008"/>
            <a:ext cx="4582795" cy="513715"/>
          </a:xfrm>
          <a:prstGeom prst="rect">
            <a:avLst/>
          </a:prstGeom>
        </p:spPr>
        <p:txBody>
          <a:bodyPr vert="horz" wrap="square" lIns="0" tIns="13335" rIns="0" bIns="0" rtlCol="0" anchor="ctr">
            <a:spAutoFit/>
          </a:bodyPr>
          <a:lstStyle/>
          <a:p>
            <a:pPr marL="12700">
              <a:lnSpc>
                <a:spcPct val="100000"/>
              </a:lnSpc>
              <a:spcBef>
                <a:spcPts val="105"/>
              </a:spcBef>
            </a:pPr>
            <a:r>
              <a:rPr sz="3200" b="1" spc="-225" dirty="0">
                <a:latin typeface="Arial"/>
                <a:cs typeface="Arial"/>
              </a:rPr>
              <a:t>MDR </a:t>
            </a:r>
            <a:r>
              <a:rPr sz="3200" b="1" spc="-445" dirty="0">
                <a:latin typeface="Arial"/>
                <a:cs typeface="Arial"/>
              </a:rPr>
              <a:t>TB </a:t>
            </a:r>
            <a:r>
              <a:rPr sz="3200" b="1" spc="-505" dirty="0">
                <a:latin typeface="Arial"/>
                <a:cs typeface="Arial"/>
              </a:rPr>
              <a:t>SUSPECT</a:t>
            </a:r>
            <a:r>
              <a:rPr sz="3200" b="1" spc="-315" dirty="0">
                <a:latin typeface="Arial"/>
                <a:cs typeface="Arial"/>
              </a:rPr>
              <a:t> </a:t>
            </a:r>
            <a:r>
              <a:rPr sz="3200" b="1" spc="-385" dirty="0">
                <a:latin typeface="Arial"/>
                <a:cs typeface="Arial"/>
              </a:rPr>
              <a:t>CRITERIA</a:t>
            </a:r>
            <a:endParaRPr sz="3200">
              <a:latin typeface="Arial"/>
              <a:cs typeface="Arial"/>
            </a:endParaRPr>
          </a:p>
        </p:txBody>
      </p:sp>
      <p:sp>
        <p:nvSpPr>
          <p:cNvPr id="3" name="object 3"/>
          <p:cNvSpPr/>
          <p:nvPr/>
        </p:nvSpPr>
        <p:spPr>
          <a:xfrm>
            <a:off x="1895856" y="1638300"/>
            <a:ext cx="8359140" cy="49682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895856" y="2042160"/>
            <a:ext cx="8359140" cy="4953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895856" y="2444495"/>
            <a:ext cx="8359140" cy="4953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895856" y="2848355"/>
            <a:ext cx="8359140" cy="49530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95856" y="3250693"/>
            <a:ext cx="8359140" cy="495299"/>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1895856" y="3653028"/>
            <a:ext cx="8359140" cy="496824"/>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1895856" y="4056888"/>
            <a:ext cx="8359140" cy="49530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895856" y="4459223"/>
            <a:ext cx="8359140" cy="495300"/>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1895856" y="4863085"/>
            <a:ext cx="8359140" cy="495299"/>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1895856" y="5265420"/>
            <a:ext cx="8359140" cy="495300"/>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1895856" y="5667756"/>
            <a:ext cx="8359140" cy="496823"/>
          </a:xfrm>
          <a:prstGeom prst="rect">
            <a:avLst/>
          </a:prstGeom>
          <a:blipFill>
            <a:blip r:embed="rId7" cstate="print"/>
            <a:stretch>
              <a:fillRect/>
            </a:stretch>
          </a:blipFill>
        </p:spPr>
        <p:txBody>
          <a:bodyPr wrap="square" lIns="0" tIns="0" rIns="0" bIns="0" rtlCol="0"/>
          <a:lstStyle/>
          <a:p>
            <a:endParaRPr/>
          </a:p>
        </p:txBody>
      </p:sp>
      <p:sp>
        <p:nvSpPr>
          <p:cNvPr id="14" name="object 14"/>
          <p:cNvSpPr txBox="1"/>
          <p:nvPr/>
        </p:nvSpPr>
        <p:spPr>
          <a:xfrm>
            <a:off x="2043177" y="1699386"/>
            <a:ext cx="6312535" cy="4449936"/>
          </a:xfrm>
          <a:prstGeom prst="rect">
            <a:avLst/>
          </a:prstGeom>
        </p:spPr>
        <p:txBody>
          <a:bodyPr vert="horz" wrap="square" lIns="0" tIns="12700" rIns="0" bIns="0" rtlCol="0">
            <a:spAutoFit/>
          </a:bodyPr>
          <a:lstStyle/>
          <a:p>
            <a:pPr marL="12700">
              <a:spcBef>
                <a:spcPts val="100"/>
              </a:spcBef>
            </a:pPr>
            <a:r>
              <a:rPr sz="1500" b="1" spc="-105" dirty="0">
                <a:latin typeface="Arial"/>
                <a:cs typeface="Arial"/>
              </a:rPr>
              <a:t>MDR </a:t>
            </a:r>
            <a:r>
              <a:rPr sz="1500" b="1" spc="-150" dirty="0">
                <a:latin typeface="Arial"/>
                <a:cs typeface="Arial"/>
              </a:rPr>
              <a:t>Suspect</a:t>
            </a:r>
            <a:r>
              <a:rPr sz="1500" b="1" spc="-50" dirty="0">
                <a:latin typeface="Arial"/>
                <a:cs typeface="Arial"/>
              </a:rPr>
              <a:t> </a:t>
            </a:r>
            <a:r>
              <a:rPr sz="1500" b="1" spc="-90" dirty="0">
                <a:latin typeface="Arial"/>
                <a:cs typeface="Arial"/>
              </a:rPr>
              <a:t>Criteria</a:t>
            </a:r>
            <a:endParaRPr sz="1500" dirty="0">
              <a:latin typeface="Arial"/>
              <a:cs typeface="Arial"/>
            </a:endParaRPr>
          </a:p>
          <a:p>
            <a:pPr>
              <a:spcBef>
                <a:spcPts val="50"/>
              </a:spcBef>
            </a:pPr>
            <a:endParaRPr sz="1150" dirty="0">
              <a:latin typeface="Times New Roman"/>
              <a:cs typeface="Times New Roman"/>
            </a:endParaRPr>
          </a:p>
          <a:p>
            <a:pPr marL="12700"/>
            <a:r>
              <a:rPr sz="1500" b="1" spc="-90" dirty="0">
                <a:latin typeface="Arial"/>
                <a:cs typeface="Arial"/>
              </a:rPr>
              <a:t>Criteria </a:t>
            </a:r>
            <a:r>
              <a:rPr sz="1500" b="1" spc="-175" dirty="0">
                <a:latin typeface="Arial"/>
                <a:cs typeface="Arial"/>
              </a:rPr>
              <a:t>A</a:t>
            </a:r>
            <a:r>
              <a:rPr sz="1500" b="1" spc="-55" dirty="0">
                <a:latin typeface="Arial"/>
                <a:cs typeface="Arial"/>
              </a:rPr>
              <a:t> </a:t>
            </a:r>
            <a:r>
              <a:rPr sz="1500" b="1" spc="-90" dirty="0">
                <a:latin typeface="Arial"/>
                <a:cs typeface="Arial"/>
              </a:rPr>
              <a:t>–</a:t>
            </a:r>
            <a:endParaRPr sz="1500" dirty="0">
              <a:latin typeface="Arial"/>
              <a:cs typeface="Arial"/>
            </a:endParaRPr>
          </a:p>
          <a:p>
            <a:pPr>
              <a:spcBef>
                <a:spcPts val="50"/>
              </a:spcBef>
            </a:pPr>
            <a:endParaRPr sz="1150" dirty="0">
              <a:latin typeface="Times New Roman"/>
              <a:cs typeface="Times New Roman"/>
            </a:endParaRPr>
          </a:p>
          <a:p>
            <a:pPr marL="12700"/>
            <a:r>
              <a:rPr sz="1500" spc="-40" dirty="0">
                <a:latin typeface="Arial"/>
                <a:cs typeface="Arial"/>
              </a:rPr>
              <a:t>All </a:t>
            </a:r>
            <a:r>
              <a:rPr sz="1500" spc="-50" dirty="0">
                <a:latin typeface="Arial"/>
                <a:cs typeface="Arial"/>
              </a:rPr>
              <a:t>failures </a:t>
            </a:r>
            <a:r>
              <a:rPr sz="1500" spc="-5" dirty="0">
                <a:latin typeface="Arial"/>
                <a:cs typeface="Arial"/>
              </a:rPr>
              <a:t>of </a:t>
            </a:r>
            <a:r>
              <a:rPr sz="1500" spc="-55" dirty="0">
                <a:latin typeface="Arial"/>
                <a:cs typeface="Arial"/>
              </a:rPr>
              <a:t>new </a:t>
            </a:r>
            <a:r>
              <a:rPr sz="1500" spc="-190" dirty="0">
                <a:latin typeface="Arial"/>
                <a:cs typeface="Arial"/>
              </a:rPr>
              <a:t>TB</a:t>
            </a:r>
            <a:r>
              <a:rPr sz="1500" spc="-260" dirty="0">
                <a:latin typeface="Arial"/>
                <a:cs typeface="Arial"/>
              </a:rPr>
              <a:t> </a:t>
            </a:r>
            <a:r>
              <a:rPr sz="1500" spc="-135" dirty="0">
                <a:latin typeface="Arial"/>
                <a:cs typeface="Arial"/>
              </a:rPr>
              <a:t>cases</a:t>
            </a:r>
            <a:endParaRPr sz="1500" dirty="0">
              <a:latin typeface="Arial"/>
              <a:cs typeface="Arial"/>
            </a:endParaRPr>
          </a:p>
          <a:p>
            <a:pPr>
              <a:spcBef>
                <a:spcPts val="50"/>
              </a:spcBef>
            </a:pPr>
            <a:endParaRPr sz="1150" dirty="0">
              <a:latin typeface="Times New Roman"/>
              <a:cs typeface="Times New Roman"/>
            </a:endParaRPr>
          </a:p>
          <a:p>
            <a:pPr marL="12700"/>
            <a:r>
              <a:rPr sz="1500" spc="-114" dirty="0">
                <a:latin typeface="Arial"/>
                <a:cs typeface="Arial"/>
              </a:rPr>
              <a:t>Smear </a:t>
            </a:r>
            <a:r>
              <a:rPr sz="1500" spc="-105" dirty="0">
                <a:latin typeface="Arial"/>
                <a:cs typeface="Arial"/>
              </a:rPr>
              <a:t>+ve </a:t>
            </a:r>
            <a:r>
              <a:rPr sz="1500" spc="-55" dirty="0">
                <a:latin typeface="Arial"/>
                <a:cs typeface="Arial"/>
              </a:rPr>
              <a:t>previously </a:t>
            </a:r>
            <a:r>
              <a:rPr sz="1500" spc="-30" dirty="0">
                <a:latin typeface="Arial"/>
                <a:cs typeface="Arial"/>
              </a:rPr>
              <a:t>treated </a:t>
            </a:r>
            <a:r>
              <a:rPr sz="1500" spc="-135" dirty="0">
                <a:latin typeface="Arial"/>
                <a:cs typeface="Arial"/>
              </a:rPr>
              <a:t>cases </a:t>
            </a:r>
            <a:r>
              <a:rPr sz="1500" spc="-40" dirty="0">
                <a:latin typeface="Arial"/>
                <a:cs typeface="Arial"/>
              </a:rPr>
              <a:t>who </a:t>
            </a:r>
            <a:r>
              <a:rPr sz="1500" spc="-50" dirty="0">
                <a:latin typeface="Arial"/>
                <a:cs typeface="Arial"/>
              </a:rPr>
              <a:t>remain </a:t>
            </a:r>
            <a:r>
              <a:rPr sz="1500" spc="-85" dirty="0">
                <a:latin typeface="Arial"/>
                <a:cs typeface="Arial"/>
              </a:rPr>
              <a:t>smear </a:t>
            </a:r>
            <a:r>
              <a:rPr sz="1500" spc="-105" dirty="0">
                <a:latin typeface="Arial"/>
                <a:cs typeface="Arial"/>
              </a:rPr>
              <a:t>+ve </a:t>
            </a:r>
            <a:r>
              <a:rPr sz="1500" spc="-25" dirty="0">
                <a:latin typeface="Arial"/>
                <a:cs typeface="Arial"/>
              </a:rPr>
              <a:t>at </a:t>
            </a:r>
            <a:r>
              <a:rPr sz="1500" spc="-15" dirty="0">
                <a:latin typeface="Arial"/>
                <a:cs typeface="Arial"/>
              </a:rPr>
              <a:t>4th </a:t>
            </a:r>
            <a:r>
              <a:rPr sz="1500" spc="-25" dirty="0">
                <a:latin typeface="Arial"/>
                <a:cs typeface="Arial"/>
              </a:rPr>
              <a:t>month</a:t>
            </a:r>
            <a:r>
              <a:rPr sz="1500" spc="-155" dirty="0">
                <a:latin typeface="Arial"/>
                <a:cs typeface="Arial"/>
              </a:rPr>
              <a:t> </a:t>
            </a:r>
            <a:r>
              <a:rPr sz="1500" spc="-70" dirty="0">
                <a:latin typeface="Arial"/>
                <a:cs typeface="Arial"/>
              </a:rPr>
              <a:t>onwards</a:t>
            </a:r>
            <a:endParaRPr sz="1500" dirty="0">
              <a:latin typeface="Arial"/>
              <a:cs typeface="Arial"/>
            </a:endParaRPr>
          </a:p>
          <a:p>
            <a:pPr>
              <a:spcBef>
                <a:spcPts val="50"/>
              </a:spcBef>
            </a:pPr>
            <a:endParaRPr sz="1150" dirty="0">
              <a:latin typeface="Times New Roman"/>
              <a:cs typeface="Times New Roman"/>
            </a:endParaRPr>
          </a:p>
          <a:p>
            <a:pPr marL="12700"/>
            <a:r>
              <a:rPr sz="1500" i="1" spc="-110" dirty="0">
                <a:latin typeface="Trebuchet MS"/>
                <a:cs typeface="Trebuchet MS"/>
              </a:rPr>
              <a:t>All </a:t>
            </a:r>
            <a:r>
              <a:rPr sz="1500" i="1" spc="-75" dirty="0">
                <a:latin typeface="Trebuchet MS"/>
                <a:cs typeface="Trebuchet MS"/>
              </a:rPr>
              <a:t>pulmonary</a:t>
            </a:r>
            <a:r>
              <a:rPr sz="1500" i="1" spc="-114" dirty="0">
                <a:latin typeface="Trebuchet MS"/>
                <a:cs typeface="Trebuchet MS"/>
              </a:rPr>
              <a:t> </a:t>
            </a:r>
            <a:r>
              <a:rPr sz="1500" i="1" spc="-90" dirty="0">
                <a:latin typeface="Trebuchet MS"/>
                <a:cs typeface="Trebuchet MS"/>
              </a:rPr>
              <a:t>TB</a:t>
            </a:r>
            <a:r>
              <a:rPr sz="1500" i="1" spc="-114" dirty="0">
                <a:latin typeface="Trebuchet MS"/>
                <a:cs typeface="Trebuchet MS"/>
              </a:rPr>
              <a:t> </a:t>
            </a:r>
            <a:r>
              <a:rPr sz="1500" i="1" spc="-50" dirty="0">
                <a:latin typeface="Trebuchet MS"/>
                <a:cs typeface="Trebuchet MS"/>
              </a:rPr>
              <a:t>cases</a:t>
            </a:r>
            <a:r>
              <a:rPr sz="1500" i="1" spc="-114" dirty="0">
                <a:latin typeface="Trebuchet MS"/>
                <a:cs typeface="Trebuchet MS"/>
              </a:rPr>
              <a:t> </a:t>
            </a:r>
            <a:r>
              <a:rPr sz="1500" i="1" spc="-55" dirty="0">
                <a:latin typeface="Trebuchet MS"/>
                <a:cs typeface="Trebuchet MS"/>
              </a:rPr>
              <a:t>who</a:t>
            </a:r>
            <a:r>
              <a:rPr sz="1500" i="1" spc="-110" dirty="0">
                <a:latin typeface="Trebuchet MS"/>
                <a:cs typeface="Trebuchet MS"/>
              </a:rPr>
              <a:t> </a:t>
            </a:r>
            <a:r>
              <a:rPr sz="1500" i="1" spc="-80" dirty="0">
                <a:latin typeface="Trebuchet MS"/>
                <a:cs typeface="Trebuchet MS"/>
              </a:rPr>
              <a:t>are</a:t>
            </a:r>
            <a:r>
              <a:rPr sz="1500" i="1" spc="-114" dirty="0">
                <a:latin typeface="Trebuchet MS"/>
                <a:cs typeface="Trebuchet MS"/>
              </a:rPr>
              <a:t> </a:t>
            </a:r>
            <a:r>
              <a:rPr sz="1500" i="1" spc="-75" dirty="0">
                <a:latin typeface="Trebuchet MS"/>
                <a:cs typeface="Trebuchet MS"/>
              </a:rPr>
              <a:t>contacts</a:t>
            </a:r>
            <a:r>
              <a:rPr sz="1500" i="1" spc="-105" dirty="0">
                <a:latin typeface="Trebuchet MS"/>
                <a:cs typeface="Trebuchet MS"/>
              </a:rPr>
              <a:t> </a:t>
            </a:r>
            <a:r>
              <a:rPr sz="1500" i="1" spc="-95" dirty="0">
                <a:latin typeface="Trebuchet MS"/>
                <a:cs typeface="Trebuchet MS"/>
              </a:rPr>
              <a:t>of</a:t>
            </a:r>
            <a:r>
              <a:rPr sz="1500" i="1" spc="-120" dirty="0">
                <a:latin typeface="Trebuchet MS"/>
                <a:cs typeface="Trebuchet MS"/>
              </a:rPr>
              <a:t> </a:t>
            </a:r>
            <a:r>
              <a:rPr sz="1500" i="1" spc="-55" dirty="0">
                <a:latin typeface="Trebuchet MS"/>
                <a:cs typeface="Trebuchet MS"/>
              </a:rPr>
              <a:t>known</a:t>
            </a:r>
            <a:r>
              <a:rPr sz="1500" i="1" spc="-100" dirty="0">
                <a:latin typeface="Trebuchet MS"/>
                <a:cs typeface="Trebuchet MS"/>
              </a:rPr>
              <a:t> </a:t>
            </a:r>
            <a:r>
              <a:rPr sz="1500" i="1" spc="25" dirty="0">
                <a:latin typeface="Trebuchet MS"/>
                <a:cs typeface="Trebuchet MS"/>
              </a:rPr>
              <a:t>MDR</a:t>
            </a:r>
            <a:r>
              <a:rPr sz="1500" i="1" spc="-114" dirty="0">
                <a:latin typeface="Trebuchet MS"/>
                <a:cs typeface="Trebuchet MS"/>
              </a:rPr>
              <a:t> </a:t>
            </a:r>
            <a:r>
              <a:rPr sz="1500" i="1" spc="-90" dirty="0">
                <a:latin typeface="Trebuchet MS"/>
                <a:cs typeface="Trebuchet MS"/>
              </a:rPr>
              <a:t>TB</a:t>
            </a:r>
            <a:r>
              <a:rPr sz="1500" i="1" spc="-110" dirty="0">
                <a:latin typeface="Trebuchet MS"/>
                <a:cs typeface="Trebuchet MS"/>
              </a:rPr>
              <a:t> </a:t>
            </a:r>
            <a:r>
              <a:rPr sz="1500" i="1" spc="-60" dirty="0">
                <a:latin typeface="Trebuchet MS"/>
                <a:cs typeface="Trebuchet MS"/>
              </a:rPr>
              <a:t>case</a:t>
            </a:r>
            <a:endParaRPr sz="1500" dirty="0">
              <a:latin typeface="Trebuchet MS"/>
              <a:cs typeface="Trebuchet MS"/>
            </a:endParaRPr>
          </a:p>
          <a:p>
            <a:pPr>
              <a:spcBef>
                <a:spcPts val="55"/>
              </a:spcBef>
            </a:pPr>
            <a:endParaRPr sz="1150" dirty="0">
              <a:latin typeface="Times New Roman"/>
              <a:cs typeface="Times New Roman"/>
            </a:endParaRPr>
          </a:p>
          <a:p>
            <a:pPr marL="12700"/>
            <a:r>
              <a:rPr sz="1500" b="1" spc="-90" dirty="0">
                <a:latin typeface="Arial"/>
                <a:cs typeface="Arial"/>
              </a:rPr>
              <a:t>Criteria </a:t>
            </a:r>
            <a:r>
              <a:rPr sz="1500" b="1" spc="-245" dirty="0">
                <a:latin typeface="Arial"/>
                <a:cs typeface="Arial"/>
              </a:rPr>
              <a:t>B </a:t>
            </a:r>
            <a:r>
              <a:rPr sz="1500" b="1" spc="-90" dirty="0">
                <a:latin typeface="Arial"/>
                <a:cs typeface="Arial"/>
              </a:rPr>
              <a:t>– </a:t>
            </a:r>
            <a:r>
              <a:rPr sz="1500" b="1" i="1" spc="-90" dirty="0">
                <a:latin typeface="Trebuchet MS"/>
                <a:cs typeface="Trebuchet MS"/>
              </a:rPr>
              <a:t>in </a:t>
            </a:r>
            <a:r>
              <a:rPr sz="1500" b="1" i="1" spc="-100" dirty="0">
                <a:latin typeface="Trebuchet MS"/>
                <a:cs typeface="Trebuchet MS"/>
              </a:rPr>
              <a:t>addition </a:t>
            </a:r>
            <a:r>
              <a:rPr sz="1500" b="1" i="1" spc="-114" dirty="0">
                <a:latin typeface="Trebuchet MS"/>
                <a:cs typeface="Trebuchet MS"/>
              </a:rPr>
              <a:t>to </a:t>
            </a:r>
            <a:r>
              <a:rPr sz="1500" b="1" i="1" spc="-130" dirty="0">
                <a:latin typeface="Trebuchet MS"/>
                <a:cs typeface="Trebuchet MS"/>
              </a:rPr>
              <a:t>Criteria</a:t>
            </a:r>
            <a:r>
              <a:rPr sz="1500" b="1" i="1" spc="-120" dirty="0">
                <a:latin typeface="Trebuchet MS"/>
                <a:cs typeface="Trebuchet MS"/>
              </a:rPr>
              <a:t> </a:t>
            </a:r>
            <a:r>
              <a:rPr sz="1500" b="1" i="1" spc="-75" dirty="0">
                <a:latin typeface="Trebuchet MS"/>
                <a:cs typeface="Trebuchet MS"/>
              </a:rPr>
              <a:t>A:</a:t>
            </a:r>
            <a:endParaRPr sz="1500" dirty="0">
              <a:latin typeface="Trebuchet MS"/>
              <a:cs typeface="Trebuchet MS"/>
            </a:endParaRPr>
          </a:p>
          <a:p>
            <a:pPr>
              <a:spcBef>
                <a:spcPts val="50"/>
              </a:spcBef>
            </a:pPr>
            <a:endParaRPr sz="1150" dirty="0">
              <a:latin typeface="Times New Roman"/>
              <a:cs typeface="Times New Roman"/>
            </a:endParaRPr>
          </a:p>
          <a:p>
            <a:pPr marL="12700"/>
            <a:r>
              <a:rPr sz="1500" spc="-40" dirty="0">
                <a:latin typeface="Arial"/>
                <a:cs typeface="Arial"/>
              </a:rPr>
              <a:t>All </a:t>
            </a:r>
            <a:r>
              <a:rPr sz="1500" spc="-85" dirty="0">
                <a:latin typeface="Arial"/>
                <a:cs typeface="Arial"/>
              </a:rPr>
              <a:t>smear </a:t>
            </a:r>
            <a:r>
              <a:rPr sz="1500" spc="-105" dirty="0">
                <a:latin typeface="Arial"/>
                <a:cs typeface="Arial"/>
              </a:rPr>
              <a:t>+ve </a:t>
            </a:r>
            <a:r>
              <a:rPr sz="1500" spc="-55" dirty="0">
                <a:latin typeface="Arial"/>
                <a:cs typeface="Arial"/>
              </a:rPr>
              <a:t>previously </a:t>
            </a:r>
            <a:r>
              <a:rPr sz="1500" spc="-30" dirty="0">
                <a:latin typeface="Arial"/>
                <a:cs typeface="Arial"/>
              </a:rPr>
              <a:t>treated </a:t>
            </a:r>
            <a:r>
              <a:rPr sz="1500" spc="-45" dirty="0">
                <a:latin typeface="Arial"/>
                <a:cs typeface="Arial"/>
              </a:rPr>
              <a:t>pulmonary </a:t>
            </a:r>
            <a:r>
              <a:rPr sz="1500" spc="-190" dirty="0">
                <a:latin typeface="Arial"/>
                <a:cs typeface="Arial"/>
              </a:rPr>
              <a:t>TB </a:t>
            </a:r>
            <a:r>
              <a:rPr sz="1500" spc="-135" dirty="0">
                <a:latin typeface="Arial"/>
                <a:cs typeface="Arial"/>
              </a:rPr>
              <a:t>cases </a:t>
            </a:r>
            <a:r>
              <a:rPr sz="1500" spc="-25" dirty="0">
                <a:latin typeface="Arial"/>
                <a:cs typeface="Arial"/>
              </a:rPr>
              <a:t>at</a:t>
            </a:r>
            <a:r>
              <a:rPr sz="1500" spc="-305" dirty="0">
                <a:latin typeface="Arial"/>
                <a:cs typeface="Arial"/>
              </a:rPr>
              <a:t> </a:t>
            </a:r>
            <a:r>
              <a:rPr sz="1500" spc="-80" dirty="0">
                <a:latin typeface="Arial"/>
                <a:cs typeface="Arial"/>
              </a:rPr>
              <a:t>diagnosis</a:t>
            </a:r>
            <a:endParaRPr sz="1500" dirty="0">
              <a:latin typeface="Arial"/>
              <a:cs typeface="Arial"/>
            </a:endParaRPr>
          </a:p>
          <a:p>
            <a:pPr>
              <a:spcBef>
                <a:spcPts val="50"/>
              </a:spcBef>
            </a:pPr>
            <a:endParaRPr sz="1150" dirty="0">
              <a:latin typeface="Times New Roman"/>
              <a:cs typeface="Times New Roman"/>
            </a:endParaRPr>
          </a:p>
          <a:p>
            <a:pPr marL="12700"/>
            <a:r>
              <a:rPr sz="1500" spc="-95" dirty="0">
                <a:latin typeface="Arial"/>
                <a:cs typeface="Arial"/>
              </a:rPr>
              <a:t>Any</a:t>
            </a:r>
            <a:r>
              <a:rPr sz="1500" spc="-90" dirty="0">
                <a:latin typeface="Arial"/>
                <a:cs typeface="Arial"/>
              </a:rPr>
              <a:t> </a:t>
            </a:r>
            <a:r>
              <a:rPr sz="1500" spc="-85" dirty="0">
                <a:latin typeface="Arial"/>
                <a:cs typeface="Arial"/>
              </a:rPr>
              <a:t>smear</a:t>
            </a:r>
            <a:r>
              <a:rPr sz="1500" spc="-80" dirty="0">
                <a:latin typeface="Arial"/>
                <a:cs typeface="Arial"/>
              </a:rPr>
              <a:t> </a:t>
            </a:r>
            <a:r>
              <a:rPr sz="1500" spc="-105" dirty="0">
                <a:latin typeface="Arial"/>
                <a:cs typeface="Arial"/>
              </a:rPr>
              <a:t>+ve</a:t>
            </a:r>
            <a:r>
              <a:rPr sz="1500" spc="-75" dirty="0">
                <a:latin typeface="Arial"/>
                <a:cs typeface="Arial"/>
              </a:rPr>
              <a:t> </a:t>
            </a:r>
            <a:r>
              <a:rPr sz="1500" spc="-15" dirty="0">
                <a:latin typeface="Arial"/>
                <a:cs typeface="Arial"/>
              </a:rPr>
              <a:t>follow</a:t>
            </a:r>
            <a:r>
              <a:rPr sz="1500" spc="-85" dirty="0">
                <a:latin typeface="Arial"/>
                <a:cs typeface="Arial"/>
              </a:rPr>
              <a:t> </a:t>
            </a:r>
            <a:r>
              <a:rPr sz="1500" spc="-50" dirty="0">
                <a:latin typeface="Arial"/>
                <a:cs typeface="Arial"/>
              </a:rPr>
              <a:t>up</a:t>
            </a:r>
            <a:r>
              <a:rPr sz="1500" spc="-80" dirty="0">
                <a:latin typeface="Arial"/>
                <a:cs typeface="Arial"/>
              </a:rPr>
              <a:t> </a:t>
            </a:r>
            <a:r>
              <a:rPr sz="1500" spc="-35" dirty="0">
                <a:latin typeface="Arial"/>
                <a:cs typeface="Arial"/>
              </a:rPr>
              <a:t>result</a:t>
            </a:r>
            <a:r>
              <a:rPr sz="1500" spc="-90" dirty="0">
                <a:latin typeface="Arial"/>
                <a:cs typeface="Arial"/>
              </a:rPr>
              <a:t> </a:t>
            </a:r>
            <a:r>
              <a:rPr sz="1500" spc="-20" dirty="0">
                <a:latin typeface="Arial"/>
                <a:cs typeface="Arial"/>
              </a:rPr>
              <a:t>in</a:t>
            </a:r>
            <a:r>
              <a:rPr sz="1500" spc="-75" dirty="0">
                <a:latin typeface="Arial"/>
                <a:cs typeface="Arial"/>
              </a:rPr>
              <a:t> </a:t>
            </a:r>
            <a:r>
              <a:rPr sz="1500" spc="-60" dirty="0">
                <a:latin typeface="Arial"/>
                <a:cs typeface="Arial"/>
              </a:rPr>
              <a:t>new</a:t>
            </a:r>
            <a:r>
              <a:rPr sz="1500" spc="-85" dirty="0">
                <a:latin typeface="Arial"/>
                <a:cs typeface="Arial"/>
              </a:rPr>
              <a:t> </a:t>
            </a:r>
            <a:r>
              <a:rPr sz="1500" spc="-15" dirty="0">
                <a:latin typeface="Arial"/>
                <a:cs typeface="Arial"/>
              </a:rPr>
              <a:t>or</a:t>
            </a:r>
            <a:r>
              <a:rPr sz="1500" spc="-80" dirty="0">
                <a:latin typeface="Arial"/>
                <a:cs typeface="Arial"/>
              </a:rPr>
              <a:t> </a:t>
            </a:r>
            <a:r>
              <a:rPr sz="1500" spc="-55" dirty="0">
                <a:latin typeface="Arial"/>
                <a:cs typeface="Arial"/>
              </a:rPr>
              <a:t>previously</a:t>
            </a:r>
            <a:r>
              <a:rPr sz="1500" spc="-85" dirty="0">
                <a:latin typeface="Arial"/>
                <a:cs typeface="Arial"/>
              </a:rPr>
              <a:t> </a:t>
            </a:r>
            <a:r>
              <a:rPr sz="1500" spc="-30" dirty="0">
                <a:latin typeface="Arial"/>
                <a:cs typeface="Arial"/>
              </a:rPr>
              <a:t>treated</a:t>
            </a:r>
            <a:r>
              <a:rPr sz="1500" spc="-80" dirty="0">
                <a:latin typeface="Arial"/>
                <a:cs typeface="Arial"/>
              </a:rPr>
              <a:t> </a:t>
            </a:r>
            <a:r>
              <a:rPr sz="1500" spc="-135" dirty="0">
                <a:latin typeface="Arial"/>
                <a:cs typeface="Arial"/>
              </a:rPr>
              <a:t>cases</a:t>
            </a:r>
            <a:endParaRPr sz="1500" dirty="0">
              <a:latin typeface="Arial"/>
              <a:cs typeface="Arial"/>
            </a:endParaRPr>
          </a:p>
          <a:p>
            <a:pPr>
              <a:spcBef>
                <a:spcPts val="50"/>
              </a:spcBef>
            </a:pPr>
            <a:endParaRPr sz="1150" dirty="0">
              <a:latin typeface="Times New Roman"/>
              <a:cs typeface="Times New Roman"/>
            </a:endParaRPr>
          </a:p>
          <a:p>
            <a:pPr marL="12700">
              <a:spcBef>
                <a:spcPts val="5"/>
              </a:spcBef>
            </a:pPr>
            <a:r>
              <a:rPr sz="1500" b="1" spc="-90" dirty="0">
                <a:latin typeface="Arial"/>
                <a:cs typeface="Arial"/>
              </a:rPr>
              <a:t>Criteria </a:t>
            </a:r>
            <a:r>
              <a:rPr sz="1500" b="1" spc="-290" dirty="0">
                <a:latin typeface="Arial"/>
                <a:cs typeface="Arial"/>
              </a:rPr>
              <a:t>C </a:t>
            </a:r>
            <a:r>
              <a:rPr sz="1500" b="1" spc="-90" dirty="0">
                <a:latin typeface="Arial"/>
                <a:cs typeface="Arial"/>
              </a:rPr>
              <a:t>– </a:t>
            </a:r>
            <a:r>
              <a:rPr sz="1500" b="1" i="1" spc="-90" dirty="0">
                <a:latin typeface="Trebuchet MS"/>
                <a:cs typeface="Trebuchet MS"/>
              </a:rPr>
              <a:t>in </a:t>
            </a:r>
            <a:r>
              <a:rPr sz="1500" b="1" i="1" spc="-100" dirty="0">
                <a:latin typeface="Trebuchet MS"/>
                <a:cs typeface="Trebuchet MS"/>
              </a:rPr>
              <a:t>addition </a:t>
            </a:r>
            <a:r>
              <a:rPr sz="1500" b="1" i="1" spc="-114" dirty="0">
                <a:latin typeface="Trebuchet MS"/>
                <a:cs typeface="Trebuchet MS"/>
              </a:rPr>
              <a:t>to </a:t>
            </a:r>
            <a:r>
              <a:rPr sz="1500" b="1" i="1" spc="-130" dirty="0">
                <a:latin typeface="Trebuchet MS"/>
                <a:cs typeface="Trebuchet MS"/>
              </a:rPr>
              <a:t>Criteria</a:t>
            </a:r>
            <a:r>
              <a:rPr sz="1500" b="1" i="1" spc="-160" dirty="0">
                <a:latin typeface="Trebuchet MS"/>
                <a:cs typeface="Trebuchet MS"/>
              </a:rPr>
              <a:t> </a:t>
            </a:r>
            <a:r>
              <a:rPr sz="1500" b="1" i="1" spc="-45" dirty="0">
                <a:latin typeface="Trebuchet MS"/>
                <a:cs typeface="Trebuchet MS"/>
              </a:rPr>
              <a:t>B</a:t>
            </a:r>
            <a:endParaRPr sz="1500" dirty="0">
              <a:latin typeface="Trebuchet MS"/>
              <a:cs typeface="Trebuchet MS"/>
            </a:endParaRPr>
          </a:p>
          <a:p>
            <a:pPr>
              <a:spcBef>
                <a:spcPts val="50"/>
              </a:spcBef>
            </a:pPr>
            <a:endParaRPr sz="1150" dirty="0">
              <a:latin typeface="Times New Roman"/>
              <a:cs typeface="Times New Roman"/>
            </a:endParaRPr>
          </a:p>
          <a:p>
            <a:pPr marL="12700"/>
            <a:r>
              <a:rPr sz="1500" spc="-40" dirty="0">
                <a:latin typeface="Arial"/>
                <a:cs typeface="Arial"/>
              </a:rPr>
              <a:t>All </a:t>
            </a:r>
            <a:r>
              <a:rPr sz="1500" spc="-85" dirty="0">
                <a:latin typeface="Arial"/>
                <a:cs typeface="Arial"/>
              </a:rPr>
              <a:t>smear </a:t>
            </a:r>
            <a:r>
              <a:rPr sz="1500" spc="-80" dirty="0">
                <a:latin typeface="Arial"/>
                <a:cs typeface="Arial"/>
              </a:rPr>
              <a:t>-ve </a:t>
            </a:r>
            <a:r>
              <a:rPr sz="1500" spc="-55" dirty="0">
                <a:latin typeface="Arial"/>
                <a:cs typeface="Arial"/>
              </a:rPr>
              <a:t>previously </a:t>
            </a:r>
            <a:r>
              <a:rPr sz="1500" spc="-30" dirty="0">
                <a:latin typeface="Arial"/>
                <a:cs typeface="Arial"/>
              </a:rPr>
              <a:t>treated </a:t>
            </a:r>
            <a:r>
              <a:rPr sz="1500" spc="-45" dirty="0">
                <a:latin typeface="Arial"/>
                <a:cs typeface="Arial"/>
              </a:rPr>
              <a:t>pulmonary </a:t>
            </a:r>
            <a:r>
              <a:rPr sz="1500" spc="-190" dirty="0">
                <a:latin typeface="Arial"/>
                <a:cs typeface="Arial"/>
              </a:rPr>
              <a:t>TB </a:t>
            </a:r>
            <a:r>
              <a:rPr sz="1500" spc="-135" dirty="0">
                <a:latin typeface="Arial"/>
                <a:cs typeface="Arial"/>
              </a:rPr>
              <a:t>cases </a:t>
            </a:r>
            <a:r>
              <a:rPr sz="1500" spc="-25" dirty="0">
                <a:latin typeface="Arial"/>
                <a:cs typeface="Arial"/>
              </a:rPr>
              <a:t>at</a:t>
            </a:r>
            <a:r>
              <a:rPr sz="1500" spc="-100" dirty="0">
                <a:latin typeface="Arial"/>
                <a:cs typeface="Arial"/>
              </a:rPr>
              <a:t> </a:t>
            </a:r>
            <a:r>
              <a:rPr sz="1500" spc="-75" dirty="0">
                <a:latin typeface="Arial"/>
                <a:cs typeface="Arial"/>
              </a:rPr>
              <a:t>diagnosis,</a:t>
            </a:r>
            <a:endParaRPr sz="1500" dirty="0">
              <a:latin typeface="Arial"/>
              <a:cs typeface="Arial"/>
            </a:endParaRPr>
          </a:p>
          <a:p>
            <a:pPr>
              <a:spcBef>
                <a:spcPts val="50"/>
              </a:spcBef>
            </a:pPr>
            <a:endParaRPr sz="1150" dirty="0">
              <a:latin typeface="Times New Roman"/>
              <a:cs typeface="Times New Roman"/>
            </a:endParaRPr>
          </a:p>
          <a:p>
            <a:pPr marL="12700"/>
            <a:r>
              <a:rPr sz="1500" spc="-114" dirty="0">
                <a:latin typeface="Arial"/>
                <a:cs typeface="Arial"/>
              </a:rPr>
              <a:t>HIV </a:t>
            </a:r>
            <a:r>
              <a:rPr sz="1500" spc="-190" dirty="0">
                <a:latin typeface="Arial"/>
                <a:cs typeface="Arial"/>
              </a:rPr>
              <a:t>TB </a:t>
            </a:r>
            <a:r>
              <a:rPr sz="1500" spc="-50" dirty="0">
                <a:latin typeface="Arial"/>
                <a:cs typeface="Arial"/>
              </a:rPr>
              <a:t>co-infected </a:t>
            </a:r>
            <a:r>
              <a:rPr sz="1500" spc="-135" dirty="0">
                <a:latin typeface="Arial"/>
                <a:cs typeface="Arial"/>
              </a:rPr>
              <a:t>cases </a:t>
            </a:r>
            <a:r>
              <a:rPr sz="1500" spc="-25" dirty="0">
                <a:latin typeface="Arial"/>
                <a:cs typeface="Arial"/>
              </a:rPr>
              <a:t>at</a:t>
            </a:r>
            <a:r>
              <a:rPr sz="1500" spc="-170" dirty="0">
                <a:latin typeface="Arial"/>
                <a:cs typeface="Arial"/>
              </a:rPr>
              <a:t> </a:t>
            </a:r>
            <a:r>
              <a:rPr sz="1500" spc="-80" dirty="0">
                <a:latin typeface="Arial"/>
                <a:cs typeface="Arial"/>
              </a:rPr>
              <a:t>diagnosis</a:t>
            </a:r>
            <a:endParaRPr sz="1500" dirty="0">
              <a:latin typeface="Arial"/>
              <a:cs typeface="Arial"/>
            </a:endParaRPr>
          </a:p>
        </p:txBody>
      </p:sp>
    </p:spTree>
    <p:extLst>
      <p:ext uri="{BB962C8B-B14F-4D97-AF65-F5344CB8AC3E}">
        <p14:creationId xmlns:p14="http://schemas.microsoft.com/office/powerpoint/2010/main" val="2657828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06317" y="432308"/>
            <a:ext cx="2285365" cy="513715"/>
          </a:xfrm>
          <a:prstGeom prst="rect">
            <a:avLst/>
          </a:prstGeom>
        </p:spPr>
        <p:txBody>
          <a:bodyPr vert="horz" wrap="square" lIns="0" tIns="13335" rIns="0" bIns="0" rtlCol="0" anchor="ctr">
            <a:spAutoFit/>
          </a:bodyPr>
          <a:lstStyle/>
          <a:p>
            <a:pPr marL="12700">
              <a:lnSpc>
                <a:spcPct val="100000"/>
              </a:lnSpc>
              <a:spcBef>
                <a:spcPts val="105"/>
              </a:spcBef>
            </a:pPr>
            <a:r>
              <a:rPr sz="3200" spc="-395" dirty="0">
                <a:solidFill>
                  <a:srgbClr val="FFFFFF"/>
                </a:solidFill>
              </a:rPr>
              <a:t>DIAGNOSTICS</a:t>
            </a:r>
            <a:endParaRPr sz="3200" dirty="0"/>
          </a:p>
        </p:txBody>
      </p:sp>
      <p:sp>
        <p:nvSpPr>
          <p:cNvPr id="4" name="object 4"/>
          <p:cNvSpPr txBox="1"/>
          <p:nvPr/>
        </p:nvSpPr>
        <p:spPr>
          <a:xfrm>
            <a:off x="2059940" y="1610309"/>
            <a:ext cx="7957820" cy="3695700"/>
          </a:xfrm>
          <a:prstGeom prst="rect">
            <a:avLst/>
          </a:prstGeom>
        </p:spPr>
        <p:txBody>
          <a:bodyPr vert="horz" wrap="square" lIns="0" tIns="12065" rIns="0" bIns="0" rtlCol="0">
            <a:spAutoFit/>
          </a:bodyPr>
          <a:lstStyle/>
          <a:p>
            <a:pPr marL="355600" marR="69850" indent="-342900">
              <a:spcBef>
                <a:spcPts val="95"/>
              </a:spcBef>
              <a:buFont typeface="Arial"/>
              <a:buChar char="•"/>
              <a:tabLst>
                <a:tab pos="354965" algn="l"/>
                <a:tab pos="355600" algn="l"/>
              </a:tabLst>
            </a:pPr>
            <a:r>
              <a:rPr sz="2800" b="1" spc="-185" dirty="0">
                <a:solidFill>
                  <a:srgbClr val="21798F"/>
                </a:solidFill>
                <a:latin typeface="Arial"/>
                <a:cs typeface="Arial"/>
              </a:rPr>
              <a:t>Currently </a:t>
            </a:r>
            <a:r>
              <a:rPr sz="2800" b="1" spc="-140" dirty="0">
                <a:solidFill>
                  <a:srgbClr val="21798F"/>
                </a:solidFill>
                <a:latin typeface="Arial"/>
                <a:cs typeface="Arial"/>
              </a:rPr>
              <a:t>3 </a:t>
            </a:r>
            <a:r>
              <a:rPr sz="2800" b="1" spc="-215" dirty="0">
                <a:solidFill>
                  <a:srgbClr val="21798F"/>
                </a:solidFill>
                <a:latin typeface="Arial"/>
                <a:cs typeface="Arial"/>
              </a:rPr>
              <a:t>technologies </a:t>
            </a:r>
            <a:r>
              <a:rPr sz="2800" b="1" spc="-150" dirty="0">
                <a:solidFill>
                  <a:srgbClr val="21798F"/>
                </a:solidFill>
                <a:latin typeface="Arial"/>
                <a:cs typeface="Arial"/>
              </a:rPr>
              <a:t>are </a:t>
            </a:r>
            <a:r>
              <a:rPr sz="2800" b="1" spc="-165" dirty="0">
                <a:solidFill>
                  <a:srgbClr val="21798F"/>
                </a:solidFill>
                <a:latin typeface="Arial"/>
                <a:cs typeface="Arial"/>
              </a:rPr>
              <a:t>available </a:t>
            </a:r>
            <a:r>
              <a:rPr sz="2800" b="1" spc="-135" dirty="0">
                <a:solidFill>
                  <a:srgbClr val="21798F"/>
                </a:solidFill>
                <a:latin typeface="Arial"/>
                <a:cs typeface="Arial"/>
              </a:rPr>
              <a:t>for </a:t>
            </a:r>
            <a:r>
              <a:rPr sz="2800" b="1" spc="-250" dirty="0">
                <a:solidFill>
                  <a:srgbClr val="21798F"/>
                </a:solidFill>
                <a:latin typeface="Arial"/>
                <a:cs typeface="Arial"/>
              </a:rPr>
              <a:t>diagnosis  </a:t>
            </a:r>
            <a:r>
              <a:rPr sz="2800" b="1" spc="-130" dirty="0">
                <a:solidFill>
                  <a:srgbClr val="21798F"/>
                </a:solidFill>
                <a:latin typeface="Arial"/>
                <a:cs typeface="Arial"/>
              </a:rPr>
              <a:t>of </a:t>
            </a:r>
            <a:r>
              <a:rPr sz="2800" b="1" spc="-200" dirty="0">
                <a:solidFill>
                  <a:srgbClr val="21798F"/>
                </a:solidFill>
                <a:latin typeface="Arial"/>
                <a:cs typeface="Arial"/>
              </a:rPr>
              <a:t>MDR </a:t>
            </a:r>
            <a:r>
              <a:rPr sz="2800" b="1" spc="-395" dirty="0">
                <a:solidFill>
                  <a:srgbClr val="21798F"/>
                </a:solidFill>
                <a:latin typeface="Arial"/>
                <a:cs typeface="Arial"/>
              </a:rPr>
              <a:t>TB</a:t>
            </a:r>
            <a:r>
              <a:rPr sz="2800" b="1" spc="-75" dirty="0">
                <a:solidFill>
                  <a:srgbClr val="21798F"/>
                </a:solidFill>
                <a:latin typeface="Arial"/>
                <a:cs typeface="Arial"/>
              </a:rPr>
              <a:t> </a:t>
            </a:r>
            <a:r>
              <a:rPr sz="2800" b="1" spc="-170" dirty="0">
                <a:solidFill>
                  <a:srgbClr val="21798F"/>
                </a:solidFill>
                <a:latin typeface="Arial"/>
                <a:cs typeface="Arial"/>
              </a:rPr>
              <a:t>viz.</a:t>
            </a:r>
            <a:endParaRPr sz="2800" dirty="0">
              <a:latin typeface="Arial"/>
              <a:cs typeface="Arial"/>
            </a:endParaRPr>
          </a:p>
          <a:p>
            <a:pPr marL="355600" marR="799465" indent="-342900">
              <a:spcBef>
                <a:spcPts val="675"/>
              </a:spcBef>
              <a:buFont typeface="Arial"/>
              <a:buChar char="•"/>
              <a:tabLst>
                <a:tab pos="436245" algn="l"/>
                <a:tab pos="436880" algn="l"/>
              </a:tabLst>
            </a:pPr>
            <a:r>
              <a:rPr sz="2800" b="1" spc="-235" dirty="0">
                <a:solidFill>
                  <a:srgbClr val="21798F"/>
                </a:solidFill>
                <a:latin typeface="Arial"/>
                <a:cs typeface="Arial"/>
              </a:rPr>
              <a:t>The </a:t>
            </a:r>
            <a:r>
              <a:rPr sz="2800" b="1" spc="-190" dirty="0">
                <a:solidFill>
                  <a:srgbClr val="21798F"/>
                </a:solidFill>
                <a:latin typeface="Arial"/>
                <a:cs typeface="Arial"/>
              </a:rPr>
              <a:t>conventional </a:t>
            </a:r>
            <a:r>
              <a:rPr sz="2800" b="1" spc="-215" dirty="0">
                <a:solidFill>
                  <a:srgbClr val="21798F"/>
                </a:solidFill>
                <a:latin typeface="Arial"/>
                <a:cs typeface="Arial"/>
              </a:rPr>
              <a:t>solid </a:t>
            </a:r>
            <a:r>
              <a:rPr sz="2800" b="1" spc="-245" dirty="0">
                <a:solidFill>
                  <a:srgbClr val="21798F"/>
                </a:solidFill>
                <a:latin typeface="Arial"/>
                <a:cs typeface="Arial"/>
              </a:rPr>
              <a:t>egg-based </a:t>
            </a:r>
            <a:r>
              <a:rPr sz="2800" b="1" spc="-165" dirty="0">
                <a:solidFill>
                  <a:srgbClr val="FF0000"/>
                </a:solidFill>
                <a:latin typeface="Arial"/>
                <a:cs typeface="Arial"/>
              </a:rPr>
              <a:t>lowenstein-  </a:t>
            </a:r>
            <a:r>
              <a:rPr sz="2800" b="1" spc="-210" dirty="0">
                <a:solidFill>
                  <a:srgbClr val="FF0000"/>
                </a:solidFill>
                <a:latin typeface="Arial"/>
                <a:cs typeface="Arial"/>
              </a:rPr>
              <a:t>jensen </a:t>
            </a:r>
            <a:r>
              <a:rPr sz="2800" b="1" spc="-310" dirty="0">
                <a:solidFill>
                  <a:srgbClr val="FF0000"/>
                </a:solidFill>
                <a:latin typeface="Arial"/>
                <a:cs typeface="Arial"/>
              </a:rPr>
              <a:t>(LJ)</a:t>
            </a:r>
            <a:r>
              <a:rPr sz="2800" b="1" spc="-75" dirty="0">
                <a:solidFill>
                  <a:srgbClr val="FF0000"/>
                </a:solidFill>
                <a:latin typeface="Arial"/>
                <a:cs typeface="Arial"/>
              </a:rPr>
              <a:t> </a:t>
            </a:r>
            <a:r>
              <a:rPr sz="2800" b="1" spc="-175" dirty="0">
                <a:solidFill>
                  <a:srgbClr val="FF0000"/>
                </a:solidFill>
                <a:latin typeface="Arial"/>
                <a:cs typeface="Arial"/>
              </a:rPr>
              <a:t>media</a:t>
            </a:r>
            <a:endParaRPr sz="2800" dirty="0">
              <a:latin typeface="Arial"/>
              <a:cs typeface="Arial"/>
            </a:endParaRPr>
          </a:p>
          <a:p>
            <a:pPr marL="355600" indent="-342900">
              <a:spcBef>
                <a:spcPts val="675"/>
              </a:spcBef>
              <a:buFont typeface="Arial"/>
              <a:buChar char="•"/>
              <a:tabLst>
                <a:tab pos="354965" algn="l"/>
                <a:tab pos="355600" algn="l"/>
              </a:tabLst>
            </a:pPr>
            <a:r>
              <a:rPr sz="2800" b="1" spc="-235" dirty="0">
                <a:solidFill>
                  <a:srgbClr val="21798F"/>
                </a:solidFill>
                <a:latin typeface="Arial"/>
                <a:cs typeface="Arial"/>
              </a:rPr>
              <a:t>The </a:t>
            </a:r>
            <a:r>
              <a:rPr sz="2800" b="1" spc="-155" dirty="0">
                <a:solidFill>
                  <a:srgbClr val="21798F"/>
                </a:solidFill>
                <a:latin typeface="Arial"/>
                <a:cs typeface="Arial"/>
              </a:rPr>
              <a:t>liquid </a:t>
            </a:r>
            <a:r>
              <a:rPr sz="2800" b="1" spc="-165" dirty="0">
                <a:solidFill>
                  <a:srgbClr val="21798F"/>
                </a:solidFill>
                <a:latin typeface="Arial"/>
                <a:cs typeface="Arial"/>
              </a:rPr>
              <a:t>culture</a:t>
            </a:r>
            <a:r>
              <a:rPr sz="2800" b="1" spc="-35" dirty="0">
                <a:solidFill>
                  <a:srgbClr val="21798F"/>
                </a:solidFill>
                <a:latin typeface="Arial"/>
                <a:cs typeface="Arial"/>
              </a:rPr>
              <a:t> </a:t>
            </a:r>
            <a:r>
              <a:rPr sz="2800" b="1" spc="-120" dirty="0">
                <a:solidFill>
                  <a:srgbClr val="FF0000"/>
                </a:solidFill>
                <a:latin typeface="Arial"/>
                <a:cs typeface="Arial"/>
              </a:rPr>
              <a:t>(MGIT),</a:t>
            </a:r>
            <a:endParaRPr sz="2800" dirty="0">
              <a:latin typeface="Arial"/>
              <a:cs typeface="Arial"/>
            </a:endParaRPr>
          </a:p>
          <a:p>
            <a:pPr marL="355600" marR="5080" indent="-342900">
              <a:spcBef>
                <a:spcPts val="675"/>
              </a:spcBef>
              <a:buFont typeface="Arial"/>
              <a:buChar char="•"/>
              <a:tabLst>
                <a:tab pos="354965" algn="l"/>
                <a:tab pos="355600" algn="l"/>
              </a:tabLst>
            </a:pPr>
            <a:r>
              <a:rPr sz="2800" b="1" spc="-235" dirty="0">
                <a:solidFill>
                  <a:srgbClr val="21798F"/>
                </a:solidFill>
                <a:latin typeface="Arial"/>
                <a:cs typeface="Arial"/>
              </a:rPr>
              <a:t>The </a:t>
            </a:r>
            <a:r>
              <a:rPr sz="2800" b="1" spc="-170" dirty="0">
                <a:solidFill>
                  <a:srgbClr val="21798F"/>
                </a:solidFill>
                <a:latin typeface="Arial"/>
                <a:cs typeface="Arial"/>
              </a:rPr>
              <a:t>rapid </a:t>
            </a:r>
            <a:r>
              <a:rPr sz="2800" b="1" spc="-185" dirty="0">
                <a:solidFill>
                  <a:srgbClr val="21798F"/>
                </a:solidFill>
                <a:latin typeface="Arial"/>
                <a:cs typeface="Arial"/>
              </a:rPr>
              <a:t>molecular </a:t>
            </a:r>
            <a:r>
              <a:rPr sz="2800" b="1" spc="-330" dirty="0">
                <a:solidFill>
                  <a:srgbClr val="21798F"/>
                </a:solidFill>
                <a:latin typeface="Arial"/>
                <a:cs typeface="Arial"/>
              </a:rPr>
              <a:t>assays </a:t>
            </a:r>
            <a:r>
              <a:rPr sz="2800" b="1" spc="-310" dirty="0">
                <a:solidFill>
                  <a:srgbClr val="21798F"/>
                </a:solidFill>
                <a:latin typeface="Arial"/>
                <a:cs typeface="Arial"/>
              </a:rPr>
              <a:t>such as </a:t>
            </a:r>
            <a:r>
              <a:rPr sz="2800" b="1" spc="-140" dirty="0">
                <a:solidFill>
                  <a:srgbClr val="21798F"/>
                </a:solidFill>
                <a:latin typeface="Arial"/>
                <a:cs typeface="Arial"/>
              </a:rPr>
              <a:t>line </a:t>
            </a:r>
            <a:r>
              <a:rPr sz="2800" b="1" spc="-185" dirty="0">
                <a:solidFill>
                  <a:srgbClr val="21798F"/>
                </a:solidFill>
                <a:latin typeface="Arial"/>
                <a:cs typeface="Arial"/>
              </a:rPr>
              <a:t>probe </a:t>
            </a:r>
            <a:r>
              <a:rPr sz="2800" b="1" spc="-305" dirty="0">
                <a:solidFill>
                  <a:srgbClr val="21798F"/>
                </a:solidFill>
                <a:latin typeface="Arial"/>
                <a:cs typeface="Arial"/>
              </a:rPr>
              <a:t>assay </a:t>
            </a:r>
            <a:r>
              <a:rPr sz="2800" b="1" spc="-305" dirty="0">
                <a:solidFill>
                  <a:srgbClr val="FF0000"/>
                </a:solidFill>
                <a:latin typeface="Arial"/>
                <a:cs typeface="Arial"/>
              </a:rPr>
              <a:t> </a:t>
            </a:r>
            <a:r>
              <a:rPr sz="2800" b="1" spc="-310" dirty="0">
                <a:solidFill>
                  <a:srgbClr val="FF0000"/>
                </a:solidFill>
                <a:latin typeface="Arial"/>
                <a:cs typeface="Arial"/>
              </a:rPr>
              <a:t>(LPA) </a:t>
            </a:r>
            <a:r>
              <a:rPr sz="2800" b="1" spc="-200" dirty="0">
                <a:solidFill>
                  <a:srgbClr val="21798F"/>
                </a:solidFill>
                <a:latin typeface="Arial"/>
                <a:cs typeface="Arial"/>
              </a:rPr>
              <a:t>and </a:t>
            </a:r>
            <a:r>
              <a:rPr sz="2800" b="1" spc="-175" dirty="0">
                <a:solidFill>
                  <a:srgbClr val="21798F"/>
                </a:solidFill>
                <a:latin typeface="Arial"/>
                <a:cs typeface="Arial"/>
              </a:rPr>
              <a:t>similar </a:t>
            </a:r>
            <a:r>
              <a:rPr sz="2800" b="1" spc="-220" dirty="0">
                <a:solidFill>
                  <a:srgbClr val="FF0000"/>
                </a:solidFill>
                <a:latin typeface="Arial"/>
                <a:cs typeface="Arial"/>
              </a:rPr>
              <a:t>nucleic acid </a:t>
            </a:r>
            <a:r>
              <a:rPr sz="2800" b="1" spc="-165" dirty="0">
                <a:solidFill>
                  <a:srgbClr val="FF0000"/>
                </a:solidFill>
                <a:latin typeface="Arial"/>
                <a:cs typeface="Arial"/>
              </a:rPr>
              <a:t>Amplification </a:t>
            </a:r>
            <a:r>
              <a:rPr sz="2800" b="1" spc="-325" dirty="0">
                <a:solidFill>
                  <a:srgbClr val="FF0000"/>
                </a:solidFill>
                <a:latin typeface="Arial"/>
                <a:cs typeface="Arial"/>
              </a:rPr>
              <a:t>Tests  </a:t>
            </a:r>
            <a:r>
              <a:rPr sz="2800" b="1" spc="-155" dirty="0">
                <a:solidFill>
                  <a:srgbClr val="FF0000"/>
                </a:solidFill>
                <a:latin typeface="Arial"/>
                <a:cs typeface="Arial"/>
              </a:rPr>
              <a:t>like Xpert</a:t>
            </a:r>
            <a:r>
              <a:rPr sz="2800" b="1" spc="-110" dirty="0">
                <a:solidFill>
                  <a:srgbClr val="FF0000"/>
                </a:solidFill>
                <a:latin typeface="Arial"/>
                <a:cs typeface="Arial"/>
              </a:rPr>
              <a:t> </a:t>
            </a:r>
            <a:r>
              <a:rPr sz="2800" b="1" spc="-135" dirty="0">
                <a:solidFill>
                  <a:srgbClr val="FF0000"/>
                </a:solidFill>
                <a:latin typeface="Arial"/>
                <a:cs typeface="Arial"/>
              </a:rPr>
              <a:t>MTB/Rif.</a:t>
            </a:r>
            <a:endParaRPr sz="2800" dirty="0">
              <a:latin typeface="Arial"/>
              <a:cs typeface="Arial"/>
            </a:endParaRPr>
          </a:p>
        </p:txBody>
      </p:sp>
    </p:spTree>
    <p:extLst>
      <p:ext uri="{BB962C8B-B14F-4D97-AF65-F5344CB8AC3E}">
        <p14:creationId xmlns:p14="http://schemas.microsoft.com/office/powerpoint/2010/main" val="878594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2609</TotalTime>
  <Words>1201</Words>
  <Application>Microsoft Office PowerPoint</Application>
  <PresentationFormat>Widescreen</PresentationFormat>
  <Paragraphs>222</Paragraphs>
  <Slides>28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Trebuchet MS</vt:lpstr>
      <vt:lpstr>Office Theme</vt:lpstr>
      <vt:lpstr>Multi Drug resistance classification using Machine Learning </vt:lpstr>
      <vt:lpstr> CRISP-DM METHODOLOGY </vt:lpstr>
      <vt:lpstr>OBJECTIVE</vt:lpstr>
      <vt:lpstr>BUSINESS UNDERSTANDING</vt:lpstr>
      <vt:lpstr>PowerPoint Presentation</vt:lpstr>
      <vt:lpstr>  INDIAN SCENARIO (MDR –TB) </vt:lpstr>
      <vt:lpstr>  GENERAL CAUSES OF MDR-TB</vt:lpstr>
      <vt:lpstr>MDR TB SUSPECT CRITERIA</vt:lpstr>
      <vt:lpstr>DIAGNOSTICS</vt:lpstr>
      <vt:lpstr>Benefits of Research</vt:lpstr>
      <vt:lpstr>Research Methodology</vt:lpstr>
      <vt:lpstr>DATA UNDERSTANDING </vt:lpstr>
      <vt:lpstr>Data description </vt:lpstr>
      <vt:lpstr>  DATA PREPARATION</vt:lpstr>
      <vt:lpstr>  Exploring the Data</vt:lpstr>
      <vt:lpstr>Distribution of key variables</vt:lpstr>
      <vt:lpstr>PowerPoint Presentation</vt:lpstr>
      <vt:lpstr>Distribution of MDR cases </vt:lpstr>
      <vt:lpstr> ANALYSIS &amp; MODELLING</vt:lpstr>
      <vt:lpstr>  ANALYSIS &amp; MODELLING(Cont..)</vt:lpstr>
      <vt:lpstr> ANALYSIS &amp; MODELLING(Cont..)</vt:lpstr>
      <vt:lpstr>  EVALUATION &amp; RESULTS</vt:lpstr>
      <vt:lpstr>Evaluation and Results (Cont)</vt:lpstr>
      <vt:lpstr>Evaluation and Results (Cont..)</vt:lpstr>
      <vt:lpstr>Evaluation and Results (Cont)</vt:lpstr>
      <vt:lpstr>Evaluation and Results (Cont)</vt:lpstr>
      <vt:lpstr>   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win10</cp:lastModifiedBy>
  <cp:revision>395</cp:revision>
  <dcterms:created xsi:type="dcterms:W3CDTF">2016-03-16T11:15:40Z</dcterms:created>
  <dcterms:modified xsi:type="dcterms:W3CDTF">2018-12-07T07:45:31Z</dcterms:modified>
</cp:coreProperties>
</file>