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75" r:id="rId7"/>
    <p:sldId id="280" r:id="rId8"/>
    <p:sldId id="278" r:id="rId9"/>
    <p:sldId id="281" r:id="rId10"/>
    <p:sldId id="279" r:id="rId11"/>
    <p:sldId id="263" r:id="rId12"/>
    <p:sldId id="264" r:id="rId13"/>
    <p:sldId id="267" r:id="rId14"/>
    <p:sldId id="282" r:id="rId15"/>
    <p:sldId id="268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4660"/>
  </p:normalViewPr>
  <p:slideViewPr>
    <p:cSldViewPr snapToGrid="0">
      <p:cViewPr varScale="1">
        <p:scale>
          <a:sx n="65" d="100"/>
          <a:sy n="65" d="100"/>
        </p:scale>
        <p:origin x="3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8BA8B-28CE-8520-199D-D793D1310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976A8-18C7-463B-54EC-79CF00B0F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2D056-D1F0-7AB2-78AC-B5661466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4909-7A04-4D2B-A2CF-94795B177192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323CB-83A8-03A2-030B-E76092754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BF27E-45E8-59BE-C4AB-7AC87E1C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80A9-E2C0-45FE-B845-40ECB682A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49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7D387-98A4-51EE-D042-EA3B5B06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6AB34-64EC-4062-B8C0-102C8BA7B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35F08-0D1C-827F-F568-6C63AE770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4909-7A04-4D2B-A2CF-94795B177192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59F6B-0BEA-AA4D-CF6F-09B3D59B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C3FA3-3D05-A8C2-1396-16432948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80A9-E2C0-45FE-B845-40ECB682A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51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8D74E-4477-C57C-5020-45FFD652D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9D36B-9BCE-D423-6C01-A67032F4F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8FE1C-E8DB-1DE2-B3C9-C2A559B5D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4909-7A04-4D2B-A2CF-94795B177192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16BC5-408D-4778-5C38-EEFA31B21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8170A-300D-F8CA-94CD-22B1A87A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80A9-E2C0-45FE-B845-40ECB682A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0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1022-8682-C65F-BDF9-6E69854D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D44D2-BEA5-216A-790E-6C34B250E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97C1-44F3-2587-3D80-99606ED53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4909-7A04-4D2B-A2CF-94795B177192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951D0-BF1C-49C6-A4A1-2858C4BC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3F31-EA38-6F22-5357-91EB19F13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80A9-E2C0-45FE-B845-40ECB682A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481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5FB68-2C33-E27A-316D-3469D8AD5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BFCF9-7DCF-88DD-B395-C0C16E7AF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21F98-8D1C-A168-6A29-F38F136C5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4909-7A04-4D2B-A2CF-94795B177192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5A2ED-1A4D-1005-6C01-3231E103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864FD-CD08-A221-6200-3D9A3F4C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80A9-E2C0-45FE-B845-40ECB682A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916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E750-3E07-4801-C00F-7D606EB6A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47A48-076F-DFAE-1471-2F0EB4936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977B1-C952-EEB3-3B37-99F0F24C0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2256A-794B-41B4-FED3-2EE014E1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4909-7A04-4D2B-A2CF-94795B177192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6CDE8-75F6-FAAE-C1CB-64B930F8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FE2E5-D21A-9778-DD1D-792EBF43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80A9-E2C0-45FE-B845-40ECB682A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69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CD103-F9C6-60CD-4F92-6666B6674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C6040-D677-29C0-5C91-460FE4BCC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F472F-054F-D19A-BAB2-60A28748F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4B1DDF-79A3-236E-F1A1-4E08157C6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0540C-DDFC-70EE-0BBE-A569D54C5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BA13D-DF8C-D275-C104-16EBE25A6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4909-7A04-4D2B-A2CF-94795B177192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7911E-399C-D2CE-A089-5CAD76DE1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BD38DA-40E3-7FC0-C85B-A358CEA7A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80A9-E2C0-45FE-B845-40ECB682A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90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5127B-9032-1EF9-3CD3-47BEA9409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5F77C-2A9F-CEB8-ADC2-935C3791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4909-7A04-4D2B-A2CF-94795B177192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BDA22-0D63-F0BE-5C62-53DB7F597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870AB-E918-C58C-84AE-0C4FE1080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80A9-E2C0-45FE-B845-40ECB682A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E69FDC-ECC8-0A82-5C26-58F95E4CA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4909-7A04-4D2B-A2CF-94795B177192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69717-B5F8-B96B-895A-C5E5CF9C8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74F4A-70B1-36FA-F4EB-F0155661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80A9-E2C0-45FE-B845-40ECB682A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43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23937-1E67-B79D-68BD-BB8810DC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167A6-7B78-FE68-41C4-571931BFE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EADB2C-E6F1-670D-3BAF-AD977B5C1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6FAAB-CED7-5E73-5450-D2B90B306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4909-7A04-4D2B-A2CF-94795B177192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1E397-9964-BD55-7188-277140F18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0AF02-F835-C21B-60BE-A2E69921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80A9-E2C0-45FE-B845-40ECB682A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11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1ADA8-7452-F993-C325-DE1921970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DC631-994D-B991-7195-82BC2A523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478FA-4431-ADF5-0C26-AB578385E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D5E0B-5828-52E8-6867-512B40BE8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A4909-7A04-4D2B-A2CF-94795B177192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70725-A7F4-598D-CCDA-16EE0E46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CEE05-405D-5D3D-3FFD-E3639374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80A9-E2C0-45FE-B845-40ECB682A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18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1FC164-05FF-204D-600A-DD4BFAF9A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D6503-EFDE-FCDE-112E-216F5B49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BF07-A28F-839C-4B47-5A5DAA7F3A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A4909-7A04-4D2B-A2CF-94795B177192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89817-545A-388E-AC98-FF1243948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4BA5F-FD73-770C-9E15-307A4D553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E80A9-E2C0-45FE-B845-40ECB682A9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66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973E-F16E-48E6-C07B-751B62265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0"/>
            <a:ext cx="9144000" cy="1921777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CANARA ENGINEERING COLLEGE</a:t>
            </a:r>
            <a:b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sz="3300" dirty="0" err="1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Sudhindra</a:t>
            </a:r>
            <a:r>
              <a:rPr lang="en-IN" sz="3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Nagara, </a:t>
            </a:r>
            <a:r>
              <a:rPr lang="en-IN" sz="3300" dirty="0" err="1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Benjanapadavu</a:t>
            </a:r>
            <a:r>
              <a:rPr lang="en-IN" sz="3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Mangalore– 574219, D.K Karnataka </a:t>
            </a:r>
            <a:br>
              <a:rPr lang="en-IN" sz="3300" dirty="0">
                <a:solidFill>
                  <a:prstClr val="black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en-IN" sz="33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61A56-6898-98D3-C3EB-A20976576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354" y="3100094"/>
            <a:ext cx="11593285" cy="143804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DEPARTMENT OF COMPUTER SCIENCE AND ENGINEERING</a:t>
            </a:r>
          </a:p>
          <a:p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GENERATIVE AI POWERED MODERN EDUCATION TOOL TO ENHANCE TEACHING- LEARNING EXPERIENCE</a:t>
            </a:r>
            <a:endParaRPr lang="en-IN" sz="2800" b="1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359F8-5A66-D22B-7C32-A0A83BD4D56C}"/>
              </a:ext>
            </a:extLst>
          </p:cNvPr>
          <p:cNvSpPr txBox="1"/>
          <p:nvPr/>
        </p:nvSpPr>
        <p:spPr>
          <a:xfrm>
            <a:off x="4267200" y="4597966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Pratheek Nayak B K      4CB21CS072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Shivani A S                     4CB21CS102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Skanda B H                    4CB21CS110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V Suraksha Pai              4CB21CS120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26EF9-A038-25B4-CBE6-C8AB8E19DA76}"/>
              </a:ext>
            </a:extLst>
          </p:cNvPr>
          <p:cNvSpPr txBox="1"/>
          <p:nvPr/>
        </p:nvSpPr>
        <p:spPr>
          <a:xfrm>
            <a:off x="4267200" y="6022229"/>
            <a:ext cx="400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GUIDE: Prof. Babitha Ganesh Kulal</a:t>
            </a: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676585-257B-A2D0-3224-90C7475CE2D5}"/>
              </a:ext>
            </a:extLst>
          </p:cNvPr>
          <p:cNvSpPr txBox="1"/>
          <p:nvPr/>
        </p:nvSpPr>
        <p:spPr>
          <a:xfrm>
            <a:off x="4844138" y="6391561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Evaluation Date:24-10-2024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F4E915-AB67-1740-211D-5EA165DEC7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897" t="11750" r="11732" b="11976"/>
          <a:stretch/>
        </p:blipFill>
        <p:spPr>
          <a:xfrm>
            <a:off x="4844138" y="1394286"/>
            <a:ext cx="2503715" cy="179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235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C91D1B8-9762-7AEB-6684-A601ADCE9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257557"/>
              </p:ext>
            </p:extLst>
          </p:nvPr>
        </p:nvGraphicFramePr>
        <p:xfrm>
          <a:off x="541175" y="744236"/>
          <a:ext cx="10939732" cy="35810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2291">
                  <a:extLst>
                    <a:ext uri="{9D8B030D-6E8A-4147-A177-3AD203B41FA5}">
                      <a16:colId xmlns:a16="http://schemas.microsoft.com/office/drawing/2014/main" val="34982979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68079989"/>
                    </a:ext>
                  </a:extLst>
                </a:gridCol>
                <a:gridCol w="3256547">
                  <a:extLst>
                    <a:ext uri="{9D8B030D-6E8A-4147-A177-3AD203B41FA5}">
                      <a16:colId xmlns:a16="http://schemas.microsoft.com/office/drawing/2014/main" val="4036329278"/>
                    </a:ext>
                  </a:extLst>
                </a:gridCol>
                <a:gridCol w="2202894">
                  <a:extLst>
                    <a:ext uri="{9D8B030D-6E8A-4147-A177-3AD203B41FA5}">
                      <a16:colId xmlns:a16="http://schemas.microsoft.com/office/drawing/2014/main" val="922110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Project Title and Author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Problem Addressed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Implementation and Results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Limitations/Future Scope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51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 Canvas Using OpenCV And Media pipe By Neeraj Rajesh </a:t>
                      </a:r>
                      <a:r>
                        <a:rPr lang="en-I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Javalagi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Sahil Patil, Yash </a:t>
                      </a:r>
                      <a:r>
                        <a:rPr lang="en-I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Gunjal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Shantanu Vaidya Tan-</a:t>
                      </a:r>
                      <a:r>
                        <a:rPr lang="en-I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mayee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Kute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traditional drawing techniques do not let any creativity or interactivity occur.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OpenCV and Media pipe used to con-struct an ”Air Can-vas” system that gave the user the ability to draw in the air using hand gestures. The system created better engagement and creativity through intuitive, real-time drawing experiences.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Challenges include accuracy in gesture recognition and environmental interference. This technology needs better detection and more features so that it can be used for various forms of art.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8141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B2A3C3-0EC4-8BE0-7222-A508D837EA4F}"/>
              </a:ext>
            </a:extLst>
          </p:cNvPr>
          <p:cNvSpPr txBox="1"/>
          <p:nvPr/>
        </p:nvSpPr>
        <p:spPr>
          <a:xfrm>
            <a:off x="469618" y="103787"/>
            <a:ext cx="3331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</a:rPr>
              <a:t>Literature survey:</a:t>
            </a:r>
          </a:p>
        </p:txBody>
      </p:sp>
    </p:spTree>
    <p:extLst>
      <p:ext uri="{BB962C8B-B14F-4D97-AF65-F5344CB8AC3E}">
        <p14:creationId xmlns:p14="http://schemas.microsoft.com/office/powerpoint/2010/main" val="712376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6CA3-2F69-9354-307A-ABAFCEB26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72" y="0"/>
            <a:ext cx="11353800" cy="787174"/>
          </a:xfrm>
        </p:spPr>
        <p:txBody>
          <a:bodyPr/>
          <a:lstStyle/>
          <a:p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Functional and non-functional requirements</a:t>
            </a:r>
            <a:endParaRPr lang="en-IN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A04393-ABED-0B1D-5D02-7F42231B5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843" y="1389242"/>
            <a:ext cx="9590314" cy="50070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CD2F94-47EC-9995-D443-A900F03C88BB}"/>
              </a:ext>
            </a:extLst>
          </p:cNvPr>
          <p:cNvSpPr txBox="1"/>
          <p:nvPr/>
        </p:nvSpPr>
        <p:spPr>
          <a:xfrm>
            <a:off x="424543" y="787174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/>
              <a:t>Functional Requirements:</a:t>
            </a:r>
            <a:endParaRPr lang="en-IN" sz="2400" b="1" u="sng" dirty="0"/>
          </a:p>
        </p:txBody>
      </p:sp>
    </p:spTree>
    <p:extLst>
      <p:ext uri="{BB962C8B-B14F-4D97-AF65-F5344CB8AC3E}">
        <p14:creationId xmlns:p14="http://schemas.microsoft.com/office/powerpoint/2010/main" val="3370252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4F66F-2510-4BE5-36A9-35B44257C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CF09EC-BCFF-3884-79D2-CD6901A551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11" t="13891" r="3187" b="4939"/>
          <a:stretch/>
        </p:blipFill>
        <p:spPr>
          <a:xfrm>
            <a:off x="2144485" y="1915887"/>
            <a:ext cx="8158727" cy="45937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9F4685-BC9D-E43D-0138-129BC4181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63286"/>
            <a:ext cx="11353800" cy="896031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Functional and non-functional requirements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(continued)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5BBF6-A799-94B8-9DF2-ED5B58A26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56" y="1298802"/>
            <a:ext cx="10515600" cy="5069340"/>
          </a:xfrm>
        </p:spPr>
        <p:txBody>
          <a:bodyPr/>
          <a:lstStyle/>
          <a:p>
            <a:pPr algn="just"/>
            <a:r>
              <a:rPr lang="en-IN" u="sng" dirty="0"/>
              <a:t>Non-Functional Requirements:</a:t>
            </a:r>
          </a:p>
        </p:txBody>
      </p:sp>
    </p:spTree>
    <p:extLst>
      <p:ext uri="{BB962C8B-B14F-4D97-AF65-F5344CB8AC3E}">
        <p14:creationId xmlns:p14="http://schemas.microsoft.com/office/powerpoint/2010/main" val="2166863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87E7-EFC0-A71D-D462-52421AB95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8" y="0"/>
            <a:ext cx="10515600" cy="1325563"/>
          </a:xfrm>
        </p:spPr>
        <p:txBody>
          <a:bodyPr/>
          <a:lstStyle/>
          <a:p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DESIGN CONSTRAINTS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EB34D-8202-BA65-327A-846241354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5" y="1128939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Lighting Conditions: </a:t>
            </a:r>
            <a:r>
              <a:rPr lang="en-US" sz="2400" dirty="0"/>
              <a:t>The system requires sufficient lighting to ensure accurate hand-tracking.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Clear Background: </a:t>
            </a:r>
            <a:r>
              <a:rPr lang="en-US" sz="2400" dirty="0"/>
              <a:t>The system should be used in an environment with minimal background movement to avoid incorrect gesture recognition.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Real-Time Processing: </a:t>
            </a:r>
            <a:r>
              <a:rPr lang="en-US" sz="2400" dirty="0"/>
              <a:t>The system must handle data processing for handwriting, gestures, and voice recognition in real time with minimal latency.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Voice Clarity: </a:t>
            </a:r>
            <a:r>
              <a:rPr lang="en-US" sz="2400" dirty="0"/>
              <a:t>A quiet environment is preferred to prevent interference with the voice commands, ensuring accurate recognition.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Cross-Platform Compatibility: </a:t>
            </a:r>
            <a:r>
              <a:rPr lang="en-US" sz="2400" dirty="0"/>
              <a:t>The system should work seamlessly on different operating systems (Windows and Linux).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30082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C8D9E-729D-FE2D-9D63-C52F119AD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91" y="135082"/>
            <a:ext cx="10515600" cy="1039091"/>
          </a:xfrm>
        </p:spPr>
        <p:txBody>
          <a:bodyPr/>
          <a:lstStyle/>
          <a:p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Conclusion and Future Work</a:t>
            </a:r>
            <a:endParaRPr lang="en-IN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4726F-F33E-8063-E805-5C616E8C3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391" y="1101437"/>
            <a:ext cx="10515600" cy="3221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application aims to integrate effective interactive learning, hands-free teaching/learning capabilities, and time-saving features to enhance the overall efficiency of the teaching and learning </a:t>
            </a:r>
            <a:r>
              <a:rPr lang="en-US" sz="2400"/>
              <a:t>process.</a:t>
            </a:r>
          </a:p>
          <a:p>
            <a:pPr marL="0" indent="0">
              <a:buNone/>
            </a:pPr>
            <a:r>
              <a:rPr lang="en-US" sz="2400" b="1" u="sng"/>
              <a:t>Future </a:t>
            </a:r>
            <a:r>
              <a:rPr lang="en-US" sz="2400" b="1" u="sng" dirty="0"/>
              <a:t>scope: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Students monitoring system for tutors.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To make it a  platform that allows multiple users to join an online session concurrently, ensuring broad participation and engagement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9493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576B4-52E4-79C0-83A6-018BBEB4F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01"/>
            <a:ext cx="10515600" cy="55663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BIBLIOGRAPHY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011E8-5EBB-C758-DCF4-F5F4DCFA1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1994"/>
            <a:ext cx="10515600" cy="575024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400" dirty="0"/>
              <a:t>[1] </a:t>
            </a:r>
            <a:r>
              <a:rPr lang="en-IN" sz="2400" dirty="0" err="1"/>
              <a:t>Eman</a:t>
            </a:r>
            <a:r>
              <a:rPr lang="en-IN" sz="2400" dirty="0"/>
              <a:t> A </a:t>
            </a:r>
            <a:r>
              <a:rPr lang="en-IN" sz="2400" dirty="0" err="1"/>
              <a:t>Alasadi</a:t>
            </a:r>
            <a:r>
              <a:rPr lang="en-IN" sz="2400" dirty="0"/>
              <a:t> and Carlos R </a:t>
            </a:r>
            <a:r>
              <a:rPr lang="en-IN" sz="2400" dirty="0" err="1"/>
              <a:t>Baiz</a:t>
            </a:r>
            <a:r>
              <a:rPr lang="en-IN" sz="2400" dirty="0"/>
              <a:t>. “Generative AI in education and </a:t>
            </a:r>
            <a:r>
              <a:rPr lang="en-IN" sz="2400" dirty="0" err="1"/>
              <a:t>research:Opportunities</a:t>
            </a:r>
            <a:r>
              <a:rPr lang="en-IN" sz="2400" dirty="0"/>
              <a:t>, concerns, and solutions”. In: Journal of Chemical Education 100.8(2023), pp. 2965–2971.</a:t>
            </a:r>
          </a:p>
          <a:p>
            <a:pPr marL="0" indent="0" algn="just">
              <a:buNone/>
            </a:pPr>
            <a:r>
              <a:rPr lang="en-IN" sz="2400" dirty="0"/>
              <a:t>[2] Atharva </a:t>
            </a:r>
            <a:r>
              <a:rPr lang="en-IN" sz="2400" dirty="0" err="1"/>
              <a:t>Hoshing</a:t>
            </a:r>
            <a:r>
              <a:rPr lang="en-IN" sz="2400" dirty="0"/>
              <a:t> et al. “Chalk-Free Instructions through Hand Gestures: Bridging the Gap in Digital Education”. In: ().</a:t>
            </a:r>
          </a:p>
          <a:p>
            <a:pPr marL="0" indent="0" algn="just">
              <a:buNone/>
            </a:pPr>
            <a:r>
              <a:rPr lang="en-IN" sz="2400" dirty="0"/>
              <a:t>[3] Ann Neethu Mathew, V Rohini, and Joy Paulose. “NLP-based personal learning assistant for school education”. In: Int. J. </a:t>
            </a:r>
            <a:r>
              <a:rPr lang="en-IN" sz="2400" dirty="0" err="1"/>
              <a:t>Electr</a:t>
            </a:r>
            <a:r>
              <a:rPr lang="en-IN" sz="2400" dirty="0"/>
              <a:t>. </a:t>
            </a:r>
            <a:r>
              <a:rPr lang="en-IN" sz="2400" dirty="0" err="1"/>
              <a:t>Comput</a:t>
            </a:r>
            <a:r>
              <a:rPr lang="en-IN" sz="2400" dirty="0"/>
              <a:t>. Eng 11.5 (), pp. 4522–4530.</a:t>
            </a:r>
          </a:p>
          <a:p>
            <a:pPr marL="0" indent="0" algn="just">
              <a:buNone/>
            </a:pPr>
            <a:r>
              <a:rPr lang="en-IN" sz="2400" dirty="0"/>
              <a:t>[4] </a:t>
            </a:r>
            <a:r>
              <a:rPr lang="en-IN" sz="2400" dirty="0" err="1"/>
              <a:t>Yiyang</a:t>
            </a:r>
            <a:r>
              <a:rPr lang="en-IN" sz="2400" dirty="0"/>
              <a:t> Mei. “Prompting the E-Brushes: Users as Authors in Generative AI”. </a:t>
            </a:r>
            <a:r>
              <a:rPr lang="en-IN" sz="2400" dirty="0" err="1"/>
              <a:t>In:arXiv</a:t>
            </a:r>
            <a:r>
              <a:rPr lang="en-IN" sz="2400" dirty="0"/>
              <a:t> preprint arXiv:2406.11844 ().</a:t>
            </a:r>
          </a:p>
          <a:p>
            <a:pPr marL="0" indent="0" algn="just">
              <a:buNone/>
            </a:pPr>
            <a:r>
              <a:rPr lang="en-IN" sz="2400" dirty="0"/>
              <a:t>[5] Aditya Singh, Sahil </a:t>
            </a:r>
            <a:r>
              <a:rPr lang="en-IN" sz="2400" dirty="0" err="1"/>
              <a:t>Jangra</a:t>
            </a:r>
            <a:r>
              <a:rPr lang="en-IN" sz="2400" dirty="0"/>
              <a:t>, and Garima Aggarwal. “</a:t>
            </a:r>
            <a:r>
              <a:rPr lang="en-IN" sz="2400" dirty="0" err="1"/>
              <a:t>EnvisionText</a:t>
            </a:r>
            <a:r>
              <a:rPr lang="en-IN" sz="2400" dirty="0"/>
              <a:t>: Enhancing Text Recognition Accuracy through OCR Extraction and NLP-based Correction”. In:2024 14th International Conference on Cloud Computing, Data Science Engineering(Confluence). 2024, pp. 47–52. </a:t>
            </a:r>
            <a:r>
              <a:rPr lang="en-IN" sz="2400" dirty="0" err="1"/>
              <a:t>doi</a:t>
            </a:r>
            <a:r>
              <a:rPr lang="en-IN" sz="2400" dirty="0"/>
              <a:t>: 10.1109/Confluence60223.2024.10463478.</a:t>
            </a:r>
          </a:p>
        </p:txBody>
      </p:sp>
    </p:spTree>
    <p:extLst>
      <p:ext uri="{BB962C8B-B14F-4D97-AF65-F5344CB8AC3E}">
        <p14:creationId xmlns:p14="http://schemas.microsoft.com/office/powerpoint/2010/main" val="4099294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59A6A-1A3A-2874-7548-1B3EF91A3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B0CF-F8CC-E21A-7519-9D078173F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01"/>
            <a:ext cx="10515600" cy="55663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BIBLIOGRAPHY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16AB6-B813-5A5E-B2CC-94B8D13C5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1994"/>
            <a:ext cx="10515600" cy="575024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400" dirty="0"/>
              <a:t>[6] S Subhash et al. “Artificial Intelligence-based Voice Assistant”. In: 2020 Fourth World Conference on Smart Trends in Systems, Security and Sustainability (WorldS4).2020, pp. 593–596. </a:t>
            </a:r>
            <a:r>
              <a:rPr lang="en-IN" sz="2400" dirty="0" err="1"/>
              <a:t>doi</a:t>
            </a:r>
            <a:r>
              <a:rPr lang="en-IN" sz="2400" dirty="0"/>
              <a:t>: 10.1109/WorldS450073.2020.9210344.</a:t>
            </a:r>
          </a:p>
          <a:p>
            <a:pPr marL="0" indent="0" algn="just">
              <a:buNone/>
            </a:pPr>
            <a:r>
              <a:rPr lang="en-IN" sz="2400" dirty="0"/>
              <a:t>[7] George </a:t>
            </a:r>
            <a:r>
              <a:rPr lang="en-IN" sz="2400" dirty="0" err="1"/>
              <a:t>Terzopoulos</a:t>
            </a:r>
            <a:r>
              <a:rPr lang="en-IN" sz="2400" dirty="0"/>
              <a:t> and Maya </a:t>
            </a:r>
            <a:r>
              <a:rPr lang="en-IN" sz="2400" dirty="0" err="1"/>
              <a:t>Satratzemi</a:t>
            </a:r>
            <a:r>
              <a:rPr lang="en-IN" sz="2400" dirty="0"/>
              <a:t>. “Voice assistants and smart speakers in everyday life and in education”. In: Informatics in Education 19.3 (2020), pp. 473–490.</a:t>
            </a:r>
          </a:p>
          <a:p>
            <a:pPr marL="0" indent="0" algn="just">
              <a:buNone/>
            </a:pPr>
            <a:r>
              <a:rPr lang="en-IN" sz="2400" dirty="0"/>
              <a:t>[8] Thanasis </a:t>
            </a:r>
            <a:r>
              <a:rPr lang="en-IN" sz="2400" dirty="0" err="1"/>
              <a:t>Tsourakas</a:t>
            </a:r>
            <a:r>
              <a:rPr lang="en-IN" sz="2400" dirty="0"/>
              <a:t>, George </a:t>
            </a:r>
            <a:r>
              <a:rPr lang="en-IN" sz="2400" dirty="0" err="1"/>
              <a:t>Terzopoulos</a:t>
            </a:r>
            <a:r>
              <a:rPr lang="en-IN" sz="2400" dirty="0"/>
              <a:t>, and Stefanos </a:t>
            </a:r>
            <a:r>
              <a:rPr lang="en-IN" sz="2400" dirty="0" err="1"/>
              <a:t>Goumas</a:t>
            </a:r>
            <a:r>
              <a:rPr lang="en-IN" sz="2400" dirty="0"/>
              <a:t>. “Educational use of Voice Assistants and Smart Speakers.” In: Journal of Engineering Science &amp; Technology Review 14.4 (2021)</a:t>
            </a:r>
          </a:p>
        </p:txBody>
      </p:sp>
    </p:spTree>
    <p:extLst>
      <p:ext uri="{BB962C8B-B14F-4D97-AF65-F5344CB8AC3E}">
        <p14:creationId xmlns:p14="http://schemas.microsoft.com/office/powerpoint/2010/main" val="121780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CACA-5D6F-C7D5-489B-9CEB94400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343" y="160959"/>
            <a:ext cx="3592286" cy="538164"/>
          </a:xfrm>
        </p:spPr>
        <p:txBody>
          <a:bodyPr>
            <a:normAutofit fontScale="90000"/>
          </a:bodyPr>
          <a:lstStyle/>
          <a:p>
            <a:r>
              <a:rPr lang="en-US" sz="4400" b="1" u="sng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lang="en-IN" sz="44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43E4E-63F9-E009-23C7-7FFD72473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285" y="720894"/>
            <a:ext cx="9144000" cy="6137106"/>
          </a:xfrm>
        </p:spPr>
        <p:txBody>
          <a:bodyPr>
            <a:normAutofit fontScale="25000" lnSpcReduction="20000"/>
          </a:bodyPr>
          <a:lstStyle/>
          <a:p>
            <a:pPr marL="1143000" indent="-1143000" algn="l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IN" sz="96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1143000" indent="-1143000" algn="l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IN" sz="96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Definition</a:t>
            </a:r>
          </a:p>
          <a:p>
            <a:pPr marL="1143000" indent="-1143000" algn="l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IN" sz="96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Objectives </a:t>
            </a:r>
          </a:p>
          <a:p>
            <a:pPr marL="1143000" indent="-1143000" algn="l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IN" sz="96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1143000" indent="-1143000" algn="l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IN" sz="96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Functional and Non-Functional requirements</a:t>
            </a:r>
          </a:p>
          <a:p>
            <a:pPr marL="1143000" indent="-1143000" algn="l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IN" sz="96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Design Constraints</a:t>
            </a:r>
          </a:p>
          <a:p>
            <a:pPr marL="1143000" indent="-1143000" algn="l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IN" sz="96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Conclusion and Future Scope</a:t>
            </a:r>
            <a:endParaRPr lang="en-IN" sz="9600" b="1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143000" indent="-1143000" algn="l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IN" sz="96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Bibliography</a:t>
            </a:r>
          </a:p>
          <a:p>
            <a:pPr algn="l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1574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FBCF2-08E2-0265-2F51-8280CFD19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047" y="106878"/>
            <a:ext cx="4898571" cy="712334"/>
          </a:xfrm>
        </p:spPr>
        <p:txBody>
          <a:bodyPr>
            <a:normAutofit/>
          </a:bodyPr>
          <a:lstStyle/>
          <a:p>
            <a:r>
              <a:rPr lang="en-US" sz="4400" u="sng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endParaRPr lang="en-IN" sz="4400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89533-4F2C-D977-2773-8F5AD44ED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342" y="995362"/>
            <a:ext cx="10929257" cy="5862637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b="1" i="0" u="sng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Enhances Traditional Learning: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An extension of the traditional teaching approach to increase its effectiveness.</a:t>
            </a:r>
          </a:p>
          <a:p>
            <a:pPr algn="l">
              <a:lnSpc>
                <a:spcPct val="100000"/>
              </a:lnSpc>
            </a:pPr>
            <a:r>
              <a:rPr lang="en-US" b="1" i="0" u="sng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Differential Experiences of Learning:</a:t>
            </a:r>
            <a:b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Promotes personalized learning, designed to suit individual requirement and preference.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b="1" i="0" u="sng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Building Adaptive Learning Culture:</a:t>
            </a:r>
            <a:br>
              <a:rPr lang="en-US" u="sng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Strives to develop an effective and responsive learning environment in terms of the given forms of needs for learning.</a:t>
            </a:r>
          </a:p>
          <a:p>
            <a:pPr algn="l">
              <a:lnSpc>
                <a:spcPct val="100000"/>
              </a:lnSpc>
            </a:pPr>
            <a:r>
              <a:rPr lang="en-US" b="1" i="0" u="sng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Saves time for Virtual mentoring and immersive environments :</a:t>
            </a:r>
            <a:b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Provides excellent interactive experiences that bring about a dynamism of learning.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66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4CF5-6DCA-7106-7D92-DA3387D26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574971" cy="908277"/>
          </a:xfrm>
        </p:spPr>
        <p:txBody>
          <a:bodyPr>
            <a:normAutofit/>
          </a:bodyPr>
          <a:lstStyle/>
          <a:p>
            <a:r>
              <a:rPr lang="en-US" sz="4400" u="sng" dirty="0">
                <a:latin typeface="Cambria" panose="02040503050406030204" pitchFamily="18" charset="0"/>
                <a:ea typeface="Cambria" panose="02040503050406030204" pitchFamily="18" charset="0"/>
              </a:rPr>
              <a:t>PROBLEM DEFINITION</a:t>
            </a:r>
            <a:endParaRPr lang="en-IN" sz="4400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479BB-26C4-3946-9835-A468D3AB9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428" y="991404"/>
            <a:ext cx="11321143" cy="5422714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b="1" u="sng" dirty="0"/>
              <a:t>Problems faced by students</a:t>
            </a:r>
            <a:r>
              <a:rPr lang="en-US" b="1" dirty="0"/>
              <a:t>: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Traditional methods lack the flexibility to allow for hands-free control and efficient problem solving.</a:t>
            </a:r>
          </a:p>
          <a:p>
            <a:pPr algn="just">
              <a:lnSpc>
                <a:spcPct val="100000"/>
              </a:lnSpc>
            </a:pPr>
            <a:r>
              <a:rPr lang="en-US" b="1" u="sng" dirty="0"/>
              <a:t>Time consumption</a:t>
            </a:r>
            <a:r>
              <a:rPr lang="en-US" b="1" dirty="0"/>
              <a:t>: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Tutors/Educators spend more time creating  study resources for students.</a:t>
            </a:r>
          </a:p>
          <a:p>
            <a:pPr algn="just">
              <a:lnSpc>
                <a:spcPct val="100000"/>
              </a:lnSpc>
            </a:pPr>
            <a:r>
              <a:rPr lang="en-US" b="1" u="sng" dirty="0"/>
              <a:t>Need/Solution</a:t>
            </a:r>
            <a:r>
              <a:rPr lang="en-US" b="1" dirty="0"/>
              <a:t>: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There is a need of an educational platform that not only helps students rather helps tutors by providing more interactive and interesting way of teaching students.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Teach hands-free via voice commands/assistance unlike traditional way of teaching using chalk and 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816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2A87731-EE4F-7047-B5D4-5B4B7A1FFE53}"/>
              </a:ext>
            </a:extLst>
          </p:cNvPr>
          <p:cNvSpPr txBox="1"/>
          <p:nvPr/>
        </p:nvSpPr>
        <p:spPr>
          <a:xfrm>
            <a:off x="471340" y="324435"/>
            <a:ext cx="11048214" cy="4651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b="1" u="sng" dirty="0">
                <a:latin typeface="Cambria" panose="02040503050406030204" pitchFamily="18" charset="0"/>
                <a:ea typeface="Cambria" panose="02040503050406030204" pitchFamily="18" charset="0"/>
              </a:rPr>
              <a:t>Objectives:</a:t>
            </a:r>
            <a:endParaRPr lang="en-IN" sz="3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/>
              <a:t>1) To create a modern education tool integrated with generative AI to enhance the overall quality of the education.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2) To implement handwriting recognition system by integrating real time OCR system.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3)To implement the robust voice command system that allow teachers to interact with platforms hands free.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4)To incorporate Natural Language Processing(NLP) to automatically correct and suggest improvement in the text providing teachers with real time feedback.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40300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EAB007-3C2F-1109-71B8-A9ED8B790644}"/>
              </a:ext>
            </a:extLst>
          </p:cNvPr>
          <p:cNvSpPr txBox="1"/>
          <p:nvPr/>
        </p:nvSpPr>
        <p:spPr>
          <a:xfrm>
            <a:off x="344065" y="-153359"/>
            <a:ext cx="111613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LITERATURE</a:t>
            </a:r>
            <a:r>
              <a:rPr lang="en-US" sz="4400" u="sng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SURVEY</a:t>
            </a:r>
            <a:r>
              <a:rPr lang="en-US" sz="4400" u="sng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endParaRPr lang="en-IN" sz="44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4842A0D-3D04-9DDC-E0D8-5BC36079C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534647"/>
              </p:ext>
            </p:extLst>
          </p:nvPr>
        </p:nvGraphicFramePr>
        <p:xfrm>
          <a:off x="185057" y="616082"/>
          <a:ext cx="11876314" cy="60534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0924">
                  <a:extLst>
                    <a:ext uri="{9D8B030D-6E8A-4147-A177-3AD203B41FA5}">
                      <a16:colId xmlns:a16="http://schemas.microsoft.com/office/drawing/2014/main" val="1507293052"/>
                    </a:ext>
                  </a:extLst>
                </a:gridCol>
                <a:gridCol w="2046515">
                  <a:extLst>
                    <a:ext uri="{9D8B030D-6E8A-4147-A177-3AD203B41FA5}">
                      <a16:colId xmlns:a16="http://schemas.microsoft.com/office/drawing/2014/main" val="3908848285"/>
                    </a:ext>
                  </a:extLst>
                </a:gridCol>
                <a:gridCol w="2841171">
                  <a:extLst>
                    <a:ext uri="{9D8B030D-6E8A-4147-A177-3AD203B41FA5}">
                      <a16:colId xmlns:a16="http://schemas.microsoft.com/office/drawing/2014/main" val="526245782"/>
                    </a:ext>
                  </a:extLst>
                </a:gridCol>
                <a:gridCol w="4117704">
                  <a:extLst>
                    <a:ext uri="{9D8B030D-6E8A-4147-A177-3AD203B41FA5}">
                      <a16:colId xmlns:a16="http://schemas.microsoft.com/office/drawing/2014/main" val="3006709619"/>
                    </a:ext>
                  </a:extLst>
                </a:gridCol>
              </a:tblGrid>
              <a:tr h="637782">
                <a:tc>
                  <a:txBody>
                    <a:bodyPr/>
                    <a:lstStyle/>
                    <a:p>
                      <a:pPr algn="just"/>
                      <a:r>
                        <a:rPr lang="en-US" sz="1900" dirty="0"/>
                        <a:t>Project Title and Author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900" dirty="0"/>
                        <a:t>Problem Addressed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900" dirty="0"/>
                        <a:t>Implementation and Results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900" dirty="0"/>
                        <a:t>Limitations/Future Scope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659080"/>
                  </a:ext>
                </a:extLst>
              </a:tr>
              <a:tr h="2014811">
                <a:tc>
                  <a:txBody>
                    <a:bodyPr/>
                    <a:lstStyle/>
                    <a:p>
                      <a:pPr algn="just"/>
                      <a:r>
                        <a:rPr lang="en-US" sz="1900" dirty="0"/>
                        <a:t>Educational Use of Voice Assistants and Smart Speakers By Thanasis </a:t>
                      </a:r>
                      <a:r>
                        <a:rPr lang="en-US" sz="1900" dirty="0" err="1"/>
                        <a:t>Tsourakas</a:t>
                      </a:r>
                      <a:r>
                        <a:rPr lang="en-US" sz="1900" dirty="0"/>
                        <a:t>, George </a:t>
                      </a:r>
                      <a:r>
                        <a:rPr lang="en-US" sz="1900" dirty="0" err="1"/>
                        <a:t>Terzopoulos</a:t>
                      </a:r>
                      <a:r>
                        <a:rPr lang="en-US" sz="1900" dirty="0"/>
                        <a:t>*and Stefanos </a:t>
                      </a:r>
                      <a:r>
                        <a:rPr lang="en-US" sz="1900" dirty="0" err="1"/>
                        <a:t>Goumas</a:t>
                      </a:r>
                      <a:r>
                        <a:rPr lang="en-US" sz="1900" dirty="0"/>
                        <a:t>.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900" dirty="0"/>
                        <a:t>Voice assistants boost access and engagement of students who are struggling with classes.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900" dirty="0"/>
                        <a:t>The devices can be used for interactive classes or questions, reminders, and as an interactive assistant to recite problems. 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900" dirty="0"/>
                        <a:t>Some of the data privacy issues and diverting their attention during classes.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368652"/>
                  </a:ext>
                </a:extLst>
              </a:tr>
              <a:tr h="1463999">
                <a:tc>
                  <a:txBody>
                    <a:bodyPr/>
                    <a:lstStyle/>
                    <a:p>
                      <a:pPr algn="just"/>
                      <a:r>
                        <a:rPr lang="en-US" sz="1900" dirty="0" err="1"/>
                        <a:t>EnvisionText</a:t>
                      </a:r>
                      <a:r>
                        <a:rPr lang="en-US" sz="1900" dirty="0"/>
                        <a:t>: Enhancing Text Recognition Accuracy through OCR Extraction and NLP-based Correction By Aditya Singh, Sahil </a:t>
                      </a:r>
                      <a:r>
                        <a:rPr lang="en-US" sz="1900" dirty="0" err="1"/>
                        <a:t>Jangra</a:t>
                      </a:r>
                      <a:r>
                        <a:rPr lang="en-US" sz="1900" dirty="0"/>
                        <a:t> ,Garima Agarwal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900" dirty="0"/>
                        <a:t>Improvement of accuracy in the recognition of text under difficult conditions. 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900" dirty="0"/>
                        <a:t>This integrates the OCR extract with the correction that NLP brings forth.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900" dirty="0"/>
                        <a:t>Error rate reduces with context understanding increased. Quality-dependent; better preprocess and multilingual support to be selected in future.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984914"/>
                  </a:ext>
                </a:extLst>
              </a:tr>
              <a:tr h="712101">
                <a:tc>
                  <a:txBody>
                    <a:bodyPr/>
                    <a:lstStyle/>
                    <a:p>
                      <a:pPr algn="just"/>
                      <a:r>
                        <a:rPr lang="en-US" sz="1900" dirty="0"/>
                        <a:t>Prompting the E-Brushes: Users as Authors in Generative AI By </a:t>
                      </a:r>
                      <a:r>
                        <a:rPr lang="en-US" sz="1900" dirty="0" err="1"/>
                        <a:t>Yiyang</a:t>
                      </a:r>
                      <a:r>
                        <a:rPr lang="en-US" sz="1900" dirty="0"/>
                        <a:t> Mei1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900" dirty="0"/>
                        <a:t>Conventional con-tent creation has confined user creativity and involvement. 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900" dirty="0"/>
                        <a:t>Generative AI tools allow the users to create novel content using interesting prompts.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900" dirty="0"/>
                        <a:t>Quality check and bias control would be big constraints. For the  future,  research in the area of user interfaces  and applications in creative do-mains should focus on these areas.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577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0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7D9F7-3345-BAA4-AFA7-7F28BF297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EFED76-C3A5-92B0-63CA-21A18FAEB1B4}"/>
              </a:ext>
            </a:extLst>
          </p:cNvPr>
          <p:cNvSpPr txBox="1"/>
          <p:nvPr/>
        </p:nvSpPr>
        <p:spPr>
          <a:xfrm>
            <a:off x="344065" y="-153359"/>
            <a:ext cx="111613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LITERATURE</a:t>
            </a:r>
            <a:r>
              <a:rPr lang="en-US" sz="4400" u="sng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SURVEY</a:t>
            </a:r>
            <a:r>
              <a:rPr lang="en-US" sz="4400" u="sng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endParaRPr lang="en-IN" sz="44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4D38593-BA64-B4DF-69C4-C4438960B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111782"/>
              </p:ext>
            </p:extLst>
          </p:nvPr>
        </p:nvGraphicFramePr>
        <p:xfrm>
          <a:off x="315686" y="616082"/>
          <a:ext cx="11876314" cy="6065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0924">
                  <a:extLst>
                    <a:ext uri="{9D8B030D-6E8A-4147-A177-3AD203B41FA5}">
                      <a16:colId xmlns:a16="http://schemas.microsoft.com/office/drawing/2014/main" val="1507293052"/>
                    </a:ext>
                  </a:extLst>
                </a:gridCol>
                <a:gridCol w="2046515">
                  <a:extLst>
                    <a:ext uri="{9D8B030D-6E8A-4147-A177-3AD203B41FA5}">
                      <a16:colId xmlns:a16="http://schemas.microsoft.com/office/drawing/2014/main" val="3908848285"/>
                    </a:ext>
                  </a:extLst>
                </a:gridCol>
                <a:gridCol w="2841171">
                  <a:extLst>
                    <a:ext uri="{9D8B030D-6E8A-4147-A177-3AD203B41FA5}">
                      <a16:colId xmlns:a16="http://schemas.microsoft.com/office/drawing/2014/main" val="526245782"/>
                    </a:ext>
                  </a:extLst>
                </a:gridCol>
                <a:gridCol w="4117704">
                  <a:extLst>
                    <a:ext uri="{9D8B030D-6E8A-4147-A177-3AD203B41FA5}">
                      <a16:colId xmlns:a16="http://schemas.microsoft.com/office/drawing/2014/main" val="3006709619"/>
                    </a:ext>
                  </a:extLst>
                </a:gridCol>
              </a:tblGrid>
              <a:tr h="637782">
                <a:tc>
                  <a:txBody>
                    <a:bodyPr/>
                    <a:lstStyle/>
                    <a:p>
                      <a:pPr algn="just"/>
                      <a:r>
                        <a:rPr lang="en-US" sz="1900" dirty="0"/>
                        <a:t>Project Title and Author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900" dirty="0"/>
                        <a:t>Problem Addressed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900" dirty="0"/>
                        <a:t>Implementation and Results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/>
                        <a:t>Limitations/Future Scope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659080"/>
                  </a:ext>
                </a:extLst>
              </a:tr>
              <a:tr h="2014811">
                <a:tc>
                  <a:txBody>
                    <a:bodyPr/>
                    <a:lstStyle/>
                    <a:p>
                      <a:pPr algn="just"/>
                      <a:r>
                        <a:rPr lang="en-US" sz="1900" dirty="0"/>
                        <a:t>Voice Assistants and Smart Speakers in Everyday Life and in Education By George TERZOPOULOS, Maya SATRATZEMI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900" dirty="0"/>
                        <a:t>The traditional tech interactions reduce accessibility and participation.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900" dirty="0"/>
                        <a:t>Integrated into homes and classrooms for hands-free interaction and task assistance. Improved convenience and engagement, thus enhancing access to information and the learning experience.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900" dirty="0"/>
                        <a:t>Privacy issue as well as variation in familiarity with tech. Future research should im-prove functionality and eliminate security issues.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368652"/>
                  </a:ext>
                </a:extLst>
              </a:tr>
              <a:tr h="1457517">
                <a:tc>
                  <a:txBody>
                    <a:bodyPr/>
                    <a:lstStyle/>
                    <a:p>
                      <a:pPr algn="just"/>
                      <a:r>
                        <a:rPr lang="en-US" sz="1900" dirty="0"/>
                        <a:t>Chalk-Free Instructions through Hand Gestures: Bridging the Gap in Digital Education By Atharva </a:t>
                      </a:r>
                      <a:r>
                        <a:rPr lang="en-US" sz="1900" dirty="0" err="1"/>
                        <a:t>Hoshing</a:t>
                      </a:r>
                      <a:r>
                        <a:rPr lang="en-US" sz="1900" dirty="0"/>
                        <a:t>, Rakhi Bharadwaj, </a:t>
                      </a:r>
                      <a:r>
                        <a:rPr lang="en-US" sz="1900" dirty="0" err="1"/>
                        <a:t>Shreyash</a:t>
                      </a:r>
                      <a:r>
                        <a:rPr lang="en-US" sz="1900" dirty="0"/>
                        <a:t> </a:t>
                      </a:r>
                      <a:r>
                        <a:rPr lang="en-US" sz="1900" dirty="0" err="1"/>
                        <a:t>Bandi</a:t>
                      </a:r>
                      <a:r>
                        <a:rPr lang="en-US" sz="1900" dirty="0"/>
                        <a:t>, Prathamesh Aldar, </a:t>
                      </a:r>
                      <a:r>
                        <a:rPr lang="en-US" sz="1900" dirty="0" err="1"/>
                        <a:t>Rushikesh</a:t>
                      </a:r>
                      <a:r>
                        <a:rPr lang="en-US" sz="1900" dirty="0"/>
                        <a:t> </a:t>
                      </a:r>
                      <a:r>
                        <a:rPr lang="en-US" sz="1900" dirty="0" err="1"/>
                        <a:t>Borse</a:t>
                      </a:r>
                      <a:r>
                        <a:rPr lang="en-US" sz="1900" dirty="0"/>
                        <a:t>, </a:t>
                      </a:r>
                      <a:r>
                        <a:rPr lang="en-US" sz="1900" dirty="0" err="1"/>
                        <a:t>Purvesh</a:t>
                      </a:r>
                      <a:r>
                        <a:rPr lang="en-US" sz="1900" dirty="0"/>
                        <a:t> </a:t>
                      </a:r>
                      <a:r>
                        <a:rPr lang="en-US" sz="1900" dirty="0" err="1"/>
                        <a:t>Ahire</a:t>
                      </a:r>
                      <a:r>
                        <a:rPr lang="en-US" sz="1900" dirty="0"/>
                        <a:t> .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900" dirty="0"/>
                        <a:t>The traditional way would not have allowed interactive digital education.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900" dirty="0"/>
                        <a:t>Hand gesture recognition was an interactive presentation in chalk-less presentations. The students were much more interested and understood the topic far better. Reactions were mostly positive.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900" dirty="0"/>
                        <a:t>This technology suffers from precision and availability of technology; such research should enable the technology to be refined and assess if it works well with people of different ages and across diverse lo-cations.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984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82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9C4FD0-69A6-E55B-13E8-05D86D0E6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80241"/>
              </p:ext>
            </p:extLst>
          </p:nvPr>
        </p:nvGraphicFramePr>
        <p:xfrm>
          <a:off x="469618" y="725575"/>
          <a:ext cx="11334455" cy="60379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7090">
                  <a:extLst>
                    <a:ext uri="{9D8B030D-6E8A-4147-A177-3AD203B41FA5}">
                      <a16:colId xmlns:a16="http://schemas.microsoft.com/office/drawing/2014/main" val="349829793"/>
                    </a:ext>
                  </a:extLst>
                </a:gridCol>
                <a:gridCol w="2352298">
                  <a:extLst>
                    <a:ext uri="{9D8B030D-6E8A-4147-A177-3AD203B41FA5}">
                      <a16:colId xmlns:a16="http://schemas.microsoft.com/office/drawing/2014/main" val="468079989"/>
                    </a:ext>
                  </a:extLst>
                </a:gridCol>
                <a:gridCol w="3500142">
                  <a:extLst>
                    <a:ext uri="{9D8B030D-6E8A-4147-A177-3AD203B41FA5}">
                      <a16:colId xmlns:a16="http://schemas.microsoft.com/office/drawing/2014/main" val="4036329278"/>
                    </a:ext>
                  </a:extLst>
                </a:gridCol>
                <a:gridCol w="3014925">
                  <a:extLst>
                    <a:ext uri="{9D8B030D-6E8A-4147-A177-3AD203B41FA5}">
                      <a16:colId xmlns:a16="http://schemas.microsoft.com/office/drawing/2014/main" val="922110599"/>
                    </a:ext>
                  </a:extLst>
                </a:gridCol>
              </a:tblGrid>
              <a:tr h="854961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Project Title and Author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Problem Addressed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Implementation and Results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Limitations/Future Scope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518997"/>
                  </a:ext>
                </a:extLst>
              </a:tr>
              <a:tr h="5183008">
                <a:tc>
                  <a:txBody>
                    <a:bodyPr/>
                    <a:lstStyle/>
                    <a:p>
                      <a:pPr algn="just"/>
                      <a:r>
                        <a:rPr lang="da-DK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Artificial Intelligence-based Voice Assistant</a:t>
                      </a:r>
                    </a:p>
                    <a:p>
                      <a:pPr algn="just"/>
                      <a:endParaRPr lang="da-DK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da-DK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da-DK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da-DK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da-DK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NLP-Based Personal Learning Assistant  for School Education By Ann NeethuMathew1, Rohini V.2,Joy Paulose3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How voice commands enhance user interaction and accessibility.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nature of the challenge between personalized learning and the dismal understanding of the students to be filled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 voice assistant, using NLP and machine learning, for helping user queries. User engagement and the rate of completing tasks increased.</a:t>
                      </a:r>
                    </a:p>
                    <a:p>
                      <a:pPr algn="just"/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dirty="0"/>
                        <a:t>Development of an NLP-based assistant that can be used to aid and adapt the content accordingly for the individual needs. Higher engagement and results in the eyes of the end users, self-reported better understanding.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limited by language support; future work may include the enhancement of multilinguality and contextual under-standing.</a:t>
                      </a:r>
                    </a:p>
                    <a:p>
                      <a:pPr algn="just"/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dirty="0"/>
                        <a:t>The challenges surrounding ac-curacy and data privacy. In the furthering of there search, the assistant can be refined, and further educational applications can be explored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0193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B0EC6C4-546A-3D3F-C3FA-C4494C3FBB2B}"/>
              </a:ext>
            </a:extLst>
          </p:cNvPr>
          <p:cNvSpPr txBox="1"/>
          <p:nvPr/>
        </p:nvSpPr>
        <p:spPr>
          <a:xfrm>
            <a:off x="469618" y="-9832"/>
            <a:ext cx="41613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LITERATURE</a:t>
            </a:r>
            <a:r>
              <a:rPr lang="en-US" sz="4400" u="sng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SURVEY</a:t>
            </a:r>
            <a:r>
              <a:rPr lang="en-US" sz="4400" u="sng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endParaRPr lang="en-IN" sz="44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C12873-62A8-BC7C-E703-322A43C68D2F}"/>
              </a:ext>
            </a:extLst>
          </p:cNvPr>
          <p:cNvCxnSpPr/>
          <p:nvPr/>
        </p:nvCxnSpPr>
        <p:spPr>
          <a:xfrm>
            <a:off x="469618" y="3298371"/>
            <a:ext cx="110910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413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B0A6C-CF88-5B0A-5416-F9925FE35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E5994B-8A27-B6C0-4807-49710FFE039E}"/>
              </a:ext>
            </a:extLst>
          </p:cNvPr>
          <p:cNvSpPr txBox="1"/>
          <p:nvPr/>
        </p:nvSpPr>
        <p:spPr>
          <a:xfrm>
            <a:off x="344065" y="-153359"/>
            <a:ext cx="111613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LITERATURE</a:t>
            </a:r>
            <a:r>
              <a:rPr lang="en-US" sz="4400" u="sng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800" u="sng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SURVEY</a:t>
            </a:r>
            <a:r>
              <a:rPr lang="en-US" sz="4400" u="sng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endParaRPr lang="en-IN" sz="4400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2558E5D-85E6-95C3-CB71-4FB71993D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141938"/>
              </p:ext>
            </p:extLst>
          </p:nvPr>
        </p:nvGraphicFramePr>
        <p:xfrm>
          <a:off x="185057" y="616082"/>
          <a:ext cx="11876314" cy="5775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0924">
                  <a:extLst>
                    <a:ext uri="{9D8B030D-6E8A-4147-A177-3AD203B41FA5}">
                      <a16:colId xmlns:a16="http://schemas.microsoft.com/office/drawing/2014/main" val="1507293052"/>
                    </a:ext>
                  </a:extLst>
                </a:gridCol>
                <a:gridCol w="2046515">
                  <a:extLst>
                    <a:ext uri="{9D8B030D-6E8A-4147-A177-3AD203B41FA5}">
                      <a16:colId xmlns:a16="http://schemas.microsoft.com/office/drawing/2014/main" val="3908848285"/>
                    </a:ext>
                  </a:extLst>
                </a:gridCol>
                <a:gridCol w="2841171">
                  <a:extLst>
                    <a:ext uri="{9D8B030D-6E8A-4147-A177-3AD203B41FA5}">
                      <a16:colId xmlns:a16="http://schemas.microsoft.com/office/drawing/2014/main" val="526245782"/>
                    </a:ext>
                  </a:extLst>
                </a:gridCol>
                <a:gridCol w="4117704">
                  <a:extLst>
                    <a:ext uri="{9D8B030D-6E8A-4147-A177-3AD203B41FA5}">
                      <a16:colId xmlns:a16="http://schemas.microsoft.com/office/drawing/2014/main" val="3006709619"/>
                    </a:ext>
                  </a:extLst>
                </a:gridCol>
              </a:tblGrid>
              <a:tr h="637782">
                <a:tc>
                  <a:txBody>
                    <a:bodyPr/>
                    <a:lstStyle/>
                    <a:p>
                      <a:pPr algn="just"/>
                      <a:r>
                        <a:rPr lang="en-US" sz="1900" dirty="0"/>
                        <a:t>Project Title and Author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900" dirty="0"/>
                        <a:t>Problem Addressed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900" dirty="0"/>
                        <a:t>Implementation and Results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900" dirty="0"/>
                        <a:t>Limitations/Future Scope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659080"/>
                  </a:ext>
                </a:extLst>
              </a:tr>
              <a:tr h="2014811">
                <a:tc>
                  <a:txBody>
                    <a:bodyPr/>
                    <a:lstStyle/>
                    <a:p>
                      <a:pPr algn="just"/>
                      <a:r>
                        <a:rPr lang="en-US" sz="1900" dirty="0"/>
                        <a:t>Generative AI in Education and Research: Opportunities, Concerns and Solutions By </a:t>
                      </a:r>
                      <a:r>
                        <a:rPr lang="en-US" sz="1900" dirty="0" err="1"/>
                        <a:t>Eman</a:t>
                      </a:r>
                      <a:r>
                        <a:rPr lang="en-US" sz="1900" dirty="0"/>
                        <a:t> A. </a:t>
                      </a:r>
                      <a:r>
                        <a:rPr lang="en-US" sz="1900" dirty="0" err="1"/>
                        <a:t>Alasadi</a:t>
                      </a:r>
                      <a:r>
                        <a:rPr lang="en-US" sz="1900" dirty="0"/>
                        <a:t> and Carlos R. </a:t>
                      </a:r>
                      <a:r>
                        <a:rPr lang="en-US" sz="1900" dirty="0" err="1"/>
                        <a:t>Baiz</a:t>
                      </a:r>
                      <a:r>
                        <a:rPr lang="en-US" sz="1900" dirty="0"/>
                        <a:t>*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900" dirty="0"/>
                        <a:t>Personalization and Quality of Content .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900" dirty="0"/>
                        <a:t>Generative AI tools are developed for customized </a:t>
                      </a:r>
                      <a:r>
                        <a:rPr lang="en-US" sz="1900"/>
                        <a:t>learning content </a:t>
                      </a:r>
                      <a:r>
                        <a:rPr lang="en-US" sz="1900" dirty="0"/>
                        <a:t>and augmenting capabilities in research work. Users engaged more and learned better with AI-generated content.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900" b="0" dirty="0"/>
                        <a:t>Biases</a:t>
                      </a:r>
                      <a:r>
                        <a:rPr lang="en-US" sz="1900" dirty="0"/>
                        <a:t> and Ethical issues. Future studies are needed to address the limits of this technology and look deeper into its expansive application in education and re-search.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8368652"/>
                  </a:ext>
                </a:extLst>
              </a:tr>
              <a:tr h="2219270">
                <a:tc>
                  <a:txBody>
                    <a:bodyPr/>
                    <a:lstStyle/>
                    <a:p>
                      <a:pPr algn="just"/>
                      <a:r>
                        <a:rPr lang="en-US" sz="1900" dirty="0"/>
                        <a:t>Text Prediction And Autocomplete Using Natural Language Processing By Isha </a:t>
                      </a:r>
                      <a:r>
                        <a:rPr lang="en-US" sz="1900" dirty="0" err="1"/>
                        <a:t>Shelke</a:t>
                      </a:r>
                      <a:r>
                        <a:rPr lang="en-US" sz="1900" dirty="0"/>
                        <a:t>, </a:t>
                      </a:r>
                      <a:r>
                        <a:rPr lang="en-US" sz="1900" dirty="0" err="1"/>
                        <a:t>Ritali</a:t>
                      </a:r>
                      <a:r>
                        <a:rPr lang="en-US" sz="1900" dirty="0"/>
                        <a:t> </a:t>
                      </a:r>
                      <a:r>
                        <a:rPr lang="en-US" sz="1900" dirty="0" err="1"/>
                        <a:t>Waghulde</a:t>
                      </a:r>
                      <a:r>
                        <a:rPr lang="en-US" sz="1900" dirty="0"/>
                        <a:t>, </a:t>
                      </a:r>
                      <a:r>
                        <a:rPr lang="en-US" sz="1900" dirty="0" err="1"/>
                        <a:t>Rutuja</a:t>
                      </a:r>
                      <a:r>
                        <a:rPr lang="en-US" sz="1900" dirty="0"/>
                        <a:t> </a:t>
                      </a:r>
                      <a:r>
                        <a:rPr lang="en-US" sz="1900" dirty="0" err="1"/>
                        <a:t>Gurav</a:t>
                      </a:r>
                      <a:r>
                        <a:rPr lang="en-US" sz="1900" dirty="0"/>
                        <a:t>, Samira Sutar, Prof. Sarika </a:t>
                      </a:r>
                      <a:r>
                        <a:rPr lang="en-US" sz="1900" dirty="0" err="1"/>
                        <a:t>Aundhakar</a:t>
                      </a:r>
                      <a:r>
                        <a:rPr lang="en-US" sz="1900" dirty="0"/>
                        <a:t>.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900" dirty="0"/>
                        <a:t>Inefficiency in type-setting leads to disrupting workflow by users.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900" dirty="0"/>
                        <a:t>An NLP-based system was created that allowed for real-time text predictions and automatic correction suggestions. The system reduced typing time and errors, boosting productivity and user satisfaction.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900" dirty="0"/>
                        <a:t>Challenges include achieving better context accuracy and privacy apprehensions. New research areas could focus on enhancing prediction algorithms, and further functionality can be developed.</a:t>
                      </a:r>
                      <a:endParaRPr lang="en-IN" sz="19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984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10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1717</Words>
  <Application>Microsoft Office PowerPoint</Application>
  <PresentationFormat>Widescreen</PresentationFormat>
  <Paragraphs>138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CANARA ENGINEERING COLLEGE Sudhindra Nagara, Benjanapadavu, Mangalore– 574219, D.K Karnataka  </vt:lpstr>
      <vt:lpstr>Content</vt:lpstr>
      <vt:lpstr>INTRODUCTION</vt:lpstr>
      <vt:lpstr>PROBLEM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Functional and non-functional requirements</vt:lpstr>
      <vt:lpstr>Functional and non-functional requirements (continued)</vt:lpstr>
      <vt:lpstr>DESIGN CONSTRAINTS</vt:lpstr>
      <vt:lpstr>Conclusion and Future Work</vt:lpstr>
      <vt:lpstr>BIBLIOGRAPHY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 Suraksha Pai</dc:creator>
  <cp:lastModifiedBy>SKANDA B H</cp:lastModifiedBy>
  <cp:revision>12</cp:revision>
  <dcterms:created xsi:type="dcterms:W3CDTF">2024-10-21T14:42:34Z</dcterms:created>
  <dcterms:modified xsi:type="dcterms:W3CDTF">2024-10-24T05:07:25Z</dcterms:modified>
</cp:coreProperties>
</file>