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12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6169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807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740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779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682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2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637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58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7261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2736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3685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6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spd="slow">
    <p:cover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lopezcano.blogspot.com/2021/01/justificacion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ncondelemprendedor.es/nace-un-nuevo-proyecto-para-ayudar-al-teletrabaj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ndofitness.com/5-maneras-de-crear-o-mantener-tu-motivacio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es-es/foto/analisis-analitica-datos-documento-669612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vival.de/es/category/base-de-dato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visibleinc.gamepedia.com/Incognita_Program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ismodiario.com/2018/06/28/hipotesis-para-que-mas-hipotesi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FFE676FB-101D-6948-F6D4-E4D7FF20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9EBB40-A15F-7EA3-BECE-57B3AF6A8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 fontScale="90000"/>
          </a:bodyPr>
          <a:lstStyle/>
          <a:p>
            <a:r>
              <a:rPr lang="es-MX" b="1" dirty="0">
                <a:effectLst/>
                <a:latin typeface="Arial" panose="020B0604020202020204" pitchFamily="34" charset="0"/>
              </a:rPr>
              <a:t>Impacto del Trabajo Remoto en la Salud Mental de los Empleados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D6D7C9-7B20-4169-15E7-B6107479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0928" y="3670826"/>
            <a:ext cx="3694048" cy="1137107"/>
          </a:xfrm>
        </p:spPr>
        <p:txBody>
          <a:bodyPr anchor="b"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1800" b="1" kern="100" spc="50" dirty="0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</a:t>
            </a:r>
            <a:r>
              <a:rPr lang="es-CL" sz="1800" b="1" kern="100" spc="50" dirty="0" err="1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Science</a:t>
            </a:r>
            <a:r>
              <a:rPr lang="es-CL" sz="1800" b="1" kern="100" spc="50" dirty="0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II: Machine </a:t>
            </a:r>
            <a:r>
              <a:rPr lang="es-CL" sz="1800" b="1" kern="100" spc="50" dirty="0" err="1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Learning</a:t>
            </a:r>
            <a:r>
              <a:rPr lang="es-CL" sz="1800" b="1" kern="100" spc="50" dirty="0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la Ciencia de Datos (</a:t>
            </a:r>
            <a:r>
              <a:rPr lang="es-CL" sz="1800" b="1" spc="50" dirty="0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Primera Entrega)</a:t>
            </a:r>
            <a:endParaRPr lang="es-CL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9A2D7D99-D5F1-985C-FD11-92E85D1EE123}"/>
              </a:ext>
            </a:extLst>
          </p:cNvPr>
          <p:cNvSpPr txBox="1">
            <a:spLocks/>
          </p:cNvSpPr>
          <p:nvPr/>
        </p:nvSpPr>
        <p:spPr>
          <a:xfrm>
            <a:off x="6640727" y="5181601"/>
            <a:ext cx="3694048" cy="1286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1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600" b="1" kern="100" spc="50" dirty="0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Autor:</a:t>
            </a:r>
            <a:endParaRPr lang="es-CL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600" b="1" kern="100" spc="50" dirty="0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Skarlett Aparicio</a:t>
            </a:r>
            <a:endParaRPr lang="es-CL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600" b="1" kern="100" spc="50" dirty="0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s-CL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600" b="1" kern="100" spc="50" dirty="0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Fecha: 07/04/2025</a:t>
            </a:r>
            <a:endParaRPr lang="es-CL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1600" b="1" kern="100" spc="50" dirty="0">
                <a:ln>
                  <a:noFill/>
                </a:ln>
                <a:solidFill>
                  <a:srgbClr val="E8E8E8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Comisión 61755</a:t>
            </a:r>
            <a:endParaRPr lang="es-CL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487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6C41D-7318-4AF2-8AAA-644DD650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75BBE50-DCE0-2C40-1A8A-6729628AE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444E3-4CEF-CAD8-833B-1CC0C586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1" y="4498245"/>
            <a:ext cx="6125361" cy="1560083"/>
          </a:xfrm>
        </p:spPr>
        <p:txBody>
          <a:bodyPr>
            <a:normAutofit/>
          </a:bodyPr>
          <a:lstStyle/>
          <a:p>
            <a:r>
              <a:rPr lang="es-CL" b="1" kern="100" dirty="0">
                <a:latin typeface="Verdana" panose="020B0604030504040204" pitchFamily="34" charset="0"/>
                <a:cs typeface="Arial" panose="020B0604020202020204" pitchFamily="34" charset="0"/>
              </a:rPr>
              <a:t>ANALISIS</a:t>
            </a:r>
            <a:br>
              <a:rPr lang="es-CL" b="1" kern="100" dirty="0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s-CL" sz="2000" b="1" kern="100" dirty="0">
                <a:latin typeface="Verdana" panose="020B0604030504040204" pitchFamily="34" charset="0"/>
                <a:cs typeface="Arial" panose="020B0604020202020204" pitchFamily="34" charset="0"/>
              </a:rPr>
              <a:t>Conociendo las variables</a:t>
            </a:r>
            <a:endParaRPr lang="es-CL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9A0A548B-A19B-52CA-2D02-34380083C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6179A-CE87-79B7-EB72-A3DB4D57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47" y="573156"/>
            <a:ext cx="6174439" cy="57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0105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B5839-F682-AE67-F35E-68C0D5E5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ACB8BE9-1F00-473D-DACD-49E0D905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85437F-66B1-31DA-B7B2-B33D0043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096" y="4288482"/>
            <a:ext cx="6125361" cy="1560083"/>
          </a:xfrm>
        </p:spPr>
        <p:txBody>
          <a:bodyPr>
            <a:normAutofit/>
          </a:bodyPr>
          <a:lstStyle/>
          <a:p>
            <a:r>
              <a:rPr lang="es-CL" b="1" kern="100" dirty="0">
                <a:latin typeface="Verdana" panose="020B0604030504040204" pitchFamily="34" charset="0"/>
                <a:cs typeface="Arial" panose="020B0604020202020204" pitchFamily="34" charset="0"/>
              </a:rPr>
              <a:t>ANALISIS</a:t>
            </a:r>
            <a:br>
              <a:rPr lang="es-CL" b="1" kern="100" dirty="0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s-CL" sz="2400" b="1" kern="100" dirty="0">
                <a:latin typeface="Verdana" panose="020B0604030504040204" pitchFamily="34" charset="0"/>
                <a:cs typeface="Arial" panose="020B0604020202020204" pitchFamily="34" charset="0"/>
              </a:rPr>
              <a:t>Conociendo las variables</a:t>
            </a:r>
            <a:endParaRPr lang="es-CL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187AC2BE-7C97-7DE5-CF37-D721E33E3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objeto, reloj&#10;&#10;El contenido generado por IA puede ser incorrecto.">
            <a:extLst>
              <a:ext uri="{FF2B5EF4-FFF2-40B4-BE49-F238E27FC236}">
                <a16:creationId xmlns:a16="http://schemas.microsoft.com/office/drawing/2014/main" id="{D7A8BE01-60EE-2E99-C388-6D1A52B2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5"/>
          <a:stretch/>
        </p:blipFill>
        <p:spPr>
          <a:xfrm>
            <a:off x="839459" y="247124"/>
            <a:ext cx="5256541" cy="63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301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2F37C-C987-6106-CF92-10336BFDA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D933F4-D24C-0D84-C60F-E2AF8156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uarto, alimentos&#10;&#10;El contenido generado por IA puede ser incorrecto.">
            <a:extLst>
              <a:ext uri="{FF2B5EF4-FFF2-40B4-BE49-F238E27FC236}">
                <a16:creationId xmlns:a16="http://schemas.microsoft.com/office/drawing/2014/main" id="{0F892C3F-F546-E68E-67DC-D208A7979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192" r="6141"/>
          <a:stretch/>
        </p:blipFill>
        <p:spPr>
          <a:xfrm>
            <a:off x="0" y="0"/>
            <a:ext cx="5943599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1ADBF75-2B0A-C42B-E33A-8D1F73D3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496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9DA7A0-CA8C-0186-E9F3-CB7BDBA3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14" y="2080471"/>
            <a:ext cx="3372375" cy="3456264"/>
          </a:xfrm>
        </p:spPr>
        <p:txBody>
          <a:bodyPr anchor="ctr">
            <a:normAutofit/>
          </a:bodyPr>
          <a:lstStyle/>
          <a:p>
            <a:pPr algn="ctr"/>
            <a:r>
              <a:rPr lang="es-CL" sz="2800" b="1" kern="100" dirty="0">
                <a:latin typeface="Verdana" panose="020B0604030504040204" pitchFamily="34" charset="0"/>
                <a:cs typeface="Arial" panose="020B0604020202020204" pitchFamily="34" charset="0"/>
              </a:rPr>
              <a:t>CONCLUSIONES Y RESPUESTAS</a:t>
            </a:r>
            <a:endParaRPr lang="es-CL" sz="28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BAD58-AA0E-C59D-A82B-D593F20A8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876300"/>
            <a:ext cx="4419599" cy="5181600"/>
          </a:xfrm>
        </p:spPr>
        <p:txBody>
          <a:bodyPr anchor="ctr">
            <a:normAutofit fontScale="92500" lnSpcReduction="10000"/>
          </a:bodyPr>
          <a:lstStyle/>
          <a:p>
            <a:pPr marL="0" indent="36513" algn="ctr">
              <a:lnSpc>
                <a:spcPct val="110000"/>
              </a:lnSpc>
              <a:buNone/>
              <a:tabLst>
                <a:tab pos="542925" algn="l"/>
              </a:tabLst>
            </a:pPr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Las primeras observaciones sugieren que la sobrecarga laboral y la falta de equilibrio vida-trabajo impactan negativamente la salud mental, mientras que hábitos saludables y el soporte empresarial parecen tener un efecto positivo. </a:t>
            </a:r>
          </a:p>
          <a:p>
            <a:pPr marL="0" indent="36513" algn="ctr">
              <a:lnSpc>
                <a:spcPct val="110000"/>
              </a:lnSpc>
              <a:buNone/>
              <a:tabLst>
                <a:tab pos="450850" algn="l"/>
              </a:tabLst>
            </a:pPr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El aislamiento y la insatisfacción laboral exacerban problemas como el burnout y la depresión. Además, existen tendencias que indican diferencias en la experiencia del trabajo remoto y la salud mental según la edad, la región geográfica y la industria del empleado, así como una asociación entre la percepción de productividad disminuida y una mayor frecuencia de ansiedad y burnout.</a:t>
            </a:r>
            <a:endParaRPr lang="es-MX" sz="18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125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6372E-0E4B-48B5-48C1-F60976D6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Índice</a:t>
            </a:r>
            <a:endParaRPr lang="es-C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 descr="Un escritorio con una laptop en una mesa&#10;&#10;El contenido generado por IA puede ser incorrecto.">
            <a:extLst>
              <a:ext uri="{FF2B5EF4-FFF2-40B4-BE49-F238E27FC236}">
                <a16:creationId xmlns:a16="http://schemas.microsoft.com/office/drawing/2014/main" id="{EC11E360-931F-3B23-E18A-AEC2992F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142" r="11262" b="-1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BD22F-36F5-70CC-3C31-AA377414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900" b="1" kern="100" dirty="0">
                <a:latin typeface="Verdana" panose="020B0604030504040204" pitchFamily="34" charset="0"/>
                <a:cs typeface="Arial" panose="020B0604020202020204" pitchFamily="34" charset="0"/>
              </a:rPr>
              <a:t>MOTIVACION Y AUDIENCIA</a:t>
            </a:r>
          </a:p>
          <a:p>
            <a:pPr>
              <a:lnSpc>
                <a:spcPct val="110000"/>
              </a:lnSpc>
            </a:pPr>
            <a:r>
              <a:rPr lang="es-CL" sz="1900" b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CONTEXTO COMERCIAL Y </a:t>
            </a:r>
            <a:r>
              <a:rPr lang="es-CL" sz="1900" b="1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ANALÍTICO</a:t>
            </a:r>
          </a:p>
          <a:p>
            <a:pPr>
              <a:lnSpc>
                <a:spcPct val="110000"/>
              </a:lnSpc>
            </a:pPr>
            <a:r>
              <a:rPr lang="es-CL" sz="1900" b="1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DATASET</a:t>
            </a:r>
          </a:p>
          <a:p>
            <a:pPr>
              <a:lnSpc>
                <a:spcPct val="110000"/>
              </a:lnSpc>
            </a:pPr>
            <a:r>
              <a:rPr lang="es-CL" sz="1900" b="1" kern="100" dirty="0">
                <a:latin typeface="Verdana" panose="020B0604030504040204" pitchFamily="34" charset="0"/>
                <a:cs typeface="Arial" panose="020B0604020202020204" pitchFamily="34" charset="0"/>
              </a:rPr>
              <a:t>PREGUNTAS E INCOGNITAS</a:t>
            </a:r>
          </a:p>
          <a:p>
            <a:pPr>
              <a:lnSpc>
                <a:spcPct val="110000"/>
              </a:lnSpc>
            </a:pPr>
            <a:r>
              <a:rPr lang="es-CL" sz="1900" b="1" kern="100" dirty="0">
                <a:latin typeface="Verdana" panose="020B0604030504040204" pitchFamily="34" charset="0"/>
                <a:cs typeface="Arial" panose="020B0604020202020204" pitchFamily="34" charset="0"/>
              </a:rPr>
              <a:t>HIPOTESIS Y OBJETIVOS</a:t>
            </a:r>
          </a:p>
          <a:p>
            <a:pPr>
              <a:lnSpc>
                <a:spcPct val="110000"/>
              </a:lnSpc>
            </a:pPr>
            <a:r>
              <a:rPr lang="es-CL" sz="1900" b="1" kern="100" dirty="0">
                <a:latin typeface="Verdana" panose="020B0604030504040204" pitchFamily="34" charset="0"/>
                <a:cs typeface="Arial" panose="020B0604020202020204" pitchFamily="34" charset="0"/>
              </a:rPr>
              <a:t>ANALISIS</a:t>
            </a:r>
          </a:p>
          <a:p>
            <a:pPr>
              <a:lnSpc>
                <a:spcPct val="110000"/>
              </a:lnSpc>
            </a:pPr>
            <a:r>
              <a:rPr lang="es-CL" sz="1900" b="1" kern="100" dirty="0">
                <a:latin typeface="Verdana" panose="020B0604030504040204" pitchFamily="34" charset="0"/>
                <a:cs typeface="Arial" panose="020B0604020202020204" pitchFamily="34" charset="0"/>
              </a:rPr>
              <a:t>CONCLUSIONES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83376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2390E2-CA80-1EDA-781D-4359BA80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0"/>
            <a:ext cx="6796984" cy="1518349"/>
          </a:xfrm>
        </p:spPr>
        <p:txBody>
          <a:bodyPr>
            <a:normAutofit/>
          </a:bodyPr>
          <a:lstStyle/>
          <a:p>
            <a:r>
              <a:rPr lang="es-ES" b="1" kern="100">
                <a:latin typeface="Verdana" panose="020B0604030504040204" pitchFamily="34" charset="0"/>
                <a:cs typeface="Arial" panose="020B0604020202020204" pitchFamily="34" charset="0"/>
              </a:rPr>
              <a:t>MOTIVACION Y AUDIENCIA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76F81-4024-A809-2739-8BD103AB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99" y="2594889"/>
            <a:ext cx="6009262" cy="266622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None/>
            </a:pPr>
            <a:br>
              <a:rPr lang="es-MX" sz="14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MX" sz="18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 motivación central es abordar el impacto creciente del trabajo remoto en la salud mental</a:t>
            </a:r>
          </a:p>
          <a:p>
            <a:pPr>
              <a:lnSpc>
                <a:spcPct val="110000"/>
              </a:lnSpc>
              <a:buNone/>
            </a:pPr>
            <a:br>
              <a:rPr lang="es-MX" sz="18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MX" sz="18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 audiencia </a:t>
            </a:r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son </a:t>
            </a:r>
            <a:r>
              <a:rPr lang="es-MX" sz="18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todos interesados en comprender y mejorar la salud mental en el entorno laboral remoto.</a:t>
            </a:r>
          </a:p>
        </p:txBody>
      </p:sp>
      <p:pic>
        <p:nvPicPr>
          <p:cNvPr id="6" name="Imagen 5" descr="Un hombre en un atardecer&#10;&#10;El contenido generado por IA puede ser incorrecto.">
            <a:extLst>
              <a:ext uri="{FF2B5EF4-FFF2-40B4-BE49-F238E27FC236}">
                <a16:creationId xmlns:a16="http://schemas.microsoft.com/office/drawing/2014/main" id="{10E82136-5EE7-8311-166D-7963C714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699" r="29462" b="-2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4716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3ECBD0-DFD7-D32E-3744-85960265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607" y="885039"/>
            <a:ext cx="5262778" cy="15704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400" b="1" kern="100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CONTEXTO COMERCIAL Y </a:t>
            </a:r>
            <a:r>
              <a:rPr lang="es-CL" sz="3400" b="1">
                <a:effectLst/>
                <a:latin typeface="Verdana" panose="020B060403050404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ANALÍTICO</a:t>
            </a:r>
            <a:endParaRPr lang="es-CL" sz="3400"/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B286E08D-BEC2-7D45-D904-B56F5FA9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68" r="50483" b="-1"/>
          <a:stretch/>
        </p:blipFill>
        <p:spPr>
          <a:xfrm>
            <a:off x="954990" y="875439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5ED28C-F8AF-8A40-809B-0DA2D130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607" y="2813959"/>
            <a:ext cx="5262778" cy="3159001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None/>
            </a:pPr>
            <a:br>
              <a:rPr lang="es-MX" sz="1700" b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MX" sz="1700" b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 contexto comercial se enfoca en la necesidad de las empresas de mantener la productividad y el bienestar de los empleados remotos.</a:t>
            </a:r>
          </a:p>
          <a:p>
            <a:pPr>
              <a:lnSpc>
                <a:spcPct val="110000"/>
              </a:lnSpc>
              <a:buNone/>
            </a:pPr>
            <a:br>
              <a:rPr lang="es-MX" sz="1700" b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MX" sz="1700" b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 contexto analítico se centra en el uso de Data </a:t>
            </a:r>
            <a:r>
              <a:rPr lang="es-MX" sz="1700" b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Science</a:t>
            </a:r>
            <a:r>
              <a:rPr lang="es-MX" sz="1700" b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para analizar y modelar los factores que afectan la salud mental de los trabajadores remotos.</a:t>
            </a:r>
          </a:p>
          <a:p>
            <a:pPr>
              <a:lnSpc>
                <a:spcPct val="110000"/>
              </a:lnSpc>
            </a:pPr>
            <a:endParaRPr lang="es-CL" sz="1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12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A9AC47-967D-A2E1-A91D-045DD7F9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198" y="491924"/>
            <a:ext cx="7626136" cy="1312804"/>
          </a:xfrm>
        </p:spPr>
        <p:txBody>
          <a:bodyPr>
            <a:normAutofit/>
          </a:bodyPr>
          <a:lstStyle/>
          <a:p>
            <a:r>
              <a:rPr lang="es-ES" dirty="0"/>
              <a:t>SET DE DATOS</a:t>
            </a:r>
            <a:endParaRPr lang="es-C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6200" y="2405670"/>
            <a:ext cx="0" cy="365223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D4E36C92-7795-DF5A-209C-753225858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565" t="152" r="31730" b="-155"/>
          <a:stretch/>
        </p:blipFill>
        <p:spPr>
          <a:xfrm>
            <a:off x="-5339" y="10"/>
            <a:ext cx="4540184" cy="686844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D0B37-1DEF-BE3F-C393-B9AED89B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495" y="1002924"/>
            <a:ext cx="6748449" cy="379483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500" dirty="0">
                <a:latin typeface="Verdana" panose="020B0604030504040204" pitchFamily="34" charset="0"/>
                <a:ea typeface="Verdana" panose="020B0604030504040204" pitchFamily="34" charset="0"/>
              </a:rPr>
              <a:t>Set de datos de 5000 filas y 20 columnas</a:t>
            </a:r>
          </a:p>
          <a:p>
            <a:pPr>
              <a:lnSpc>
                <a:spcPct val="110000"/>
              </a:lnSpc>
            </a:pPr>
            <a:r>
              <a:rPr lang="es-ES" sz="1500" dirty="0">
                <a:latin typeface="Verdana" panose="020B0604030504040204" pitchFamily="34" charset="0"/>
                <a:ea typeface="Verdana" panose="020B0604030504040204" pitchFamily="34" charset="0"/>
              </a:rPr>
              <a:t>La temática es el trabajo remoto y la salud mental</a:t>
            </a:r>
          </a:p>
          <a:p>
            <a:pPr>
              <a:lnSpc>
                <a:spcPct val="110000"/>
              </a:lnSpc>
            </a:pPr>
            <a:r>
              <a:rPr lang="es-MX" sz="1500" dirty="0"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r>
              <a:rPr lang="es-MX" sz="15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ay 7 variables numéricas de tipo </a:t>
            </a:r>
            <a:r>
              <a:rPr lang="es-MX" sz="15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s-MX" sz="15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En cuanto a categóricas hay 13 de tipo </a:t>
            </a:r>
            <a:r>
              <a:rPr lang="es-MX" sz="15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object</a:t>
            </a:r>
            <a:endParaRPr lang="es-MX" sz="15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0000"/>
              </a:lnSpc>
            </a:pPr>
            <a:r>
              <a:rPr lang="es-MX" sz="1500" dirty="0">
                <a:latin typeface="Verdana" panose="020B0604030504040204" pitchFamily="34" charset="0"/>
                <a:ea typeface="Verdana" panose="020B0604030504040204" pitchFamily="34" charset="0"/>
              </a:rPr>
              <a:t>Las columnas son: </a:t>
            </a:r>
          </a:p>
          <a:p>
            <a:pPr lvl="1">
              <a:lnSpc>
                <a:spcPct val="110000"/>
              </a:lnSpc>
            </a:pPr>
            <a:endParaRPr lang="es-MX" sz="15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endParaRPr lang="es-CL" sz="1500" b="1" kern="1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DE893B-43AC-1B1E-632B-40C5987E60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" t="-1" r="230" b="2"/>
          <a:stretch/>
        </p:blipFill>
        <p:spPr>
          <a:xfrm>
            <a:off x="4989198" y="4601749"/>
            <a:ext cx="6748449" cy="12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20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05132-F079-8CA3-158E-1919821A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s-CL" sz="4100" b="1" kern="100">
                <a:latin typeface="Verdana" panose="020B0604030504040204" pitchFamily="34" charset="0"/>
                <a:cs typeface="Arial" panose="020B0604020202020204" pitchFamily="34" charset="0"/>
              </a:rPr>
              <a:t>PREGUNTAS E INCOGNITAS</a:t>
            </a:r>
            <a:endParaRPr lang="es-CL" sz="41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B4A74-DFD0-5D9F-201E-49DEA9B9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s-MX" sz="1700" b="1" i="0" dirty="0">
                <a:effectLst/>
                <a:latin typeface="Roboto" panose="02000000000000000000" pitchFamily="2" charset="0"/>
              </a:rPr>
              <a:t>General:</a:t>
            </a:r>
            <a:endParaRPr lang="es-MX" sz="17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s-MX" sz="1700" b="0" i="0" dirty="0">
                <a:effectLst/>
                <a:latin typeface="Roboto" panose="02000000000000000000" pitchFamily="2" charset="0"/>
              </a:rPr>
              <a:t>¿Cómo influyen los diversos factores del entorno laboral remoto en la salud mental de los empleados, y es posible desarrollar un modelo predictivo preciso para identificar y anticipar el riesgo de deterioro de la salud mental en este contexto?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700" dirty="0"/>
          </a:p>
        </p:txBody>
      </p:sp>
      <p:pic>
        <p:nvPicPr>
          <p:cNvPr id="5" name="Imagen 4" descr="Imagen que contiene luz, medidor, calle&#10;&#10;El contenido generado por IA puede ser incorrecto.">
            <a:extLst>
              <a:ext uri="{FF2B5EF4-FFF2-40B4-BE49-F238E27FC236}">
                <a16:creationId xmlns:a16="http://schemas.microsoft.com/office/drawing/2014/main" id="{E11D615B-F804-2DDE-D1F9-68FB44CF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562" r="-1" b="3956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7BB845-8C6D-4894-AD95-D9B4812B9F20}"/>
              </a:ext>
            </a:extLst>
          </p:cNvPr>
          <p:cNvSpPr txBox="1"/>
          <p:nvPr/>
        </p:nvSpPr>
        <p:spPr>
          <a:xfrm>
            <a:off x="9613903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L" sz="700">
                <a:solidFill>
                  <a:srgbClr val="FFFFFF"/>
                </a:solidFill>
                <a:hlinkClick r:id="rId3" tooltip="https://invisibleinc.gamepedia.com/Incognita_Progra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CL" sz="700">
                <a:solidFill>
                  <a:srgbClr val="FFFFFF"/>
                </a:solidFill>
              </a:rPr>
              <a:t> de Autor desconocido está bajo licencia </a:t>
            </a:r>
            <a:r>
              <a:rPr lang="es-CL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C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957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F6C49D-6EFC-4F5A-87F0-18CF52E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bujo, alimentos&#10;&#10;El contenido generado por IA puede ser incorrecto.">
            <a:extLst>
              <a:ext uri="{FF2B5EF4-FFF2-40B4-BE49-F238E27FC236}">
                <a16:creationId xmlns:a16="http://schemas.microsoft.com/office/drawing/2014/main" id="{83A799ED-6470-8D0C-EBE9-5130C45C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947" r="25719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FF1406-B47A-4A4A-B1C2-DA1ECF5D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496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97C07F-D7D7-CBA7-200B-461601F7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14" y="2080471"/>
            <a:ext cx="3372375" cy="3456264"/>
          </a:xfrm>
        </p:spPr>
        <p:txBody>
          <a:bodyPr anchor="ctr">
            <a:normAutofit/>
          </a:bodyPr>
          <a:lstStyle/>
          <a:p>
            <a:pPr algn="ctr"/>
            <a:r>
              <a:rPr lang="es-CL" sz="3700" b="1" kern="100">
                <a:solidFill>
                  <a:srgbClr val="FFFF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HIPOTESIS Y OBJETIVOS</a:t>
            </a:r>
            <a:endParaRPr lang="es-CL" sz="37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1397CE-28AE-1D6E-ACB6-34EA13B7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876300"/>
            <a:ext cx="4419599" cy="51816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s-MX" sz="1700" b="1" i="0" dirty="0">
                <a:effectLst/>
                <a:latin typeface="Roboto" panose="02000000000000000000" pitchFamily="2" charset="0"/>
              </a:rPr>
              <a:t>Objetivo General</a:t>
            </a:r>
            <a:endParaRPr lang="es-MX" sz="17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s-MX" sz="1700" b="0" i="0" dirty="0">
                <a:effectLst/>
                <a:latin typeface="Roboto" panose="02000000000000000000" pitchFamily="2" charset="0"/>
              </a:rPr>
              <a:t>Desarrollar un modelo predictivo robusto y preciso que permita identificar y anticipar el estado de salud mental de los trabajadores remotos, utilizando un conjunto de datos detallado que abarque una amplia gama de factores relevantes.</a:t>
            </a:r>
          </a:p>
          <a:p>
            <a:pPr>
              <a:lnSpc>
                <a:spcPct val="110000"/>
              </a:lnSpc>
              <a:buNone/>
            </a:pPr>
            <a:r>
              <a:rPr lang="es-MX" sz="1700" b="1" i="0" dirty="0">
                <a:effectLst/>
                <a:latin typeface="Roboto" panose="02000000000000000000" pitchFamily="2" charset="0"/>
              </a:rPr>
              <a:t>Hipótesis</a:t>
            </a:r>
            <a:endParaRPr lang="es-MX" sz="17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1700" b="0" i="0" dirty="0">
                <a:effectLst/>
                <a:latin typeface="Roboto" panose="02000000000000000000" pitchFamily="2" charset="0"/>
              </a:rPr>
              <a:t>H1: Existe una correlación positiva entre las horas trabajadas, el número de reuniones virtuales y los niveles de estrés en los trabajadores remotos.</a:t>
            </a:r>
            <a:endParaRPr lang="es-CL" sz="17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sz="1700" dirty="0">
                <a:latin typeface="Roboto" panose="02000000000000000000" pitchFamily="2" charset="0"/>
              </a:rPr>
              <a:t>Entre otras</a:t>
            </a:r>
            <a:endParaRPr lang="es-MX" sz="17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EE678F-14FD-2A46-9BCC-609CF971C370}"/>
              </a:ext>
            </a:extLst>
          </p:cNvPr>
          <p:cNvSpPr txBox="1"/>
          <p:nvPr/>
        </p:nvSpPr>
        <p:spPr>
          <a:xfrm>
            <a:off x="3477977" y="6657945"/>
            <a:ext cx="26180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L" sz="700">
                <a:solidFill>
                  <a:srgbClr val="FFFFFF"/>
                </a:solidFill>
                <a:hlinkClick r:id="rId3" tooltip="https://autismodiario.com/2018/06/28/hipotesis-para-que-mas-hipotesi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CL" sz="700">
                <a:solidFill>
                  <a:srgbClr val="FFFFFF"/>
                </a:solidFill>
              </a:rPr>
              <a:t> de Autor desconocido está bajo licencia </a:t>
            </a:r>
            <a:r>
              <a:rPr lang="es-CL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s-C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0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45013-0539-3319-A241-0B3F9154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1" y="4498245"/>
            <a:ext cx="6125361" cy="1560083"/>
          </a:xfrm>
        </p:spPr>
        <p:txBody>
          <a:bodyPr>
            <a:normAutofit/>
          </a:bodyPr>
          <a:lstStyle/>
          <a:p>
            <a:r>
              <a:rPr lang="es-CL" b="1" kern="100" dirty="0">
                <a:latin typeface="Verdana" panose="020B0604030504040204" pitchFamily="34" charset="0"/>
                <a:cs typeface="Arial" panose="020B0604020202020204" pitchFamily="34" charset="0"/>
              </a:rPr>
              <a:t>ANALISIS</a:t>
            </a:r>
            <a:br>
              <a:rPr lang="es-CL" b="1" kern="100" dirty="0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s-CL" sz="2000" b="1" kern="100" dirty="0">
                <a:latin typeface="Verdana" panose="020B0604030504040204" pitchFamily="34" charset="0"/>
                <a:cs typeface="Arial" panose="020B0604020202020204" pitchFamily="34" charset="0"/>
              </a:rPr>
              <a:t>Conociendo las variables</a:t>
            </a:r>
            <a:endParaRPr lang="es-CL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4" descr="Cuadrado&#10;&#10;El contenido generado por IA puede ser incorrecto.">
            <a:extLst>
              <a:ext uri="{FF2B5EF4-FFF2-40B4-BE49-F238E27FC236}">
                <a16:creationId xmlns:a16="http://schemas.microsoft.com/office/drawing/2014/main" id="{1B1ABD9F-FCD4-12A2-DFA2-BE9C4D0C1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20"/>
          <a:stretch/>
        </p:blipFill>
        <p:spPr>
          <a:xfrm>
            <a:off x="4753124" y="486346"/>
            <a:ext cx="7066195" cy="5885307"/>
          </a:xfrm>
        </p:spPr>
      </p:pic>
    </p:spTree>
    <p:extLst>
      <p:ext uri="{BB962C8B-B14F-4D97-AF65-F5344CB8AC3E}">
        <p14:creationId xmlns:p14="http://schemas.microsoft.com/office/powerpoint/2010/main" val="340399918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3B0F2B-7783-C6D8-8FF7-30D9A544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3B91E95C-478A-2B84-5281-3F7F90F3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ECBB8-9C19-9443-D8AA-A71CA127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19" y="4288482"/>
            <a:ext cx="6125361" cy="1560083"/>
          </a:xfrm>
        </p:spPr>
        <p:txBody>
          <a:bodyPr>
            <a:normAutofit/>
          </a:bodyPr>
          <a:lstStyle/>
          <a:p>
            <a:r>
              <a:rPr lang="es-CL" b="1" kern="100" dirty="0">
                <a:latin typeface="Verdana" panose="020B0604030504040204" pitchFamily="34" charset="0"/>
                <a:cs typeface="Arial" panose="020B0604020202020204" pitchFamily="34" charset="0"/>
              </a:rPr>
              <a:t>ANALISIS</a:t>
            </a:r>
            <a:br>
              <a:rPr lang="es-CL" b="1" kern="100" dirty="0"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s-CL" sz="2400" b="1" kern="100" dirty="0">
                <a:latin typeface="Verdana" panose="020B0604030504040204" pitchFamily="34" charset="0"/>
                <a:cs typeface="Arial" panose="020B0604020202020204" pitchFamily="34" charset="0"/>
              </a:rPr>
              <a:t>Conociendo las variables</a:t>
            </a:r>
            <a:endParaRPr lang="es-CL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B6F01428-A406-12D2-B516-EEF78670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4" descr="Cuadrado&#10;&#10;El contenido generado por IA puede ser incorrecto.">
            <a:extLst>
              <a:ext uri="{FF2B5EF4-FFF2-40B4-BE49-F238E27FC236}">
                <a16:creationId xmlns:a16="http://schemas.microsoft.com/office/drawing/2014/main" id="{5396A652-DC9A-62F9-DEFE-C62F6F9FC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6" r="5627" b="41384"/>
          <a:stretch/>
        </p:blipFill>
        <p:spPr>
          <a:xfrm>
            <a:off x="447790" y="486346"/>
            <a:ext cx="6668628" cy="5885307"/>
          </a:xfrm>
        </p:spPr>
      </p:pic>
    </p:spTree>
    <p:extLst>
      <p:ext uri="{BB962C8B-B14F-4D97-AF65-F5344CB8AC3E}">
        <p14:creationId xmlns:p14="http://schemas.microsoft.com/office/powerpoint/2010/main" val="200857510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aultVTI">
  <a:themeElements>
    <a:clrScheme name="BLACK PINK">
      <a:dk1>
        <a:sysClr val="windowText" lastClr="000000"/>
      </a:dk1>
      <a:lt1>
        <a:sysClr val="window" lastClr="FFFFFF"/>
      </a:lt1>
      <a:dk2>
        <a:srgbClr val="242852"/>
      </a:dk2>
      <a:lt2>
        <a:srgbClr val="F6B0DB"/>
      </a:lt2>
      <a:accent1>
        <a:srgbClr val="E3139E"/>
      </a:accent1>
      <a:accent2>
        <a:srgbClr val="000000"/>
      </a:accent2>
      <a:accent3>
        <a:srgbClr val="EA96BE"/>
      </a:accent3>
      <a:accent4>
        <a:srgbClr val="F6B0DB"/>
      </a:accent4>
      <a:accent5>
        <a:srgbClr val="EA96BE"/>
      </a:accent5>
      <a:accent6>
        <a:srgbClr val="EC7CC7"/>
      </a:accent6>
      <a:hlink>
        <a:srgbClr val="9454C3"/>
      </a:hlink>
      <a:folHlink>
        <a:srgbClr val="E3139E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58</TotalTime>
  <Words>451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Arial</vt:lpstr>
      <vt:lpstr>Georgia Pro Light</vt:lpstr>
      <vt:lpstr>Roboto</vt:lpstr>
      <vt:lpstr>Verdana</vt:lpstr>
      <vt:lpstr>VaultVTI</vt:lpstr>
      <vt:lpstr>Impacto del Trabajo Remoto en la Salud Mental de los Empleados</vt:lpstr>
      <vt:lpstr>Índice</vt:lpstr>
      <vt:lpstr>MOTIVACION Y AUDIENCIA</vt:lpstr>
      <vt:lpstr>CONTEXTO COMERCIAL Y ANALÍTICO</vt:lpstr>
      <vt:lpstr>SET DE DATOS</vt:lpstr>
      <vt:lpstr>PREGUNTAS E INCOGNITAS</vt:lpstr>
      <vt:lpstr>HIPOTESIS Y OBJETIVOS</vt:lpstr>
      <vt:lpstr>ANALISIS Conociendo las variables</vt:lpstr>
      <vt:lpstr>ANALISIS Conociendo las variables</vt:lpstr>
      <vt:lpstr>ANALISIS Conociendo las variables</vt:lpstr>
      <vt:lpstr>ANALISIS Conociendo las variables</vt:lpstr>
      <vt:lpstr>CONCLUSIONES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Skarlett Aparicio Canelon</dc:creator>
  <cp:lastModifiedBy>Skarlett Aparicio Canelon</cp:lastModifiedBy>
  <cp:revision>1</cp:revision>
  <dcterms:created xsi:type="dcterms:W3CDTF">2025-04-08T00:36:24Z</dcterms:created>
  <dcterms:modified xsi:type="dcterms:W3CDTF">2025-04-08T01:34:51Z</dcterms:modified>
</cp:coreProperties>
</file>