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matic SC" charset="-79"/>
      <p:regular r:id="rId18"/>
      <p:bold r:id="rId19"/>
    </p:embeddedFont>
    <p:embeddedFont>
      <p:font typeface="Source Code Pro"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12" d="100"/>
          <a:sy n="112" d="100"/>
        </p:scale>
        <p:origin x="-156" y="26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311700" y="392150"/>
            <a:ext cx="8520600" cy="2690400"/>
          </a:xfrm>
          <a:prstGeom prst="rect">
            <a:avLst/>
          </a:prstGeom>
        </p:spPr>
        <p:txBody>
          <a:bodyPr lIns="91425" tIns="91425" rIns="91425" bIns="91425" anchor="ctr" anchorCtr="0"/>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lIns="91425" tIns="91425" rIns="91425" bIns="91425" anchor="ctr" anchorCtr="0"/>
          <a:lstStyle>
            <a:lvl1pPr lvl="0" algn="ctr">
              <a:lnSpc>
                <a:spcPct val="100000"/>
              </a:lnSpc>
              <a:spcBef>
                <a:spcPts val="0"/>
              </a:spcBef>
              <a:spcAft>
                <a:spcPts val="0"/>
              </a:spcAft>
              <a:buClr>
                <a:schemeClr val="accent1"/>
              </a:buClr>
              <a:buSzPct val="100000"/>
              <a:buNone/>
              <a:defRPr sz="2100" b="1">
                <a:solidFill>
                  <a:schemeClr val="accent1"/>
                </a:solidFill>
              </a:defRPr>
            </a:lvl1pPr>
            <a:lvl2pPr lvl="1" algn="ctr">
              <a:lnSpc>
                <a:spcPct val="100000"/>
              </a:lnSpc>
              <a:spcBef>
                <a:spcPts val="0"/>
              </a:spcBef>
              <a:spcAft>
                <a:spcPts val="0"/>
              </a:spcAft>
              <a:buClr>
                <a:schemeClr val="accent1"/>
              </a:buClr>
              <a:buSzPct val="100000"/>
              <a:buNone/>
              <a:defRPr sz="2100" b="1">
                <a:solidFill>
                  <a:schemeClr val="accent1"/>
                </a:solidFill>
              </a:defRPr>
            </a:lvl2pPr>
            <a:lvl3pPr lvl="2" algn="ctr">
              <a:lnSpc>
                <a:spcPct val="100000"/>
              </a:lnSpc>
              <a:spcBef>
                <a:spcPts val="0"/>
              </a:spcBef>
              <a:spcAft>
                <a:spcPts val="0"/>
              </a:spcAft>
              <a:buClr>
                <a:schemeClr val="accent1"/>
              </a:buClr>
              <a:buSzPct val="100000"/>
              <a:buNone/>
              <a:defRPr sz="2100" b="1">
                <a:solidFill>
                  <a:schemeClr val="accent1"/>
                </a:solidFill>
              </a:defRPr>
            </a:lvl3pPr>
            <a:lvl4pPr lvl="3" algn="ctr">
              <a:lnSpc>
                <a:spcPct val="100000"/>
              </a:lnSpc>
              <a:spcBef>
                <a:spcPts val="0"/>
              </a:spcBef>
              <a:spcAft>
                <a:spcPts val="0"/>
              </a:spcAft>
              <a:buClr>
                <a:schemeClr val="accent1"/>
              </a:buClr>
              <a:buSzPct val="100000"/>
              <a:buNone/>
              <a:defRPr sz="2100" b="1">
                <a:solidFill>
                  <a:schemeClr val="accent1"/>
                </a:solidFill>
              </a:defRPr>
            </a:lvl4pPr>
            <a:lvl5pPr lvl="4" algn="ctr">
              <a:lnSpc>
                <a:spcPct val="100000"/>
              </a:lnSpc>
              <a:spcBef>
                <a:spcPts val="0"/>
              </a:spcBef>
              <a:spcAft>
                <a:spcPts val="0"/>
              </a:spcAft>
              <a:buClr>
                <a:schemeClr val="accent1"/>
              </a:buClr>
              <a:buSzPct val="100000"/>
              <a:buNone/>
              <a:defRPr sz="2100" b="1">
                <a:solidFill>
                  <a:schemeClr val="accent1"/>
                </a:solidFill>
              </a:defRPr>
            </a:lvl5pPr>
            <a:lvl6pPr lvl="5" algn="ctr">
              <a:lnSpc>
                <a:spcPct val="100000"/>
              </a:lnSpc>
              <a:spcBef>
                <a:spcPts val="0"/>
              </a:spcBef>
              <a:spcAft>
                <a:spcPts val="0"/>
              </a:spcAft>
              <a:buClr>
                <a:schemeClr val="accent1"/>
              </a:buClr>
              <a:buSzPct val="100000"/>
              <a:buNone/>
              <a:defRPr sz="2100" b="1">
                <a:solidFill>
                  <a:schemeClr val="accent1"/>
                </a:solidFill>
              </a:defRPr>
            </a:lvl6pPr>
            <a:lvl7pPr lvl="6" algn="ctr">
              <a:lnSpc>
                <a:spcPct val="100000"/>
              </a:lnSpc>
              <a:spcBef>
                <a:spcPts val="0"/>
              </a:spcBef>
              <a:spcAft>
                <a:spcPts val="0"/>
              </a:spcAft>
              <a:buClr>
                <a:schemeClr val="accent1"/>
              </a:buClr>
              <a:buSzPct val="100000"/>
              <a:buNone/>
              <a:defRPr sz="2100" b="1">
                <a:solidFill>
                  <a:schemeClr val="accent1"/>
                </a:solidFill>
              </a:defRPr>
            </a:lvl7pPr>
            <a:lvl8pPr lvl="7" algn="ctr">
              <a:lnSpc>
                <a:spcPct val="100000"/>
              </a:lnSpc>
              <a:spcBef>
                <a:spcPts val="0"/>
              </a:spcBef>
              <a:spcAft>
                <a:spcPts val="0"/>
              </a:spcAft>
              <a:buClr>
                <a:schemeClr val="accent1"/>
              </a:buClr>
              <a:buSzPct val="100000"/>
              <a:buNone/>
              <a:defRPr sz="2100" b="1">
                <a:solidFill>
                  <a:schemeClr val="accent1"/>
                </a:solidFill>
              </a:defRPr>
            </a:lvl8pPr>
            <a:lvl9pPr lvl="8" algn="ctr">
              <a:lnSpc>
                <a:spcPct val="100000"/>
              </a:lnSpc>
              <a:spcBef>
                <a:spcPts val="0"/>
              </a:spcBef>
              <a:spcAft>
                <a:spcPts val="0"/>
              </a:spcAft>
              <a:buClr>
                <a:schemeClr val="accent1"/>
              </a:buClr>
              <a:buSzPct val="100000"/>
              <a:buNone/>
              <a:defRPr sz="2100" b="1">
                <a:solidFill>
                  <a:schemeClr val="accen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240275"/>
            <a:ext cx="8520600" cy="19818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48" name="Shape 48"/>
          <p:cNvSpPr txBox="1">
            <a:spLocks noGrp="1"/>
          </p:cNvSpPr>
          <p:nvPr>
            <p:ph type="body" idx="1"/>
          </p:nvPr>
        </p:nvSpPr>
        <p:spPr>
          <a:xfrm>
            <a:off x="311700" y="3304625"/>
            <a:ext cx="8520600" cy="1300800"/>
          </a:xfrm>
          <a:prstGeom prst="rect">
            <a:avLst/>
          </a:prstGeom>
        </p:spPr>
        <p:txBody>
          <a:bodyPr lIns="91425" tIns="91425" rIns="91425" bIns="91425" anchor="t" anchorCtr="0"/>
          <a:lstStyle>
            <a:lvl1pPr lvl="0" algn="ctr">
              <a:spcBef>
                <a:spcPts val="0"/>
              </a:spcBef>
              <a:buClr>
                <a:schemeClr val="accent1"/>
              </a:buClr>
              <a:buChar char="●"/>
              <a:defRPr>
                <a:solidFill>
                  <a:schemeClr val="accent1"/>
                </a:solidFill>
              </a:defRPr>
            </a:lvl1pPr>
            <a:lvl2pPr lvl="1" algn="ctr">
              <a:spcBef>
                <a:spcPts val="0"/>
              </a:spcBef>
              <a:buClr>
                <a:schemeClr val="accent1"/>
              </a:buClr>
              <a:buChar char="○"/>
              <a:defRPr>
                <a:solidFill>
                  <a:schemeClr val="accent1"/>
                </a:solidFill>
              </a:defRPr>
            </a:lvl2pPr>
            <a:lvl3pPr lvl="2" algn="ctr">
              <a:spcBef>
                <a:spcPts val="0"/>
              </a:spcBef>
              <a:buClr>
                <a:schemeClr val="accent1"/>
              </a:buClr>
              <a:buChar char="■"/>
              <a:defRPr>
                <a:solidFill>
                  <a:schemeClr val="accent1"/>
                </a:solidFill>
              </a:defRPr>
            </a:lvl3pPr>
            <a:lvl4pPr lvl="3" algn="ctr">
              <a:spcBef>
                <a:spcPts val="0"/>
              </a:spcBef>
              <a:buClr>
                <a:schemeClr val="accent1"/>
              </a:buClr>
              <a:buChar char="●"/>
              <a:defRPr>
                <a:solidFill>
                  <a:schemeClr val="accent1"/>
                </a:solidFill>
              </a:defRPr>
            </a:lvl4pPr>
            <a:lvl5pPr lvl="4" algn="ctr">
              <a:spcBef>
                <a:spcPts val="0"/>
              </a:spcBef>
              <a:buClr>
                <a:schemeClr val="accent1"/>
              </a:buClr>
              <a:buChar char="○"/>
              <a:defRPr>
                <a:solidFill>
                  <a:schemeClr val="accent1"/>
                </a:solidFill>
              </a:defRPr>
            </a:lvl5pPr>
            <a:lvl6pPr lvl="5" algn="ctr">
              <a:spcBef>
                <a:spcPts val="0"/>
              </a:spcBef>
              <a:buClr>
                <a:schemeClr val="accent1"/>
              </a:buClr>
              <a:buChar char="■"/>
              <a:defRPr>
                <a:solidFill>
                  <a:schemeClr val="accent1"/>
                </a:solidFill>
              </a:defRPr>
            </a:lvl6pPr>
            <a:lvl7pPr lvl="6" algn="ctr">
              <a:spcBef>
                <a:spcPts val="0"/>
              </a:spcBef>
              <a:buClr>
                <a:schemeClr val="accent1"/>
              </a:buClr>
              <a:buChar char="●"/>
              <a:defRPr>
                <a:solidFill>
                  <a:schemeClr val="accent1"/>
                </a:solidFill>
              </a:defRPr>
            </a:lvl7pPr>
            <a:lvl8pPr lvl="7" algn="ctr">
              <a:spcBef>
                <a:spcPts val="0"/>
              </a:spcBef>
              <a:buClr>
                <a:schemeClr val="accent1"/>
              </a:buClr>
              <a:buChar char="○"/>
              <a:defRPr>
                <a:solidFill>
                  <a:schemeClr val="accent1"/>
                </a:solidFill>
              </a:defRPr>
            </a:lvl8pPr>
            <a:lvl9pPr lvl="8" algn="ctr">
              <a:spcBef>
                <a:spcPts val="0"/>
              </a:spcBef>
              <a:buClr>
                <a:schemeClr val="accent1"/>
              </a:buClr>
              <a:buChar char="■"/>
              <a:defRPr>
                <a:solidFill>
                  <a:schemeClr val="accent1"/>
                </a:solidFill>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6" name="Shape 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lIns="91425" tIns="91425" rIns="91425" bIns="91425"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lIns="91425" tIns="91425" rIns="91425" bIns="91425" anchor="t" anchorCtr="0"/>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lIns="91425" tIns="91425" rIns="91425" bIns="91425" anchor="t" anchorCtr="0"/>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med" len="med"/>
            <a:tailEnd type="none" w="med" len="med"/>
          </a:ln>
        </p:spPr>
      </p:cxnSp>
      <p:sp>
        <p:nvSpPr>
          <p:cNvPr id="39" name="Shape 39"/>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40" name="Shape 40"/>
          <p:cNvSpPr txBox="1">
            <a:spLocks noGrp="1"/>
          </p:cNvSpPr>
          <p:nvPr>
            <p:ph type="subTitle" idx="1"/>
          </p:nvPr>
        </p:nvSpPr>
        <p:spPr>
          <a:xfrm>
            <a:off x="265500" y="2845222"/>
            <a:ext cx="4045200" cy="1345500"/>
          </a:xfrm>
          <a:prstGeom prst="rect">
            <a:avLst/>
          </a:prstGeom>
        </p:spPr>
        <p:txBody>
          <a:bodyPr lIns="91425" tIns="91425" rIns="91425" bIns="91425" anchor="t" anchorCtr="0"/>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buChar char="●"/>
              <a:defRPr>
                <a:solidFill>
                  <a:schemeClr val="accent1"/>
                </a:solidFill>
              </a:defRPr>
            </a:lvl1pPr>
            <a:lvl2pPr lvl="1">
              <a:spcBef>
                <a:spcPts val="0"/>
              </a:spcBef>
              <a:buClr>
                <a:schemeClr val="accent1"/>
              </a:buClr>
              <a:buChar char="○"/>
              <a:defRPr>
                <a:solidFill>
                  <a:schemeClr val="accent1"/>
                </a:solidFill>
              </a:defRPr>
            </a:lvl2pPr>
            <a:lvl3pPr lvl="2">
              <a:spcBef>
                <a:spcPts val="0"/>
              </a:spcBef>
              <a:buClr>
                <a:schemeClr val="accent1"/>
              </a:buClr>
              <a:buChar char="■"/>
              <a:defRPr>
                <a:solidFill>
                  <a:schemeClr val="accent1"/>
                </a:solidFill>
              </a:defRPr>
            </a:lvl3pPr>
            <a:lvl4pPr lvl="3">
              <a:spcBef>
                <a:spcPts val="0"/>
              </a:spcBef>
              <a:buClr>
                <a:schemeClr val="accent1"/>
              </a:buClr>
              <a:buChar char="●"/>
              <a:defRPr>
                <a:solidFill>
                  <a:schemeClr val="accent1"/>
                </a:solidFill>
              </a:defRPr>
            </a:lvl4pPr>
            <a:lvl5pPr lvl="4">
              <a:spcBef>
                <a:spcPts val="0"/>
              </a:spcBef>
              <a:buClr>
                <a:schemeClr val="accent1"/>
              </a:buClr>
              <a:buChar char="○"/>
              <a:defRPr>
                <a:solidFill>
                  <a:schemeClr val="accent1"/>
                </a:solidFill>
              </a:defRPr>
            </a:lvl5pPr>
            <a:lvl6pPr lvl="5">
              <a:spcBef>
                <a:spcPts val="0"/>
              </a:spcBef>
              <a:buClr>
                <a:schemeClr val="accent1"/>
              </a:buClr>
              <a:buChar char="■"/>
              <a:defRPr>
                <a:solidFill>
                  <a:schemeClr val="accent1"/>
                </a:solidFill>
              </a:defRPr>
            </a:lvl6pPr>
            <a:lvl7pPr lvl="6">
              <a:spcBef>
                <a:spcPts val="0"/>
              </a:spcBef>
              <a:buClr>
                <a:schemeClr val="accent1"/>
              </a:buClr>
              <a:buChar char="●"/>
              <a:defRPr>
                <a:solidFill>
                  <a:schemeClr val="accent1"/>
                </a:solidFill>
              </a:defRPr>
            </a:lvl7pPr>
            <a:lvl8pPr lvl="7">
              <a:spcBef>
                <a:spcPts val="0"/>
              </a:spcBef>
              <a:buClr>
                <a:schemeClr val="accent1"/>
              </a:buClr>
              <a:buChar char="○"/>
              <a:defRPr>
                <a:solidFill>
                  <a:schemeClr val="accent1"/>
                </a:solidFill>
              </a:defRPr>
            </a:lvl8pPr>
            <a:lvl9pPr lvl="8">
              <a:spcBef>
                <a:spcPts val="0"/>
              </a:spcBef>
              <a:buClr>
                <a:schemeClr val="accent1"/>
              </a:buClr>
              <a:buChar char="■"/>
              <a:defRPr>
                <a:solidFill>
                  <a:schemeClr val="accent1"/>
                </a:solidFill>
              </a:defRPr>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Clr>
                <a:schemeClr val="accent1"/>
              </a:buClr>
              <a:buSzPct val="100000"/>
              <a:buFont typeface="Amatic SC"/>
              <a:buChar char="●"/>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lIns="91425" tIns="91425" rIns="91425" bIns="91425" anchor="t" anchorCtr="0"/>
          <a:lstStyle>
            <a:lvl1pPr lvl="0">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pPr lvl="0" algn="r">
                <a:spcBef>
                  <a:spcPts val="0"/>
                </a:spcBef>
                <a:buNone/>
              </a:pPr>
              <a:t>‹#›</a:t>
            </a:fld>
            <a:endParaRPr lang="en" sz="1000">
              <a:solidFill>
                <a:schemeClr val="accent1"/>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lIns="91425" tIns="91425" rIns="91425" bIns="91425" anchor="ctr" anchorCtr="0">
            <a:noAutofit/>
          </a:bodyPr>
          <a:lstStyle/>
          <a:p>
            <a:pPr lvl="0">
              <a:spcBef>
                <a:spcPts val="0"/>
              </a:spcBef>
              <a:buNone/>
            </a:pPr>
            <a:r>
              <a:rPr lang="en"/>
              <a:t>Daily Expense Manager Using MEAN Stack</a:t>
            </a:r>
          </a:p>
        </p:txBody>
      </p:sp>
      <p:sp>
        <p:nvSpPr>
          <p:cNvPr id="57" name="Shape 57"/>
          <p:cNvSpPr txBox="1">
            <a:spLocks noGrp="1"/>
          </p:cNvSpPr>
          <p:nvPr>
            <p:ph type="subTitle" idx="1"/>
          </p:nvPr>
        </p:nvSpPr>
        <p:spPr>
          <a:xfrm>
            <a:off x="311700" y="3890400"/>
            <a:ext cx="8520600" cy="706200"/>
          </a:xfrm>
          <a:prstGeom prst="rect">
            <a:avLst/>
          </a:prstGeom>
        </p:spPr>
        <p:txBody>
          <a:bodyPr lIns="91425" tIns="91425" rIns="91425" bIns="91425" anchor="ctr" anchorCtr="0">
            <a:noAutofit/>
          </a:bodyPr>
          <a:lstStyle/>
          <a:p>
            <a:pPr lvl="0">
              <a:spcBef>
                <a:spcPts val="0"/>
              </a:spcBef>
              <a:buNone/>
            </a:pPr>
            <a:r>
              <a:rPr lang="en"/>
              <a:t>RAJAT SINGHAL 14BCE094</a:t>
            </a:r>
          </a:p>
          <a:p>
            <a:pPr lvl="0">
              <a:spcBef>
                <a:spcPts val="0"/>
              </a:spcBef>
              <a:buNone/>
            </a:pPr>
            <a:r>
              <a:rPr lang="en"/>
              <a:t>SARATH KAUL   14BCE104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Sign-Up Page</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676400" y="1123950"/>
            <a:ext cx="6243092" cy="3510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Text Placeholder 2"/>
          <p:cNvSpPr>
            <a:spLocks noGrp="1"/>
          </p:cNvSpPr>
          <p:nvPr>
            <p:ph type="body" idx="1"/>
          </p:nvPr>
        </p:nvSpPr>
        <p:spPr/>
        <p:txBody>
          <a:bodyPr/>
          <a:lstStyle/>
          <a:p>
            <a:r>
              <a:rPr lang="en-US" dirty="0" smtClean="0"/>
              <a:t>After successfully logging-in the account user is moved to dashboard where there are several option which are available to the user.</a:t>
            </a:r>
          </a:p>
          <a:p>
            <a:pPr>
              <a:buNone/>
            </a:pPr>
            <a:r>
              <a:rPr lang="en-US" dirty="0" smtClean="0"/>
              <a:t> Profile: where all the personal details of user is displayed.</a:t>
            </a:r>
          </a:p>
          <a:p>
            <a:pPr>
              <a:buNone/>
            </a:pPr>
            <a:r>
              <a:rPr lang="en-US" dirty="0" smtClean="0"/>
              <a:t> Transactions: To add transactions to particular account here user can add, modify and delete the transaction.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Dashboard</a:t>
            </a:r>
            <a:endParaRPr lang="en-US" dirty="0"/>
          </a:p>
        </p:txBody>
      </p:sp>
      <p:sp>
        <p:nvSpPr>
          <p:cNvPr id="3" name="Text Placeholder 2"/>
          <p:cNvSpPr>
            <a:spLocks noGrp="1"/>
          </p:cNvSpPr>
          <p:nvPr>
            <p:ph type="body"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481534" y="1276350"/>
            <a:ext cx="5757466" cy="323699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Transactions</a:t>
            </a:r>
            <a:endParaRPr lang="en-US" dirty="0"/>
          </a:p>
        </p:txBody>
      </p:sp>
      <p:sp>
        <p:nvSpPr>
          <p:cNvPr id="3" name="Text Placeholder 2"/>
          <p:cNvSpPr>
            <a:spLocks noGrp="1"/>
          </p:cNvSpPr>
          <p:nvPr>
            <p:ph type="body"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828800" y="1200150"/>
            <a:ext cx="5794028" cy="3257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Creation</a:t>
            </a:r>
            <a:endParaRPr lang="en-US" dirty="0"/>
          </a:p>
        </p:txBody>
      </p:sp>
      <p:sp>
        <p:nvSpPr>
          <p:cNvPr id="3" name="Text Placeholder 2"/>
          <p:cNvSpPr>
            <a:spLocks noGrp="1"/>
          </p:cNvSpPr>
          <p:nvPr>
            <p:ph type="body" idx="1"/>
          </p:nvPr>
        </p:nvSpPr>
        <p:spPr/>
        <p:txBody>
          <a:bodyPr/>
          <a:lstStyle/>
          <a:p>
            <a:r>
              <a:rPr lang="en-US" dirty="0" smtClean="0"/>
              <a:t>We have generated our database using </a:t>
            </a:r>
            <a:r>
              <a:rPr lang="en-US" dirty="0" err="1" smtClean="0"/>
              <a:t>mongodb</a:t>
            </a:r>
            <a:r>
              <a:rPr lang="en-US" dirty="0" smtClean="0"/>
              <a:t>.</a:t>
            </a:r>
          </a:p>
          <a:p>
            <a:r>
              <a:rPr lang="en-US" dirty="0" smtClean="0"/>
              <a:t>There is an unique e-mail Id for every customer which distinguish a user from other users.</a:t>
            </a:r>
          </a:p>
          <a:p>
            <a:r>
              <a:rPr lang="en-US" dirty="0" smtClean="0"/>
              <a:t>Corresponding to a user different fields regarding personal information is added.</a:t>
            </a:r>
          </a:p>
          <a:p>
            <a:r>
              <a:rPr lang="en-US" dirty="0" smtClean="0"/>
              <a:t>Apart from personal information there is transactions associated to every customer which is fetched using the e-mail id  which is unique.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Creation</a:t>
            </a:r>
            <a:endParaRPr lang="en-US" dirty="0"/>
          </a:p>
        </p:txBody>
      </p:sp>
      <p:sp>
        <p:nvSpPr>
          <p:cNvPr id="3" name="Text Placeholder 2"/>
          <p:cNvSpPr>
            <a:spLocks noGrp="1"/>
          </p:cNvSpPr>
          <p:nvPr>
            <p:ph type="body" idx="1"/>
          </p:nvPr>
        </p:nvSpPr>
        <p:spPr/>
        <p:txBody>
          <a:bodyPr/>
          <a:lstStyle/>
          <a:p>
            <a:r>
              <a:rPr lang="en-US" dirty="0" smtClean="0"/>
              <a:t>We have kept the username fixed while adding a new transaction as t would not be changing.</a:t>
            </a:r>
          </a:p>
          <a:p>
            <a:r>
              <a:rPr lang="en-US" dirty="0" smtClean="0"/>
              <a:t>The username is </a:t>
            </a:r>
            <a:r>
              <a:rPr lang="en-US" dirty="0" err="1" smtClean="0"/>
              <a:t>prefetched</a:t>
            </a:r>
            <a:r>
              <a:rPr lang="en-US" dirty="0" smtClean="0"/>
              <a:t> in the fields and cannot be modified.</a:t>
            </a:r>
          </a:p>
          <a:p>
            <a:r>
              <a:rPr lang="en-US" dirty="0" smtClean="0"/>
              <a:t>After adding a transaction we can modify it all the fields will be </a:t>
            </a:r>
            <a:r>
              <a:rPr lang="en-US" dirty="0" err="1" smtClean="0"/>
              <a:t>prefetched</a:t>
            </a:r>
            <a:r>
              <a:rPr lang="en-US" dirty="0" smtClean="0"/>
              <a:t> and we can do the </a:t>
            </a:r>
            <a:r>
              <a:rPr lang="en-US" smtClean="0"/>
              <a:t>desired modification.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Core Features:</a:t>
            </a:r>
          </a:p>
        </p:txBody>
      </p:sp>
      <p:sp>
        <p:nvSpPr>
          <p:cNvPr id="63" name="Shape 63"/>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marL="457200" lvl="0" indent="-228600" rtl="0">
              <a:spcBef>
                <a:spcPts val="0"/>
              </a:spcBef>
              <a:buAutoNum type="arabicPeriod"/>
            </a:pPr>
            <a:r>
              <a:rPr lang="en"/>
              <a:t>DashBoard</a:t>
            </a:r>
          </a:p>
          <a:p>
            <a:pPr marL="457200" lvl="0" indent="-228600" rtl="0">
              <a:spcBef>
                <a:spcPts val="0"/>
              </a:spcBef>
            </a:pPr>
            <a:r>
              <a:rPr lang="en"/>
              <a:t>The dashboard would consist of all accounts created by user.</a:t>
            </a:r>
          </a:p>
          <a:p>
            <a:pPr marL="457200" lvl="0" indent="-228600" rtl="0">
              <a:spcBef>
                <a:spcPts val="0"/>
              </a:spcBef>
            </a:pPr>
            <a:r>
              <a:rPr lang="en"/>
              <a:t>Total Balance</a:t>
            </a:r>
          </a:p>
          <a:p>
            <a:pPr marL="457200" lvl="0" indent="-228600" rtl="0">
              <a:spcBef>
                <a:spcPts val="0"/>
              </a:spcBef>
            </a:pPr>
            <a:r>
              <a:rPr lang="en"/>
              <a:t>Latest Records</a:t>
            </a:r>
          </a:p>
          <a:p>
            <a:pPr marL="457200" lvl="0" indent="-228600" rtl="0">
              <a:spcBef>
                <a:spcPts val="0"/>
              </a:spcBef>
            </a:pPr>
            <a:r>
              <a:rPr lang="en"/>
              <a:t>Navigation Toolbar to navigate to different Features.</a:t>
            </a:r>
          </a:p>
          <a:p>
            <a:pPr marL="457200" lvl="0" indent="-228600" rtl="0">
              <a:spcBef>
                <a:spcPts val="0"/>
              </a:spcBef>
            </a:pPr>
            <a:r>
              <a:rPr lang="en"/>
              <a:t>A button to insert new Records.</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0"/>
            <a:ext cx="5820000" cy="4945200"/>
          </a:xfrm>
          <a:prstGeom prst="rect">
            <a:avLst/>
          </a:prstGeom>
        </p:spPr>
        <p:txBody>
          <a:bodyPr lIns="91425" tIns="91425" rIns="91425" bIns="91425" anchor="t" anchorCtr="0">
            <a:noAutofit/>
          </a:bodyPr>
          <a:lstStyle/>
          <a:p>
            <a:pPr lvl="0" algn="just">
              <a:spcBef>
                <a:spcPts val="0"/>
              </a:spcBef>
              <a:buNone/>
            </a:pPr>
            <a:endParaRPr/>
          </a:p>
          <a:p>
            <a:pPr lvl="0" algn="just">
              <a:spcBef>
                <a:spcPts val="0"/>
              </a:spcBef>
              <a:buNone/>
            </a:pPr>
            <a:r>
              <a:rPr lang="en"/>
              <a:t>2. Navigation Bar</a:t>
            </a:r>
          </a:p>
          <a:p>
            <a:pPr marL="457200" lvl="0" indent="-228600" algn="just" rtl="0">
              <a:spcBef>
                <a:spcPts val="0"/>
              </a:spcBef>
            </a:pPr>
            <a:r>
              <a:rPr lang="en"/>
              <a:t>Monthly Report</a:t>
            </a:r>
          </a:p>
          <a:p>
            <a:pPr marL="457200" lvl="0" indent="-228600" algn="just" rtl="0">
              <a:spcBef>
                <a:spcPts val="0"/>
              </a:spcBef>
            </a:pPr>
            <a:r>
              <a:rPr lang="en"/>
              <a:t>Page to view all records(month wise)</a:t>
            </a:r>
          </a:p>
          <a:p>
            <a:pPr marL="457200" lvl="0" indent="-228600" algn="just" rtl="0">
              <a:spcBef>
                <a:spcPts val="0"/>
              </a:spcBef>
            </a:pPr>
            <a:r>
              <a:rPr lang="en"/>
              <a:t>Income expense Charts</a:t>
            </a:r>
          </a:p>
          <a:p>
            <a:pPr marL="457200" lvl="0" indent="-228600" algn="just" rtl="0">
              <a:spcBef>
                <a:spcPts val="0"/>
              </a:spcBef>
            </a:pPr>
            <a:r>
              <a:rPr lang="en"/>
              <a:t>Some other Features </a:t>
            </a:r>
          </a:p>
          <a:p>
            <a:pPr lvl="0" algn="just" rtl="0">
              <a:spcBef>
                <a:spcPts val="0"/>
              </a:spcBef>
              <a:buNone/>
            </a:pPr>
            <a:r>
              <a:rPr lang="en"/>
              <a:t>3. User can insert future Payment</a:t>
            </a:r>
          </a:p>
          <a:p>
            <a:pPr lvl="0" algn="just" rtl="0">
              <a:spcBef>
                <a:spcPts val="0"/>
              </a:spcBef>
              <a:buNone/>
            </a:pPr>
            <a:r>
              <a:rPr lang="en"/>
              <a:t>4. Debts can be inserted</a:t>
            </a:r>
          </a:p>
          <a:p>
            <a:pPr lvl="0" algn="just">
              <a:spcBef>
                <a:spcPts val="0"/>
              </a:spcBef>
              <a:buNone/>
            </a:pPr>
            <a:r>
              <a:rPr lang="en"/>
              <a:t>5. Individual account can be maintained separately</a:t>
            </a:r>
          </a:p>
        </p:txBody>
      </p:sp>
      <p:pic>
        <p:nvPicPr>
          <p:cNvPr id="69" name="Shape 69"/>
          <p:cNvPicPr preferRelativeResize="0"/>
          <p:nvPr/>
        </p:nvPicPr>
        <p:blipFill>
          <a:blip r:embed="rId3">
            <a:alphaModFix/>
          </a:blip>
          <a:stretch>
            <a:fillRect/>
          </a:stretch>
        </p:blipFill>
        <p:spPr>
          <a:xfrm>
            <a:off x="5749999" y="286125"/>
            <a:ext cx="3241600" cy="437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Use of MongoDB</a:t>
            </a:r>
          </a:p>
        </p:txBody>
      </p:sp>
      <p:sp>
        <p:nvSpPr>
          <p:cNvPr id="75" name="Shape 75"/>
          <p:cNvSpPr txBox="1">
            <a:spLocks noGrp="1"/>
          </p:cNvSpPr>
          <p:nvPr>
            <p:ph type="body" idx="1"/>
          </p:nvPr>
        </p:nvSpPr>
        <p:spPr>
          <a:xfrm>
            <a:off x="311700" y="1228675"/>
            <a:ext cx="5100000" cy="3340200"/>
          </a:xfrm>
          <a:prstGeom prst="rect">
            <a:avLst/>
          </a:prstGeom>
        </p:spPr>
        <p:txBody>
          <a:bodyPr lIns="91425" tIns="91425" rIns="91425" bIns="91425" anchor="t" anchorCtr="0">
            <a:noAutofit/>
          </a:bodyPr>
          <a:lstStyle/>
          <a:p>
            <a:pPr lvl="0" algn="just">
              <a:spcBef>
                <a:spcPts val="0"/>
              </a:spcBef>
              <a:buNone/>
            </a:pPr>
            <a:r>
              <a:rPr lang="en"/>
              <a:t>We would be using MongoDB as our database to store all the records and user related information like login info, accounts created by user etc. </a:t>
            </a:r>
          </a:p>
        </p:txBody>
      </p:sp>
      <p:pic>
        <p:nvPicPr>
          <p:cNvPr id="76" name="Shape 76"/>
          <p:cNvPicPr preferRelativeResize="0"/>
          <p:nvPr/>
        </p:nvPicPr>
        <p:blipFill>
          <a:blip r:embed="rId3">
            <a:alphaModFix/>
          </a:blip>
          <a:stretch>
            <a:fillRect/>
          </a:stretch>
        </p:blipFill>
        <p:spPr>
          <a:xfrm>
            <a:off x="5915600" y="1228675"/>
            <a:ext cx="2590800" cy="36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253375" y="47925"/>
            <a:ext cx="8520600" cy="801000"/>
          </a:xfrm>
          <a:prstGeom prst="rect">
            <a:avLst/>
          </a:prstGeom>
        </p:spPr>
        <p:txBody>
          <a:bodyPr lIns="91425" tIns="91425" rIns="91425" bIns="91425" anchor="t" anchorCtr="0">
            <a:noAutofit/>
          </a:bodyPr>
          <a:lstStyle/>
          <a:p>
            <a:pPr lvl="0">
              <a:spcBef>
                <a:spcPts val="0"/>
              </a:spcBef>
              <a:buNone/>
            </a:pPr>
            <a:r>
              <a:rPr lang="en"/>
              <a:t>Use of angularJs</a:t>
            </a:r>
          </a:p>
        </p:txBody>
      </p:sp>
      <p:sp>
        <p:nvSpPr>
          <p:cNvPr id="82" name="Shape 82"/>
          <p:cNvSpPr txBox="1">
            <a:spLocks noGrp="1"/>
          </p:cNvSpPr>
          <p:nvPr>
            <p:ph type="body" idx="1"/>
          </p:nvPr>
        </p:nvSpPr>
        <p:spPr>
          <a:xfrm>
            <a:off x="253375" y="680475"/>
            <a:ext cx="8520600" cy="3340200"/>
          </a:xfrm>
          <a:prstGeom prst="rect">
            <a:avLst/>
          </a:prstGeom>
        </p:spPr>
        <p:txBody>
          <a:bodyPr lIns="91425" tIns="91425" rIns="91425" bIns="91425" anchor="t" anchorCtr="0">
            <a:noAutofit/>
          </a:bodyPr>
          <a:lstStyle/>
          <a:p>
            <a:pPr lvl="0">
              <a:spcBef>
                <a:spcPts val="0"/>
              </a:spcBef>
              <a:buNone/>
            </a:pPr>
            <a:r>
              <a:rPr lang="en"/>
              <a:t>The whole UI would be designed using the AngularJS. We have seen some wallet applications and we would be designing the UI as simple as possible so user can easily use the UI.</a:t>
            </a:r>
          </a:p>
        </p:txBody>
      </p:sp>
      <p:pic>
        <p:nvPicPr>
          <p:cNvPr id="83" name="Shape 83"/>
          <p:cNvPicPr preferRelativeResize="0"/>
          <p:nvPr/>
        </p:nvPicPr>
        <p:blipFill>
          <a:blip r:embed="rId3">
            <a:alphaModFix/>
          </a:blip>
          <a:stretch>
            <a:fillRect/>
          </a:stretch>
        </p:blipFill>
        <p:spPr>
          <a:xfrm>
            <a:off x="384900" y="1737825"/>
            <a:ext cx="8070974" cy="340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292850"/>
            <a:ext cx="8520600" cy="801000"/>
          </a:xfrm>
          <a:prstGeom prst="rect">
            <a:avLst/>
          </a:prstGeom>
        </p:spPr>
        <p:txBody>
          <a:bodyPr lIns="91425" tIns="91425" rIns="91425" bIns="91425" anchor="t" anchorCtr="0">
            <a:noAutofit/>
          </a:bodyPr>
          <a:lstStyle/>
          <a:p>
            <a:pPr lvl="0">
              <a:spcBef>
                <a:spcPts val="0"/>
              </a:spcBef>
              <a:buNone/>
            </a:pPr>
            <a:r>
              <a:rPr lang="en"/>
              <a:t>Use of NODEJS</a:t>
            </a:r>
          </a:p>
        </p:txBody>
      </p:sp>
      <p:sp>
        <p:nvSpPr>
          <p:cNvPr id="89" name="Shape 89"/>
          <p:cNvSpPr txBox="1">
            <a:spLocks noGrp="1"/>
          </p:cNvSpPr>
          <p:nvPr>
            <p:ph type="body" idx="1"/>
          </p:nvPr>
        </p:nvSpPr>
        <p:spPr>
          <a:xfrm>
            <a:off x="311700" y="1228675"/>
            <a:ext cx="8520600" cy="3340200"/>
          </a:xfrm>
          <a:prstGeom prst="rect">
            <a:avLst/>
          </a:prstGeom>
        </p:spPr>
        <p:txBody>
          <a:bodyPr lIns="91425" tIns="91425" rIns="91425" bIns="91425" anchor="t" anchorCtr="0">
            <a:noAutofit/>
          </a:bodyPr>
          <a:lstStyle/>
          <a:p>
            <a:pPr lvl="0">
              <a:spcBef>
                <a:spcPts val="0"/>
              </a:spcBef>
              <a:buNone/>
            </a:pPr>
            <a:r>
              <a:rPr lang="en"/>
              <a:t>NodeJS would be user for the backend connectivity between the UI and MongoDB. It would fetch records from the database and same would be reflected into the UI.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Text Placeholder 2"/>
          <p:cNvSpPr>
            <a:spLocks noGrp="1"/>
          </p:cNvSpPr>
          <p:nvPr>
            <p:ph type="body" idx="1"/>
          </p:nvPr>
        </p:nvSpPr>
        <p:spPr/>
        <p:txBody>
          <a:bodyPr/>
          <a:lstStyle/>
          <a:p>
            <a:r>
              <a:rPr lang="en-US" dirty="0" smtClean="0"/>
              <a:t>Login/</a:t>
            </a:r>
            <a:r>
              <a:rPr lang="en-US" dirty="0" err="1" smtClean="0"/>
              <a:t>SignUp</a:t>
            </a:r>
            <a:r>
              <a:rPr lang="en-US" dirty="0" smtClean="0"/>
              <a:t> Page</a:t>
            </a:r>
          </a:p>
          <a:p>
            <a:pPr>
              <a:buNone/>
            </a:pPr>
            <a:r>
              <a:rPr lang="en-US" dirty="0" smtClean="0"/>
              <a:t>  We have first implemented the login/ signup page to keep track of the users which are using our web-app.</a:t>
            </a:r>
          </a:p>
          <a:p>
            <a:pPr>
              <a:buNone/>
            </a:pPr>
            <a:r>
              <a:rPr lang="en-US" dirty="0" smtClean="0"/>
              <a:t>We have used different modules like login and register to implement the same. </a:t>
            </a:r>
          </a:p>
          <a:p>
            <a:pPr>
              <a:buNone/>
            </a:pPr>
            <a:r>
              <a:rPr lang="en-US" dirty="0" smtClean="0"/>
              <a:t>We have defined authenticate service to authenticate the user at the time of login and if any wrong info is provided than appropriate flash messages are generated.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HomePage</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524000" y="1109893"/>
            <a:ext cx="5924550" cy="33309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Login Page</a:t>
            </a:r>
            <a:endParaRPr lang="en-US" dirty="0"/>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235472" y="1200150"/>
            <a:ext cx="6155928" cy="346102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432</Words>
  <PresentationFormat>On-screen Show (16:9)</PresentationFormat>
  <Paragraphs>48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Amatic SC</vt:lpstr>
      <vt:lpstr>Source Code Pro</vt:lpstr>
      <vt:lpstr>beach-day</vt:lpstr>
      <vt:lpstr>Daily Expense Manager Using MEAN Stack</vt:lpstr>
      <vt:lpstr>Core Features:</vt:lpstr>
      <vt:lpstr>Slide 3</vt:lpstr>
      <vt:lpstr>Use of MongoDB</vt:lpstr>
      <vt:lpstr>Use of angularJs</vt:lpstr>
      <vt:lpstr>Use of NODEJS</vt:lpstr>
      <vt:lpstr>Implementation</vt:lpstr>
      <vt:lpstr>HomePage</vt:lpstr>
      <vt:lpstr>Login Page</vt:lpstr>
      <vt:lpstr>Sign-Up Page</vt:lpstr>
      <vt:lpstr>Implementation</vt:lpstr>
      <vt:lpstr>Dashboard</vt:lpstr>
      <vt:lpstr>Transactions</vt:lpstr>
      <vt:lpstr>Database Creation</vt:lpstr>
      <vt:lpstr>Database Creation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Expense Manager Using MEAN Stack</dc:title>
  <cp:lastModifiedBy>user</cp:lastModifiedBy>
  <cp:revision>3</cp:revision>
  <dcterms:modified xsi:type="dcterms:W3CDTF">2017-10-06T16:49:45Z</dcterms:modified>
</cp:coreProperties>
</file>