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matic SC"/>
      <p:regular r:id="rId11"/>
      <p:bold r:id="rId12"/>
    </p:embeddedFont>
    <p:embeddedFont>
      <p:font typeface="Source Code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6.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buChar char="●"/>
              <a:defRPr>
                <a:solidFill>
                  <a:schemeClr val="accent1"/>
                </a:solidFill>
              </a:defRPr>
            </a:lvl1pPr>
            <a:lvl2pPr lvl="1" algn="ctr">
              <a:spcBef>
                <a:spcPts val="0"/>
              </a:spcBef>
              <a:buClr>
                <a:schemeClr val="accent1"/>
              </a:buClr>
              <a:buChar char="○"/>
              <a:defRPr>
                <a:solidFill>
                  <a:schemeClr val="accent1"/>
                </a:solidFill>
              </a:defRPr>
            </a:lvl2pPr>
            <a:lvl3pPr lvl="2" algn="ctr">
              <a:spcBef>
                <a:spcPts val="0"/>
              </a:spcBef>
              <a:buClr>
                <a:schemeClr val="accent1"/>
              </a:buClr>
              <a:buChar char="■"/>
              <a:defRPr>
                <a:solidFill>
                  <a:schemeClr val="accent1"/>
                </a:solidFill>
              </a:defRPr>
            </a:lvl3pPr>
            <a:lvl4pPr lvl="3" algn="ctr">
              <a:spcBef>
                <a:spcPts val="0"/>
              </a:spcBef>
              <a:buClr>
                <a:schemeClr val="accent1"/>
              </a:buClr>
              <a:buChar char="●"/>
              <a:defRPr>
                <a:solidFill>
                  <a:schemeClr val="accent1"/>
                </a:solidFill>
              </a:defRPr>
            </a:lvl4pPr>
            <a:lvl5pPr lvl="4" algn="ctr">
              <a:spcBef>
                <a:spcPts val="0"/>
              </a:spcBef>
              <a:buClr>
                <a:schemeClr val="accent1"/>
              </a:buClr>
              <a:buChar char="○"/>
              <a:defRPr>
                <a:solidFill>
                  <a:schemeClr val="accent1"/>
                </a:solidFill>
              </a:defRPr>
            </a:lvl5pPr>
            <a:lvl6pPr lvl="5" algn="ctr">
              <a:spcBef>
                <a:spcPts val="0"/>
              </a:spcBef>
              <a:buClr>
                <a:schemeClr val="accent1"/>
              </a:buClr>
              <a:buChar char="■"/>
              <a:defRPr>
                <a:solidFill>
                  <a:schemeClr val="accent1"/>
                </a:solidFill>
              </a:defRPr>
            </a:lvl6pPr>
            <a:lvl7pPr lvl="6" algn="ctr">
              <a:spcBef>
                <a:spcPts val="0"/>
              </a:spcBef>
              <a:buClr>
                <a:schemeClr val="accent1"/>
              </a:buClr>
              <a:buChar char="●"/>
              <a:defRPr>
                <a:solidFill>
                  <a:schemeClr val="accent1"/>
                </a:solidFill>
              </a:defRPr>
            </a:lvl7pPr>
            <a:lvl8pPr lvl="7" algn="ctr">
              <a:spcBef>
                <a:spcPts val="0"/>
              </a:spcBef>
              <a:buClr>
                <a:schemeClr val="accent1"/>
              </a:buClr>
              <a:buChar char="○"/>
              <a:defRPr>
                <a:solidFill>
                  <a:schemeClr val="accent1"/>
                </a:solidFill>
              </a:defRPr>
            </a:lvl8pPr>
            <a:lvl9pPr lvl="8" algn="ctr">
              <a:spcBef>
                <a:spcPts val="0"/>
              </a:spcBef>
              <a:buClr>
                <a:schemeClr val="accent1"/>
              </a:buClr>
              <a:buChar cha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buChar char="●"/>
              <a:defRPr>
                <a:solidFill>
                  <a:schemeClr val="accent1"/>
                </a:solidFill>
              </a:defRPr>
            </a:lvl1pPr>
            <a:lvl2pPr lvl="1">
              <a:spcBef>
                <a:spcPts val="0"/>
              </a:spcBef>
              <a:buClr>
                <a:schemeClr val="accent1"/>
              </a:buClr>
              <a:buChar char="○"/>
              <a:defRPr>
                <a:solidFill>
                  <a:schemeClr val="accent1"/>
                </a:solidFill>
              </a:defRPr>
            </a:lvl2pPr>
            <a:lvl3pPr lvl="2">
              <a:spcBef>
                <a:spcPts val="0"/>
              </a:spcBef>
              <a:buClr>
                <a:schemeClr val="accent1"/>
              </a:buClr>
              <a:buChar char="■"/>
              <a:defRPr>
                <a:solidFill>
                  <a:schemeClr val="accent1"/>
                </a:solidFill>
              </a:defRPr>
            </a:lvl3pPr>
            <a:lvl4pPr lvl="3">
              <a:spcBef>
                <a:spcPts val="0"/>
              </a:spcBef>
              <a:buClr>
                <a:schemeClr val="accent1"/>
              </a:buClr>
              <a:buChar char="●"/>
              <a:defRPr>
                <a:solidFill>
                  <a:schemeClr val="accent1"/>
                </a:solidFill>
              </a:defRPr>
            </a:lvl4pPr>
            <a:lvl5pPr lvl="4">
              <a:spcBef>
                <a:spcPts val="0"/>
              </a:spcBef>
              <a:buClr>
                <a:schemeClr val="accent1"/>
              </a:buClr>
              <a:buChar char="○"/>
              <a:defRPr>
                <a:solidFill>
                  <a:schemeClr val="accent1"/>
                </a:solidFill>
              </a:defRPr>
            </a:lvl5pPr>
            <a:lvl6pPr lvl="5">
              <a:spcBef>
                <a:spcPts val="0"/>
              </a:spcBef>
              <a:buClr>
                <a:schemeClr val="accent1"/>
              </a:buClr>
              <a:buChar char="■"/>
              <a:defRPr>
                <a:solidFill>
                  <a:schemeClr val="accent1"/>
                </a:solidFill>
              </a:defRPr>
            </a:lvl6pPr>
            <a:lvl7pPr lvl="6">
              <a:spcBef>
                <a:spcPts val="0"/>
              </a:spcBef>
              <a:buClr>
                <a:schemeClr val="accent1"/>
              </a:buClr>
              <a:buChar char="●"/>
              <a:defRPr>
                <a:solidFill>
                  <a:schemeClr val="accent1"/>
                </a:solidFill>
              </a:defRPr>
            </a:lvl7pPr>
            <a:lvl8pPr lvl="7">
              <a:spcBef>
                <a:spcPts val="0"/>
              </a:spcBef>
              <a:buClr>
                <a:schemeClr val="accent1"/>
              </a:buClr>
              <a:buChar char="○"/>
              <a:defRPr>
                <a:solidFill>
                  <a:schemeClr val="accent1"/>
                </a:solidFill>
              </a:defRPr>
            </a:lvl8pPr>
            <a:lvl9pPr lvl="8">
              <a:spcBef>
                <a:spcPts val="0"/>
              </a:spcBef>
              <a:buClr>
                <a:schemeClr val="accent1"/>
              </a:buClr>
              <a:buChar cha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Char char="●"/>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Daily Expense Manager Using MEAN Stack</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RAJAT SINGHAL 14BCE094</a:t>
            </a:r>
          </a:p>
          <a:p>
            <a:pPr lvl="0">
              <a:spcBef>
                <a:spcPts val="0"/>
              </a:spcBef>
              <a:buNone/>
            </a:pPr>
            <a:r>
              <a:rPr lang="en"/>
              <a:t>SARATH KAUL   14BCE104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Core Features:</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buAutoNum type="arabicPeriod"/>
            </a:pPr>
            <a:r>
              <a:rPr lang="en"/>
              <a:t>DashBoard</a:t>
            </a:r>
          </a:p>
          <a:p>
            <a:pPr indent="-228600" lvl="0" marL="457200" rtl="0">
              <a:spcBef>
                <a:spcPts val="0"/>
              </a:spcBef>
            </a:pPr>
            <a:r>
              <a:rPr lang="en"/>
              <a:t>The dashboard would consist of all accounts created by user.</a:t>
            </a:r>
          </a:p>
          <a:p>
            <a:pPr indent="-228600" lvl="0" marL="457200" rtl="0">
              <a:spcBef>
                <a:spcPts val="0"/>
              </a:spcBef>
            </a:pPr>
            <a:r>
              <a:rPr lang="en"/>
              <a:t>Total Balance</a:t>
            </a:r>
          </a:p>
          <a:p>
            <a:pPr indent="-228600" lvl="0" marL="457200" rtl="0">
              <a:spcBef>
                <a:spcPts val="0"/>
              </a:spcBef>
            </a:pPr>
            <a:r>
              <a:rPr lang="en"/>
              <a:t>Latest Records</a:t>
            </a:r>
          </a:p>
          <a:p>
            <a:pPr indent="-228600" lvl="0" marL="457200" rtl="0">
              <a:spcBef>
                <a:spcPts val="0"/>
              </a:spcBef>
            </a:pPr>
            <a:r>
              <a:rPr lang="en"/>
              <a:t>Navigation Toolbar to navigate to different Features.</a:t>
            </a:r>
          </a:p>
          <a:p>
            <a:pPr indent="-228600" lvl="0" marL="457200" rtl="0">
              <a:spcBef>
                <a:spcPts val="0"/>
              </a:spcBef>
            </a:pPr>
            <a:r>
              <a:rPr lang="en"/>
              <a:t>A button to insert new Records.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idx="1" type="body"/>
          </p:nvPr>
        </p:nvSpPr>
        <p:spPr>
          <a:xfrm>
            <a:off x="0" y="0"/>
            <a:ext cx="5820000" cy="4945200"/>
          </a:xfrm>
          <a:prstGeom prst="rect">
            <a:avLst/>
          </a:prstGeom>
        </p:spPr>
        <p:txBody>
          <a:bodyPr anchorCtr="0" anchor="t" bIns="91425" lIns="91425" rIns="91425" tIns="91425">
            <a:noAutofit/>
          </a:bodyPr>
          <a:lstStyle/>
          <a:p>
            <a:pPr lvl="0" algn="just">
              <a:spcBef>
                <a:spcPts val="0"/>
              </a:spcBef>
              <a:buNone/>
            </a:pPr>
            <a:r>
              <a:t/>
            </a:r>
            <a:endParaRPr/>
          </a:p>
          <a:p>
            <a:pPr lvl="0" algn="just">
              <a:spcBef>
                <a:spcPts val="0"/>
              </a:spcBef>
              <a:buNone/>
            </a:pPr>
            <a:r>
              <a:rPr lang="en"/>
              <a:t>2. Navigation Bar</a:t>
            </a:r>
          </a:p>
          <a:p>
            <a:pPr indent="-228600" lvl="0" marL="457200" rtl="0" algn="just">
              <a:spcBef>
                <a:spcPts val="0"/>
              </a:spcBef>
            </a:pPr>
            <a:r>
              <a:rPr lang="en"/>
              <a:t>Monthly Report</a:t>
            </a:r>
          </a:p>
          <a:p>
            <a:pPr indent="-228600" lvl="0" marL="457200" rtl="0" algn="just">
              <a:spcBef>
                <a:spcPts val="0"/>
              </a:spcBef>
            </a:pPr>
            <a:r>
              <a:rPr lang="en"/>
              <a:t>Page to view all records(month wise)</a:t>
            </a:r>
          </a:p>
          <a:p>
            <a:pPr indent="-228600" lvl="0" marL="457200" rtl="0" algn="just">
              <a:spcBef>
                <a:spcPts val="0"/>
              </a:spcBef>
            </a:pPr>
            <a:r>
              <a:rPr lang="en"/>
              <a:t>Income expense Charts</a:t>
            </a:r>
          </a:p>
          <a:p>
            <a:pPr indent="-228600" lvl="0" marL="457200" rtl="0" algn="just">
              <a:spcBef>
                <a:spcPts val="0"/>
              </a:spcBef>
            </a:pPr>
            <a:r>
              <a:rPr lang="en"/>
              <a:t>Some other Features </a:t>
            </a:r>
          </a:p>
          <a:p>
            <a:pPr lvl="0" rtl="0" algn="just">
              <a:spcBef>
                <a:spcPts val="0"/>
              </a:spcBef>
              <a:buNone/>
            </a:pPr>
            <a:r>
              <a:rPr lang="en"/>
              <a:t>3. User can insert future Payment</a:t>
            </a:r>
          </a:p>
          <a:p>
            <a:pPr lvl="0" rtl="0" algn="just">
              <a:spcBef>
                <a:spcPts val="0"/>
              </a:spcBef>
              <a:buNone/>
            </a:pPr>
            <a:r>
              <a:rPr lang="en"/>
              <a:t>4. Debts can be inserted</a:t>
            </a:r>
          </a:p>
          <a:p>
            <a:pPr lvl="0" algn="just">
              <a:spcBef>
                <a:spcPts val="0"/>
              </a:spcBef>
              <a:buNone/>
            </a:pPr>
            <a:r>
              <a:rPr lang="en"/>
              <a:t>5. Individual account can be maintained separately</a:t>
            </a:r>
          </a:p>
        </p:txBody>
      </p:sp>
      <p:pic>
        <p:nvPicPr>
          <p:cNvPr id="69" name="Shape 69"/>
          <p:cNvPicPr preferRelativeResize="0"/>
          <p:nvPr/>
        </p:nvPicPr>
        <p:blipFill>
          <a:blip r:embed="rId3">
            <a:alphaModFix/>
          </a:blip>
          <a:stretch>
            <a:fillRect/>
          </a:stretch>
        </p:blipFill>
        <p:spPr>
          <a:xfrm>
            <a:off x="5749999" y="286125"/>
            <a:ext cx="3241600" cy="437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Use of MongoDB</a:t>
            </a:r>
          </a:p>
        </p:txBody>
      </p:sp>
      <p:sp>
        <p:nvSpPr>
          <p:cNvPr id="75" name="Shape 75"/>
          <p:cNvSpPr txBox="1"/>
          <p:nvPr>
            <p:ph idx="1" type="body"/>
          </p:nvPr>
        </p:nvSpPr>
        <p:spPr>
          <a:xfrm>
            <a:off x="311700" y="1228675"/>
            <a:ext cx="5100000" cy="3340200"/>
          </a:xfrm>
          <a:prstGeom prst="rect">
            <a:avLst/>
          </a:prstGeom>
        </p:spPr>
        <p:txBody>
          <a:bodyPr anchorCtr="0" anchor="t" bIns="91425" lIns="91425" rIns="91425" tIns="91425">
            <a:noAutofit/>
          </a:bodyPr>
          <a:lstStyle/>
          <a:p>
            <a:pPr lvl="0" algn="just">
              <a:spcBef>
                <a:spcPts val="0"/>
              </a:spcBef>
              <a:buNone/>
            </a:pPr>
            <a:r>
              <a:rPr lang="en"/>
              <a:t>We would be using MongoDB as our database to store all the records and user related information like login info, accounts created by user etc. </a:t>
            </a:r>
          </a:p>
        </p:txBody>
      </p:sp>
      <p:pic>
        <p:nvPicPr>
          <p:cNvPr id="76" name="Shape 76"/>
          <p:cNvPicPr preferRelativeResize="0"/>
          <p:nvPr/>
        </p:nvPicPr>
        <p:blipFill>
          <a:blip r:embed="rId3">
            <a:alphaModFix/>
          </a:blip>
          <a:stretch>
            <a:fillRect/>
          </a:stretch>
        </p:blipFill>
        <p:spPr>
          <a:xfrm>
            <a:off x="5915600" y="1228675"/>
            <a:ext cx="2590800" cy="36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253375" y="47925"/>
            <a:ext cx="8520600" cy="801000"/>
          </a:xfrm>
          <a:prstGeom prst="rect">
            <a:avLst/>
          </a:prstGeom>
        </p:spPr>
        <p:txBody>
          <a:bodyPr anchorCtr="0" anchor="t" bIns="91425" lIns="91425" rIns="91425" tIns="91425">
            <a:noAutofit/>
          </a:bodyPr>
          <a:lstStyle/>
          <a:p>
            <a:pPr lvl="0">
              <a:spcBef>
                <a:spcPts val="0"/>
              </a:spcBef>
              <a:buNone/>
            </a:pPr>
            <a:r>
              <a:rPr lang="en"/>
              <a:t>Use of angularJs</a:t>
            </a:r>
          </a:p>
        </p:txBody>
      </p:sp>
      <p:sp>
        <p:nvSpPr>
          <p:cNvPr id="82" name="Shape 82"/>
          <p:cNvSpPr txBox="1"/>
          <p:nvPr>
            <p:ph idx="1" type="body"/>
          </p:nvPr>
        </p:nvSpPr>
        <p:spPr>
          <a:xfrm>
            <a:off x="253375" y="680475"/>
            <a:ext cx="8520600" cy="3340200"/>
          </a:xfrm>
          <a:prstGeom prst="rect">
            <a:avLst/>
          </a:prstGeom>
        </p:spPr>
        <p:txBody>
          <a:bodyPr anchorCtr="0" anchor="t" bIns="91425" lIns="91425" rIns="91425" tIns="91425">
            <a:noAutofit/>
          </a:bodyPr>
          <a:lstStyle/>
          <a:p>
            <a:pPr lvl="0">
              <a:spcBef>
                <a:spcPts val="0"/>
              </a:spcBef>
              <a:buNone/>
            </a:pPr>
            <a:r>
              <a:rPr lang="en"/>
              <a:t>The whole UI would be designed using the AngularJS. We have seen some wallet applications and we would be designing the UI as simple as possible so user can easily use the UI.</a:t>
            </a:r>
          </a:p>
        </p:txBody>
      </p:sp>
      <p:pic>
        <p:nvPicPr>
          <p:cNvPr id="83" name="Shape 83"/>
          <p:cNvPicPr preferRelativeResize="0"/>
          <p:nvPr/>
        </p:nvPicPr>
        <p:blipFill>
          <a:blip r:embed="rId3">
            <a:alphaModFix/>
          </a:blip>
          <a:stretch>
            <a:fillRect/>
          </a:stretch>
        </p:blipFill>
        <p:spPr>
          <a:xfrm>
            <a:off x="384900" y="1737825"/>
            <a:ext cx="8070974" cy="340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Use of NODEJS</a:t>
            </a:r>
          </a:p>
        </p:txBody>
      </p:sp>
      <p:sp>
        <p:nvSpPr>
          <p:cNvPr id="89" name="Shape 89"/>
          <p:cNvSpPr txBox="1"/>
          <p:nvPr>
            <p:ph idx="1" type="body"/>
          </p:nvPr>
        </p:nvSpPr>
        <p:spPr>
          <a:xfrm>
            <a:off x="311700" y="1228675"/>
            <a:ext cx="8520600" cy="3340200"/>
          </a:xfrm>
          <a:prstGeom prst="rect">
            <a:avLst/>
          </a:prstGeom>
        </p:spPr>
        <p:txBody>
          <a:bodyPr anchorCtr="0" anchor="t" bIns="91425" lIns="91425" rIns="91425" tIns="91425">
            <a:noAutofit/>
          </a:bodyPr>
          <a:lstStyle/>
          <a:p>
            <a:pPr lvl="0">
              <a:spcBef>
                <a:spcPts val="0"/>
              </a:spcBef>
              <a:buNone/>
            </a:pPr>
            <a:r>
              <a:rPr lang="en"/>
              <a:t>NodeJS would be user for the backend connectivity between the UI and MongoDB. It would fetch records from the database and same would be reflected into the UI.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