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91" r:id="rId2"/>
    <p:sldId id="417" r:id="rId3"/>
    <p:sldId id="418" r:id="rId4"/>
    <p:sldId id="419" r:id="rId5"/>
    <p:sldId id="420" r:id="rId6"/>
    <p:sldId id="421" r:id="rId7"/>
    <p:sldId id="422" r:id="rId8"/>
    <p:sldId id="410" r:id="rId9"/>
  </p:sldIdLst>
  <p:sldSz cx="48772763" cy="27432000"/>
  <p:notesSz cx="6858000" cy="9144000"/>
  <p:defaultTextStyle>
    <a:defPPr>
      <a:defRPr lang="ja-JP"/>
    </a:defPPr>
    <a:lvl1pPr marL="0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7" userDrawn="1">
          <p15:clr>
            <a:srgbClr val="A4A3A4"/>
          </p15:clr>
        </p15:guide>
        <p15:guide id="2" pos="153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FF"/>
    <a:srgbClr val="C0FFFF"/>
    <a:srgbClr val="FF8000"/>
    <a:srgbClr val="FFFFC0"/>
    <a:srgbClr val="00C000"/>
    <a:srgbClr val="C0FF80"/>
    <a:srgbClr val="FFB4F0"/>
    <a:srgbClr val="FF5020"/>
    <a:srgbClr val="FFFFA0"/>
    <a:srgbClr val="E5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88995" autoAdjust="0"/>
  </p:normalViewPr>
  <p:slideViewPr>
    <p:cSldViewPr snapToGrid="0">
      <p:cViewPr varScale="1">
        <p:scale>
          <a:sx n="31" d="100"/>
          <a:sy n="31" d="100"/>
        </p:scale>
        <p:origin x="1200" y="240"/>
      </p:cViewPr>
      <p:guideLst>
        <p:guide orient="horz" pos="8617"/>
        <p:guide pos="1536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697" y="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5080-225C-49FE-9CAF-E71EC8675E49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ECBA-9D34-4336-8809-B056B8152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1pPr>
    <a:lvl2pPr marL="2438342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2pPr>
    <a:lvl3pPr marL="4876684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3pPr>
    <a:lvl4pPr marL="7315022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4pPr>
    <a:lvl5pPr marL="9753360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5pPr>
    <a:lvl6pPr marL="12191698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6pPr>
    <a:lvl7pPr marL="14630039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7pPr>
    <a:lvl8pPr marL="17068373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8pPr>
    <a:lvl9pPr marL="19506715" algn="l" defTabSz="4876684" rtl="0" eaLnBrk="1" latinLnBrk="0" hangingPunct="1">
      <a:defRPr kumimoji="1" sz="6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ECBA-9D34-4336-8809-B056B8152481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8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10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6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6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44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97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0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9ECBA-9D34-4336-8809-B056B815248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1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596" y="4489452"/>
            <a:ext cx="36579572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596" y="14408152"/>
            <a:ext cx="36579572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444847" y="25297818"/>
            <a:ext cx="10973872" cy="1460500"/>
          </a:xfrm>
        </p:spPr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5537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482" y="1828800"/>
            <a:ext cx="15730484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4777" y="3949702"/>
            <a:ext cx="24691211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482" y="8229600"/>
            <a:ext cx="15730484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26685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5534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03009" y="1460500"/>
            <a:ext cx="10516627" cy="23247352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3127" y="1460500"/>
            <a:ext cx="30940222" cy="23247352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83769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559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725" y="6838954"/>
            <a:ext cx="42066508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725" y="18357854"/>
            <a:ext cx="42066508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9885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128" y="7302500"/>
            <a:ext cx="20728424" cy="1740535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91211" y="7302500"/>
            <a:ext cx="20728424" cy="1740535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91193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480" y="1460502"/>
            <a:ext cx="42066508" cy="530225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482" y="6724652"/>
            <a:ext cx="20633163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482" y="10020300"/>
            <a:ext cx="20633163" cy="1473835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1211" y="6724652"/>
            <a:ext cx="20734777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1211" y="10020300"/>
            <a:ext cx="20734777" cy="1473835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241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7672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46BFB-5F36-A446-88E9-659CC8CA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ABF9-C64F-6945-A8D6-3255322B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C5546C8-0146-8241-8C8C-4BB0538D50C8}"/>
              </a:ext>
            </a:extLst>
          </p:cNvPr>
          <p:cNvSpPr txBox="1">
            <a:spLocks/>
          </p:cNvSpPr>
          <p:nvPr userDrawn="1"/>
        </p:nvSpPr>
        <p:spPr>
          <a:xfrm>
            <a:off x="2381" y="0"/>
            <a:ext cx="24384794" cy="2756074"/>
          </a:xfrm>
          <a:prstGeom prst="rect">
            <a:avLst/>
          </a:prstGeom>
        </p:spPr>
        <p:txBody>
          <a:bodyPr vert="horz" lIns="1800000" tIns="1007999" rIns="1800000" bIns="182880" rtlCol="0" anchor="t" anchorCtr="0">
            <a:noAutofit/>
          </a:bodyPr>
          <a:lstStyle>
            <a:lvl1pPr algn="l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（タイトル）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48359E25-6E90-984B-9D83-7BDD685BB31B}"/>
              </a:ext>
            </a:extLst>
          </p:cNvPr>
          <p:cNvSpPr txBox="1">
            <a:spLocks/>
          </p:cNvSpPr>
          <p:nvPr userDrawn="1"/>
        </p:nvSpPr>
        <p:spPr>
          <a:xfrm>
            <a:off x="42176699" y="24993600"/>
            <a:ext cx="6593681" cy="2438400"/>
          </a:xfrm>
          <a:prstGeom prst="rect">
            <a:avLst/>
          </a:prstGeom>
        </p:spPr>
        <p:txBody>
          <a:bodyPr vert="horz" lIns="91440" tIns="45720" rIns="1764000" bIns="900000" rtlCol="0" anchor="b" anchorCtr="0"/>
          <a:lstStyle>
            <a:defPPr>
              <a:defRPr lang="ja-JP"/>
            </a:defPPr>
            <a:lvl1pPr marL="0" algn="r" defTabSz="914332" rtl="0" eaLnBrk="1" latinLnBrk="0" hangingPunct="1">
              <a:defRPr kumimoji="1" sz="7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‹#›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テキスト ボックス 8">
            <a:extLst>
              <a:ext uri="{FF2B5EF4-FFF2-40B4-BE49-F238E27FC236}">
                <a16:creationId xmlns:a16="http://schemas.microsoft.com/office/drawing/2014/main" id="{E4DC0641-ADC5-9D4D-8844-1CABC1DEBC7F}"/>
              </a:ext>
            </a:extLst>
          </p:cNvPr>
          <p:cNvSpPr txBox="1"/>
          <p:nvPr userDrawn="1"/>
        </p:nvSpPr>
        <p:spPr>
          <a:xfrm>
            <a:off x="24383998" y="1"/>
            <a:ext cx="24386382" cy="2756074"/>
          </a:xfrm>
          <a:prstGeom prst="rect">
            <a:avLst/>
          </a:prstGeom>
          <a:noFill/>
        </p:spPr>
        <p:txBody>
          <a:bodyPr wrap="square" lIns="1800000" tIns="1007999" rIns="1800000" bIns="183600" rtlCol="0">
            <a:noAutofit/>
          </a:bodyPr>
          <a:lstStyle/>
          <a:p>
            <a:pPr lvl="0" algn="r"/>
            <a:r>
              <a:rPr lang="ja-JP" altLang="en-US" sz="9600" b="1">
                <a:solidFill>
                  <a:srgbClr val="A0FFFF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  <a:cs typeface="+mj-cs"/>
              </a:rPr>
              <a:t>−（サブタイトル）−</a:t>
            </a:r>
            <a:endParaRPr lang="en-US" altLang="ja-JP" sz="8800" dirty="0">
              <a:solidFill>
                <a:srgbClr val="A0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9" name="直線コネクタ 5">
            <a:extLst>
              <a:ext uri="{FF2B5EF4-FFF2-40B4-BE49-F238E27FC236}">
                <a16:creationId xmlns:a16="http://schemas.microsoft.com/office/drawing/2014/main" id="{A28F6C23-9491-7346-B38E-799DACCD5528}"/>
              </a:ext>
            </a:extLst>
          </p:cNvPr>
          <p:cNvCxnSpPr/>
          <p:nvPr userDrawn="1"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E144B46F-8048-6A4F-872D-1A5A18C02A98}"/>
              </a:ext>
            </a:extLst>
          </p:cNvPr>
          <p:cNvSpPr txBox="1"/>
          <p:nvPr userDrawn="1"/>
        </p:nvSpPr>
        <p:spPr>
          <a:xfrm>
            <a:off x="1908448" y="4082097"/>
            <a:ext cx="44955866" cy="203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・本文です。</a:t>
            </a:r>
            <a:endParaRPr lang="en-US" altLang="ja-JP" sz="9600" dirty="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7854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482" y="1828800"/>
            <a:ext cx="15730484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777" y="3949702"/>
            <a:ext cx="24691211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482" y="8229600"/>
            <a:ext cx="15730484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9080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46435A"/>
            </a:gs>
            <a:gs pos="50000">
              <a:srgbClr val="1C1934"/>
            </a:gs>
            <a:gs pos="25000">
              <a:srgbClr val="010009"/>
            </a:gs>
            <a:gs pos="0">
              <a:srgbClr val="000000"/>
            </a:gs>
            <a:gs pos="100000">
              <a:srgbClr val="61607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128" y="1460502"/>
            <a:ext cx="42066508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128" y="7302500"/>
            <a:ext cx="42066508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3127" y="25425402"/>
            <a:ext cx="10973872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667A-4426-4572-899A-F633A942958D}" type="datetime1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5978" y="25425402"/>
            <a:ext cx="16460808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444847" y="25297818"/>
            <a:ext cx="10973872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B771-B4B4-410A-BAD7-4A697C813D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24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kumimoji="1"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E829DC-CA20-B54B-A225-5F6FFDC81371}"/>
              </a:ext>
            </a:extLst>
          </p:cNvPr>
          <p:cNvSpPr/>
          <p:nvPr/>
        </p:nvSpPr>
        <p:spPr>
          <a:xfrm>
            <a:off x="33498051" y="21498286"/>
            <a:ext cx="3202637" cy="345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48821" y="6235600"/>
            <a:ext cx="44875120" cy="157029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9200" b="1" dirty="0">
                <a:solidFill>
                  <a:srgbClr val="FFFFA0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ETS2</a:t>
            </a:r>
            <a:r>
              <a:rPr lang="ja-JP" altLang="en-US" sz="19200" b="1">
                <a:solidFill>
                  <a:srgbClr val="FFFFA0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の配送テロップ自動化</a:t>
            </a:r>
            <a:br>
              <a:rPr lang="en-US" altLang="ja-JP" sz="19200" b="1" dirty="0">
                <a:solidFill>
                  <a:srgbClr val="FFFFA0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</a:br>
            <a:r>
              <a:rPr lang="ja-JP" altLang="en-US" sz="19200" b="1">
                <a:solidFill>
                  <a:srgbClr val="FFFFA0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処理方針書</a:t>
            </a:r>
            <a:endParaRPr lang="ja-JP" altLang="en-US" sz="19600" b="1" dirty="0">
              <a:solidFill>
                <a:srgbClr val="80FFFF"/>
              </a:solidFill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49615" y="18538234"/>
            <a:ext cx="44875120" cy="6003232"/>
          </a:xfrm>
        </p:spPr>
        <p:txBody>
          <a:bodyPr vert="horz" lIns="91440" tIns="45720" rIns="1872000" bIns="45720" rtlCol="0" anchor="b">
            <a:noAutofit/>
          </a:bodyPr>
          <a:lstStyle/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ICT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系</a:t>
            </a:r>
            <a:r>
              <a:rPr lang="en-US" altLang="ja-JP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VTuber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　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SKA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　　　　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VR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アカデミア</a:t>
            </a:r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DE1A6D45-F6F9-364C-B1EB-31ADDD85C194}"/>
              </a:ext>
            </a:extLst>
          </p:cNvPr>
          <p:cNvSpPr txBox="1">
            <a:spLocks/>
          </p:cNvSpPr>
          <p:nvPr/>
        </p:nvSpPr>
        <p:spPr>
          <a:xfrm>
            <a:off x="42176699" y="24993600"/>
            <a:ext cx="6593681" cy="2438400"/>
          </a:xfrm>
          <a:prstGeom prst="rect">
            <a:avLst/>
          </a:prstGeom>
        </p:spPr>
        <p:txBody>
          <a:bodyPr vert="horz" lIns="91440" tIns="45720" rIns="1764000" bIns="900000" rtlCol="0" anchor="b" anchorCtr="0"/>
          <a:lstStyle>
            <a:defPPr>
              <a:defRPr lang="ja-JP"/>
            </a:defPPr>
            <a:lvl1pPr marL="0" algn="r" defTabSz="914332" rtl="0" eaLnBrk="1" latinLnBrk="0" hangingPunct="1">
              <a:defRPr kumimoji="1" sz="7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9FF9DF4-1E58-2248-BC27-28925920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5871" y="21938520"/>
            <a:ext cx="2889330" cy="27853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034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381" y="0"/>
            <a:ext cx="24384794" cy="2756074"/>
          </a:xfrm>
        </p:spPr>
        <p:txBody>
          <a:bodyPr vert="horz" lIns="1800000" tIns="1007999" rIns="1800000" bIns="18288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目次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2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直線コネクタ 5">
            <a:extLst>
              <a:ext uri="{FF2B5EF4-FFF2-40B4-BE49-F238E27FC236}">
                <a16:creationId xmlns:a16="http://schemas.microsoft.com/office/drawing/2014/main" id="{62E18169-E31A-8C44-BC79-E58CFA8856C1}"/>
              </a:ext>
            </a:extLst>
          </p:cNvPr>
          <p:cNvCxnSpPr/>
          <p:nvPr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9499294-035F-B34E-9BF1-05C47796A320}"/>
              </a:ext>
            </a:extLst>
          </p:cNvPr>
          <p:cNvSpPr txBox="1"/>
          <p:nvPr/>
        </p:nvSpPr>
        <p:spPr>
          <a:xfrm>
            <a:off x="1880466" y="4901794"/>
            <a:ext cx="45013418" cy="868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0" indent="-13716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処理概要</a:t>
            </a:r>
            <a:endParaRPr lang="en-US" altLang="ja-JP" sz="9600" dirty="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371600" lvl="0" indent="-13716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プラットフォーム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371600" lvl="0" indent="-13716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9600" dirty="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UI</a:t>
            </a: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項目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371600" lvl="0" indent="-13716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処理詳細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6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381" y="0"/>
            <a:ext cx="24384794" cy="2756074"/>
          </a:xfrm>
        </p:spPr>
        <p:txBody>
          <a:bodyPr vert="horz" lIns="1800000" tIns="1007999" rIns="1800000" bIns="18288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処理概要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3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直線コネクタ 5">
            <a:extLst>
              <a:ext uri="{FF2B5EF4-FFF2-40B4-BE49-F238E27FC236}">
                <a16:creationId xmlns:a16="http://schemas.microsoft.com/office/drawing/2014/main" id="{62E18169-E31A-8C44-BC79-E58CFA8856C1}"/>
              </a:ext>
            </a:extLst>
          </p:cNvPr>
          <p:cNvCxnSpPr/>
          <p:nvPr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4B75A72-C8B5-CD81-90F8-9682F05543A1}"/>
              </a:ext>
            </a:extLst>
          </p:cNvPr>
          <p:cNvSpPr/>
          <p:nvPr/>
        </p:nvSpPr>
        <p:spPr>
          <a:xfrm>
            <a:off x="2345635" y="11410124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3800" b="1" dirty="0">
                <a:solidFill>
                  <a:schemeClr val="bg2">
                    <a:lumMod val="10000"/>
                  </a:schemeClr>
                </a:solidFill>
              </a:rPr>
              <a:t>ETS2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9EA692-816C-E0EE-6F6E-6D0AF014B0CB}"/>
              </a:ext>
            </a:extLst>
          </p:cNvPr>
          <p:cNvSpPr/>
          <p:nvPr/>
        </p:nvSpPr>
        <p:spPr>
          <a:xfrm>
            <a:off x="8690254" y="12334463"/>
            <a:ext cx="3572064" cy="2166729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9600" b="1" dirty="0">
                <a:solidFill>
                  <a:schemeClr val="bg2">
                    <a:lumMod val="10000"/>
                  </a:schemeClr>
                </a:solidFill>
              </a:rPr>
              <a:t>SDK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EF3079-2CB1-3F51-AED3-49FADC28E4B3}"/>
              </a:ext>
            </a:extLst>
          </p:cNvPr>
          <p:cNvSpPr/>
          <p:nvPr/>
        </p:nvSpPr>
        <p:spPr>
          <a:xfrm>
            <a:off x="15341198" y="11410124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</a:rPr>
              <a:t>Telemetry</a:t>
            </a:r>
            <a:br>
              <a:rPr lang="en-JP" sz="115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JP" sz="11500" b="1" dirty="0">
                <a:solidFill>
                  <a:schemeClr val="bg2">
                    <a:lumMod val="10000"/>
                  </a:schemeClr>
                </a:solidFill>
              </a:rPr>
              <a:t>REST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DC9191-78B3-13C7-69E3-E6D80668AEF7}"/>
              </a:ext>
            </a:extLst>
          </p:cNvPr>
          <p:cNvSpPr/>
          <p:nvPr/>
        </p:nvSpPr>
        <p:spPr>
          <a:xfrm>
            <a:off x="38280560" y="11410124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</a:rPr>
              <a:t>OBS Studio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B27FF2-3921-FE64-7094-80188C22CA05}"/>
              </a:ext>
            </a:extLst>
          </p:cNvPr>
          <p:cNvSpPr/>
          <p:nvPr/>
        </p:nvSpPr>
        <p:spPr>
          <a:xfrm>
            <a:off x="26810879" y="11223991"/>
            <a:ext cx="7792278" cy="4015408"/>
          </a:xfrm>
          <a:prstGeom prst="roundRect">
            <a:avLst/>
          </a:prstGeom>
          <a:solidFill>
            <a:srgbClr val="C0FFFF"/>
          </a:solidFill>
          <a:ln w="152400">
            <a:solidFill>
              <a:srgbClr val="007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JP" sz="96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配送テロップ</a:t>
            </a:r>
            <a:br>
              <a:rPr lang="en-JP" sz="96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</a:br>
            <a:r>
              <a:rPr lang="en-JP" sz="96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自動化</a:t>
            </a:r>
          </a:p>
        </p:txBody>
      </p:sp>
      <p:sp>
        <p:nvSpPr>
          <p:cNvPr id="12" name="テキスト ボックス 8">
            <a:extLst>
              <a:ext uri="{FF2B5EF4-FFF2-40B4-BE49-F238E27FC236}">
                <a16:creationId xmlns:a16="http://schemas.microsoft.com/office/drawing/2014/main" id="{7145F3D4-5F76-271A-D956-63E5E8759A46}"/>
              </a:ext>
            </a:extLst>
          </p:cNvPr>
          <p:cNvSpPr txBox="1"/>
          <p:nvPr/>
        </p:nvSpPr>
        <p:spPr>
          <a:xfrm>
            <a:off x="1880466" y="3978282"/>
            <a:ext cx="45013418" cy="20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　　　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　部分が今回作るやつ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5A91B2-D345-F977-7C5E-4A6594FEE517}"/>
              </a:ext>
            </a:extLst>
          </p:cNvPr>
          <p:cNvSpPr/>
          <p:nvPr/>
        </p:nvSpPr>
        <p:spPr>
          <a:xfrm>
            <a:off x="1976230" y="4296688"/>
            <a:ext cx="4929440" cy="1813219"/>
          </a:xfrm>
          <a:prstGeom prst="roundRect">
            <a:avLst/>
          </a:prstGeom>
          <a:solidFill>
            <a:srgbClr val="C0FFFF"/>
          </a:solidFill>
          <a:ln w="101600">
            <a:solidFill>
              <a:srgbClr val="007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JP" sz="9600" b="1" dirty="0">
              <a:solidFill>
                <a:schemeClr val="bg2">
                  <a:lumMod val="10000"/>
                </a:schemeClr>
              </a:solidFill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AB2E7-B271-AC12-DDCA-DC77A196126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2262318" y="13417828"/>
            <a:ext cx="3078880" cy="0"/>
          </a:xfrm>
          <a:prstGeom prst="straightConnector1">
            <a:avLst/>
          </a:prstGeom>
          <a:ln w="152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C7A786-5E7C-CAD3-C18E-567E3989366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3476" y="13417827"/>
            <a:ext cx="3677403" cy="1"/>
          </a:xfrm>
          <a:prstGeom prst="straightConnector1">
            <a:avLst/>
          </a:prstGeom>
          <a:ln w="152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9FDE2-D2AE-6EB5-BDE1-4F32E9C8DF0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603157" y="13417827"/>
            <a:ext cx="3677403" cy="1"/>
          </a:xfrm>
          <a:prstGeom prst="straightConnector1">
            <a:avLst/>
          </a:prstGeom>
          <a:ln w="152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A2407F85-370B-AB71-EC23-B12B9DDC67D0}"/>
              </a:ext>
            </a:extLst>
          </p:cNvPr>
          <p:cNvSpPr/>
          <p:nvPr/>
        </p:nvSpPr>
        <p:spPr>
          <a:xfrm>
            <a:off x="12333972" y="17744922"/>
            <a:ext cx="18953018" cy="6096976"/>
          </a:xfrm>
          <a:prstGeom prst="wedgeRoundRectCallout">
            <a:avLst>
              <a:gd name="adj1" fmla="val -16403"/>
              <a:gd name="adj2" fmla="val -75948"/>
              <a:gd name="adj3" fmla="val 16667"/>
            </a:avLst>
          </a:prstGeom>
          <a:solidFill>
            <a:schemeClr val="bg2">
              <a:lumMod val="25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JP" sz="7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APIはWindows限定（.NET Framework）だが、REST APIであり互換品作成可能なため、本アプリはマルチプラットフォームにする。</a:t>
            </a:r>
          </a:p>
        </p:txBody>
      </p:sp>
      <p:sp>
        <p:nvSpPr>
          <p:cNvPr id="26" name="テキスト ボックス 8">
            <a:extLst>
              <a:ext uri="{FF2B5EF4-FFF2-40B4-BE49-F238E27FC236}">
                <a16:creationId xmlns:a16="http://schemas.microsoft.com/office/drawing/2014/main" id="{F9B8EF5A-E55D-B422-62A6-F41F9E67D2E4}"/>
              </a:ext>
            </a:extLst>
          </p:cNvPr>
          <p:cNvSpPr txBox="1"/>
          <p:nvPr/>
        </p:nvSpPr>
        <p:spPr>
          <a:xfrm>
            <a:off x="23311669" y="11723920"/>
            <a:ext cx="4040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60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配送情報</a:t>
            </a:r>
            <a:endParaRPr lang="en-US" altLang="ja-JP" sz="60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7" name="テキスト ボックス 8">
            <a:extLst>
              <a:ext uri="{FF2B5EF4-FFF2-40B4-BE49-F238E27FC236}">
                <a16:creationId xmlns:a16="http://schemas.microsoft.com/office/drawing/2014/main" id="{1A0DCCB5-D33A-71E1-6C1F-D3949DB7DF43}"/>
              </a:ext>
            </a:extLst>
          </p:cNvPr>
          <p:cNvSpPr txBox="1"/>
          <p:nvPr/>
        </p:nvSpPr>
        <p:spPr>
          <a:xfrm>
            <a:off x="34781350" y="11151171"/>
            <a:ext cx="4040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60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テロップ</a:t>
            </a:r>
            <a:br>
              <a:rPr lang="en-US" altLang="ja-JP" sz="60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</a:br>
            <a:r>
              <a:rPr lang="ja-JP" altLang="en-US" sz="60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ファイル</a:t>
            </a:r>
            <a:endParaRPr lang="en-US" altLang="ja-JP" sz="60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65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381" y="0"/>
            <a:ext cx="24384794" cy="2756074"/>
          </a:xfrm>
        </p:spPr>
        <p:txBody>
          <a:bodyPr vert="horz" lIns="1800000" tIns="1007999" rIns="1800000" bIns="18288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プラットフォーム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4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直線コネクタ 5">
            <a:extLst>
              <a:ext uri="{FF2B5EF4-FFF2-40B4-BE49-F238E27FC236}">
                <a16:creationId xmlns:a16="http://schemas.microsoft.com/office/drawing/2014/main" id="{62E18169-E31A-8C44-BC79-E58CFA8856C1}"/>
              </a:ext>
            </a:extLst>
          </p:cNvPr>
          <p:cNvCxnSpPr/>
          <p:nvPr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9499294-035F-B34E-9BF1-05C47796A320}"/>
              </a:ext>
            </a:extLst>
          </p:cNvPr>
          <p:cNvSpPr txBox="1"/>
          <p:nvPr/>
        </p:nvSpPr>
        <p:spPr>
          <a:xfrm>
            <a:off x="1880466" y="4901794"/>
            <a:ext cx="45013418" cy="868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形態：デスクトップアプリ</a:t>
            </a:r>
            <a:endParaRPr lang="en-US" altLang="ja-JP" sz="9600" dirty="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OS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Windows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、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macOS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、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Linux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（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GNOME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）</a:t>
            </a:r>
            <a:endParaRPr lang="en-US" altLang="ja-JP" sz="9600" dirty="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言語：</a:t>
            </a:r>
            <a:r>
              <a:rPr lang="en-US" altLang="ja-JP" sz="9600" dirty="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C#</a:t>
            </a:r>
          </a:p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フレームワーク：</a:t>
            </a:r>
            <a:r>
              <a:rPr lang="en-US" altLang="ja-JP" sz="9600" dirty="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.NET MAUI / UWP</a:t>
            </a:r>
          </a:p>
        </p:txBody>
      </p:sp>
    </p:spTree>
    <p:extLst>
      <p:ext uri="{BB962C8B-B14F-4D97-AF65-F5344CB8AC3E}">
        <p14:creationId xmlns:p14="http://schemas.microsoft.com/office/powerpoint/2010/main" val="6057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381" y="0"/>
            <a:ext cx="24384794" cy="2756074"/>
          </a:xfrm>
        </p:spPr>
        <p:txBody>
          <a:bodyPr vert="horz" lIns="1800000" tIns="1007999" rIns="1800000" bIns="18288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11200" b="1" dirty="0">
                <a:latin typeface="Hiragino Sans W7" panose="020B0400000000000000" pitchFamily="34" charset="-128"/>
                <a:ea typeface="Hiragino Sans W7" panose="020B0400000000000000" pitchFamily="34" charset="-128"/>
              </a:rPr>
              <a:t>UI</a:t>
            </a: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項目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5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直線コネクタ 5">
            <a:extLst>
              <a:ext uri="{FF2B5EF4-FFF2-40B4-BE49-F238E27FC236}">
                <a16:creationId xmlns:a16="http://schemas.microsoft.com/office/drawing/2014/main" id="{62E18169-E31A-8C44-BC79-E58CFA8856C1}"/>
              </a:ext>
            </a:extLst>
          </p:cNvPr>
          <p:cNvCxnSpPr/>
          <p:nvPr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9499294-035F-B34E-9BF1-05C47796A320}"/>
              </a:ext>
            </a:extLst>
          </p:cNvPr>
          <p:cNvSpPr txBox="1"/>
          <p:nvPr/>
        </p:nvSpPr>
        <p:spPr>
          <a:xfrm>
            <a:off x="1880466" y="4901794"/>
            <a:ext cx="45013418" cy="868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9600" dirty="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API</a:t>
            </a: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パス入力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9600" dirty="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※</a:t>
            </a: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なんか色々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開始ボタン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1143000" lvl="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終了ボタン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98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381" y="0"/>
            <a:ext cx="24384794" cy="2756074"/>
          </a:xfrm>
        </p:spPr>
        <p:txBody>
          <a:bodyPr vert="horz" lIns="1800000" tIns="1007999" rIns="1800000" bIns="18288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処理部品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6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直線コネクタ 5">
            <a:extLst>
              <a:ext uri="{FF2B5EF4-FFF2-40B4-BE49-F238E27FC236}">
                <a16:creationId xmlns:a16="http://schemas.microsoft.com/office/drawing/2014/main" id="{62E18169-E31A-8C44-BC79-E58CFA8856C1}"/>
              </a:ext>
            </a:extLst>
          </p:cNvPr>
          <p:cNvCxnSpPr/>
          <p:nvPr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9499294-035F-B34E-9BF1-05C47796A320}"/>
              </a:ext>
            </a:extLst>
          </p:cNvPr>
          <p:cNvSpPr txBox="1"/>
          <p:nvPr/>
        </p:nvSpPr>
        <p:spPr>
          <a:xfrm>
            <a:off x="1880466" y="4150928"/>
            <a:ext cx="45013418" cy="20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9600" dirty="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※ </a:t>
            </a:r>
            <a:r>
              <a:rPr lang="ja-JP" altLang="en-US" sz="9600"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↓みたいなのを漏れなく書く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16D08A-2028-52EB-EFA2-2280BFB414E8}"/>
              </a:ext>
            </a:extLst>
          </p:cNvPr>
          <p:cNvSpPr/>
          <p:nvPr/>
        </p:nvSpPr>
        <p:spPr>
          <a:xfrm>
            <a:off x="1880466" y="8404890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APIたたくやつ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4DFC08-10AA-8853-1629-917124D7FE25}"/>
              </a:ext>
            </a:extLst>
          </p:cNvPr>
          <p:cNvSpPr/>
          <p:nvPr/>
        </p:nvSpPr>
        <p:spPr>
          <a:xfrm>
            <a:off x="12194778" y="8404890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必要項目抽出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865D65-D417-59A3-195C-768435C18A68}"/>
              </a:ext>
            </a:extLst>
          </p:cNvPr>
          <p:cNvSpPr/>
          <p:nvPr/>
        </p:nvSpPr>
        <p:spPr>
          <a:xfrm>
            <a:off x="22509090" y="8404890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整形するやつ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685B97-5A6D-070F-ED59-28F0BFEC1946}"/>
              </a:ext>
            </a:extLst>
          </p:cNvPr>
          <p:cNvSpPr/>
          <p:nvPr/>
        </p:nvSpPr>
        <p:spPr>
          <a:xfrm>
            <a:off x="32823402" y="8404890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テロップファイル書き出し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B71F1D-517F-3D59-61E3-2D0891D52BB6}"/>
              </a:ext>
            </a:extLst>
          </p:cNvPr>
          <p:cNvSpPr/>
          <p:nvPr/>
        </p:nvSpPr>
        <p:spPr>
          <a:xfrm>
            <a:off x="1880466" y="13859431"/>
            <a:ext cx="7792278" cy="4015408"/>
          </a:xfrm>
          <a:prstGeom prst="roundRect">
            <a:avLst/>
          </a:prstGeom>
          <a:solidFill>
            <a:srgbClr val="FFFFC0"/>
          </a:solidFill>
          <a:ln w="152400">
            <a:solidFill>
              <a:srgbClr val="FF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1500" b="1" dirty="0">
                <a:solidFill>
                  <a:schemeClr val="bg2">
                    <a:lumMod val="10000"/>
                  </a:schemeClr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タイマー</a:t>
            </a:r>
          </a:p>
        </p:txBody>
      </p:sp>
    </p:spTree>
    <p:extLst>
      <p:ext uri="{BB962C8B-B14F-4D97-AF65-F5344CB8AC3E}">
        <p14:creationId xmlns:p14="http://schemas.microsoft.com/office/powerpoint/2010/main" val="305080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381" y="0"/>
            <a:ext cx="24384794" cy="2756074"/>
          </a:xfrm>
        </p:spPr>
        <p:txBody>
          <a:bodyPr vert="horz" lIns="1800000" tIns="1007999" rIns="1800000" bIns="18288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112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処理詳細</a:t>
            </a:r>
            <a:endParaRPr lang="ja-JP" altLang="en-US" sz="112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7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直線コネクタ 5">
            <a:extLst>
              <a:ext uri="{FF2B5EF4-FFF2-40B4-BE49-F238E27FC236}">
                <a16:creationId xmlns:a16="http://schemas.microsoft.com/office/drawing/2014/main" id="{62E18169-E31A-8C44-BC79-E58CFA8856C1}"/>
              </a:ext>
            </a:extLst>
          </p:cNvPr>
          <p:cNvCxnSpPr/>
          <p:nvPr/>
        </p:nvCxnSpPr>
        <p:spPr>
          <a:xfrm>
            <a:off x="2381" y="3005460"/>
            <a:ext cx="48768000" cy="0"/>
          </a:xfrm>
          <a:prstGeom prst="line">
            <a:avLst/>
          </a:prstGeom>
          <a:ln w="1016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9499294-035F-B34E-9BF1-05C47796A320}"/>
              </a:ext>
            </a:extLst>
          </p:cNvPr>
          <p:cNvSpPr txBox="1"/>
          <p:nvPr/>
        </p:nvSpPr>
        <p:spPr>
          <a:xfrm>
            <a:off x="1880466" y="4901794"/>
            <a:ext cx="45013418" cy="20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処理部品の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つ</a:t>
            </a:r>
            <a:r>
              <a:rPr lang="en-US" altLang="ja-JP" sz="96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lang="ja-JP" altLang="en-US" sz="960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つの入出力</a:t>
            </a:r>
            <a:endParaRPr lang="en-US" altLang="ja-JP" sz="9600" dirty="0">
              <a:solidFill>
                <a:schemeClr val="bg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7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2176699" y="24993600"/>
            <a:ext cx="6593681" cy="2438400"/>
          </a:xfrm>
        </p:spPr>
        <p:txBody>
          <a:bodyPr rIns="1764000" bIns="900000" anchor="b" anchorCtr="0"/>
          <a:lstStyle/>
          <a:p>
            <a:fld id="{3AB8B771-B4B4-410A-BAD7-4A697C813D50}" type="slidenum">
              <a:rPr lang="ja-JP" altLang="en-US" b="1" smtClean="0">
                <a:solidFill>
                  <a:srgbClr val="FFFFFF">
                    <a:tint val="75000"/>
                  </a:srgb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pPr/>
              <a:t>8</a:t>
            </a:fld>
            <a:endParaRPr lang="ja-JP" altLang="en-US" b="1">
              <a:solidFill>
                <a:srgbClr val="FFFFFF">
                  <a:tint val="75000"/>
                </a:srgb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71E8A-223D-594D-ABAB-C1B24ED0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94287" y="0"/>
            <a:ext cx="36185776" cy="120619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273D-37F2-854C-9658-471F6B9E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872" y="21688571"/>
            <a:ext cx="4108593" cy="410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989891-6551-E34C-96BD-56AFB958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81" y="17615336"/>
            <a:ext cx="4108593" cy="3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1B3355-579A-7048-A066-132736C6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563" y="13251022"/>
            <a:ext cx="4765804" cy="31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8">
            <a:extLst>
              <a:ext uri="{FF2B5EF4-FFF2-40B4-BE49-F238E27FC236}">
                <a16:creationId xmlns:a16="http://schemas.microsoft.com/office/drawing/2014/main" id="{0FF97A4A-996C-F74C-9E97-22EA125CE7D7}"/>
              </a:ext>
            </a:extLst>
          </p:cNvPr>
          <p:cNvSpPr txBox="1"/>
          <p:nvPr/>
        </p:nvSpPr>
        <p:spPr>
          <a:xfrm>
            <a:off x="20790477" y="13251022"/>
            <a:ext cx="16284287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38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user/28511019</a:t>
            </a:r>
            <a:endParaRPr lang="ja-JP" altLang="en-US" sz="1380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" name="テキスト ボックス 8">
            <a:extLst>
              <a:ext uri="{FF2B5EF4-FFF2-40B4-BE49-F238E27FC236}">
                <a16:creationId xmlns:a16="http://schemas.microsoft.com/office/drawing/2014/main" id="{9D81FDB8-8C3C-8947-9234-5547068B747A}"/>
              </a:ext>
            </a:extLst>
          </p:cNvPr>
          <p:cNvSpPr txBox="1"/>
          <p:nvPr/>
        </p:nvSpPr>
        <p:spPr>
          <a:xfrm>
            <a:off x="20790474" y="17816983"/>
            <a:ext cx="16284287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38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@</a:t>
            </a:r>
            <a:r>
              <a:rPr lang="en-US" altLang="ja-JP" sz="13800" dirty="0" err="1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SK_Animation</a:t>
            </a:r>
            <a:endParaRPr lang="ja-JP" altLang="en-US" sz="1380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6C1EB9-EE1C-674B-90C2-2BB4A1E33638}"/>
              </a:ext>
            </a:extLst>
          </p:cNvPr>
          <p:cNvSpPr txBox="1"/>
          <p:nvPr/>
        </p:nvSpPr>
        <p:spPr>
          <a:xfrm>
            <a:off x="20790474" y="21896358"/>
            <a:ext cx="16284287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3800" dirty="0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c/</a:t>
            </a:r>
            <a:r>
              <a:rPr lang="en-US" altLang="ja-JP" sz="13800" dirty="0" err="1">
                <a:solidFill>
                  <a:srgbClr val="FFFFFF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skasweb</a:t>
            </a:r>
            <a:endParaRPr lang="ja-JP" altLang="en-US" sz="13800">
              <a:solidFill>
                <a:srgbClr val="FFFFFF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8878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ユーザー定義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Mac風">
      <a:majorFont>
        <a:latin typeface="Helvetica Neue OTS"/>
        <a:ea typeface="ヒラギノ角ゴ ProN W6"/>
        <a:cs typeface=""/>
      </a:majorFont>
      <a:minorFont>
        <a:latin typeface="Helvetica Neue OTS"/>
        <a:ea typeface="ヒラギノ角ゴ ProN W3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EAD69D0-8DD7-724B-BE86-11E6C8AFB7D3}" vid="{18A090AE-99F3-6B41-825B-2AAC066F9EE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35589</TotalTime>
  <Words>153</Words>
  <Application>Microsoft Macintosh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Hiragino Sans W4</vt:lpstr>
      <vt:lpstr>Hiragino Sans W7</vt:lpstr>
      <vt:lpstr>Arial</vt:lpstr>
      <vt:lpstr>Calibri</vt:lpstr>
      <vt:lpstr>Helvetica Neue</vt:lpstr>
      <vt:lpstr>Helvetica Neue OTS</vt:lpstr>
      <vt:lpstr>Theme1</vt:lpstr>
      <vt:lpstr>ETS2の配送テロップ自動化 処理方針書</vt:lpstr>
      <vt:lpstr>目次</vt:lpstr>
      <vt:lpstr>処理概要</vt:lpstr>
      <vt:lpstr>プラットフォーム</vt:lpstr>
      <vt:lpstr>UI項目</vt:lpstr>
      <vt:lpstr>処理部品</vt:lpstr>
      <vt:lpstr>処理詳細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SATO</dc:creator>
  <cp:lastModifiedBy>SKA一</cp:lastModifiedBy>
  <cp:revision>729</cp:revision>
  <dcterms:created xsi:type="dcterms:W3CDTF">2016-11-13T05:29:52Z</dcterms:created>
  <dcterms:modified xsi:type="dcterms:W3CDTF">2023-09-24T11:51:37Z</dcterms:modified>
</cp:coreProperties>
</file>