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312" r:id="rId3"/>
    <p:sldId id="323" r:id="rId4"/>
    <p:sldId id="326" r:id="rId5"/>
    <p:sldId id="324" r:id="rId6"/>
    <p:sldId id="325" r:id="rId7"/>
    <p:sldId id="257" r:id="rId8"/>
    <p:sldId id="327" r:id="rId9"/>
    <p:sldId id="317" r:id="rId10"/>
    <p:sldId id="318" r:id="rId11"/>
    <p:sldId id="319" r:id="rId12"/>
    <p:sldId id="264" r:id="rId13"/>
    <p:sldId id="263" r:id="rId14"/>
    <p:sldId id="321" r:id="rId15"/>
    <p:sldId id="322" r:id="rId16"/>
    <p:sldId id="335" r:id="rId17"/>
    <p:sldId id="330" r:id="rId18"/>
    <p:sldId id="331" r:id="rId19"/>
    <p:sldId id="332" r:id="rId20"/>
    <p:sldId id="333" r:id="rId21"/>
    <p:sldId id="334" r:id="rId22"/>
    <p:sldId id="296" r:id="rId23"/>
  </p:sldIdLst>
  <p:sldSz cx="9144000" cy="5143500" type="screen16x9"/>
  <p:notesSz cx="6858000" cy="9144000"/>
  <p:embeddedFontLst>
    <p:embeddedFont>
      <p:font typeface="Barlow" charset="0"/>
      <p:regular r:id="rId25"/>
      <p:bold r:id="rId26"/>
      <p:italic r:id="rId27"/>
      <p:boldItalic r:id="rId28"/>
    </p:embeddedFont>
    <p:embeddedFont>
      <p:font typeface="Raleway Thin" charset="0"/>
      <p:regular r:id="rId29"/>
      <p:bold r:id="rId30"/>
      <p:italic r:id="rId31"/>
      <p:boldItalic r:id="rId32"/>
    </p:embeddedFont>
    <p:embeddedFont>
      <p:font typeface="Barlow Light" charset="0"/>
      <p:regular r:id="rId33"/>
      <p:bold r:id="rId34"/>
      <p:italic r:id="rId35"/>
      <p:boldItalic r:id="rId36"/>
    </p:embeddedFont>
    <p:embeddedFont>
      <p:font typeface="Calibri"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346" y="21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479792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093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09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1480672" y="339502"/>
            <a:ext cx="7272808"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b="1" dirty="0">
                <a:solidFill>
                  <a:schemeClr val="tx1">
                    <a:lumMod val="50000"/>
                  </a:schemeClr>
                </a:solidFill>
                <a:latin typeface="+mj-lt"/>
              </a:rPr>
              <a:t>UNIVERSITY COLLEGE OF ENGINEERING &amp; TECHNOLOGY </a:t>
            </a:r>
            <a:r>
              <a:rPr lang="en" sz="2400" b="1" dirty="0" smtClean="0">
                <a:solidFill>
                  <a:schemeClr val="tx1">
                    <a:lumMod val="50000"/>
                  </a:schemeClr>
                </a:solidFill>
                <a:latin typeface="+mj-lt"/>
              </a:rPr>
              <a:t/>
            </a:r>
            <a:br>
              <a:rPr lang="en" sz="2400" b="1" dirty="0" smtClean="0">
                <a:solidFill>
                  <a:schemeClr val="tx1">
                    <a:lumMod val="50000"/>
                  </a:schemeClr>
                </a:solidFill>
                <a:latin typeface="+mj-lt"/>
              </a:rPr>
            </a:br>
            <a:r>
              <a:rPr lang="en" sz="2400" b="1" dirty="0" smtClean="0">
                <a:solidFill>
                  <a:schemeClr val="tx1">
                    <a:lumMod val="50000"/>
                  </a:schemeClr>
                </a:solidFill>
                <a:latin typeface="+mj-lt"/>
              </a:rPr>
              <a:t>VINOBA BHAVE UNIVERSITY</a:t>
            </a:r>
            <a:endParaRPr sz="2400" b="1" dirty="0">
              <a:solidFill>
                <a:schemeClr val="tx1">
                  <a:lumMod val="50000"/>
                </a:schemeClr>
              </a:solidFill>
              <a:latin typeface="+mj-lt"/>
            </a:endParaRPr>
          </a:p>
        </p:txBody>
      </p:sp>
      <p:pic>
        <p:nvPicPr>
          <p:cNvPr id="339" name="image1.jpeg"/>
          <p:cNvPicPr/>
          <p:nvPr/>
        </p:nvPicPr>
        <p:blipFill>
          <a:blip r:embed="rId3" cstate="print"/>
          <a:stretch>
            <a:fillRect/>
          </a:stretch>
        </p:blipFill>
        <p:spPr>
          <a:xfrm>
            <a:off x="179512" y="411510"/>
            <a:ext cx="1114425" cy="1114425"/>
          </a:xfrm>
          <a:prstGeom prst="rect">
            <a:avLst/>
          </a:prstGeom>
        </p:spPr>
      </p:pic>
      <p:sp>
        <p:nvSpPr>
          <p:cNvPr id="340" name="TextBox 339"/>
          <p:cNvSpPr txBox="1"/>
          <p:nvPr/>
        </p:nvSpPr>
        <p:spPr>
          <a:xfrm>
            <a:off x="2195734" y="1980275"/>
            <a:ext cx="5600313" cy="461665"/>
          </a:xfrm>
          <a:prstGeom prst="rect">
            <a:avLst/>
          </a:prstGeom>
          <a:noFill/>
          <a:ln>
            <a:noFill/>
          </a:ln>
        </p:spPr>
        <p:txBody>
          <a:bodyPr wrap="square" rtlCol="0">
            <a:spAutoFit/>
          </a:bodyPr>
          <a:lstStyle/>
          <a:p>
            <a:pPr algn="ctr"/>
            <a:r>
              <a:rPr lang="en-US" sz="2400" b="1" u="sng" dirty="0" smtClean="0">
                <a:solidFill>
                  <a:srgbClr val="0070C0"/>
                </a:solidFill>
                <a:latin typeface="+mj-lt"/>
              </a:rPr>
              <a:t>BITCOIN PRICE PREDICTION</a:t>
            </a:r>
            <a:endParaRPr lang="en-IN" sz="2400" b="1" u="sng" dirty="0">
              <a:solidFill>
                <a:srgbClr val="0070C0"/>
              </a:solidFill>
              <a:latin typeface="+mj-lt"/>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715766"/>
            <a:ext cx="7272808" cy="234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8147248" cy="886030"/>
          </a:xfrm>
          <a:prstGeom prst="rect">
            <a:avLst/>
          </a:prstGeom>
        </p:spPr>
        <p:txBody>
          <a:bodyPr spcFirstLastPara="1" wrap="square" lIns="0" tIns="0" rIns="0" bIns="0" anchor="t" anchorCtr="0">
            <a:noAutofit/>
          </a:bodyPr>
          <a:lstStyle/>
          <a:p>
            <a:pPr lvl="0" algn="just"/>
            <a:r>
              <a:rPr lang="en-US" sz="3600" b="1" u="sng" dirty="0" smtClean="0"/>
              <a:t>LSTM:</a:t>
            </a:r>
            <a:br>
              <a:rPr lang="en-US" sz="3600" b="1" u="sng" dirty="0" smtClean="0"/>
            </a:br>
            <a:r>
              <a:rPr lang="en-US" b="1" u="sng" dirty="0" smtClean="0"/>
              <a:t/>
            </a:r>
            <a:br>
              <a:rPr lang="en-US" b="1" u="sng" dirty="0" smtClean="0"/>
            </a:br>
            <a:r>
              <a:rPr lang="en-US" sz="2000" dirty="0" smtClean="0">
                <a:latin typeface="+mn-lt"/>
              </a:rPr>
              <a:t>LSTM </a:t>
            </a:r>
            <a:r>
              <a:rPr lang="en-US" sz="2000" dirty="0">
                <a:latin typeface="+mn-lt"/>
              </a:rPr>
              <a:t>(Long Short-Term Memory) is a type of recurrent neural network (RNN) architecture. It is designed to overcome the vanishing gradient problem in traditional RNNs, enabling better modeling of long-term dependencies in sequential data. LSTM uses a memory cell and gating mechanisms to selectively retain and update information, making it effective for tasks like natural language processing and time series prediction.</a:t>
            </a:r>
            <a:endParaRPr sz="2000" b="1" u="sng" dirty="0">
              <a:latin typeface="+mn-lt"/>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8258204" cy="108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u="sng" dirty="0" smtClean="0">
                <a:latin typeface="+mj-lt"/>
              </a:rPr>
              <a:t>Structure of LSTM</a:t>
            </a:r>
            <a:r>
              <a:rPr lang="en-US" dirty="0" smtClean="0">
                <a:latin typeface="+mj-lt"/>
              </a:rPr>
              <a:t>:</a:t>
            </a:r>
            <a:endParaRPr dirty="0">
              <a:latin typeface="+mj-lt"/>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5" name="TextBox 4"/>
          <p:cNvSpPr txBox="1"/>
          <p:nvPr/>
        </p:nvSpPr>
        <p:spPr>
          <a:xfrm>
            <a:off x="357158" y="1357304"/>
            <a:ext cx="7643866" cy="707886"/>
          </a:xfrm>
          <a:prstGeom prst="rect">
            <a:avLst/>
          </a:prstGeom>
          <a:noFill/>
        </p:spPr>
        <p:txBody>
          <a:bodyPr wrap="square" rtlCol="0">
            <a:spAutoFit/>
          </a:bodyPr>
          <a:lstStyle/>
          <a:p>
            <a:pPr algn="ctr"/>
            <a:r>
              <a:rPr lang="en-US" sz="2000" dirty="0" smtClean="0">
                <a:solidFill>
                  <a:srgbClr val="0070C0"/>
                </a:solidFill>
              </a:rPr>
              <a:t>LSTM has a chain structure that contains four neural networks and different memory blocks called </a:t>
            </a:r>
            <a:r>
              <a:rPr lang="en-US" sz="2000" b="1" dirty="0" smtClean="0">
                <a:solidFill>
                  <a:srgbClr val="0070C0"/>
                </a:solidFill>
              </a:rPr>
              <a:t>cells</a:t>
            </a:r>
            <a:r>
              <a:rPr lang="en-US" sz="2000" dirty="0" smtClean="0">
                <a:solidFill>
                  <a:srgbClr val="0070C0"/>
                </a:solidFill>
              </a:rPr>
              <a:t>. </a:t>
            </a:r>
            <a:endParaRPr lang="en-US" sz="2000" dirty="0">
              <a:solidFill>
                <a:srgbClr val="0070C0"/>
              </a:solidFill>
            </a:endParaRPr>
          </a:p>
        </p:txBody>
      </p:sp>
      <p:pic>
        <p:nvPicPr>
          <p:cNvPr id="7" name="Picture 6" descr="LSTM 2.png"/>
          <p:cNvPicPr>
            <a:picLocks noChangeAspect="1"/>
          </p:cNvPicPr>
          <p:nvPr/>
        </p:nvPicPr>
        <p:blipFill>
          <a:blip r:embed="rId3"/>
          <a:stretch>
            <a:fillRect/>
          </a:stretch>
        </p:blipFill>
        <p:spPr>
          <a:xfrm>
            <a:off x="1357290" y="2143122"/>
            <a:ext cx="5163807" cy="264319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395536" y="483518"/>
            <a:ext cx="8329642" cy="1082700"/>
          </a:xfrm>
          <a:prstGeom prst="rect">
            <a:avLst/>
          </a:prstGeom>
        </p:spPr>
        <p:txBody>
          <a:bodyPr spcFirstLastPara="1" wrap="square" lIns="0" tIns="0" rIns="0" bIns="0" anchor="t" anchorCtr="0">
            <a:noAutofit/>
          </a:bodyPr>
          <a:lstStyle/>
          <a:p>
            <a:r>
              <a:rPr lang="en-US" sz="2000" dirty="0" smtClean="0">
                <a:solidFill>
                  <a:srgbClr val="0070C0"/>
                </a:solidFill>
                <a:latin typeface="+mn-lt"/>
              </a:rPr>
              <a:t>Information is retained in LSTM by the cells and the memory manipulations are done by the gates. There are three gates –</a:t>
            </a:r>
            <a:endParaRPr lang="en-US" sz="2000" dirty="0">
              <a:solidFill>
                <a:srgbClr val="0070C0"/>
              </a:solidFill>
              <a:latin typeface="+mn-lt"/>
            </a:endParaRPr>
          </a:p>
        </p:txBody>
      </p:sp>
      <p:sp>
        <p:nvSpPr>
          <p:cNvPr id="998" name="Google Shape;998;p20"/>
          <p:cNvSpPr txBox="1">
            <a:spLocks noGrp="1"/>
          </p:cNvSpPr>
          <p:nvPr>
            <p:ph type="body" idx="1"/>
          </p:nvPr>
        </p:nvSpPr>
        <p:spPr>
          <a:xfrm>
            <a:off x="467544" y="1563638"/>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u="sng" dirty="0" smtClean="0">
                <a:solidFill>
                  <a:srgbClr val="0070C0"/>
                </a:solidFill>
                <a:latin typeface="+mn-lt"/>
              </a:rPr>
              <a:t>Forget Gate</a:t>
            </a:r>
            <a:endParaRPr b="1" u="sng" dirty="0">
              <a:solidFill>
                <a:srgbClr val="0070C0"/>
              </a:solidFill>
              <a:latin typeface="+mn-lt"/>
            </a:endParaRPr>
          </a:p>
          <a:p>
            <a:pPr marL="0" lvl="0" indent="0" algn="l" rtl="0">
              <a:spcBef>
                <a:spcPts val="600"/>
              </a:spcBef>
              <a:spcAft>
                <a:spcPts val="0"/>
              </a:spcAft>
              <a:buNone/>
            </a:pPr>
            <a:r>
              <a:rPr lang="en" dirty="0" smtClean="0"/>
              <a:t>.</a:t>
            </a:r>
            <a:endParaRPr dirty="0"/>
          </a:p>
        </p:txBody>
      </p:sp>
      <p:sp>
        <p:nvSpPr>
          <p:cNvPr id="999" name="Google Shape;999;p20"/>
          <p:cNvSpPr txBox="1">
            <a:spLocks noGrp="1"/>
          </p:cNvSpPr>
          <p:nvPr>
            <p:ph type="body" idx="2"/>
          </p:nvPr>
        </p:nvSpPr>
        <p:spPr>
          <a:xfrm>
            <a:off x="3143240" y="150018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u="sng" dirty="0" smtClean="0">
                <a:solidFill>
                  <a:srgbClr val="0070C0"/>
                </a:solidFill>
                <a:latin typeface="+mn-lt"/>
              </a:rPr>
              <a:t>Input gate</a:t>
            </a:r>
            <a:endParaRPr b="1" u="sng" dirty="0">
              <a:solidFill>
                <a:srgbClr val="0070C0"/>
              </a:solidFill>
              <a:latin typeface="+mn-lt"/>
            </a:endParaRPr>
          </a:p>
        </p:txBody>
      </p:sp>
      <p:sp>
        <p:nvSpPr>
          <p:cNvPr id="1000" name="Google Shape;1000;p20"/>
          <p:cNvSpPr txBox="1">
            <a:spLocks noGrp="1"/>
          </p:cNvSpPr>
          <p:nvPr>
            <p:ph type="body" idx="3"/>
          </p:nvPr>
        </p:nvSpPr>
        <p:spPr>
          <a:xfrm>
            <a:off x="5853628" y="149163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u="sng" dirty="0" smtClean="0">
                <a:solidFill>
                  <a:srgbClr val="0070C0"/>
                </a:solidFill>
                <a:latin typeface="+mn-lt"/>
              </a:rPr>
              <a:t>Output gate</a:t>
            </a:r>
            <a:endParaRPr b="1" u="sng" dirty="0">
              <a:solidFill>
                <a:srgbClr val="0070C0"/>
              </a:solidFill>
              <a:latin typeface="+mn-lt"/>
            </a:endParaRPr>
          </a:p>
          <a:p>
            <a:pPr marL="0" lvl="0" indent="0" algn="l" rtl="0">
              <a:spcBef>
                <a:spcPts val="600"/>
              </a:spcBef>
              <a:spcAft>
                <a:spcPts val="0"/>
              </a:spcAft>
              <a:buNone/>
            </a:pPr>
            <a:endParaRPr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7" name="Picture 6" descr="forget.png"/>
          <p:cNvPicPr>
            <a:picLocks noChangeAspect="1"/>
          </p:cNvPicPr>
          <p:nvPr/>
        </p:nvPicPr>
        <p:blipFill>
          <a:blip r:embed="rId3"/>
          <a:srcRect r="68985"/>
          <a:stretch>
            <a:fillRect/>
          </a:stretch>
        </p:blipFill>
        <p:spPr>
          <a:xfrm>
            <a:off x="357158" y="2071684"/>
            <a:ext cx="1571636" cy="2609850"/>
          </a:xfrm>
          <a:prstGeom prst="rect">
            <a:avLst/>
          </a:prstGeom>
        </p:spPr>
      </p:pic>
      <p:pic>
        <p:nvPicPr>
          <p:cNvPr id="8" name="Picture 7" descr="input.png"/>
          <p:cNvPicPr>
            <a:picLocks noChangeAspect="1"/>
          </p:cNvPicPr>
          <p:nvPr/>
        </p:nvPicPr>
        <p:blipFill>
          <a:blip r:embed="rId4"/>
          <a:srcRect l="32063" r="49814"/>
          <a:stretch>
            <a:fillRect/>
          </a:stretch>
        </p:blipFill>
        <p:spPr>
          <a:xfrm>
            <a:off x="3286116" y="2143122"/>
            <a:ext cx="928694" cy="2524125"/>
          </a:xfrm>
          <a:prstGeom prst="rect">
            <a:avLst/>
          </a:prstGeom>
        </p:spPr>
      </p:pic>
      <p:pic>
        <p:nvPicPr>
          <p:cNvPr id="9" name="Picture 8" descr="output.png"/>
          <p:cNvPicPr>
            <a:picLocks noChangeAspect="1"/>
          </p:cNvPicPr>
          <p:nvPr/>
        </p:nvPicPr>
        <p:blipFill>
          <a:blip r:embed="rId5"/>
          <a:srcRect l="46875"/>
          <a:stretch>
            <a:fillRect/>
          </a:stretch>
        </p:blipFill>
        <p:spPr>
          <a:xfrm>
            <a:off x="5857884" y="2143122"/>
            <a:ext cx="2428892" cy="227754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214282" y="1285866"/>
            <a:ext cx="7000924" cy="3039104"/>
          </a:xfrm>
          <a:prstGeom prst="rect">
            <a:avLst/>
          </a:prstGeom>
        </p:spPr>
        <p:txBody>
          <a:bodyPr spcFirstLastPara="1" wrap="square" lIns="0" tIns="0" rIns="0" bIns="0" anchor="t" anchorCtr="0">
            <a:noAutofit/>
          </a:bodyPr>
          <a:lstStyle/>
          <a:p>
            <a:pPr marL="114300" indent="0">
              <a:buNone/>
            </a:pPr>
            <a:r>
              <a:rPr lang="en-IN" sz="2000" b="1" i="0" dirty="0">
                <a:solidFill>
                  <a:srgbClr val="0070C0"/>
                </a:solidFill>
                <a:effectLst/>
                <a:latin typeface="+mn-lt"/>
              </a:rPr>
              <a:t>LSTM networks find useful applications in the following areas:</a:t>
            </a:r>
          </a:p>
          <a:p>
            <a:pPr>
              <a:buFont typeface="Wingdings" pitchFamily="2" charset="2"/>
              <a:buChar char="Ø"/>
            </a:pPr>
            <a:r>
              <a:rPr lang="en-IN" sz="2000" b="1" i="0" dirty="0">
                <a:solidFill>
                  <a:srgbClr val="0070C0"/>
                </a:solidFill>
                <a:effectLst/>
                <a:latin typeface="+mn-lt"/>
              </a:rPr>
              <a:t>Language </a:t>
            </a:r>
            <a:r>
              <a:rPr lang="en-IN" sz="2000" b="1" i="0" dirty="0" smtClean="0">
                <a:solidFill>
                  <a:srgbClr val="0070C0"/>
                </a:solidFill>
                <a:effectLst/>
                <a:latin typeface="+mn-lt"/>
              </a:rPr>
              <a:t>modelling                                                   </a:t>
            </a:r>
            <a:endParaRPr lang="en-IN" sz="2000" b="1" i="0" dirty="0">
              <a:solidFill>
                <a:srgbClr val="0070C0"/>
              </a:solidFill>
              <a:effectLst/>
              <a:latin typeface="+mn-lt"/>
            </a:endParaRPr>
          </a:p>
          <a:p>
            <a:pPr>
              <a:buFont typeface="Wingdings" pitchFamily="2" charset="2"/>
              <a:buChar char="Ø"/>
            </a:pPr>
            <a:r>
              <a:rPr lang="en-IN" sz="2000" b="1" i="0" dirty="0">
                <a:solidFill>
                  <a:srgbClr val="0070C0"/>
                </a:solidFill>
                <a:effectLst/>
                <a:latin typeface="+mn-lt"/>
              </a:rPr>
              <a:t>Machine translation</a:t>
            </a:r>
          </a:p>
          <a:p>
            <a:pPr>
              <a:buFont typeface="Wingdings" pitchFamily="2" charset="2"/>
              <a:buChar char="Ø"/>
            </a:pPr>
            <a:r>
              <a:rPr lang="en-IN" sz="2000" b="1" i="0" dirty="0">
                <a:solidFill>
                  <a:srgbClr val="0070C0"/>
                </a:solidFill>
                <a:effectLst/>
                <a:latin typeface="+mn-lt"/>
              </a:rPr>
              <a:t>Handwriting recognition</a:t>
            </a:r>
          </a:p>
          <a:p>
            <a:pPr>
              <a:buFont typeface="Wingdings" pitchFamily="2" charset="2"/>
              <a:buChar char="Ø"/>
            </a:pPr>
            <a:r>
              <a:rPr lang="en-IN" sz="2000" b="1" i="0" dirty="0">
                <a:solidFill>
                  <a:srgbClr val="0070C0"/>
                </a:solidFill>
                <a:effectLst/>
                <a:latin typeface="+mn-lt"/>
              </a:rPr>
              <a:t>Image captioning</a:t>
            </a:r>
          </a:p>
          <a:p>
            <a:pPr>
              <a:buFont typeface="Wingdings" pitchFamily="2" charset="2"/>
              <a:buChar char="Ø"/>
            </a:pPr>
            <a:r>
              <a:rPr lang="en-IN" sz="2000" b="1" i="0" dirty="0">
                <a:solidFill>
                  <a:srgbClr val="0070C0"/>
                </a:solidFill>
                <a:effectLst/>
                <a:latin typeface="+mn-lt"/>
              </a:rPr>
              <a:t>Image generation using attention models</a:t>
            </a:r>
          </a:p>
          <a:p>
            <a:pPr>
              <a:buFont typeface="Wingdings" pitchFamily="2" charset="2"/>
              <a:buChar char="Ø"/>
            </a:pPr>
            <a:r>
              <a:rPr lang="en-IN" sz="2000" b="1" i="0" dirty="0">
                <a:solidFill>
                  <a:srgbClr val="0070C0"/>
                </a:solidFill>
                <a:effectLst/>
                <a:latin typeface="+mn-lt"/>
              </a:rPr>
              <a:t>Question answering</a:t>
            </a:r>
          </a:p>
          <a:p>
            <a:pPr marL="0" lvl="0" indent="0" algn="l" rtl="0">
              <a:spcBef>
                <a:spcPts val="600"/>
              </a:spcBef>
              <a:spcAft>
                <a:spcPts val="0"/>
              </a:spcAft>
              <a:buNone/>
            </a:pPr>
            <a:endParaRPr b="1" dirty="0"/>
          </a:p>
        </p:txBody>
      </p:sp>
      <p:sp>
        <p:nvSpPr>
          <p:cNvPr id="858" name="Google Shape;858;p1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sz="4000" b="1" u="sng" dirty="0">
                <a:latin typeface="+mj-lt"/>
              </a:rPr>
              <a:t>LSTM Applications</a:t>
            </a:r>
            <a:endParaRPr sz="4000" b="1" u="sng" dirty="0">
              <a:latin typeface="+mj-lt"/>
            </a:endParaRPr>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28564" y="642924"/>
            <a:ext cx="8715436" cy="108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000" b="1" u="sng" dirty="0" smtClean="0">
                <a:latin typeface="+mj-lt"/>
              </a:rPr>
              <a:t>LSTM Implementation </a:t>
            </a:r>
            <a:r>
              <a:rPr lang="en-US" sz="4000" b="1" dirty="0" smtClean="0">
                <a:latin typeface="+mj-lt"/>
              </a:rPr>
              <a:t>:</a:t>
            </a:r>
            <a:endParaRPr sz="4000" b="1" dirty="0">
              <a:latin typeface="+mj-lt"/>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6" name="TextBox 5"/>
          <p:cNvSpPr txBox="1"/>
          <p:nvPr/>
        </p:nvSpPr>
        <p:spPr>
          <a:xfrm>
            <a:off x="429331" y="1574195"/>
            <a:ext cx="8072494" cy="3170099"/>
          </a:xfrm>
          <a:prstGeom prst="rect">
            <a:avLst/>
          </a:prstGeom>
          <a:noFill/>
        </p:spPr>
        <p:txBody>
          <a:bodyPr wrap="square" rtlCol="0">
            <a:spAutoFit/>
          </a:bodyPr>
          <a:lstStyle/>
          <a:p>
            <a:r>
              <a:rPr lang="en-US" sz="1800" b="1" dirty="0">
                <a:solidFill>
                  <a:srgbClr val="0070C0"/>
                </a:solidFill>
                <a:latin typeface="+mn-lt"/>
              </a:rPr>
              <a:t>Step 1: Prepare the data by converting it into suitable input sequences. </a:t>
            </a:r>
            <a:endParaRPr lang="en-US" sz="1800" b="1" dirty="0" smtClean="0">
              <a:solidFill>
                <a:srgbClr val="0070C0"/>
              </a:solidFill>
              <a:latin typeface="+mn-lt"/>
            </a:endParaRPr>
          </a:p>
          <a:p>
            <a:r>
              <a:rPr lang="en-US" sz="1800" b="1" dirty="0" smtClean="0">
                <a:solidFill>
                  <a:srgbClr val="0070C0"/>
                </a:solidFill>
                <a:latin typeface="+mn-lt"/>
              </a:rPr>
              <a:t>Step </a:t>
            </a:r>
            <a:r>
              <a:rPr lang="en-US" sz="1800" b="1" dirty="0">
                <a:solidFill>
                  <a:srgbClr val="0070C0"/>
                </a:solidFill>
                <a:latin typeface="+mn-lt"/>
              </a:rPr>
              <a:t>2: Split the data into training and testing sets. </a:t>
            </a:r>
            <a:endParaRPr lang="en-US" sz="1800" b="1" dirty="0" smtClean="0">
              <a:solidFill>
                <a:srgbClr val="0070C0"/>
              </a:solidFill>
              <a:latin typeface="+mn-lt"/>
            </a:endParaRPr>
          </a:p>
          <a:p>
            <a:r>
              <a:rPr lang="en-US" sz="1800" b="1" dirty="0" smtClean="0">
                <a:solidFill>
                  <a:srgbClr val="0070C0"/>
                </a:solidFill>
                <a:latin typeface="+mn-lt"/>
              </a:rPr>
              <a:t>Step </a:t>
            </a:r>
            <a:r>
              <a:rPr lang="en-US" sz="1800" b="1" dirty="0">
                <a:solidFill>
                  <a:srgbClr val="0070C0"/>
                </a:solidFill>
                <a:latin typeface="+mn-lt"/>
              </a:rPr>
              <a:t>3: Build an LSTM model architecture, including input, LSTM layers, and output layer. </a:t>
            </a:r>
            <a:endParaRPr lang="en-US" sz="1800" b="1" dirty="0" smtClean="0">
              <a:solidFill>
                <a:srgbClr val="0070C0"/>
              </a:solidFill>
              <a:latin typeface="+mn-lt"/>
            </a:endParaRPr>
          </a:p>
          <a:p>
            <a:r>
              <a:rPr lang="en-US" sz="1800" b="1" dirty="0" smtClean="0">
                <a:solidFill>
                  <a:srgbClr val="0070C0"/>
                </a:solidFill>
                <a:latin typeface="+mn-lt"/>
              </a:rPr>
              <a:t>Step </a:t>
            </a:r>
            <a:r>
              <a:rPr lang="en-US" sz="1800" b="1" dirty="0">
                <a:solidFill>
                  <a:srgbClr val="0070C0"/>
                </a:solidFill>
                <a:latin typeface="+mn-lt"/>
              </a:rPr>
              <a:t>4: Compile the model with appropriate loss and optimization </a:t>
            </a:r>
            <a:r>
              <a:rPr lang="en-US" sz="1800" b="1" dirty="0" smtClean="0">
                <a:solidFill>
                  <a:srgbClr val="0070C0"/>
                </a:solidFill>
                <a:latin typeface="+mn-lt"/>
              </a:rPr>
              <a:t>     functions</a:t>
            </a:r>
            <a:r>
              <a:rPr lang="en-US" sz="1800" b="1" dirty="0">
                <a:solidFill>
                  <a:srgbClr val="0070C0"/>
                </a:solidFill>
                <a:latin typeface="+mn-lt"/>
              </a:rPr>
              <a:t>. </a:t>
            </a:r>
            <a:endParaRPr lang="en-US" sz="1800" b="1" dirty="0" smtClean="0">
              <a:solidFill>
                <a:srgbClr val="0070C0"/>
              </a:solidFill>
              <a:latin typeface="+mn-lt"/>
            </a:endParaRPr>
          </a:p>
          <a:p>
            <a:r>
              <a:rPr lang="en-US" sz="1800" b="1" dirty="0" smtClean="0">
                <a:solidFill>
                  <a:srgbClr val="0070C0"/>
                </a:solidFill>
                <a:latin typeface="+mn-lt"/>
              </a:rPr>
              <a:t>Step </a:t>
            </a:r>
            <a:r>
              <a:rPr lang="en-US" sz="1800" b="1" dirty="0">
                <a:solidFill>
                  <a:srgbClr val="0070C0"/>
                </a:solidFill>
                <a:latin typeface="+mn-lt"/>
              </a:rPr>
              <a:t>5: Train the LSTM model on the training data. </a:t>
            </a:r>
            <a:endParaRPr lang="en-US" sz="1800" b="1" dirty="0" smtClean="0">
              <a:solidFill>
                <a:srgbClr val="0070C0"/>
              </a:solidFill>
              <a:latin typeface="+mn-lt"/>
            </a:endParaRPr>
          </a:p>
          <a:p>
            <a:r>
              <a:rPr lang="en-US" sz="1800" b="1" dirty="0" smtClean="0">
                <a:solidFill>
                  <a:srgbClr val="0070C0"/>
                </a:solidFill>
                <a:latin typeface="+mn-lt"/>
              </a:rPr>
              <a:t>Step </a:t>
            </a:r>
            <a:r>
              <a:rPr lang="en-US" sz="1800" b="1" dirty="0">
                <a:solidFill>
                  <a:srgbClr val="0070C0"/>
                </a:solidFill>
                <a:latin typeface="+mn-lt"/>
              </a:rPr>
              <a:t>6: Evaluate the model's performance on the testing data. </a:t>
            </a:r>
            <a:endParaRPr lang="en-US" sz="1800" b="1" dirty="0" smtClean="0">
              <a:solidFill>
                <a:srgbClr val="0070C0"/>
              </a:solidFill>
              <a:latin typeface="+mn-lt"/>
            </a:endParaRPr>
          </a:p>
          <a:p>
            <a:r>
              <a:rPr lang="en-US" sz="1800" b="1" dirty="0" smtClean="0">
                <a:solidFill>
                  <a:srgbClr val="0070C0"/>
                </a:solidFill>
                <a:latin typeface="+mn-lt"/>
              </a:rPr>
              <a:t>Step </a:t>
            </a:r>
            <a:r>
              <a:rPr lang="en-US" sz="1800" b="1" dirty="0">
                <a:solidFill>
                  <a:srgbClr val="0070C0"/>
                </a:solidFill>
                <a:latin typeface="+mn-lt"/>
              </a:rPr>
              <a:t>7: Make predictions using the trained LSTM model on new data. </a:t>
            </a:r>
            <a:endParaRPr lang="en-US" sz="1800" b="1" dirty="0" smtClean="0">
              <a:solidFill>
                <a:srgbClr val="0070C0"/>
              </a:solidFill>
              <a:latin typeface="+mn-lt"/>
            </a:endParaRPr>
          </a:p>
          <a:p>
            <a:r>
              <a:rPr lang="en-US" sz="1800" b="1" dirty="0" smtClean="0">
                <a:solidFill>
                  <a:srgbClr val="0070C0"/>
                </a:solidFill>
                <a:latin typeface="+mn-lt"/>
              </a:rPr>
              <a:t>Step </a:t>
            </a:r>
            <a:r>
              <a:rPr lang="en-US" sz="1800" b="1" dirty="0">
                <a:solidFill>
                  <a:srgbClr val="0070C0"/>
                </a:solidFill>
                <a:latin typeface="+mn-lt"/>
              </a:rPr>
              <a:t>8: Assess the accuracy of the predictions using evaluation metrics.</a:t>
            </a:r>
            <a:endParaRPr lang="en-US" sz="1800" b="1" dirty="0" smtClean="0">
              <a:solidFill>
                <a:srgbClr val="0070C0"/>
              </a:solidFill>
              <a:latin typeface="+mn-lt"/>
            </a:endParaRPr>
          </a:p>
          <a:p>
            <a:endParaRPr lang="en-IN" sz="2000" b="1" dirty="0" smtClean="0">
              <a:solidFill>
                <a:srgbClr val="0070C0"/>
              </a:solidFill>
              <a:latin typeface="Barlow Light"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28564" y="285734"/>
            <a:ext cx="8715436"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b="1" u="sng" dirty="0" smtClean="0">
                <a:latin typeface="+mj-lt"/>
              </a:rPr>
              <a:t>LSTM Result Obtained :</a:t>
            </a:r>
            <a:endParaRPr sz="4000" b="1" u="sng" dirty="0">
              <a:latin typeface="+mj-lt"/>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203598"/>
            <a:ext cx="8201025" cy="3352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mj-lt"/>
              </a:rPr>
              <a:t>ARIMA (Autoregressive Integrated Moving Average) M</a:t>
            </a:r>
            <a:r>
              <a:rPr lang="en-US" sz="4400" b="1" dirty="0" smtClean="0">
                <a:latin typeface="+mj-lt"/>
              </a:rPr>
              <a:t>odel:</a:t>
            </a:r>
            <a:endParaRPr lang="en-IN" sz="4400" b="1" dirty="0">
              <a:latin typeface="+mj-l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extLst>
      <p:ext uri="{BB962C8B-B14F-4D97-AF65-F5344CB8AC3E}">
        <p14:creationId xmlns:p14="http://schemas.microsoft.com/office/powerpoint/2010/main" val="2513489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03232" cy="1082700"/>
          </a:xfrm>
        </p:spPr>
        <p:txBody>
          <a:bodyPr/>
          <a:lstStyle/>
          <a:p>
            <a:r>
              <a:rPr lang="en-US" sz="4000" b="1" u="sng" dirty="0" smtClean="0">
                <a:latin typeface="+mj-lt"/>
              </a:rPr>
              <a:t>ARIMA MODEL:</a:t>
            </a:r>
            <a:endParaRPr lang="en-IN" sz="4000" b="1" u="sng" dirty="0">
              <a:latin typeface="+mj-lt"/>
            </a:endParaRPr>
          </a:p>
        </p:txBody>
      </p:sp>
      <p:sp>
        <p:nvSpPr>
          <p:cNvPr id="3" name="Text Placeholder 2"/>
          <p:cNvSpPr>
            <a:spLocks noGrp="1"/>
          </p:cNvSpPr>
          <p:nvPr>
            <p:ph type="body" idx="1"/>
          </p:nvPr>
        </p:nvSpPr>
        <p:spPr>
          <a:xfrm>
            <a:off x="457200" y="1491630"/>
            <a:ext cx="7787208" cy="3183120"/>
          </a:xfrm>
        </p:spPr>
        <p:txBody>
          <a:bodyPr/>
          <a:lstStyle/>
          <a:p>
            <a:pPr marL="114300" indent="0">
              <a:buNone/>
            </a:pPr>
            <a:r>
              <a:rPr lang="en-US" dirty="0">
                <a:solidFill>
                  <a:srgbClr val="0070C0"/>
                </a:solidFill>
                <a:latin typeface="+mn-lt"/>
              </a:rPr>
              <a:t>The ARIMA (Autoregressive Integrated Moving Average) model is a popular time series forecasting technique in machine learning. It combines autoregressive (AR), moving average (MA), and differencing (I) components. ARIMA models capture temporal dependencies, trend, and seasonality in data. By analyzing past observations, it predicts future values. It is widely used in various domains, such as finance, economics, and meteorology, to make accurate predictions and support decision-making processes.</a:t>
            </a:r>
            <a:endParaRPr lang="en-IN" dirty="0">
              <a:solidFill>
                <a:srgbClr val="0070C0"/>
              </a:solidFill>
              <a:latin typeface="+mn-l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extLst>
      <p:ext uri="{BB962C8B-B14F-4D97-AF65-F5344CB8AC3E}">
        <p14:creationId xmlns:p14="http://schemas.microsoft.com/office/powerpoint/2010/main" val="3731201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7715200" cy="1082700"/>
          </a:xfrm>
        </p:spPr>
        <p:txBody>
          <a:bodyPr/>
          <a:lstStyle/>
          <a:p>
            <a:r>
              <a:rPr lang="en-US" sz="4400" b="1" u="sng" dirty="0" smtClean="0">
                <a:latin typeface="+mj-lt"/>
              </a:rPr>
              <a:t>Structure of </a:t>
            </a:r>
            <a:r>
              <a:rPr lang="en-US" sz="4400" b="1" u="sng" dirty="0" err="1" smtClean="0">
                <a:latin typeface="+mj-lt"/>
              </a:rPr>
              <a:t>Arima</a:t>
            </a:r>
            <a:r>
              <a:rPr lang="en-US" sz="4400" b="1" u="sng" dirty="0" smtClean="0">
                <a:latin typeface="+mj-lt"/>
              </a:rPr>
              <a:t> Model :</a:t>
            </a:r>
            <a:endParaRPr lang="en-IN" sz="4400" b="1" u="sng" dirty="0">
              <a:latin typeface="+mj-l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275606"/>
            <a:ext cx="4032448" cy="3532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63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88" y="586681"/>
            <a:ext cx="5640900" cy="1082700"/>
          </a:xfrm>
        </p:spPr>
        <p:txBody>
          <a:bodyPr/>
          <a:lstStyle/>
          <a:p>
            <a:r>
              <a:rPr lang="en-US" sz="4400" b="1" u="sng" dirty="0" smtClean="0">
                <a:latin typeface="+mj-lt"/>
              </a:rPr>
              <a:t>ARIMA Applications:</a:t>
            </a:r>
            <a:endParaRPr lang="en-IN" sz="4400" b="1" u="sng" dirty="0">
              <a:latin typeface="+mj-lt"/>
            </a:endParaRPr>
          </a:p>
        </p:txBody>
      </p:sp>
      <p:sp>
        <p:nvSpPr>
          <p:cNvPr id="3" name="Text Placeholder 2"/>
          <p:cNvSpPr>
            <a:spLocks noGrp="1"/>
          </p:cNvSpPr>
          <p:nvPr>
            <p:ph type="body" idx="1"/>
          </p:nvPr>
        </p:nvSpPr>
        <p:spPr>
          <a:xfrm>
            <a:off x="467544" y="1635646"/>
            <a:ext cx="7499176" cy="3327136"/>
          </a:xfrm>
        </p:spPr>
        <p:txBody>
          <a:bodyPr/>
          <a:lstStyle/>
          <a:p>
            <a:pPr marL="114300" indent="0">
              <a:buNone/>
            </a:pPr>
            <a:r>
              <a:rPr lang="en-IN" b="1" dirty="0" smtClean="0">
                <a:solidFill>
                  <a:srgbClr val="0070C0"/>
                </a:solidFill>
                <a:latin typeface="+mn-lt"/>
              </a:rPr>
              <a:t>ARIMA </a:t>
            </a:r>
            <a:r>
              <a:rPr lang="en-IN" b="1" dirty="0">
                <a:solidFill>
                  <a:srgbClr val="0070C0"/>
                </a:solidFill>
                <a:latin typeface="+mn-lt"/>
              </a:rPr>
              <a:t>networks find useful applications in the following areas:</a:t>
            </a:r>
          </a:p>
          <a:p>
            <a:pPr>
              <a:buFont typeface="Wingdings" pitchFamily="2" charset="2"/>
              <a:buChar char="Ø"/>
            </a:pPr>
            <a:r>
              <a:rPr lang="en-IN" b="1" dirty="0" smtClean="0">
                <a:solidFill>
                  <a:srgbClr val="0070C0"/>
                </a:solidFill>
                <a:latin typeface="+mn-lt"/>
              </a:rPr>
              <a:t>Finance and Economics                                               </a:t>
            </a:r>
            <a:endParaRPr lang="en-IN" b="1" dirty="0">
              <a:solidFill>
                <a:srgbClr val="0070C0"/>
              </a:solidFill>
              <a:latin typeface="+mn-lt"/>
            </a:endParaRPr>
          </a:p>
          <a:p>
            <a:pPr>
              <a:buFont typeface="Wingdings" pitchFamily="2" charset="2"/>
              <a:buChar char="Ø"/>
            </a:pPr>
            <a:r>
              <a:rPr lang="en-IN" b="1" dirty="0" smtClean="0">
                <a:solidFill>
                  <a:srgbClr val="0070C0"/>
                </a:solidFill>
                <a:latin typeface="+mn-lt"/>
              </a:rPr>
              <a:t>Demand Forecasting </a:t>
            </a:r>
          </a:p>
          <a:p>
            <a:pPr>
              <a:buFont typeface="Wingdings" pitchFamily="2" charset="2"/>
              <a:buChar char="Ø"/>
            </a:pPr>
            <a:r>
              <a:rPr lang="en-IN" b="1" dirty="0" smtClean="0">
                <a:solidFill>
                  <a:srgbClr val="0070C0"/>
                </a:solidFill>
                <a:latin typeface="+mn-lt"/>
              </a:rPr>
              <a:t>Energy Sector</a:t>
            </a:r>
          </a:p>
          <a:p>
            <a:pPr>
              <a:buFont typeface="Wingdings" pitchFamily="2" charset="2"/>
              <a:buChar char="Ø"/>
            </a:pPr>
            <a:r>
              <a:rPr lang="en-US" b="1" dirty="0" smtClean="0">
                <a:solidFill>
                  <a:srgbClr val="0070C0"/>
                </a:solidFill>
                <a:latin typeface="+mn-lt"/>
              </a:rPr>
              <a:t>Sales and Marketing</a:t>
            </a:r>
            <a:endParaRPr lang="en-IN" b="1" dirty="0">
              <a:solidFill>
                <a:srgbClr val="0070C0"/>
              </a:solidFill>
              <a:latin typeface="+mn-lt"/>
            </a:endParaRPr>
          </a:p>
          <a:p>
            <a:pPr>
              <a:buFont typeface="Wingdings" pitchFamily="2" charset="2"/>
              <a:buChar char="Ø"/>
            </a:pPr>
            <a:r>
              <a:rPr lang="en-US" b="1" dirty="0" smtClean="0">
                <a:solidFill>
                  <a:srgbClr val="0070C0"/>
                </a:solidFill>
                <a:latin typeface="+mn-lt"/>
              </a:rPr>
              <a:t>Healthcare</a:t>
            </a:r>
            <a:endParaRPr lang="en-IN" b="1" dirty="0">
              <a:solidFill>
                <a:srgbClr val="0070C0"/>
              </a:solidFill>
              <a:latin typeface="+mn-lt"/>
            </a:endParaRP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extLst>
      <p:ext uri="{BB962C8B-B14F-4D97-AF65-F5344CB8AC3E}">
        <p14:creationId xmlns:p14="http://schemas.microsoft.com/office/powerpoint/2010/main" val="195757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285720" y="0"/>
            <a:ext cx="8643998" cy="1416300"/>
          </a:xfrm>
          <a:prstGeom prst="rect">
            <a:avLst/>
          </a:prstGeom>
        </p:spPr>
        <p:txBody>
          <a:bodyPr spcFirstLastPara="1" wrap="square" lIns="0" tIns="0" rIns="0" bIns="0" anchor="ctr" anchorCtr="0">
            <a:noAutofit/>
          </a:bodyPr>
          <a:lstStyle/>
          <a:p>
            <a:pPr lvl="0" algn="ctr"/>
            <a:r>
              <a:rPr lang="en" sz="2000" b="1" dirty="0" smtClean="0">
                <a:solidFill>
                  <a:schemeClr val="tx1">
                    <a:lumMod val="75000"/>
                  </a:schemeClr>
                </a:solidFill>
              </a:rPr>
              <a:t>UNIVERSITY COLLEGE OF ENGINEERING &amp; </a:t>
            </a:r>
            <a:r>
              <a:rPr lang="en" sz="2000" b="1" dirty="0" smtClean="0">
                <a:solidFill>
                  <a:schemeClr val="tx1">
                    <a:lumMod val="75000"/>
                  </a:schemeClr>
                </a:solidFill>
              </a:rPr>
              <a:t>TECHNOLOGY</a:t>
            </a:r>
            <a:br>
              <a:rPr lang="en" sz="2000" b="1" dirty="0" smtClean="0">
                <a:solidFill>
                  <a:schemeClr val="tx1">
                    <a:lumMod val="75000"/>
                  </a:schemeClr>
                </a:solidFill>
              </a:rPr>
            </a:br>
            <a:r>
              <a:rPr lang="en" sz="2000" b="1" dirty="0" smtClean="0">
                <a:solidFill>
                  <a:schemeClr val="tx1">
                    <a:lumMod val="75000"/>
                  </a:schemeClr>
                </a:solidFill>
              </a:rPr>
              <a:t>VINOBA BHAVE UNIVERSITY</a:t>
            </a:r>
            <a:endParaRPr sz="2000" b="1" dirty="0">
              <a:solidFill>
                <a:schemeClr val="tx1">
                  <a:lumMod val="75000"/>
                </a:schemeClr>
              </a:solidFill>
            </a:endParaRPr>
          </a:p>
        </p:txBody>
      </p:sp>
      <p:pic>
        <p:nvPicPr>
          <p:cNvPr id="339" name="image1.jpeg"/>
          <p:cNvPicPr/>
          <p:nvPr/>
        </p:nvPicPr>
        <p:blipFill>
          <a:blip r:embed="rId3" cstate="print"/>
          <a:stretch>
            <a:fillRect/>
          </a:stretch>
        </p:blipFill>
        <p:spPr>
          <a:xfrm>
            <a:off x="179512" y="339502"/>
            <a:ext cx="749150" cy="750667"/>
          </a:xfrm>
          <a:prstGeom prst="rect">
            <a:avLst/>
          </a:prstGeom>
        </p:spPr>
      </p:pic>
      <p:sp>
        <p:nvSpPr>
          <p:cNvPr id="340" name="TextBox 339"/>
          <p:cNvSpPr txBox="1"/>
          <p:nvPr/>
        </p:nvSpPr>
        <p:spPr>
          <a:xfrm>
            <a:off x="395536" y="1090169"/>
            <a:ext cx="8143932" cy="369332"/>
          </a:xfrm>
          <a:prstGeom prst="rect">
            <a:avLst/>
          </a:prstGeom>
          <a:noFill/>
          <a:ln>
            <a:noFill/>
          </a:ln>
        </p:spPr>
        <p:txBody>
          <a:bodyPr wrap="square" rtlCol="0">
            <a:spAutoFit/>
          </a:bodyPr>
          <a:lstStyle/>
          <a:p>
            <a:pPr algn="ctr"/>
            <a:r>
              <a:rPr lang="en-US" sz="1800" b="1" u="sng" dirty="0" smtClean="0">
                <a:solidFill>
                  <a:srgbClr val="0070C0"/>
                </a:solidFill>
                <a:latin typeface="+mj-lt"/>
              </a:rPr>
              <a:t>Topic : BITCOIN PRICE PREDICTION</a:t>
            </a:r>
            <a:endParaRPr lang="en-IN" sz="1800" b="1" u="sng" dirty="0">
              <a:solidFill>
                <a:srgbClr val="0070C0"/>
              </a:solidFill>
              <a:latin typeface="+mj-lt"/>
            </a:endParaRPr>
          </a:p>
        </p:txBody>
      </p:sp>
      <p:sp>
        <p:nvSpPr>
          <p:cNvPr id="289" name="Google Shape;338;p12"/>
          <p:cNvSpPr txBox="1">
            <a:spLocks/>
          </p:cNvSpPr>
          <p:nvPr/>
        </p:nvSpPr>
        <p:spPr>
          <a:xfrm>
            <a:off x="1187624" y="1923678"/>
            <a:ext cx="6336704" cy="14163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chemeClr val="accent2"/>
              </a:buClr>
              <a:buSzPts val="4800"/>
              <a:buFont typeface="Raleway Thin"/>
              <a:buNone/>
              <a:tabLst/>
              <a:defRPr/>
            </a:pPr>
            <a:r>
              <a:rPr kumimoji="0" lang="en-US" sz="1600" b="1" i="0" u="sng" strike="noStrike" kern="0" cap="none" spc="0" normalizeH="0" baseline="0" noProof="0" dirty="0" smtClean="0">
                <a:ln>
                  <a:noFill/>
                </a:ln>
                <a:solidFill>
                  <a:srgbClr val="0070C0"/>
                </a:solidFill>
                <a:effectLst/>
                <a:uLnTx/>
                <a:uFillTx/>
                <a:latin typeface="+mj-lt"/>
                <a:ea typeface="Raleway Thin"/>
                <a:cs typeface="Raleway Thin"/>
                <a:sym typeface="Raleway Thin"/>
              </a:rPr>
              <a:t>PRESENTED BY :</a:t>
            </a:r>
            <a:br>
              <a:rPr kumimoji="0" lang="en-US" sz="1600" b="1" i="0" u="sng" strike="noStrike" kern="0" cap="none" spc="0" normalizeH="0" baseline="0" noProof="0" dirty="0" smtClean="0">
                <a:ln>
                  <a:noFill/>
                </a:ln>
                <a:solidFill>
                  <a:srgbClr val="0070C0"/>
                </a:solidFill>
                <a:effectLst/>
                <a:uLnTx/>
                <a:uFillTx/>
                <a:latin typeface="+mj-lt"/>
                <a:ea typeface="Raleway Thin"/>
                <a:cs typeface="Raleway Thin"/>
                <a:sym typeface="Raleway Thin"/>
              </a:rPr>
            </a:br>
            <a:r>
              <a:rPr kumimoji="0" lang="en-US" sz="1600" b="1" i="0" u="none" strike="noStrike" kern="0" cap="none" spc="0" normalizeH="0" baseline="0" noProof="0" dirty="0" smtClean="0">
                <a:ln>
                  <a:noFill/>
                </a:ln>
                <a:solidFill>
                  <a:srgbClr val="0070C0"/>
                </a:solidFill>
                <a:effectLst/>
                <a:uLnTx/>
                <a:uFillTx/>
                <a:latin typeface="+mj-lt"/>
                <a:ea typeface="Raleway Thin"/>
                <a:cs typeface="Raleway Thin"/>
                <a:sym typeface="Raleway Thin"/>
              </a:rPr>
              <a:t>ANISHA</a:t>
            </a:r>
            <a:r>
              <a:rPr kumimoji="0" lang="en-US" sz="1600" b="1" i="0" u="none" strike="noStrike" kern="0" cap="none" spc="0" normalizeH="0" noProof="0" dirty="0" smtClean="0">
                <a:ln>
                  <a:noFill/>
                </a:ln>
                <a:solidFill>
                  <a:srgbClr val="0070C0"/>
                </a:solidFill>
                <a:effectLst/>
                <a:uLnTx/>
                <a:uFillTx/>
                <a:latin typeface="+mj-lt"/>
                <a:ea typeface="Raleway Thin"/>
                <a:cs typeface="Raleway Thin"/>
                <a:sym typeface="Raleway Thin"/>
              </a:rPr>
              <a:t> KUMARI</a:t>
            </a:r>
            <a:r>
              <a:rPr kumimoji="0" lang="en-US" sz="1600" b="1" i="0" u="none" strike="noStrike" kern="0" cap="none" spc="0" normalizeH="0" baseline="0" noProof="0" dirty="0" smtClean="0">
                <a:ln>
                  <a:noFill/>
                </a:ln>
                <a:solidFill>
                  <a:srgbClr val="0070C0"/>
                </a:solidFill>
                <a:effectLst/>
                <a:uLnTx/>
                <a:uFillTx/>
                <a:latin typeface="+mj-lt"/>
                <a:ea typeface="Raleway Thin"/>
                <a:cs typeface="Raleway Thin"/>
                <a:sym typeface="Raleway Thin"/>
              </a:rPr>
              <a:t> (1911102)</a:t>
            </a:r>
            <a:endParaRPr lang="en-US" sz="1600" b="1" dirty="0">
              <a:solidFill>
                <a:srgbClr val="0070C0"/>
              </a:solidFill>
              <a:latin typeface="+mj-lt"/>
              <a:ea typeface="Raleway Thin"/>
              <a:cs typeface="Raleway Thin"/>
              <a:sym typeface="Raleway Thin"/>
            </a:endParaRPr>
          </a:p>
          <a:p>
            <a:pPr marL="0" marR="0" lvl="0" indent="0" algn="ctr" defTabSz="914400" rtl="0" eaLnBrk="1" fontAlgn="auto" latinLnBrk="0" hangingPunct="1">
              <a:lnSpc>
                <a:spcPct val="90000"/>
              </a:lnSpc>
              <a:spcBef>
                <a:spcPts val="0"/>
              </a:spcBef>
              <a:spcAft>
                <a:spcPts val="0"/>
              </a:spcAft>
              <a:buClr>
                <a:schemeClr val="accent2"/>
              </a:buClr>
              <a:buSzPts val="4800"/>
              <a:buFont typeface="Raleway Thin"/>
              <a:buNone/>
              <a:tabLst/>
              <a:defRPr/>
            </a:pPr>
            <a:r>
              <a:rPr kumimoji="0" lang="en-US" sz="1600" b="1" i="0" u="none" strike="noStrike" kern="0" cap="none" spc="0" normalizeH="0" baseline="0" noProof="0" dirty="0" smtClean="0">
                <a:ln>
                  <a:noFill/>
                </a:ln>
                <a:solidFill>
                  <a:srgbClr val="0070C0"/>
                </a:solidFill>
                <a:effectLst/>
                <a:uLnTx/>
                <a:uFillTx/>
                <a:latin typeface="+mj-lt"/>
                <a:ea typeface="Raleway Thin"/>
                <a:cs typeface="Raleway Thin"/>
                <a:sym typeface="Raleway Thin"/>
              </a:rPr>
              <a:t>RAHUL</a:t>
            </a:r>
            <a:r>
              <a:rPr kumimoji="0" lang="en-US" sz="1600" b="1" i="0" u="none" strike="noStrike" kern="0" cap="none" spc="0" normalizeH="0" noProof="0" dirty="0" smtClean="0">
                <a:ln>
                  <a:noFill/>
                </a:ln>
                <a:solidFill>
                  <a:srgbClr val="0070C0"/>
                </a:solidFill>
                <a:effectLst/>
                <a:uLnTx/>
                <a:uFillTx/>
                <a:latin typeface="+mj-lt"/>
                <a:ea typeface="Raleway Thin"/>
                <a:cs typeface="Raleway Thin"/>
                <a:sym typeface="Raleway Thin"/>
              </a:rPr>
              <a:t> KUMAR </a:t>
            </a:r>
            <a:r>
              <a:rPr kumimoji="0" lang="en-US" sz="1600" b="1" i="0" u="none" strike="noStrike" kern="0" cap="none" spc="0" normalizeH="0" baseline="0" noProof="0" dirty="0" smtClean="0">
                <a:ln>
                  <a:noFill/>
                </a:ln>
                <a:solidFill>
                  <a:srgbClr val="0070C0"/>
                </a:solidFill>
                <a:effectLst/>
                <a:uLnTx/>
                <a:uFillTx/>
                <a:latin typeface="+mj-lt"/>
                <a:ea typeface="Raleway Thin"/>
                <a:cs typeface="Raleway Thin"/>
                <a:sym typeface="Raleway Thin"/>
              </a:rPr>
              <a:t>(1911113)</a:t>
            </a:r>
            <a:br>
              <a:rPr kumimoji="0" lang="en-US" sz="1600" b="1" i="0" u="none" strike="noStrike" kern="0" cap="none" spc="0" normalizeH="0" baseline="0" noProof="0" dirty="0" smtClean="0">
                <a:ln>
                  <a:noFill/>
                </a:ln>
                <a:solidFill>
                  <a:srgbClr val="0070C0"/>
                </a:solidFill>
                <a:effectLst/>
                <a:uLnTx/>
                <a:uFillTx/>
                <a:latin typeface="+mj-lt"/>
                <a:ea typeface="Raleway Thin"/>
                <a:cs typeface="Raleway Thin"/>
                <a:sym typeface="Raleway Thin"/>
              </a:rPr>
            </a:br>
            <a:r>
              <a:rPr kumimoji="0" lang="en-US" sz="1600" b="1" i="0" u="none" strike="noStrike" kern="0" cap="none" spc="0" normalizeH="0" baseline="0" noProof="0" dirty="0" smtClean="0">
                <a:ln>
                  <a:noFill/>
                </a:ln>
                <a:solidFill>
                  <a:srgbClr val="0070C0"/>
                </a:solidFill>
                <a:effectLst/>
                <a:uLnTx/>
                <a:uFillTx/>
                <a:latin typeface="+mj-lt"/>
                <a:ea typeface="Raleway Thin"/>
                <a:cs typeface="Raleway Thin"/>
                <a:sym typeface="Raleway Thin"/>
              </a:rPr>
              <a:t> SAURABH</a:t>
            </a:r>
            <a:r>
              <a:rPr kumimoji="0" lang="en-US" sz="1600" b="1" i="0" u="none" strike="noStrike" kern="0" cap="none" spc="0" normalizeH="0" noProof="0" dirty="0" smtClean="0">
                <a:ln>
                  <a:noFill/>
                </a:ln>
                <a:solidFill>
                  <a:srgbClr val="0070C0"/>
                </a:solidFill>
                <a:effectLst/>
                <a:uLnTx/>
                <a:uFillTx/>
                <a:latin typeface="+mj-lt"/>
                <a:ea typeface="Raleway Thin"/>
                <a:cs typeface="Raleway Thin"/>
                <a:sym typeface="Raleway Thin"/>
              </a:rPr>
              <a:t> KR. DEEPAK</a:t>
            </a:r>
            <a:r>
              <a:rPr kumimoji="0" lang="en-US" sz="1600" b="1" i="0" u="none" strike="noStrike" kern="0" cap="none" spc="0" normalizeH="0" baseline="0" noProof="0" dirty="0" smtClean="0">
                <a:ln>
                  <a:noFill/>
                </a:ln>
                <a:solidFill>
                  <a:srgbClr val="0070C0"/>
                </a:solidFill>
                <a:effectLst/>
                <a:uLnTx/>
                <a:uFillTx/>
                <a:latin typeface="+mj-lt"/>
                <a:ea typeface="Raleway Thin"/>
                <a:cs typeface="Raleway Thin"/>
                <a:sym typeface="Raleway Thin"/>
              </a:rPr>
              <a:t> (1911116)</a:t>
            </a:r>
          </a:p>
          <a:p>
            <a:pPr marL="0" marR="0" lvl="0" indent="0" algn="ctr" defTabSz="914400" rtl="0" eaLnBrk="1" fontAlgn="auto" latinLnBrk="0" hangingPunct="1">
              <a:lnSpc>
                <a:spcPct val="90000"/>
              </a:lnSpc>
              <a:spcBef>
                <a:spcPts val="0"/>
              </a:spcBef>
              <a:spcAft>
                <a:spcPts val="0"/>
              </a:spcAft>
              <a:buClr>
                <a:schemeClr val="accent2"/>
              </a:buClr>
              <a:buSzPts val="4800"/>
              <a:buFont typeface="Raleway Thin"/>
              <a:buNone/>
              <a:tabLst/>
              <a:defRPr/>
            </a:pPr>
            <a:r>
              <a:rPr lang="en-US" sz="1600" b="1" dirty="0" smtClean="0">
                <a:solidFill>
                  <a:srgbClr val="0070C0"/>
                </a:solidFill>
                <a:latin typeface="+mj-lt"/>
                <a:ea typeface="Raleway Thin"/>
                <a:cs typeface="Raleway Thin"/>
                <a:sym typeface="Raleway Thin"/>
              </a:rPr>
              <a:t>SHIVAM ANAND (1911117)</a:t>
            </a:r>
          </a:p>
          <a:p>
            <a:pPr marL="0" marR="0" lvl="0" indent="0" algn="ctr" defTabSz="914400" rtl="0" eaLnBrk="1" fontAlgn="auto" latinLnBrk="0" hangingPunct="1">
              <a:lnSpc>
                <a:spcPct val="90000"/>
              </a:lnSpc>
              <a:spcBef>
                <a:spcPts val="0"/>
              </a:spcBef>
              <a:spcAft>
                <a:spcPts val="0"/>
              </a:spcAft>
              <a:buClr>
                <a:schemeClr val="accent2"/>
              </a:buClr>
              <a:buSzPts val="4800"/>
              <a:buFont typeface="Raleway Thin"/>
              <a:buNone/>
              <a:tabLst/>
              <a:defRPr/>
            </a:pPr>
            <a:r>
              <a:rPr kumimoji="0" lang="en-US" sz="1600" b="1" i="0" u="none" strike="noStrike" kern="0" cap="none" spc="0" normalizeH="0" baseline="0" noProof="0" dirty="0" smtClean="0">
                <a:ln>
                  <a:noFill/>
                </a:ln>
                <a:solidFill>
                  <a:srgbClr val="0070C0"/>
                </a:solidFill>
                <a:effectLst/>
                <a:uLnTx/>
                <a:uFillTx/>
                <a:latin typeface="+mj-lt"/>
                <a:ea typeface="Raleway Thin"/>
                <a:cs typeface="Raleway Thin"/>
                <a:sym typeface="Raleway Thin"/>
              </a:rPr>
              <a:t>JAULY</a:t>
            </a:r>
            <a:r>
              <a:rPr kumimoji="0" lang="en-US" sz="1600" b="1" i="0" u="none" strike="noStrike" kern="0" cap="none" spc="0" normalizeH="0" noProof="0" dirty="0" smtClean="0">
                <a:ln>
                  <a:noFill/>
                </a:ln>
                <a:solidFill>
                  <a:srgbClr val="0070C0"/>
                </a:solidFill>
                <a:effectLst/>
                <a:uLnTx/>
                <a:uFillTx/>
                <a:latin typeface="+mj-lt"/>
                <a:ea typeface="Raleway Thin"/>
                <a:cs typeface="Raleway Thin"/>
                <a:sym typeface="Raleway Thin"/>
              </a:rPr>
              <a:t> KUMARI (1911127)</a:t>
            </a:r>
            <a:endParaRPr kumimoji="0" lang="en-US" sz="1600" b="1" i="0" u="none" strike="noStrike" kern="0" cap="none" spc="0" normalizeH="0" baseline="0" noProof="0" dirty="0">
              <a:ln>
                <a:noFill/>
              </a:ln>
              <a:solidFill>
                <a:srgbClr val="0070C0"/>
              </a:solidFill>
              <a:effectLst/>
              <a:uLnTx/>
              <a:uFillTx/>
              <a:latin typeface="+mj-lt"/>
              <a:ea typeface="Raleway Thin"/>
              <a:cs typeface="Raleway Thin"/>
              <a:sym typeface="Raleway Thin"/>
            </a:endParaRPr>
          </a:p>
        </p:txBody>
      </p:sp>
      <p:sp>
        <p:nvSpPr>
          <p:cNvPr id="295" name="TextBox 294"/>
          <p:cNvSpPr txBox="1"/>
          <p:nvPr/>
        </p:nvSpPr>
        <p:spPr>
          <a:xfrm>
            <a:off x="928662" y="4000510"/>
            <a:ext cx="2428892" cy="738664"/>
          </a:xfrm>
          <a:prstGeom prst="rect">
            <a:avLst/>
          </a:prstGeom>
          <a:noFill/>
        </p:spPr>
        <p:txBody>
          <a:bodyPr wrap="square" rtlCol="0">
            <a:spAutoFit/>
          </a:bodyPr>
          <a:lstStyle/>
          <a:p>
            <a:r>
              <a:rPr lang="en-IN" dirty="0" smtClean="0">
                <a:solidFill>
                  <a:srgbClr val="0070C0"/>
                </a:solidFill>
              </a:rPr>
              <a:t>Project Guide</a:t>
            </a:r>
          </a:p>
          <a:p>
            <a:r>
              <a:rPr lang="en-IN" dirty="0" smtClean="0">
                <a:solidFill>
                  <a:srgbClr val="0070C0"/>
                </a:solidFill>
              </a:rPr>
              <a:t>Mr VIKASH KISHORE</a:t>
            </a:r>
          </a:p>
          <a:p>
            <a:r>
              <a:rPr lang="en-IN" dirty="0" smtClean="0">
                <a:solidFill>
                  <a:srgbClr val="0070C0"/>
                </a:solidFill>
              </a:rPr>
              <a:t>(Asst. Professor)</a:t>
            </a:r>
            <a:endParaRPr lang="en-US" dirty="0">
              <a:solidFill>
                <a:srgbClr val="0070C0"/>
              </a:solidFill>
            </a:endParaRPr>
          </a:p>
        </p:txBody>
      </p:sp>
      <p:sp>
        <p:nvSpPr>
          <p:cNvPr id="303" name="TextBox 302"/>
          <p:cNvSpPr txBox="1"/>
          <p:nvPr/>
        </p:nvSpPr>
        <p:spPr>
          <a:xfrm>
            <a:off x="6500826" y="3929072"/>
            <a:ext cx="2428892" cy="954107"/>
          </a:xfrm>
          <a:prstGeom prst="rect">
            <a:avLst/>
          </a:prstGeom>
          <a:noFill/>
        </p:spPr>
        <p:txBody>
          <a:bodyPr wrap="square" rtlCol="0">
            <a:spAutoFit/>
          </a:bodyPr>
          <a:lstStyle/>
          <a:p>
            <a:r>
              <a:rPr lang="en-IN" dirty="0" smtClean="0">
                <a:solidFill>
                  <a:schemeClr val="accent2"/>
                </a:solidFill>
              </a:rPr>
              <a:t>Supervised by:</a:t>
            </a:r>
          </a:p>
          <a:p>
            <a:r>
              <a:rPr lang="en-IN" dirty="0" err="1" smtClean="0">
                <a:solidFill>
                  <a:schemeClr val="accent2"/>
                </a:solidFill>
              </a:rPr>
              <a:t>Mr.</a:t>
            </a:r>
            <a:r>
              <a:rPr lang="en-IN" dirty="0" smtClean="0">
                <a:solidFill>
                  <a:schemeClr val="accent2"/>
                </a:solidFill>
              </a:rPr>
              <a:t> </a:t>
            </a:r>
            <a:r>
              <a:rPr lang="en-IN" dirty="0" err="1" smtClean="0">
                <a:solidFill>
                  <a:schemeClr val="accent2"/>
                </a:solidFill>
              </a:rPr>
              <a:t>Sumeet</a:t>
            </a:r>
            <a:r>
              <a:rPr lang="en-IN" dirty="0" smtClean="0">
                <a:solidFill>
                  <a:schemeClr val="accent2"/>
                </a:solidFill>
              </a:rPr>
              <a:t> </a:t>
            </a:r>
            <a:r>
              <a:rPr lang="en-IN" dirty="0" err="1" smtClean="0">
                <a:solidFill>
                  <a:schemeClr val="accent2"/>
                </a:solidFill>
              </a:rPr>
              <a:t>Sinha</a:t>
            </a:r>
            <a:endParaRPr lang="en-IN" dirty="0" smtClean="0">
              <a:solidFill>
                <a:schemeClr val="accent2"/>
              </a:solidFill>
            </a:endParaRPr>
          </a:p>
          <a:p>
            <a:r>
              <a:rPr lang="en-IN" dirty="0" smtClean="0">
                <a:solidFill>
                  <a:schemeClr val="accent2"/>
                </a:solidFill>
              </a:rPr>
              <a:t>Head Of Department </a:t>
            </a:r>
          </a:p>
          <a:p>
            <a:r>
              <a:rPr lang="en-IN" dirty="0" smtClean="0">
                <a:solidFill>
                  <a:schemeClr val="accent2"/>
                </a:solidFill>
              </a:rPr>
              <a:t>(IT)</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8075240" cy="1082700"/>
          </a:xfrm>
        </p:spPr>
        <p:txBody>
          <a:bodyPr/>
          <a:lstStyle/>
          <a:p>
            <a:r>
              <a:rPr lang="en-US" sz="4000" b="1" u="sng" dirty="0" smtClean="0">
                <a:latin typeface="+mj-lt"/>
              </a:rPr>
              <a:t>ARIMA Implementation : </a:t>
            </a:r>
            <a:endParaRPr lang="en-IN" sz="4000" b="1" u="sng" dirty="0">
              <a:latin typeface="+mj-lt"/>
            </a:endParaRPr>
          </a:p>
        </p:txBody>
      </p:sp>
      <p:sp>
        <p:nvSpPr>
          <p:cNvPr id="3" name="Text Placeholder 2"/>
          <p:cNvSpPr>
            <a:spLocks noGrp="1"/>
          </p:cNvSpPr>
          <p:nvPr>
            <p:ph type="body" idx="1"/>
          </p:nvPr>
        </p:nvSpPr>
        <p:spPr>
          <a:xfrm>
            <a:off x="457200" y="1419622"/>
            <a:ext cx="7715200" cy="3528392"/>
          </a:xfrm>
        </p:spPr>
        <p:txBody>
          <a:bodyPr/>
          <a:lstStyle/>
          <a:p>
            <a:pPr>
              <a:buFont typeface="Wingdings" pitchFamily="2" charset="2"/>
              <a:buChar char="Ø"/>
            </a:pPr>
            <a:r>
              <a:rPr lang="en-US" sz="1400" dirty="0">
                <a:solidFill>
                  <a:srgbClr val="0070C0"/>
                </a:solidFill>
                <a:latin typeface="+mn-lt"/>
              </a:rPr>
              <a:t>Step 1: Check if the data is stationary.</a:t>
            </a:r>
          </a:p>
          <a:p>
            <a:pPr>
              <a:buFont typeface="Wingdings" pitchFamily="2" charset="2"/>
              <a:buChar char="Ø"/>
            </a:pPr>
            <a:r>
              <a:rPr lang="en-US" sz="1400" dirty="0">
                <a:solidFill>
                  <a:srgbClr val="0070C0"/>
                </a:solidFill>
                <a:latin typeface="+mn-lt"/>
              </a:rPr>
              <a:t>Step 2: If not stationary, apply differencing to make it stationary.</a:t>
            </a:r>
          </a:p>
          <a:p>
            <a:pPr>
              <a:buFont typeface="Wingdings" pitchFamily="2" charset="2"/>
              <a:buChar char="Ø"/>
            </a:pPr>
            <a:r>
              <a:rPr lang="en-US" sz="1400" dirty="0">
                <a:solidFill>
                  <a:srgbClr val="0070C0"/>
                </a:solidFill>
                <a:latin typeface="+mn-lt"/>
              </a:rPr>
              <a:t>Step 3: Determine the order of differencing (d), autoregressive (p), and moving average (q) terms by analyzing the autocorrelation and partial autocorrelation plots.</a:t>
            </a:r>
          </a:p>
          <a:p>
            <a:pPr>
              <a:buFont typeface="Wingdings" pitchFamily="2" charset="2"/>
              <a:buChar char="Ø"/>
            </a:pPr>
            <a:r>
              <a:rPr lang="en-US" sz="1400" dirty="0">
                <a:solidFill>
                  <a:srgbClr val="0070C0"/>
                </a:solidFill>
                <a:latin typeface="+mn-lt"/>
              </a:rPr>
              <a:t>Step 4: Fit the ARIMA model to the differenced data.</a:t>
            </a:r>
          </a:p>
          <a:p>
            <a:pPr>
              <a:buFont typeface="Wingdings" pitchFamily="2" charset="2"/>
              <a:buChar char="Ø"/>
            </a:pPr>
            <a:r>
              <a:rPr lang="en-US" sz="1400" dirty="0">
                <a:solidFill>
                  <a:srgbClr val="0070C0"/>
                </a:solidFill>
                <a:latin typeface="+mn-lt"/>
              </a:rPr>
              <a:t>Step 5: Validate the model using statistical tests and diagnostic plots.</a:t>
            </a:r>
          </a:p>
          <a:p>
            <a:pPr>
              <a:buFont typeface="Wingdings" pitchFamily="2" charset="2"/>
              <a:buChar char="Ø"/>
            </a:pPr>
            <a:r>
              <a:rPr lang="en-US" sz="1400" dirty="0">
                <a:solidFill>
                  <a:srgbClr val="0070C0"/>
                </a:solidFill>
                <a:latin typeface="+mn-lt"/>
              </a:rPr>
              <a:t>Step 6: Forecast future values using the trained model.</a:t>
            </a:r>
          </a:p>
          <a:p>
            <a:pPr>
              <a:buFont typeface="Wingdings" pitchFamily="2" charset="2"/>
              <a:buChar char="Ø"/>
            </a:pPr>
            <a:r>
              <a:rPr lang="en-US" sz="1400" dirty="0">
                <a:solidFill>
                  <a:srgbClr val="0070C0"/>
                </a:solidFill>
                <a:latin typeface="+mn-lt"/>
              </a:rPr>
              <a:t>Step 7: Evaluate the model's accuracy using appropriate metrics.</a:t>
            </a:r>
          </a:p>
          <a:p>
            <a:pPr>
              <a:buFont typeface="Wingdings" pitchFamily="2" charset="2"/>
              <a:buChar char="Ø"/>
            </a:pPr>
            <a:r>
              <a:rPr lang="en-US" sz="1400" dirty="0">
                <a:solidFill>
                  <a:srgbClr val="0070C0"/>
                </a:solidFill>
                <a:latin typeface="+mn-lt"/>
              </a:rPr>
              <a:t>Step 8 (optional): Refine the model by adjusting the order of terms or applying seasonal ARIMA if necessary.</a:t>
            </a:r>
            <a:endParaRPr lang="en-IN" sz="1400" dirty="0">
              <a:solidFill>
                <a:srgbClr val="0070C0"/>
              </a:solidFill>
              <a:latin typeface="+mn-l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extLst>
      <p:ext uri="{BB962C8B-B14F-4D97-AF65-F5344CB8AC3E}">
        <p14:creationId xmlns:p14="http://schemas.microsoft.com/office/powerpoint/2010/main" val="2376052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7787208" cy="1082700"/>
          </a:xfrm>
        </p:spPr>
        <p:txBody>
          <a:bodyPr/>
          <a:lstStyle/>
          <a:p>
            <a:r>
              <a:rPr lang="en-US" sz="4400" b="1" u="sng" dirty="0" smtClean="0">
                <a:latin typeface="+mj-lt"/>
              </a:rPr>
              <a:t>ARIMA Result </a:t>
            </a:r>
            <a:r>
              <a:rPr lang="en-US" sz="4400" b="1" u="sng" dirty="0">
                <a:latin typeface="+mj-lt"/>
              </a:rPr>
              <a:t>O</a:t>
            </a:r>
            <a:r>
              <a:rPr lang="en-US" sz="4400" b="1" u="sng" dirty="0" smtClean="0">
                <a:latin typeface="+mj-lt"/>
              </a:rPr>
              <a:t>btained : </a:t>
            </a:r>
            <a:endParaRPr lang="en-IN" sz="4400" b="1" u="sng" dirty="0">
              <a:latin typeface="+mj-lt"/>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419622"/>
            <a:ext cx="5449990" cy="3252601"/>
          </a:xfrm>
          <a:prstGeom prst="rect">
            <a:avLst/>
          </a:prstGeom>
        </p:spPr>
      </p:pic>
    </p:spTree>
    <p:extLst>
      <p:ext uri="{BB962C8B-B14F-4D97-AF65-F5344CB8AC3E}">
        <p14:creationId xmlns:p14="http://schemas.microsoft.com/office/powerpoint/2010/main" val="1237013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mj-lt"/>
              </a:rPr>
              <a:t>THANKS!</a:t>
            </a:r>
            <a:endParaRPr lang="en-US" b="1"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500098" y="142858"/>
            <a:ext cx="8472518" cy="108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u="sng" dirty="0" smtClean="0">
                <a:latin typeface="+mj-lt"/>
              </a:rPr>
              <a:t>CONTENTS</a:t>
            </a:r>
            <a:r>
              <a:rPr lang="en-US" b="1" dirty="0" smtClean="0">
                <a:latin typeface="+mj-lt"/>
              </a:rPr>
              <a:t>:</a:t>
            </a:r>
            <a:br>
              <a:rPr lang="en-US" b="1" dirty="0" smtClean="0">
                <a:latin typeface="+mj-lt"/>
              </a:rPr>
            </a:br>
            <a:endParaRPr b="1" dirty="0">
              <a:latin typeface="+mj-lt"/>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5" name="TextBox 4"/>
          <p:cNvSpPr txBox="1"/>
          <p:nvPr/>
        </p:nvSpPr>
        <p:spPr>
          <a:xfrm>
            <a:off x="334385" y="1275604"/>
            <a:ext cx="5143536" cy="2554545"/>
          </a:xfrm>
          <a:prstGeom prst="rect">
            <a:avLst/>
          </a:prstGeom>
          <a:noFill/>
        </p:spPr>
        <p:txBody>
          <a:bodyPr wrap="square" rtlCol="0">
            <a:spAutoFit/>
          </a:bodyPr>
          <a:lstStyle/>
          <a:p>
            <a:pPr marL="342900" indent="-342900">
              <a:buClr>
                <a:srgbClr val="00B0F0"/>
              </a:buClr>
              <a:buFont typeface="Wingdings" pitchFamily="2" charset="2"/>
              <a:buChar char="Ø"/>
            </a:pPr>
            <a:r>
              <a:rPr lang="en-IN" sz="2000" b="1" dirty="0" err="1" smtClean="0">
                <a:solidFill>
                  <a:srgbClr val="0070C0"/>
                </a:solidFill>
                <a:latin typeface="+mn-lt"/>
                <a:cs typeface="Arial" pitchFamily="34" charset="0"/>
              </a:rPr>
              <a:t>Bitcoin</a:t>
            </a:r>
            <a:r>
              <a:rPr lang="en-IN" sz="2000" b="1" dirty="0" smtClean="0">
                <a:solidFill>
                  <a:srgbClr val="0070C0"/>
                </a:solidFill>
                <a:latin typeface="+mn-lt"/>
                <a:cs typeface="Arial" pitchFamily="34" charset="0"/>
              </a:rPr>
              <a:t> Price Concepts </a:t>
            </a:r>
          </a:p>
          <a:p>
            <a:pPr marL="342900" indent="-342900">
              <a:buClr>
                <a:srgbClr val="00B0F0"/>
              </a:buClr>
              <a:buFont typeface="Wingdings" pitchFamily="2" charset="2"/>
              <a:buChar char="Ø"/>
            </a:pPr>
            <a:r>
              <a:rPr lang="en-US" sz="2000" b="1" dirty="0" smtClean="0">
                <a:solidFill>
                  <a:srgbClr val="0070C0"/>
                </a:solidFill>
                <a:latin typeface="+mn-lt"/>
                <a:cs typeface="Arial" pitchFamily="34" charset="0"/>
              </a:rPr>
              <a:t>Machine Learning</a:t>
            </a:r>
          </a:p>
          <a:p>
            <a:pPr marL="342900" indent="-342900">
              <a:buClr>
                <a:srgbClr val="00B0F0"/>
              </a:buClr>
              <a:buFont typeface="Wingdings" pitchFamily="2" charset="2"/>
              <a:buChar char="Ø"/>
            </a:pPr>
            <a:r>
              <a:rPr lang="en-US" sz="2000" b="1" dirty="0" smtClean="0">
                <a:solidFill>
                  <a:srgbClr val="0070C0"/>
                </a:solidFill>
                <a:latin typeface="+mn-lt"/>
                <a:cs typeface="Arial" pitchFamily="34" charset="0"/>
              </a:rPr>
              <a:t>LSTM Model</a:t>
            </a:r>
          </a:p>
          <a:p>
            <a:pPr marL="342900" indent="-342900">
              <a:buClr>
                <a:srgbClr val="00B0F0"/>
              </a:buClr>
              <a:buFont typeface="Wingdings" pitchFamily="2" charset="2"/>
              <a:buChar char="Ø"/>
            </a:pPr>
            <a:r>
              <a:rPr lang="en-US" sz="2000" b="1" dirty="0" smtClean="0">
                <a:solidFill>
                  <a:srgbClr val="0070C0"/>
                </a:solidFill>
                <a:latin typeface="+mn-lt"/>
                <a:cs typeface="Arial" pitchFamily="34" charset="0"/>
              </a:rPr>
              <a:t>ARIMA Model</a:t>
            </a:r>
            <a:endParaRPr lang="en-IN" sz="2000" b="1" dirty="0" smtClean="0">
              <a:solidFill>
                <a:srgbClr val="0070C0"/>
              </a:solidFill>
              <a:latin typeface="+mn-lt"/>
              <a:cs typeface="Arial" pitchFamily="34" charset="0"/>
            </a:endParaRPr>
          </a:p>
          <a:p>
            <a:pPr marL="342900" indent="-342900">
              <a:buClr>
                <a:srgbClr val="00B0F0"/>
              </a:buClr>
              <a:buFont typeface="Wingdings" pitchFamily="2" charset="2"/>
              <a:buChar char="Ø"/>
            </a:pPr>
            <a:endParaRPr lang="en-IN" sz="2000" b="1" dirty="0" smtClean="0">
              <a:solidFill>
                <a:srgbClr val="0070C0"/>
              </a:solidFill>
              <a:latin typeface="+mn-lt"/>
              <a:cs typeface="Arial" pitchFamily="34" charset="0"/>
            </a:endParaRPr>
          </a:p>
          <a:p>
            <a:pPr marL="342900" indent="-342900">
              <a:buClr>
                <a:srgbClr val="00B0F0"/>
              </a:buClr>
              <a:buFont typeface="Wingdings" pitchFamily="2" charset="2"/>
              <a:buChar char="Ø"/>
            </a:pPr>
            <a:endParaRPr lang="en-IN" sz="2000" b="1" dirty="0" smtClean="0">
              <a:solidFill>
                <a:srgbClr val="0070C0"/>
              </a:solidFill>
              <a:latin typeface="Arial" pitchFamily="34" charset="0"/>
              <a:cs typeface="Arial" pitchFamily="34" charset="0"/>
            </a:endParaRPr>
          </a:p>
          <a:p>
            <a:pPr marL="342900" indent="-342900">
              <a:buClr>
                <a:srgbClr val="00B0F0"/>
              </a:buClr>
              <a:buFont typeface="Wingdings" pitchFamily="2" charset="2"/>
              <a:buChar char="Ø"/>
            </a:pPr>
            <a:endParaRPr lang="en-US" sz="2000" b="1" dirty="0" smtClean="0">
              <a:solidFill>
                <a:srgbClr val="0070C0"/>
              </a:solidFill>
              <a:latin typeface="Arial" pitchFamily="34" charset="0"/>
              <a:cs typeface="Arial" pitchFamily="34" charset="0"/>
            </a:endParaRPr>
          </a:p>
          <a:p>
            <a:pPr>
              <a:buFont typeface="Arial" pitchFamily="34" charset="0"/>
              <a:buChar char="•"/>
            </a:pPr>
            <a:endParaRPr lang="en-US" sz="2000" b="1" dirty="0">
              <a:solidFill>
                <a:srgbClr val="0070C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987574"/>
            <a:ext cx="504056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28596" y="285734"/>
            <a:ext cx="8472518"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u="sng" dirty="0" err="1" smtClean="0">
                <a:latin typeface="+mj-lt"/>
              </a:rPr>
              <a:t>Bitcoin</a:t>
            </a:r>
            <a:r>
              <a:rPr lang="en-US" b="1" u="sng" dirty="0" smtClean="0">
                <a:latin typeface="+mj-lt"/>
              </a:rPr>
              <a:t> Price Concepts </a:t>
            </a:r>
            <a:r>
              <a:rPr lang="en-US" b="1" dirty="0" smtClean="0">
                <a:latin typeface="+mj-lt"/>
              </a:rPr>
              <a:t>:</a:t>
            </a:r>
            <a:br>
              <a:rPr lang="en-US" b="1" dirty="0" smtClean="0">
                <a:latin typeface="+mj-lt"/>
              </a:rPr>
            </a:br>
            <a:endParaRPr b="1" dirty="0">
              <a:latin typeface="+mj-lt"/>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5" name="TextBox 4"/>
          <p:cNvSpPr txBox="1"/>
          <p:nvPr/>
        </p:nvSpPr>
        <p:spPr>
          <a:xfrm>
            <a:off x="285720" y="1142990"/>
            <a:ext cx="5143536" cy="3477875"/>
          </a:xfrm>
          <a:prstGeom prst="rect">
            <a:avLst/>
          </a:prstGeom>
          <a:noFill/>
        </p:spPr>
        <p:txBody>
          <a:bodyPr wrap="square" rtlCol="0">
            <a:spAutoFit/>
          </a:bodyPr>
          <a:lstStyle/>
          <a:p>
            <a:r>
              <a:rPr lang="en-US" sz="2000" dirty="0" err="1" smtClean="0">
                <a:solidFill>
                  <a:srgbClr val="0070C0"/>
                </a:solidFill>
                <a:latin typeface="+mn-lt"/>
              </a:rPr>
              <a:t>Bitcoin</a:t>
            </a:r>
            <a:r>
              <a:rPr lang="en-US" sz="2000" dirty="0" smtClean="0">
                <a:solidFill>
                  <a:srgbClr val="0070C0"/>
                </a:solidFill>
                <a:latin typeface="+mn-lt"/>
              </a:rPr>
              <a:t> </a:t>
            </a:r>
            <a:r>
              <a:rPr lang="en-US" sz="2000" dirty="0">
                <a:solidFill>
                  <a:srgbClr val="0070C0"/>
                </a:solidFill>
                <a:latin typeface="+mn-lt"/>
              </a:rPr>
              <a:t>price concepts revolve around volatility, speculation, and supply-demand dynamics. It is a decentralized digital currency whose value fluctuates based on market forces. Factors like investor sentiment, regulatory decisions, and technological advancements influence its price. </a:t>
            </a:r>
            <a:r>
              <a:rPr lang="en-US" sz="2000" dirty="0" err="1">
                <a:solidFill>
                  <a:srgbClr val="0070C0"/>
                </a:solidFill>
                <a:latin typeface="+mn-lt"/>
              </a:rPr>
              <a:t>Bitcoin's</a:t>
            </a:r>
            <a:r>
              <a:rPr lang="en-US" sz="2000" dirty="0">
                <a:solidFill>
                  <a:srgbClr val="0070C0"/>
                </a:solidFill>
                <a:latin typeface="+mn-lt"/>
              </a:rPr>
              <a:t> limited supply, scarcity, and growing adoption contribute to its perceived store of value, attracting both enthusiasts and skeptics.</a:t>
            </a:r>
            <a:endParaRPr lang="en-US" sz="2000" b="1" dirty="0">
              <a:solidFill>
                <a:srgbClr val="0070C0"/>
              </a:solidFill>
              <a:latin typeface="+mn-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6" y="1124750"/>
            <a:ext cx="3261228" cy="3261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28596" y="285734"/>
            <a:ext cx="8472518" cy="108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b="1" u="sng" dirty="0" smtClean="0">
                <a:solidFill>
                  <a:srgbClr val="0070C0"/>
                </a:solidFill>
                <a:latin typeface="+mj-lt"/>
              </a:rPr>
              <a:t>Biggest Confusion of the era</a:t>
            </a:r>
            <a:r>
              <a:rPr lang="en-US" sz="3200" b="1" dirty="0" smtClean="0">
                <a:solidFill>
                  <a:srgbClr val="0070C0"/>
                </a:solidFill>
                <a:latin typeface="+mj-lt"/>
              </a:rPr>
              <a:t>:</a:t>
            </a:r>
            <a:br>
              <a:rPr lang="en-US" sz="3200" b="1" dirty="0" smtClean="0">
                <a:solidFill>
                  <a:srgbClr val="0070C0"/>
                </a:solidFill>
                <a:latin typeface="+mj-lt"/>
              </a:rPr>
            </a:br>
            <a:endParaRPr sz="3200" b="1" dirty="0">
              <a:solidFill>
                <a:srgbClr val="0070C0"/>
              </a:solidFill>
              <a:latin typeface="+mj-lt"/>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7" name="Picture 6" descr="confuse.jpg"/>
          <p:cNvPicPr>
            <a:picLocks noChangeAspect="1"/>
          </p:cNvPicPr>
          <p:nvPr/>
        </p:nvPicPr>
        <p:blipFill>
          <a:blip r:embed="rId3"/>
          <a:stretch>
            <a:fillRect/>
          </a:stretch>
        </p:blipFill>
        <p:spPr>
          <a:xfrm>
            <a:off x="4857752" y="1500180"/>
            <a:ext cx="3857652" cy="2160285"/>
          </a:xfrm>
          <a:prstGeom prst="rect">
            <a:avLst/>
          </a:prstGeom>
        </p:spPr>
      </p:pic>
      <p:pic>
        <p:nvPicPr>
          <p:cNvPr id="2050" name="Picture 2" descr="Stock Market Today: Investing Doesn't Have to Be Confusing - The Good Men  Project"/>
          <p:cNvPicPr>
            <a:picLocks noChangeAspect="1" noChangeArrowheads="1"/>
          </p:cNvPicPr>
          <p:nvPr/>
        </p:nvPicPr>
        <p:blipFill>
          <a:blip r:embed="rId4"/>
          <a:srcRect/>
          <a:stretch>
            <a:fillRect/>
          </a:stretch>
        </p:blipFill>
        <p:spPr bwMode="auto">
          <a:xfrm>
            <a:off x="428595" y="1500180"/>
            <a:ext cx="3946097" cy="207170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b="1" dirty="0" smtClean="0">
                <a:latin typeface="+mj-lt"/>
              </a:rPr>
              <a:t>Machine Learning Techinques</a:t>
            </a:r>
            <a:r>
              <a:rPr lang="en" dirty="0" smtClean="0">
                <a:latin typeface="+mj-lt"/>
              </a:rPr>
              <a:t>:</a:t>
            </a:r>
            <a:endParaRPr dirty="0">
              <a:latin typeface="+mj-lt"/>
            </a:endParaRPr>
          </a:p>
        </p:txBody>
      </p:sp>
      <p:sp>
        <p:nvSpPr>
          <p:cNvPr id="407" name="Google Shape;407;p15"/>
          <p:cNvSpPr txBox="1"/>
          <p:nvPr/>
        </p:nvSpPr>
        <p:spPr>
          <a:xfrm>
            <a:off x="0" y="1866159"/>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grpSp>
        <p:nvGrpSpPr>
          <p:cNvPr id="2" name="Google Shape;430;p15"/>
          <p:cNvGrpSpPr/>
          <p:nvPr/>
        </p:nvGrpSpPr>
        <p:grpSpPr>
          <a:xfrm>
            <a:off x="6660232" y="962924"/>
            <a:ext cx="2012685" cy="2718768"/>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46289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28596" y="285734"/>
            <a:ext cx="8472518"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u="sng" dirty="0" smtClean="0">
                <a:latin typeface="+mj-lt"/>
              </a:rPr>
              <a:t>Machine Learning </a:t>
            </a:r>
            <a:r>
              <a:rPr lang="en-US" b="1" dirty="0" smtClean="0">
                <a:latin typeface="+mj-lt"/>
              </a:rPr>
              <a:t>:</a:t>
            </a:r>
            <a:endParaRPr b="1" dirty="0">
              <a:latin typeface="+mj-lt"/>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5" name="TextBox 4"/>
          <p:cNvSpPr txBox="1"/>
          <p:nvPr/>
        </p:nvSpPr>
        <p:spPr>
          <a:xfrm>
            <a:off x="500034" y="1000114"/>
            <a:ext cx="8286808" cy="1323439"/>
          </a:xfrm>
          <a:prstGeom prst="rect">
            <a:avLst/>
          </a:prstGeom>
          <a:noFill/>
        </p:spPr>
        <p:txBody>
          <a:bodyPr wrap="square" rtlCol="0">
            <a:spAutoFit/>
          </a:bodyPr>
          <a:lstStyle/>
          <a:p>
            <a:r>
              <a:rPr lang="en-US" sz="2000" dirty="0" smtClean="0">
                <a:solidFill>
                  <a:srgbClr val="0070C0"/>
                </a:solidFill>
                <a:latin typeface="+mn-lt"/>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endParaRPr lang="en-US" sz="2000" dirty="0">
              <a:solidFill>
                <a:srgbClr val="0070C0"/>
              </a:solidFill>
              <a:latin typeface="+mn-lt"/>
            </a:endParaRPr>
          </a:p>
        </p:txBody>
      </p:sp>
      <p:pic>
        <p:nvPicPr>
          <p:cNvPr id="6" name="Picture 5" descr="ml graph.jpg"/>
          <p:cNvPicPr>
            <a:picLocks noChangeAspect="1"/>
          </p:cNvPicPr>
          <p:nvPr/>
        </p:nvPicPr>
        <p:blipFill>
          <a:blip r:embed="rId3"/>
          <a:stretch>
            <a:fillRect/>
          </a:stretch>
        </p:blipFill>
        <p:spPr>
          <a:xfrm>
            <a:off x="3000364" y="2643188"/>
            <a:ext cx="3321840" cy="22145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28596" y="285734"/>
            <a:ext cx="8472518"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u="sng" dirty="0" smtClean="0">
                <a:latin typeface="+mj-lt"/>
              </a:rPr>
              <a:t>Types of Machine Learning </a:t>
            </a:r>
            <a:r>
              <a:rPr lang="en-US" b="1" dirty="0" smtClean="0">
                <a:latin typeface="+mj-lt"/>
              </a:rPr>
              <a:t>:</a:t>
            </a:r>
            <a:endParaRPr b="1" dirty="0">
              <a:latin typeface="+mj-lt"/>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pic>
        <p:nvPicPr>
          <p:cNvPr id="10" name="Picture 9" descr="ml types.png"/>
          <p:cNvPicPr>
            <a:picLocks noChangeAspect="1"/>
          </p:cNvPicPr>
          <p:nvPr/>
        </p:nvPicPr>
        <p:blipFill>
          <a:blip r:embed="rId3"/>
          <a:srcRect l="910" t="5967" r="1738" b="6512"/>
          <a:stretch>
            <a:fillRect/>
          </a:stretch>
        </p:blipFill>
        <p:spPr>
          <a:xfrm>
            <a:off x="500034" y="1428742"/>
            <a:ext cx="7643866" cy="3143272"/>
          </a:xfrm>
          <a:prstGeom prst="rect">
            <a:avLst/>
          </a:prstGeom>
        </p:spPr>
      </p:pic>
      <p:sp>
        <p:nvSpPr>
          <p:cNvPr id="5" name="TextBox 4"/>
          <p:cNvSpPr txBox="1"/>
          <p:nvPr/>
        </p:nvSpPr>
        <p:spPr>
          <a:xfrm>
            <a:off x="2857488" y="4643452"/>
            <a:ext cx="2357454" cy="307777"/>
          </a:xfrm>
          <a:prstGeom prst="rect">
            <a:avLst/>
          </a:prstGeom>
          <a:noFill/>
        </p:spPr>
        <p:txBody>
          <a:bodyPr wrap="square" rtlCol="0">
            <a:spAutoFit/>
          </a:bodyPr>
          <a:lstStyle/>
          <a:p>
            <a:r>
              <a:rPr lang="en-IN" dirty="0" smtClean="0">
                <a:solidFill>
                  <a:srgbClr val="0070C0"/>
                </a:solidFill>
              </a:rPr>
              <a:t>Linear Regression</a:t>
            </a:r>
            <a:endParaRPr lang="en-US" dirty="0">
              <a:solidFill>
                <a:srgbClr val="0070C0"/>
              </a:solidFill>
            </a:endParaRPr>
          </a:p>
        </p:txBody>
      </p:sp>
      <p:cxnSp>
        <p:nvCxnSpPr>
          <p:cNvPr id="7" name="Straight Arrow Connector 6"/>
          <p:cNvCxnSpPr/>
          <p:nvPr/>
        </p:nvCxnSpPr>
        <p:spPr>
          <a:xfrm rot="5400000">
            <a:off x="3500430" y="450057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214414" y="2357436"/>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b="1" dirty="0" smtClean="0">
                <a:latin typeface="+mj-lt"/>
              </a:rPr>
              <a:t>Long Short</a:t>
            </a:r>
            <a:br>
              <a:rPr lang="en" sz="4000" b="1" dirty="0" smtClean="0">
                <a:latin typeface="+mj-lt"/>
              </a:rPr>
            </a:br>
            <a:r>
              <a:rPr lang="en" sz="4000" b="1" dirty="0" smtClean="0">
                <a:latin typeface="+mj-lt"/>
              </a:rPr>
              <a:t>Term Memory</a:t>
            </a:r>
            <a:br>
              <a:rPr lang="en" sz="4000" b="1" dirty="0" smtClean="0">
                <a:latin typeface="+mj-lt"/>
              </a:rPr>
            </a:br>
            <a:r>
              <a:rPr lang="en" sz="4000" b="1" dirty="0" smtClean="0">
                <a:latin typeface="+mj-lt"/>
              </a:rPr>
              <a:t>(LSTM</a:t>
            </a:r>
            <a:r>
              <a:rPr lang="en" sz="4000" dirty="0" smtClean="0">
                <a:latin typeface="+mj-lt"/>
              </a:rPr>
              <a:t>) </a:t>
            </a:r>
            <a:r>
              <a:rPr lang="en" sz="4000" b="1" dirty="0" smtClean="0">
                <a:latin typeface="+mj-lt"/>
              </a:rPr>
              <a:t>Model</a:t>
            </a:r>
            <a:endParaRPr sz="4000" b="1" dirty="0">
              <a:latin typeface="+mj-lt"/>
            </a:endParaRPr>
          </a:p>
        </p:txBody>
      </p:sp>
      <p:sp>
        <p:nvSpPr>
          <p:cNvPr id="407" name="Google Shape;407;p15"/>
          <p:cNvSpPr txBox="1"/>
          <p:nvPr/>
        </p:nvSpPr>
        <p:spPr>
          <a:xfrm>
            <a:off x="0" y="1866159"/>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grpSp>
        <p:nvGrpSpPr>
          <p:cNvPr id="2" name="Google Shape;430;p15"/>
          <p:cNvGrpSpPr/>
          <p:nvPr/>
        </p:nvGrpSpPr>
        <p:grpSpPr>
          <a:xfrm>
            <a:off x="6660232" y="962924"/>
            <a:ext cx="2012685" cy="2718768"/>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46289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TotalTime>
  <Words>618</Words>
  <Application>Microsoft Office PowerPoint</Application>
  <PresentationFormat>On-screen Show (16:9)</PresentationFormat>
  <Paragraphs>96</Paragraphs>
  <Slides>22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Barlow</vt:lpstr>
      <vt:lpstr>Wingdings</vt:lpstr>
      <vt:lpstr>Raleway Thin</vt:lpstr>
      <vt:lpstr>Barlow Light</vt:lpstr>
      <vt:lpstr>Calibri</vt:lpstr>
      <vt:lpstr>Gaoler template</vt:lpstr>
      <vt:lpstr>UNIVERSITY COLLEGE OF ENGINEERING &amp; TECHNOLOGY  VINOBA BHAVE UNIVERSITY</vt:lpstr>
      <vt:lpstr>UNIVERSITY COLLEGE OF ENGINEERING &amp; TECHNOLOGY VINOBA BHAVE UNIVERSITY</vt:lpstr>
      <vt:lpstr>CONTENTS: </vt:lpstr>
      <vt:lpstr>Bitcoin Price Concepts : </vt:lpstr>
      <vt:lpstr>Biggest Confusion of the era: </vt:lpstr>
      <vt:lpstr>Machine Learning Techinques:</vt:lpstr>
      <vt:lpstr>Machine Learning :</vt:lpstr>
      <vt:lpstr>Types of Machine Learning :</vt:lpstr>
      <vt:lpstr>Long Short Term Memory (LSTM) Model</vt:lpstr>
      <vt:lpstr>LSTM:  LSTM (Long Short-Term Memory) is a type of recurrent neural network (RNN) architecture. It is designed to overcome the vanishing gradient problem in traditional RNNs, enabling better modeling of long-term dependencies in sequential data. LSTM uses a memory cell and gating mechanisms to selectively retain and update information, making it effective for tasks like natural language processing and time series prediction.</vt:lpstr>
      <vt:lpstr>Structure of LSTM:</vt:lpstr>
      <vt:lpstr>Information is retained in LSTM by the cells and the memory manipulations are done by the gates. There are three gates –</vt:lpstr>
      <vt:lpstr>LSTM Applications</vt:lpstr>
      <vt:lpstr>LSTM Implementation :</vt:lpstr>
      <vt:lpstr>LSTM Result Obtained :</vt:lpstr>
      <vt:lpstr>ARIMA (Autoregressive Integrated Moving Average) Model:</vt:lpstr>
      <vt:lpstr>ARIMA MODEL:</vt:lpstr>
      <vt:lpstr>Structure of Arima Model :</vt:lpstr>
      <vt:lpstr>ARIMA Applications:</vt:lpstr>
      <vt:lpstr>ARIMA Implementation : </vt:lpstr>
      <vt:lpstr>ARIMA Result Obtained :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COLLEGE OF ENGINEERING &amp; TECHNOLOGY</dc:title>
  <dc:creator>AADITYA RAJ</dc:creator>
  <cp:lastModifiedBy>LENOVO</cp:lastModifiedBy>
  <cp:revision>23</cp:revision>
  <dcterms:modified xsi:type="dcterms:W3CDTF">2023-06-21T09:05:56Z</dcterms:modified>
</cp:coreProperties>
</file>