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6"/>
  </p:notesMasterIdLst>
  <p:sldIdLst>
    <p:sldId id="256" r:id="rId2"/>
    <p:sldId id="303" r:id="rId3"/>
    <p:sldId id="352" r:id="rId4"/>
    <p:sldId id="373" r:id="rId5"/>
    <p:sldId id="374" r:id="rId6"/>
    <p:sldId id="375" r:id="rId7"/>
    <p:sldId id="376" r:id="rId8"/>
    <p:sldId id="273" r:id="rId9"/>
    <p:sldId id="274" r:id="rId10"/>
    <p:sldId id="281" r:id="rId11"/>
    <p:sldId id="275" r:id="rId12"/>
    <p:sldId id="305" r:id="rId13"/>
    <p:sldId id="292" r:id="rId14"/>
    <p:sldId id="276" r:id="rId15"/>
    <p:sldId id="296" r:id="rId16"/>
    <p:sldId id="349" r:id="rId17"/>
    <p:sldId id="363" r:id="rId18"/>
    <p:sldId id="294" r:id="rId19"/>
    <p:sldId id="289" r:id="rId20"/>
    <p:sldId id="290" r:id="rId21"/>
    <p:sldId id="291" r:id="rId22"/>
    <p:sldId id="320" r:id="rId23"/>
    <p:sldId id="326" r:id="rId24"/>
    <p:sldId id="325" r:id="rId25"/>
    <p:sldId id="378" r:id="rId26"/>
    <p:sldId id="283" r:id="rId27"/>
    <p:sldId id="284" r:id="rId28"/>
    <p:sldId id="377" r:id="rId29"/>
    <p:sldId id="339" r:id="rId30"/>
    <p:sldId id="338" r:id="rId31"/>
    <p:sldId id="337" r:id="rId32"/>
    <p:sldId id="380" r:id="rId33"/>
    <p:sldId id="319" r:id="rId34"/>
    <p:sldId id="322" r:id="rId35"/>
    <p:sldId id="316" r:id="rId36"/>
    <p:sldId id="317" r:id="rId37"/>
    <p:sldId id="318" r:id="rId38"/>
    <p:sldId id="364" r:id="rId39"/>
    <p:sldId id="365" r:id="rId40"/>
    <p:sldId id="366" r:id="rId41"/>
    <p:sldId id="367" r:id="rId42"/>
    <p:sldId id="368" r:id="rId43"/>
    <p:sldId id="332" r:id="rId44"/>
    <p:sldId id="342" r:id="rId45"/>
    <p:sldId id="343" r:id="rId46"/>
    <p:sldId id="331" r:id="rId47"/>
    <p:sldId id="344" r:id="rId48"/>
    <p:sldId id="330" r:id="rId49"/>
    <p:sldId id="334" r:id="rId50"/>
    <p:sldId id="336" r:id="rId51"/>
    <p:sldId id="335" r:id="rId52"/>
    <p:sldId id="340" r:id="rId53"/>
    <p:sldId id="341" r:id="rId54"/>
    <p:sldId id="379" r:id="rId55"/>
    <p:sldId id="309" r:id="rId56"/>
    <p:sldId id="310" r:id="rId57"/>
    <p:sldId id="311" r:id="rId58"/>
    <p:sldId id="312" r:id="rId59"/>
    <p:sldId id="313" r:id="rId60"/>
    <p:sldId id="314" r:id="rId61"/>
    <p:sldId id="315" r:id="rId62"/>
    <p:sldId id="327" r:id="rId63"/>
    <p:sldId id="372" r:id="rId64"/>
    <p:sldId id="381" r:id="rId6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47"/>
  </p:normalViewPr>
  <p:slideViewPr>
    <p:cSldViewPr>
      <p:cViewPr varScale="1">
        <p:scale>
          <a:sx n="151" d="100"/>
          <a:sy n="151" d="100"/>
        </p:scale>
        <p:origin x="2112" y="192"/>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46D47-842B-471B-B0B7-1312A6DFAB3E}" type="doc">
      <dgm:prSet loTypeId="urn:microsoft.com/office/officeart/2009/layout/CircleArrowProcess" loCatId="process" qsTypeId="urn:microsoft.com/office/officeart/2005/8/quickstyle/simple3" qsCatId="simple" csTypeId="urn:microsoft.com/office/officeart/2005/8/colors/accent1_2" csCatId="accent1" phldr="1"/>
      <dgm:spPr/>
      <dgm:t>
        <a:bodyPr/>
        <a:lstStyle/>
        <a:p>
          <a:endParaRPr lang="en-US"/>
        </a:p>
      </dgm:t>
    </dgm:pt>
    <dgm:pt modelId="{795EEA24-1F0F-4CA5-8A10-88D00032C14D}">
      <dgm:prSet phldrT="[Text]"/>
      <dgm:spPr/>
      <dgm:t>
        <a:bodyPr/>
        <a:lstStyle/>
        <a:p>
          <a:r>
            <a:rPr lang="en-US" dirty="0"/>
            <a:t>Capture</a:t>
          </a:r>
        </a:p>
      </dgm:t>
    </dgm:pt>
    <dgm:pt modelId="{018D86FF-193F-435D-B35E-9894208A78CF}" type="parTrans" cxnId="{0D0F73FC-45EC-42CB-A413-29B52A464D86}">
      <dgm:prSet/>
      <dgm:spPr/>
      <dgm:t>
        <a:bodyPr/>
        <a:lstStyle/>
        <a:p>
          <a:endParaRPr lang="en-US"/>
        </a:p>
      </dgm:t>
    </dgm:pt>
    <dgm:pt modelId="{FB57D222-599D-46C1-8BB4-C93F6D34C5C8}" type="sibTrans" cxnId="{0D0F73FC-45EC-42CB-A413-29B52A464D86}">
      <dgm:prSet/>
      <dgm:spPr/>
      <dgm:t>
        <a:bodyPr/>
        <a:lstStyle/>
        <a:p>
          <a:endParaRPr lang="en-US"/>
        </a:p>
      </dgm:t>
    </dgm:pt>
    <dgm:pt modelId="{CC8BD0A6-9058-4AE9-B1BE-BB02241AA80D}">
      <dgm:prSet phldrT="[Text]"/>
      <dgm:spPr/>
      <dgm:t>
        <a:bodyPr/>
        <a:lstStyle/>
        <a:p>
          <a:r>
            <a:rPr lang="en-US" dirty="0"/>
            <a:t>Process</a:t>
          </a:r>
        </a:p>
      </dgm:t>
    </dgm:pt>
    <dgm:pt modelId="{E1BD0229-C480-4CAF-855A-33E9A497C033}" type="parTrans" cxnId="{39051D15-920A-44A2-8849-9FA5F445154F}">
      <dgm:prSet/>
      <dgm:spPr/>
      <dgm:t>
        <a:bodyPr/>
        <a:lstStyle/>
        <a:p>
          <a:endParaRPr lang="en-US"/>
        </a:p>
      </dgm:t>
    </dgm:pt>
    <dgm:pt modelId="{09E0D3CA-2AAC-4FCC-95F1-B2D5F88BF5CC}" type="sibTrans" cxnId="{39051D15-920A-44A2-8849-9FA5F445154F}">
      <dgm:prSet/>
      <dgm:spPr/>
      <dgm:t>
        <a:bodyPr/>
        <a:lstStyle/>
        <a:p>
          <a:endParaRPr lang="en-US"/>
        </a:p>
      </dgm:t>
    </dgm:pt>
    <dgm:pt modelId="{A90EED59-8E30-46B1-AF1D-3A22448ECF06}">
      <dgm:prSet phldrT="[Text]"/>
      <dgm:spPr/>
      <dgm:t>
        <a:bodyPr/>
        <a:lstStyle/>
        <a:p>
          <a:r>
            <a:rPr lang="en-US" dirty="0"/>
            <a:t>Exchange</a:t>
          </a:r>
        </a:p>
      </dgm:t>
    </dgm:pt>
    <dgm:pt modelId="{2E732006-F10B-4F4C-B327-EA44C5A8B5CC}" type="parTrans" cxnId="{FD9FA64B-23B0-46B2-8C4C-F60E1FBE4090}">
      <dgm:prSet/>
      <dgm:spPr/>
      <dgm:t>
        <a:bodyPr/>
        <a:lstStyle/>
        <a:p>
          <a:endParaRPr lang="en-US"/>
        </a:p>
      </dgm:t>
    </dgm:pt>
    <dgm:pt modelId="{AD80076B-F1F1-457B-9CE7-D8AF384772F1}" type="sibTrans" cxnId="{FD9FA64B-23B0-46B2-8C4C-F60E1FBE4090}">
      <dgm:prSet/>
      <dgm:spPr/>
      <dgm:t>
        <a:bodyPr/>
        <a:lstStyle/>
        <a:p>
          <a:endParaRPr lang="en-US"/>
        </a:p>
      </dgm:t>
    </dgm:pt>
    <dgm:pt modelId="{037E8662-8375-40DF-B97D-95F0A725D66A}">
      <dgm:prSet phldrT="[Text]"/>
      <dgm:spPr/>
      <dgm:t>
        <a:bodyPr/>
        <a:lstStyle/>
        <a:p>
          <a:r>
            <a:rPr lang="en-US" dirty="0"/>
            <a:t>Operate</a:t>
          </a:r>
        </a:p>
      </dgm:t>
    </dgm:pt>
    <dgm:pt modelId="{E0EA82F3-20E7-4DE7-AFC8-1906587BB951}" type="parTrans" cxnId="{B37D2B06-19DD-4230-9664-4D23F8CF16A9}">
      <dgm:prSet/>
      <dgm:spPr/>
      <dgm:t>
        <a:bodyPr/>
        <a:lstStyle/>
        <a:p>
          <a:endParaRPr lang="en-US"/>
        </a:p>
      </dgm:t>
    </dgm:pt>
    <dgm:pt modelId="{F73D16E4-682C-47A5-B0C7-9B238DC75930}" type="sibTrans" cxnId="{B37D2B06-19DD-4230-9664-4D23F8CF16A9}">
      <dgm:prSet/>
      <dgm:spPr/>
      <dgm:t>
        <a:bodyPr/>
        <a:lstStyle/>
        <a:p>
          <a:endParaRPr lang="en-US"/>
        </a:p>
      </dgm:t>
    </dgm:pt>
    <dgm:pt modelId="{1D16824D-30CB-4285-A23D-E09FEAF2FFB9}">
      <dgm:prSet phldrT="[Text]" custT="1"/>
      <dgm:spPr/>
      <dgm:t>
        <a:bodyPr/>
        <a:lstStyle/>
        <a:p>
          <a:r>
            <a:rPr lang="en-US" sz="1800" dirty="0"/>
            <a:t>Store and integrate data sources in real time and batch</a:t>
          </a:r>
        </a:p>
      </dgm:t>
    </dgm:pt>
    <dgm:pt modelId="{2E8DC46A-C102-43FD-87F3-BA788DB1F80D}" type="parTrans" cxnId="{870AF7EF-A853-467D-9DF2-D8B63262724E}">
      <dgm:prSet/>
      <dgm:spPr/>
      <dgm:t>
        <a:bodyPr/>
        <a:lstStyle/>
        <a:p>
          <a:endParaRPr lang="en-US"/>
        </a:p>
      </dgm:t>
    </dgm:pt>
    <dgm:pt modelId="{B9944C58-21EC-42F9-9C64-1ADAE0A7B7B0}" type="sibTrans" cxnId="{870AF7EF-A853-467D-9DF2-D8B63262724E}">
      <dgm:prSet/>
      <dgm:spPr/>
      <dgm:t>
        <a:bodyPr/>
        <a:lstStyle/>
        <a:p>
          <a:endParaRPr lang="en-US"/>
        </a:p>
      </dgm:t>
    </dgm:pt>
    <dgm:pt modelId="{0528F540-F80B-4D7E-9D38-3F0B33730874}">
      <dgm:prSet phldrT="[Text]" custT="1"/>
      <dgm:spPr/>
      <dgm:t>
        <a:bodyPr/>
        <a:lstStyle/>
        <a:p>
          <a:r>
            <a:rPr lang="en-US" sz="1800" dirty="0"/>
            <a:t>Process and manage data of any size and include tools to sort, filter summarize and apply functions to data</a:t>
          </a:r>
        </a:p>
      </dgm:t>
    </dgm:pt>
    <dgm:pt modelId="{94FF8759-9829-454C-8F66-3E0207208722}" type="parTrans" cxnId="{8F45EFB9-D34C-47F8-8A5A-358C56BF04FE}">
      <dgm:prSet/>
      <dgm:spPr/>
      <dgm:t>
        <a:bodyPr/>
        <a:lstStyle/>
        <a:p>
          <a:endParaRPr lang="en-US"/>
        </a:p>
      </dgm:t>
    </dgm:pt>
    <dgm:pt modelId="{71A0D0F4-CD5C-4D26-A32F-0D746702F12B}" type="sibTrans" cxnId="{8F45EFB9-D34C-47F8-8A5A-358C56BF04FE}">
      <dgm:prSet/>
      <dgm:spPr/>
      <dgm:t>
        <a:bodyPr/>
        <a:lstStyle/>
        <a:p>
          <a:endParaRPr lang="en-US"/>
        </a:p>
      </dgm:t>
    </dgm:pt>
    <dgm:pt modelId="{69F9C26D-341D-4DC0-B8A7-86CD1CAE251A}">
      <dgm:prSet phldrT="[Text]" custT="1"/>
      <dgm:spPr/>
      <dgm:t>
        <a:bodyPr/>
        <a:lstStyle/>
        <a:p>
          <a:r>
            <a:rPr lang="en-US" sz="1800" dirty="0"/>
            <a:t>`Open and promote the exchange of data with new and existing external applications</a:t>
          </a:r>
        </a:p>
      </dgm:t>
    </dgm:pt>
    <dgm:pt modelId="{879DF2C8-34CE-487F-8239-1D05A1A47CF8}" type="parTrans" cxnId="{457A11D1-712B-4077-B0B4-5DDBE1D9C3B2}">
      <dgm:prSet/>
      <dgm:spPr/>
      <dgm:t>
        <a:bodyPr/>
        <a:lstStyle/>
        <a:p>
          <a:endParaRPr lang="en-US"/>
        </a:p>
      </dgm:t>
    </dgm:pt>
    <dgm:pt modelId="{A9B349FC-DAEA-4949-9BD4-C1D868E74775}" type="sibTrans" cxnId="{457A11D1-712B-4077-B0B4-5DDBE1D9C3B2}">
      <dgm:prSet/>
      <dgm:spPr/>
      <dgm:t>
        <a:bodyPr/>
        <a:lstStyle/>
        <a:p>
          <a:endParaRPr lang="en-US"/>
        </a:p>
      </dgm:t>
    </dgm:pt>
    <dgm:pt modelId="{CC5454ED-341C-4AEC-9012-6B423B0225A8}">
      <dgm:prSet phldrT="[Text]" custT="1"/>
      <dgm:spPr/>
      <dgm:t>
        <a:bodyPr/>
        <a:lstStyle/>
        <a:p>
          <a:r>
            <a:rPr lang="en-US" sz="1800" dirty="0"/>
            <a:t>Include tools to manage and operate the platform</a:t>
          </a:r>
        </a:p>
      </dgm:t>
    </dgm:pt>
    <dgm:pt modelId="{8DB8B3AA-A703-46F6-A64C-1E75432DA6FC}" type="parTrans" cxnId="{F7FA78A8-CCED-460E-AF4E-A4C3042A1982}">
      <dgm:prSet/>
      <dgm:spPr/>
      <dgm:t>
        <a:bodyPr/>
        <a:lstStyle/>
        <a:p>
          <a:endParaRPr lang="en-US"/>
        </a:p>
      </dgm:t>
    </dgm:pt>
    <dgm:pt modelId="{051B68CE-71E9-4C70-AEA2-54F91D991B57}" type="sibTrans" cxnId="{F7FA78A8-CCED-460E-AF4E-A4C3042A1982}">
      <dgm:prSet/>
      <dgm:spPr/>
      <dgm:t>
        <a:bodyPr/>
        <a:lstStyle/>
        <a:p>
          <a:endParaRPr lang="en-US"/>
        </a:p>
      </dgm:t>
    </dgm:pt>
    <dgm:pt modelId="{9AAEC348-C9BB-40A1-8067-97F08366E3F7}" type="pres">
      <dgm:prSet presAssocID="{F1246D47-842B-471B-B0B7-1312A6DFAB3E}" presName="Name0" presStyleCnt="0">
        <dgm:presLayoutVars>
          <dgm:chMax val="7"/>
          <dgm:chPref val="7"/>
          <dgm:dir/>
          <dgm:animLvl val="lvl"/>
        </dgm:presLayoutVars>
      </dgm:prSet>
      <dgm:spPr/>
    </dgm:pt>
    <dgm:pt modelId="{8D5E122A-373E-44E7-B596-11FBCA7D80E6}" type="pres">
      <dgm:prSet presAssocID="{795EEA24-1F0F-4CA5-8A10-88D00032C14D}" presName="Accent1" presStyleCnt="0"/>
      <dgm:spPr/>
    </dgm:pt>
    <dgm:pt modelId="{F3C0E31F-2785-410D-A557-D2484A55F401}" type="pres">
      <dgm:prSet presAssocID="{795EEA24-1F0F-4CA5-8A10-88D00032C14D}" presName="Accent" presStyleLbl="node1" presStyleIdx="0" presStyleCnt="4"/>
      <dgm:spPr/>
    </dgm:pt>
    <dgm:pt modelId="{3D769EFA-9F16-48D6-823E-FA828DE77B24}" type="pres">
      <dgm:prSet presAssocID="{795EEA24-1F0F-4CA5-8A10-88D00032C14D}" presName="Child1" presStyleLbl="revTx" presStyleIdx="0" presStyleCnt="8" custScaleX="367725" custLinFactX="75631" custLinFactNeighborX="100000">
        <dgm:presLayoutVars>
          <dgm:chMax val="0"/>
          <dgm:chPref val="0"/>
          <dgm:bulletEnabled val="1"/>
        </dgm:presLayoutVars>
      </dgm:prSet>
      <dgm:spPr/>
    </dgm:pt>
    <dgm:pt modelId="{8C61FBF1-FEDE-4B27-94BC-5D314559563D}" type="pres">
      <dgm:prSet presAssocID="{795EEA24-1F0F-4CA5-8A10-88D00032C14D}" presName="Parent1" presStyleLbl="revTx" presStyleIdx="1" presStyleCnt="8">
        <dgm:presLayoutVars>
          <dgm:chMax val="1"/>
          <dgm:chPref val="1"/>
          <dgm:bulletEnabled val="1"/>
        </dgm:presLayoutVars>
      </dgm:prSet>
      <dgm:spPr/>
    </dgm:pt>
    <dgm:pt modelId="{408362B9-C362-45FA-A76E-6E6A4D9CD5CC}" type="pres">
      <dgm:prSet presAssocID="{CC8BD0A6-9058-4AE9-B1BE-BB02241AA80D}" presName="Accent2" presStyleCnt="0"/>
      <dgm:spPr/>
    </dgm:pt>
    <dgm:pt modelId="{B69DD323-AAE3-4E95-8702-A06CAFEFCC91}" type="pres">
      <dgm:prSet presAssocID="{CC8BD0A6-9058-4AE9-B1BE-BB02241AA80D}" presName="Accent" presStyleLbl="node1" presStyleIdx="1" presStyleCnt="4"/>
      <dgm:spPr/>
    </dgm:pt>
    <dgm:pt modelId="{B71DB0F4-C375-432C-B5FB-E404AB036C78}" type="pres">
      <dgm:prSet presAssocID="{CC8BD0A6-9058-4AE9-B1BE-BB02241AA80D}" presName="Child2" presStyleLbl="revTx" presStyleIdx="2" presStyleCnt="8" custScaleX="476578" custLinFactX="100000" custLinFactNeighborX="175614">
        <dgm:presLayoutVars>
          <dgm:chMax val="0"/>
          <dgm:chPref val="0"/>
          <dgm:bulletEnabled val="1"/>
        </dgm:presLayoutVars>
      </dgm:prSet>
      <dgm:spPr/>
    </dgm:pt>
    <dgm:pt modelId="{6709B305-673E-4EBD-BB68-956EAAF60B26}" type="pres">
      <dgm:prSet presAssocID="{CC8BD0A6-9058-4AE9-B1BE-BB02241AA80D}" presName="Parent2" presStyleLbl="revTx" presStyleIdx="3" presStyleCnt="8">
        <dgm:presLayoutVars>
          <dgm:chMax val="1"/>
          <dgm:chPref val="1"/>
          <dgm:bulletEnabled val="1"/>
        </dgm:presLayoutVars>
      </dgm:prSet>
      <dgm:spPr/>
    </dgm:pt>
    <dgm:pt modelId="{7ABD2D47-ECCC-492A-A45D-AE7178DD2ED8}" type="pres">
      <dgm:prSet presAssocID="{A90EED59-8E30-46B1-AF1D-3A22448ECF06}" presName="Accent3" presStyleCnt="0"/>
      <dgm:spPr/>
    </dgm:pt>
    <dgm:pt modelId="{9806973B-1778-45BF-8234-A2187C46A832}" type="pres">
      <dgm:prSet presAssocID="{A90EED59-8E30-46B1-AF1D-3A22448ECF06}" presName="Accent" presStyleLbl="node1" presStyleIdx="2" presStyleCnt="4"/>
      <dgm:spPr/>
    </dgm:pt>
    <dgm:pt modelId="{B946CEEB-A5C9-4B7F-896E-BD092B73990B}" type="pres">
      <dgm:prSet presAssocID="{A90EED59-8E30-46B1-AF1D-3A22448ECF06}" presName="Child3" presStyleLbl="revTx" presStyleIdx="4" presStyleCnt="8" custScaleX="501923" custLinFactX="100000" custLinFactNeighborX="146961">
        <dgm:presLayoutVars>
          <dgm:chMax val="0"/>
          <dgm:chPref val="0"/>
          <dgm:bulletEnabled val="1"/>
        </dgm:presLayoutVars>
      </dgm:prSet>
      <dgm:spPr/>
    </dgm:pt>
    <dgm:pt modelId="{C3EC1414-4D44-4312-8696-FD5D9ED3B589}" type="pres">
      <dgm:prSet presAssocID="{A90EED59-8E30-46B1-AF1D-3A22448ECF06}" presName="Parent3" presStyleLbl="revTx" presStyleIdx="5" presStyleCnt="8">
        <dgm:presLayoutVars>
          <dgm:chMax val="1"/>
          <dgm:chPref val="1"/>
          <dgm:bulletEnabled val="1"/>
        </dgm:presLayoutVars>
      </dgm:prSet>
      <dgm:spPr/>
    </dgm:pt>
    <dgm:pt modelId="{AC84C1C1-E9DE-470B-A95C-044499FEEDFE}" type="pres">
      <dgm:prSet presAssocID="{037E8662-8375-40DF-B97D-95F0A725D66A}" presName="Accent4" presStyleCnt="0"/>
      <dgm:spPr/>
    </dgm:pt>
    <dgm:pt modelId="{293F760E-C63C-4E12-892F-574AA885498E}" type="pres">
      <dgm:prSet presAssocID="{037E8662-8375-40DF-B97D-95F0A725D66A}" presName="Accent" presStyleLbl="node1" presStyleIdx="3" presStyleCnt="4"/>
      <dgm:spPr/>
    </dgm:pt>
    <dgm:pt modelId="{CD5EF3AB-35EE-4C96-B4B0-92660E4B0C87}" type="pres">
      <dgm:prSet presAssocID="{037E8662-8375-40DF-B97D-95F0A725D66A}" presName="Child4" presStyleLbl="revTx" presStyleIdx="6" presStyleCnt="8" custScaleX="360455" custLinFactX="100000" custLinFactNeighborX="121784">
        <dgm:presLayoutVars>
          <dgm:chMax val="0"/>
          <dgm:chPref val="0"/>
          <dgm:bulletEnabled val="1"/>
        </dgm:presLayoutVars>
      </dgm:prSet>
      <dgm:spPr/>
    </dgm:pt>
    <dgm:pt modelId="{AC5D32D8-243D-4DAD-8053-27384A543FAF}" type="pres">
      <dgm:prSet presAssocID="{037E8662-8375-40DF-B97D-95F0A725D66A}" presName="Parent4" presStyleLbl="revTx" presStyleIdx="7" presStyleCnt="8">
        <dgm:presLayoutVars>
          <dgm:chMax val="1"/>
          <dgm:chPref val="1"/>
          <dgm:bulletEnabled val="1"/>
        </dgm:presLayoutVars>
      </dgm:prSet>
      <dgm:spPr/>
    </dgm:pt>
  </dgm:ptLst>
  <dgm:cxnLst>
    <dgm:cxn modelId="{89B44004-2A71-411A-B3C9-BE3AE41472D2}" type="presOf" srcId="{CC8BD0A6-9058-4AE9-B1BE-BB02241AA80D}" destId="{6709B305-673E-4EBD-BB68-956EAAF60B26}" srcOrd="0" destOrd="0" presId="urn:microsoft.com/office/officeart/2009/layout/CircleArrowProcess"/>
    <dgm:cxn modelId="{B37D2B06-19DD-4230-9664-4D23F8CF16A9}" srcId="{F1246D47-842B-471B-B0B7-1312A6DFAB3E}" destId="{037E8662-8375-40DF-B97D-95F0A725D66A}" srcOrd="3" destOrd="0" parTransId="{E0EA82F3-20E7-4DE7-AFC8-1906587BB951}" sibTransId="{F73D16E4-682C-47A5-B0C7-9B238DC75930}"/>
    <dgm:cxn modelId="{FE910A0C-AD6F-4776-BAD7-88F7C7FB9CAA}" type="presOf" srcId="{CC5454ED-341C-4AEC-9012-6B423B0225A8}" destId="{CD5EF3AB-35EE-4C96-B4B0-92660E4B0C87}" srcOrd="0" destOrd="0" presId="urn:microsoft.com/office/officeart/2009/layout/CircleArrowProcess"/>
    <dgm:cxn modelId="{39051D15-920A-44A2-8849-9FA5F445154F}" srcId="{F1246D47-842B-471B-B0B7-1312A6DFAB3E}" destId="{CC8BD0A6-9058-4AE9-B1BE-BB02241AA80D}" srcOrd="1" destOrd="0" parTransId="{E1BD0229-C480-4CAF-855A-33E9A497C033}" sibTransId="{09E0D3CA-2AAC-4FCC-95F1-B2D5F88BF5CC}"/>
    <dgm:cxn modelId="{4EBCDA3F-FBB6-43A0-9EAF-ABA6A2EFFA30}" type="presOf" srcId="{037E8662-8375-40DF-B97D-95F0A725D66A}" destId="{AC5D32D8-243D-4DAD-8053-27384A543FAF}" srcOrd="0" destOrd="0" presId="urn:microsoft.com/office/officeart/2009/layout/CircleArrowProcess"/>
    <dgm:cxn modelId="{FD9FA64B-23B0-46B2-8C4C-F60E1FBE4090}" srcId="{F1246D47-842B-471B-B0B7-1312A6DFAB3E}" destId="{A90EED59-8E30-46B1-AF1D-3A22448ECF06}" srcOrd="2" destOrd="0" parTransId="{2E732006-F10B-4F4C-B327-EA44C5A8B5CC}" sibTransId="{AD80076B-F1F1-457B-9CE7-D8AF384772F1}"/>
    <dgm:cxn modelId="{57437168-3925-47DF-B045-86DBDB1CDA34}" type="presOf" srcId="{A90EED59-8E30-46B1-AF1D-3A22448ECF06}" destId="{C3EC1414-4D44-4312-8696-FD5D9ED3B589}" srcOrd="0" destOrd="0" presId="urn:microsoft.com/office/officeart/2009/layout/CircleArrowProcess"/>
    <dgm:cxn modelId="{6CC60686-618C-4166-BF76-34FFB7ADB0AC}" type="presOf" srcId="{1D16824D-30CB-4285-A23D-E09FEAF2FFB9}" destId="{3D769EFA-9F16-48D6-823E-FA828DE77B24}" srcOrd="0" destOrd="0" presId="urn:microsoft.com/office/officeart/2009/layout/CircleArrowProcess"/>
    <dgm:cxn modelId="{39235195-8720-4C05-A51B-A9D597BE9851}" type="presOf" srcId="{F1246D47-842B-471B-B0B7-1312A6DFAB3E}" destId="{9AAEC348-C9BB-40A1-8067-97F08366E3F7}" srcOrd="0" destOrd="0" presId="urn:microsoft.com/office/officeart/2009/layout/CircleArrowProcess"/>
    <dgm:cxn modelId="{F7FA78A8-CCED-460E-AF4E-A4C3042A1982}" srcId="{037E8662-8375-40DF-B97D-95F0A725D66A}" destId="{CC5454ED-341C-4AEC-9012-6B423B0225A8}" srcOrd="0" destOrd="0" parTransId="{8DB8B3AA-A703-46F6-A64C-1E75432DA6FC}" sibTransId="{051B68CE-71E9-4C70-AEA2-54F91D991B57}"/>
    <dgm:cxn modelId="{167F5EB7-CECF-4BFE-A0C1-8E9056A09B99}" type="presOf" srcId="{0528F540-F80B-4D7E-9D38-3F0B33730874}" destId="{B71DB0F4-C375-432C-B5FB-E404AB036C78}" srcOrd="0" destOrd="0" presId="urn:microsoft.com/office/officeart/2009/layout/CircleArrowProcess"/>
    <dgm:cxn modelId="{8F45EFB9-D34C-47F8-8A5A-358C56BF04FE}" srcId="{CC8BD0A6-9058-4AE9-B1BE-BB02241AA80D}" destId="{0528F540-F80B-4D7E-9D38-3F0B33730874}" srcOrd="0" destOrd="0" parTransId="{94FF8759-9829-454C-8F66-3E0207208722}" sibTransId="{71A0D0F4-CD5C-4D26-A32F-0D746702F12B}"/>
    <dgm:cxn modelId="{0786B0BA-7890-438C-8B30-7CFC9710E382}" type="presOf" srcId="{69F9C26D-341D-4DC0-B8A7-86CD1CAE251A}" destId="{B946CEEB-A5C9-4B7F-896E-BD092B73990B}" srcOrd="0" destOrd="0" presId="urn:microsoft.com/office/officeart/2009/layout/CircleArrowProcess"/>
    <dgm:cxn modelId="{457A11D1-712B-4077-B0B4-5DDBE1D9C3B2}" srcId="{A90EED59-8E30-46B1-AF1D-3A22448ECF06}" destId="{69F9C26D-341D-4DC0-B8A7-86CD1CAE251A}" srcOrd="0" destOrd="0" parTransId="{879DF2C8-34CE-487F-8239-1D05A1A47CF8}" sibTransId="{A9B349FC-DAEA-4949-9BD4-C1D868E74775}"/>
    <dgm:cxn modelId="{19962AE3-A097-438C-8F87-37ABD0252C1B}" type="presOf" srcId="{795EEA24-1F0F-4CA5-8A10-88D00032C14D}" destId="{8C61FBF1-FEDE-4B27-94BC-5D314559563D}" srcOrd="0" destOrd="0" presId="urn:microsoft.com/office/officeart/2009/layout/CircleArrowProcess"/>
    <dgm:cxn modelId="{870AF7EF-A853-467D-9DF2-D8B63262724E}" srcId="{795EEA24-1F0F-4CA5-8A10-88D00032C14D}" destId="{1D16824D-30CB-4285-A23D-E09FEAF2FFB9}" srcOrd="0" destOrd="0" parTransId="{2E8DC46A-C102-43FD-87F3-BA788DB1F80D}" sibTransId="{B9944C58-21EC-42F9-9C64-1ADAE0A7B7B0}"/>
    <dgm:cxn modelId="{0D0F73FC-45EC-42CB-A413-29B52A464D86}" srcId="{F1246D47-842B-471B-B0B7-1312A6DFAB3E}" destId="{795EEA24-1F0F-4CA5-8A10-88D00032C14D}" srcOrd="0" destOrd="0" parTransId="{018D86FF-193F-435D-B35E-9894208A78CF}" sibTransId="{FB57D222-599D-46C1-8BB4-C93F6D34C5C8}"/>
    <dgm:cxn modelId="{CB8BDB14-BF02-456E-8143-C8070A4D207E}" type="presParOf" srcId="{9AAEC348-C9BB-40A1-8067-97F08366E3F7}" destId="{8D5E122A-373E-44E7-B596-11FBCA7D80E6}" srcOrd="0" destOrd="0" presId="urn:microsoft.com/office/officeart/2009/layout/CircleArrowProcess"/>
    <dgm:cxn modelId="{54E2FCF2-722F-4FE8-B411-00C9952D49B8}" type="presParOf" srcId="{8D5E122A-373E-44E7-B596-11FBCA7D80E6}" destId="{F3C0E31F-2785-410D-A557-D2484A55F401}" srcOrd="0" destOrd="0" presId="urn:microsoft.com/office/officeart/2009/layout/CircleArrowProcess"/>
    <dgm:cxn modelId="{039F1B08-225D-4C90-8F40-3FC947263DB8}" type="presParOf" srcId="{9AAEC348-C9BB-40A1-8067-97F08366E3F7}" destId="{3D769EFA-9F16-48D6-823E-FA828DE77B24}" srcOrd="1" destOrd="0" presId="urn:microsoft.com/office/officeart/2009/layout/CircleArrowProcess"/>
    <dgm:cxn modelId="{ED0A78F3-F5D4-46F2-813D-A3D7BA4F002F}" type="presParOf" srcId="{9AAEC348-C9BB-40A1-8067-97F08366E3F7}" destId="{8C61FBF1-FEDE-4B27-94BC-5D314559563D}" srcOrd="2" destOrd="0" presId="urn:microsoft.com/office/officeart/2009/layout/CircleArrowProcess"/>
    <dgm:cxn modelId="{F7485C7B-1783-493F-B571-A971EB6DE977}" type="presParOf" srcId="{9AAEC348-C9BB-40A1-8067-97F08366E3F7}" destId="{408362B9-C362-45FA-A76E-6E6A4D9CD5CC}" srcOrd="3" destOrd="0" presId="urn:microsoft.com/office/officeart/2009/layout/CircleArrowProcess"/>
    <dgm:cxn modelId="{38B64146-D545-4991-84BD-4BD44A371763}" type="presParOf" srcId="{408362B9-C362-45FA-A76E-6E6A4D9CD5CC}" destId="{B69DD323-AAE3-4E95-8702-A06CAFEFCC91}" srcOrd="0" destOrd="0" presId="urn:microsoft.com/office/officeart/2009/layout/CircleArrowProcess"/>
    <dgm:cxn modelId="{F3C43F4F-1BB8-48D6-B102-55FFC668DACF}" type="presParOf" srcId="{9AAEC348-C9BB-40A1-8067-97F08366E3F7}" destId="{B71DB0F4-C375-432C-B5FB-E404AB036C78}" srcOrd="4" destOrd="0" presId="urn:microsoft.com/office/officeart/2009/layout/CircleArrowProcess"/>
    <dgm:cxn modelId="{5A02FF1B-D2FA-48F6-BBEE-88AD05561075}" type="presParOf" srcId="{9AAEC348-C9BB-40A1-8067-97F08366E3F7}" destId="{6709B305-673E-4EBD-BB68-956EAAF60B26}" srcOrd="5" destOrd="0" presId="urn:microsoft.com/office/officeart/2009/layout/CircleArrowProcess"/>
    <dgm:cxn modelId="{0BF4F64A-1CDA-4B6E-9CC5-1A763A9FE987}" type="presParOf" srcId="{9AAEC348-C9BB-40A1-8067-97F08366E3F7}" destId="{7ABD2D47-ECCC-492A-A45D-AE7178DD2ED8}" srcOrd="6" destOrd="0" presId="urn:microsoft.com/office/officeart/2009/layout/CircleArrowProcess"/>
    <dgm:cxn modelId="{51E61E39-8CC7-4A6D-998C-3BD9714A7293}" type="presParOf" srcId="{7ABD2D47-ECCC-492A-A45D-AE7178DD2ED8}" destId="{9806973B-1778-45BF-8234-A2187C46A832}" srcOrd="0" destOrd="0" presId="urn:microsoft.com/office/officeart/2009/layout/CircleArrowProcess"/>
    <dgm:cxn modelId="{F67E82A1-7A3E-456F-93B2-98ED554BD80E}" type="presParOf" srcId="{9AAEC348-C9BB-40A1-8067-97F08366E3F7}" destId="{B946CEEB-A5C9-4B7F-896E-BD092B73990B}" srcOrd="7" destOrd="0" presId="urn:microsoft.com/office/officeart/2009/layout/CircleArrowProcess"/>
    <dgm:cxn modelId="{4DF0E4FD-65D3-4B52-84D8-EEEAB210ADAF}" type="presParOf" srcId="{9AAEC348-C9BB-40A1-8067-97F08366E3F7}" destId="{C3EC1414-4D44-4312-8696-FD5D9ED3B589}" srcOrd="8" destOrd="0" presId="urn:microsoft.com/office/officeart/2009/layout/CircleArrowProcess"/>
    <dgm:cxn modelId="{E04E0B6E-A17A-4D99-B122-C05685E00368}" type="presParOf" srcId="{9AAEC348-C9BB-40A1-8067-97F08366E3F7}" destId="{AC84C1C1-E9DE-470B-A95C-044499FEEDFE}" srcOrd="9" destOrd="0" presId="urn:microsoft.com/office/officeart/2009/layout/CircleArrowProcess"/>
    <dgm:cxn modelId="{28ADD450-290F-497B-BE0C-2BECE9B7572C}" type="presParOf" srcId="{AC84C1C1-E9DE-470B-A95C-044499FEEDFE}" destId="{293F760E-C63C-4E12-892F-574AA885498E}" srcOrd="0" destOrd="0" presId="urn:microsoft.com/office/officeart/2009/layout/CircleArrowProcess"/>
    <dgm:cxn modelId="{28394B5B-900B-4311-9209-D3A3D3D611B0}" type="presParOf" srcId="{9AAEC348-C9BB-40A1-8067-97F08366E3F7}" destId="{CD5EF3AB-35EE-4C96-B4B0-92660E4B0C87}" srcOrd="10" destOrd="0" presId="urn:microsoft.com/office/officeart/2009/layout/CircleArrowProcess"/>
    <dgm:cxn modelId="{02349E63-3539-4584-9939-10138224646E}" type="presParOf" srcId="{9AAEC348-C9BB-40A1-8067-97F08366E3F7}" destId="{AC5D32D8-243D-4DAD-8053-27384A543FAF}"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dgm:spPr/>
      <dgm:t>
        <a:bodyPr/>
        <a:lstStyle/>
        <a:p>
          <a:r>
            <a:rPr lang="en-US" dirty="0"/>
            <a:t>Expandable Storage</a:t>
          </a:r>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6CC467C-4E31-4F14-9C63-A35F5D111D48}">
      <dgm:prSet phldrT="[Text]"/>
      <dgm:spPr/>
      <dgm:t>
        <a:bodyPr/>
        <a:lstStyle/>
        <a:p>
          <a:r>
            <a:rPr lang="en-US" dirty="0"/>
            <a:t>ETL</a:t>
          </a:r>
        </a:p>
        <a:p>
          <a:r>
            <a:rPr lang="en-US" dirty="0"/>
            <a:t>Acceleration</a:t>
          </a:r>
        </a:p>
      </dgm:t>
    </dgm:pt>
    <dgm:pt modelId="{9CE718A9-1163-4106-B898-6F9F23D726DD}" type="parTrans" cxnId="{90E33755-D3DC-4788-B378-DEC66EF3DFFF}">
      <dgm:prSet/>
      <dgm:spPr/>
      <dgm:t>
        <a:bodyPr/>
        <a:lstStyle/>
        <a:p>
          <a:endParaRPr lang="en-US"/>
        </a:p>
      </dgm:t>
    </dgm:pt>
    <dgm:pt modelId="{19EDAB82-83C7-422A-A586-090C3FC713C7}" type="sibTrans" cxnId="{90E33755-D3DC-4788-B378-DEC66EF3DFFF}">
      <dgm:prSet/>
      <dgm:spPr/>
      <dgm:t>
        <a:bodyPr/>
        <a:lstStyle/>
        <a:p>
          <a:endParaRPr lang="en-US"/>
        </a:p>
      </dgm:t>
    </dgm:pt>
    <dgm:pt modelId="{6125693F-E5E0-4FD0-B2C3-718B32CCD6AF}">
      <dgm:prSet phldrT="[Text]"/>
      <dgm:spPr/>
      <dgm:t>
        <a:bodyPr/>
        <a:lstStyle/>
        <a:p>
          <a:r>
            <a:rPr lang="en-US" dirty="0"/>
            <a:t>EDW Optimization</a:t>
          </a:r>
        </a:p>
      </dgm:t>
    </dgm:pt>
    <dgm:pt modelId="{507BF499-4AFB-42EA-BACC-62507DA41D74}" type="parTrans" cxnId="{E31D2D99-988D-4B4C-A585-92A3EC05DEF1}">
      <dgm:prSet/>
      <dgm:spPr/>
      <dgm:t>
        <a:bodyPr/>
        <a:lstStyle/>
        <a:p>
          <a:endParaRPr lang="en-US"/>
        </a:p>
      </dgm:t>
    </dgm:pt>
    <dgm:pt modelId="{0501A499-1E33-4CE6-BCF8-B3439A0B0E25}" type="sibTrans" cxnId="{E31D2D99-988D-4B4C-A585-92A3EC05DEF1}">
      <dgm:prSet/>
      <dgm:spPr/>
      <dgm:t>
        <a:bodyPr/>
        <a:lstStyle/>
        <a:p>
          <a:endParaRPr lang="en-US"/>
        </a:p>
      </dgm:t>
    </dgm:pt>
    <dgm:pt modelId="{7FE55B94-95BB-463D-9A0F-A76CB81D67AE}">
      <dgm:prSet phldrT="[Text]"/>
      <dgm:spPr/>
      <dgm:t>
        <a:bodyPr/>
        <a:lstStyle/>
        <a:p>
          <a:r>
            <a:rPr lang="en-US" dirty="0"/>
            <a:t>Active Archive</a:t>
          </a:r>
        </a:p>
      </dgm:t>
    </dgm:pt>
    <dgm:pt modelId="{03C01B00-3414-497E-8E51-8AA72E15AA2C}" type="parTrans" cxnId="{CE888450-D1C5-4FA8-8216-F6EAE9AE813B}">
      <dgm:prSet/>
      <dgm:spPr/>
    </dgm:pt>
    <dgm:pt modelId="{B6D3B82E-E629-431B-9B91-DA4D32A09971}" type="sibTrans" cxnId="{CE888450-D1C5-4FA8-8216-F6EAE9AE813B}">
      <dgm:prSet/>
      <dgm:spPr/>
    </dgm:pt>
    <dgm:pt modelId="{E7186F5F-6B71-4E53-A425-8D5312E46DF0}" type="pres">
      <dgm:prSet presAssocID="{F552877A-78C7-4868-960C-B85745DD87B8}" presName="diagram" presStyleCnt="0">
        <dgm:presLayoutVars>
          <dgm:dir/>
          <dgm:resizeHandles val="exact"/>
        </dgm:presLayoutVars>
      </dgm:prSet>
      <dgm:spPr/>
    </dgm:pt>
    <dgm:pt modelId="{97F99185-CB32-4702-BDBA-66343864ED0E}" type="pres">
      <dgm:prSet presAssocID="{F63973F5-6364-4BA2-AE02-B86F9B9374FB}" presName="node" presStyleLbl="node1" presStyleIdx="0" presStyleCnt="4">
        <dgm:presLayoutVars>
          <dgm:bulletEnabled val="1"/>
        </dgm:presLayoutVars>
      </dgm:prSet>
      <dgm:spPr/>
    </dgm:pt>
    <dgm:pt modelId="{657B1E55-4D1E-4F11-883E-AEFFB5217CF4}" type="pres">
      <dgm:prSet presAssocID="{F62195FE-AC8E-4F7A-A56C-997BB9842139}" presName="sibTrans" presStyleCnt="0"/>
      <dgm:spPr/>
    </dgm:pt>
    <dgm:pt modelId="{C2CDBFBC-819B-440E-9B3F-0E7616F7ECD4}" type="pres">
      <dgm:prSet presAssocID="{A6CC467C-4E31-4F14-9C63-A35F5D111D48}" presName="node" presStyleLbl="node1" presStyleIdx="1" presStyleCnt="4">
        <dgm:presLayoutVars>
          <dgm:bulletEnabled val="1"/>
        </dgm:presLayoutVars>
      </dgm:prSet>
      <dgm:spPr/>
    </dgm:pt>
    <dgm:pt modelId="{DE4909F9-0434-42E6-8A21-D7550074CBA6}" type="pres">
      <dgm:prSet presAssocID="{19EDAB82-83C7-422A-A586-090C3FC713C7}" presName="sibTrans" presStyleCnt="0"/>
      <dgm:spPr/>
    </dgm:pt>
    <dgm:pt modelId="{E0B0EA5A-2C8A-48B6-9A35-E683E5C50A9F}" type="pres">
      <dgm:prSet presAssocID="{6125693F-E5E0-4FD0-B2C3-718B32CCD6AF}" presName="node" presStyleLbl="node1" presStyleIdx="2" presStyleCnt="4">
        <dgm:presLayoutVars>
          <dgm:bulletEnabled val="1"/>
        </dgm:presLayoutVars>
      </dgm:prSet>
      <dgm:spPr/>
    </dgm:pt>
    <dgm:pt modelId="{B22B84EC-05C3-48BC-B021-A244839FC556}" type="pres">
      <dgm:prSet presAssocID="{0501A499-1E33-4CE6-BCF8-B3439A0B0E25}" presName="sibTrans" presStyleCnt="0"/>
      <dgm:spPr/>
    </dgm:pt>
    <dgm:pt modelId="{8060E1F4-93A2-4043-9443-8DDF9771FD27}" type="pres">
      <dgm:prSet presAssocID="{7FE55B94-95BB-463D-9A0F-A76CB81D67AE}" presName="node" presStyleLbl="node1" presStyleIdx="3" presStyleCnt="4">
        <dgm:presLayoutVars>
          <dgm:bulletEnabled val="1"/>
        </dgm:presLayoutVars>
      </dgm:prSet>
      <dgm:spPr/>
    </dgm:pt>
  </dgm:ptLst>
  <dgm:cxnLst>
    <dgm:cxn modelId="{3871D706-5AE4-472E-A83E-AA98AAD608A0}" type="presOf" srcId="{7FE55B94-95BB-463D-9A0F-A76CB81D67AE}" destId="{8060E1F4-93A2-4043-9443-8DDF9771FD27}" srcOrd="0" destOrd="0" presId="urn:microsoft.com/office/officeart/2005/8/layout/default"/>
    <dgm:cxn modelId="{9E585325-3A56-4C61-AB9D-BF66371E68F6}" type="presOf" srcId="{A6CC467C-4E31-4F14-9C63-A35F5D111D48}" destId="{C2CDBFBC-819B-440E-9B3F-0E7616F7ECD4}" srcOrd="0" destOrd="0" presId="urn:microsoft.com/office/officeart/2005/8/layout/default"/>
    <dgm:cxn modelId="{CE888450-D1C5-4FA8-8216-F6EAE9AE813B}" srcId="{F552877A-78C7-4868-960C-B85745DD87B8}" destId="{7FE55B94-95BB-463D-9A0F-A76CB81D67AE}" srcOrd="3" destOrd="0" parTransId="{03C01B00-3414-497E-8E51-8AA72E15AA2C}" sibTransId="{B6D3B82E-E629-431B-9B91-DA4D32A09971}"/>
    <dgm:cxn modelId="{90E33755-D3DC-4788-B378-DEC66EF3DFFF}" srcId="{F552877A-78C7-4868-960C-B85745DD87B8}" destId="{A6CC467C-4E31-4F14-9C63-A35F5D111D48}" srcOrd="1" destOrd="0" parTransId="{9CE718A9-1163-4106-B898-6F9F23D726DD}" sibTransId="{19EDAB82-83C7-422A-A586-090C3FC713C7}"/>
    <dgm:cxn modelId="{20A1C088-B2B1-4960-975E-3782D8D00AF1}" type="presOf" srcId="{6125693F-E5E0-4FD0-B2C3-718B32CCD6AF}" destId="{E0B0EA5A-2C8A-48B6-9A35-E683E5C50A9F}" srcOrd="0" destOrd="0" presId="urn:microsoft.com/office/officeart/2005/8/layout/default"/>
    <dgm:cxn modelId="{9AE41B89-0C45-43FE-936F-3AF17D9226F3}" type="presOf" srcId="{F63973F5-6364-4BA2-AE02-B86F9B9374FB}" destId="{97F99185-CB32-4702-BDBA-66343864ED0E}" srcOrd="0" destOrd="0" presId="urn:microsoft.com/office/officeart/2005/8/layout/default"/>
    <dgm:cxn modelId="{E31D2D99-988D-4B4C-A585-92A3EC05DEF1}" srcId="{F552877A-78C7-4868-960C-B85745DD87B8}" destId="{6125693F-E5E0-4FD0-B2C3-718B32CCD6AF}" srcOrd="2" destOrd="0" parTransId="{507BF499-4AFB-42EA-BACC-62507DA41D74}" sibTransId="{0501A499-1E33-4CE6-BCF8-B3439A0B0E25}"/>
    <dgm:cxn modelId="{C82D0F9D-23CA-4D30-BE40-453288E6CAAC}" srcId="{F552877A-78C7-4868-960C-B85745DD87B8}" destId="{F63973F5-6364-4BA2-AE02-B86F9B9374FB}" srcOrd="0" destOrd="0" parTransId="{D8D6229C-0C4F-4D7E-91B5-8DADE50D1C7F}" sibTransId="{F62195FE-AC8E-4F7A-A56C-997BB9842139}"/>
    <dgm:cxn modelId="{DBB8B79E-28A0-4EB9-9223-124695F357C5}" type="presOf" srcId="{F552877A-78C7-4868-960C-B85745DD87B8}" destId="{E7186F5F-6B71-4E53-A425-8D5312E46DF0}" srcOrd="0" destOrd="0" presId="urn:microsoft.com/office/officeart/2005/8/layout/default"/>
    <dgm:cxn modelId="{AFA23E10-6452-4D5D-9B4F-35A183C20011}" type="presParOf" srcId="{E7186F5F-6B71-4E53-A425-8D5312E46DF0}" destId="{97F99185-CB32-4702-BDBA-66343864ED0E}" srcOrd="0" destOrd="0" presId="urn:microsoft.com/office/officeart/2005/8/layout/default"/>
    <dgm:cxn modelId="{23A71352-EAB7-4E90-B625-1694CE60992F}" type="presParOf" srcId="{E7186F5F-6B71-4E53-A425-8D5312E46DF0}" destId="{657B1E55-4D1E-4F11-883E-AEFFB5217CF4}" srcOrd="1" destOrd="0" presId="urn:microsoft.com/office/officeart/2005/8/layout/default"/>
    <dgm:cxn modelId="{C71398EE-C26C-4FCA-A9E1-D2992FEB8259}" type="presParOf" srcId="{E7186F5F-6B71-4E53-A425-8D5312E46DF0}" destId="{C2CDBFBC-819B-440E-9B3F-0E7616F7ECD4}" srcOrd="2" destOrd="0" presId="urn:microsoft.com/office/officeart/2005/8/layout/default"/>
    <dgm:cxn modelId="{880B9D81-09E4-4542-B9CC-37FF455E222A}" type="presParOf" srcId="{E7186F5F-6B71-4E53-A425-8D5312E46DF0}" destId="{DE4909F9-0434-42E6-8A21-D7550074CBA6}" srcOrd="3" destOrd="0" presId="urn:microsoft.com/office/officeart/2005/8/layout/default"/>
    <dgm:cxn modelId="{ACE3AD30-FFA3-4BE3-9FC1-EDC27D8B083A}" type="presParOf" srcId="{E7186F5F-6B71-4E53-A425-8D5312E46DF0}" destId="{E0B0EA5A-2C8A-48B6-9A35-E683E5C50A9F}" srcOrd="4" destOrd="0" presId="urn:microsoft.com/office/officeart/2005/8/layout/default"/>
    <dgm:cxn modelId="{CBF953E9-EFA4-4E4A-8F00-F07F668FF945}" type="presParOf" srcId="{E7186F5F-6B71-4E53-A425-8D5312E46DF0}" destId="{B22B84EC-05C3-48BC-B021-A244839FC556}" srcOrd="5" destOrd="0" presId="urn:microsoft.com/office/officeart/2005/8/layout/default"/>
    <dgm:cxn modelId="{B0428B01-6768-449E-A9B4-422D831AED68}" type="presParOf" srcId="{E7186F5F-6B71-4E53-A425-8D5312E46DF0}" destId="{8060E1F4-93A2-4043-9443-8DDF9771FD2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custT="1"/>
      <dgm:spPr/>
      <dgm:t>
        <a:bodyPr/>
        <a:lstStyle/>
        <a:p>
          <a:r>
            <a:rPr lang="en-US" sz="2200" dirty="0"/>
            <a:t>Data Exploration</a:t>
          </a:r>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092D986-5022-4226-8C54-EF8D8861B3CC}">
      <dgm:prSet phldrT="[Text]" custT="1"/>
      <dgm:spPr/>
      <dgm:t>
        <a:bodyPr/>
        <a:lstStyle/>
        <a:p>
          <a:r>
            <a:rPr lang="en-US" sz="2200" dirty="0"/>
            <a:t>Data Science</a:t>
          </a:r>
        </a:p>
      </dgm:t>
    </dgm:pt>
    <dgm:pt modelId="{24674050-CA1C-4CD0-A3F5-CEF6549DCDDA}" type="parTrans" cxnId="{232CB3BA-0B8D-4F44-868A-896E15F58024}">
      <dgm:prSet/>
      <dgm:spPr/>
      <dgm:t>
        <a:bodyPr/>
        <a:lstStyle/>
        <a:p>
          <a:endParaRPr lang="en-US"/>
        </a:p>
      </dgm:t>
    </dgm:pt>
    <dgm:pt modelId="{AA132986-6D59-49A2-B82A-04AE2D6F6B14}" type="sibTrans" cxnId="{232CB3BA-0B8D-4F44-868A-896E15F58024}">
      <dgm:prSet/>
      <dgm:spPr/>
      <dgm:t>
        <a:bodyPr/>
        <a:lstStyle/>
        <a:p>
          <a:endParaRPr lang="en-US"/>
        </a:p>
      </dgm:t>
    </dgm:pt>
    <dgm:pt modelId="{72C07D4C-DC37-483C-846E-D7C12FF81B14}">
      <dgm:prSet phldrT="[Text]"/>
      <dgm:spPr/>
      <dgm:t>
        <a:bodyPr/>
        <a:lstStyle/>
        <a:p>
          <a:r>
            <a:rPr lang="en-US" dirty="0"/>
            <a:t>Business Transformation</a:t>
          </a:r>
        </a:p>
      </dgm:t>
    </dgm:pt>
    <dgm:pt modelId="{49351BC7-6B10-4C77-9E3A-741CC4004DE7}" type="parTrans" cxnId="{FDC9CB0D-51A9-4C8F-82D4-4B79A8E8F894}">
      <dgm:prSet/>
      <dgm:spPr/>
      <dgm:t>
        <a:bodyPr/>
        <a:lstStyle/>
        <a:p>
          <a:endParaRPr lang="en-US"/>
        </a:p>
      </dgm:t>
    </dgm:pt>
    <dgm:pt modelId="{95D1BACF-70F4-4637-8F31-0AF1F56CD16F}" type="sibTrans" cxnId="{FDC9CB0D-51A9-4C8F-82D4-4B79A8E8F894}">
      <dgm:prSet/>
      <dgm:spPr/>
      <dgm:t>
        <a:bodyPr/>
        <a:lstStyle/>
        <a:p>
          <a:endParaRPr lang="en-US"/>
        </a:p>
      </dgm:t>
    </dgm:pt>
    <dgm:pt modelId="{E7186F5F-6B71-4E53-A425-8D5312E46DF0}" type="pres">
      <dgm:prSet presAssocID="{F552877A-78C7-4868-960C-B85745DD87B8}" presName="diagram" presStyleCnt="0">
        <dgm:presLayoutVars>
          <dgm:dir/>
          <dgm:resizeHandles val="exact"/>
        </dgm:presLayoutVars>
      </dgm:prSet>
      <dgm:spPr/>
    </dgm:pt>
    <dgm:pt modelId="{97F99185-CB32-4702-BDBA-66343864ED0E}" type="pres">
      <dgm:prSet presAssocID="{F63973F5-6364-4BA2-AE02-B86F9B9374FB}" presName="node" presStyleLbl="node1" presStyleIdx="0" presStyleCnt="3">
        <dgm:presLayoutVars>
          <dgm:bulletEnabled val="1"/>
        </dgm:presLayoutVars>
      </dgm:prSet>
      <dgm:spPr/>
    </dgm:pt>
    <dgm:pt modelId="{657B1E55-4D1E-4F11-883E-AEFFB5217CF4}" type="pres">
      <dgm:prSet presAssocID="{F62195FE-AC8E-4F7A-A56C-997BB9842139}" presName="sibTrans" presStyleCnt="0"/>
      <dgm:spPr/>
    </dgm:pt>
    <dgm:pt modelId="{78433B08-84D2-4AED-9070-D1C02CFACE92}" type="pres">
      <dgm:prSet presAssocID="{A092D986-5022-4226-8C54-EF8D8861B3CC}" presName="node" presStyleLbl="node1" presStyleIdx="1" presStyleCnt="3">
        <dgm:presLayoutVars>
          <dgm:bulletEnabled val="1"/>
        </dgm:presLayoutVars>
      </dgm:prSet>
      <dgm:spPr/>
    </dgm:pt>
    <dgm:pt modelId="{52E93BD7-F266-40CC-B9AD-AAD95747F7B8}" type="pres">
      <dgm:prSet presAssocID="{AA132986-6D59-49A2-B82A-04AE2D6F6B14}" presName="sibTrans" presStyleCnt="0"/>
      <dgm:spPr/>
    </dgm:pt>
    <dgm:pt modelId="{83169B57-942A-4ABD-965B-F79B6117BFFD}" type="pres">
      <dgm:prSet presAssocID="{72C07D4C-DC37-483C-846E-D7C12FF81B14}" presName="node" presStyleLbl="node1" presStyleIdx="2" presStyleCnt="3">
        <dgm:presLayoutVars>
          <dgm:bulletEnabled val="1"/>
        </dgm:presLayoutVars>
      </dgm:prSet>
      <dgm:spPr/>
    </dgm:pt>
  </dgm:ptLst>
  <dgm:cxnLst>
    <dgm:cxn modelId="{FDC9CB0D-51A9-4C8F-82D4-4B79A8E8F894}" srcId="{F552877A-78C7-4868-960C-B85745DD87B8}" destId="{72C07D4C-DC37-483C-846E-D7C12FF81B14}" srcOrd="2" destOrd="0" parTransId="{49351BC7-6B10-4C77-9E3A-741CC4004DE7}" sibTransId="{95D1BACF-70F4-4637-8F31-0AF1F56CD16F}"/>
    <dgm:cxn modelId="{83129C46-4F71-4030-B22E-80F82986EB40}" type="presOf" srcId="{F63973F5-6364-4BA2-AE02-B86F9B9374FB}" destId="{97F99185-CB32-4702-BDBA-66343864ED0E}" srcOrd="0" destOrd="0" presId="urn:microsoft.com/office/officeart/2005/8/layout/default"/>
    <dgm:cxn modelId="{C82D0F9D-23CA-4D30-BE40-453288E6CAAC}" srcId="{F552877A-78C7-4868-960C-B85745DD87B8}" destId="{F63973F5-6364-4BA2-AE02-B86F9B9374FB}" srcOrd="0" destOrd="0" parTransId="{D8D6229C-0C4F-4D7E-91B5-8DADE50D1C7F}" sibTransId="{F62195FE-AC8E-4F7A-A56C-997BB9842139}"/>
    <dgm:cxn modelId="{232CB3BA-0B8D-4F44-868A-896E15F58024}" srcId="{F552877A-78C7-4868-960C-B85745DD87B8}" destId="{A092D986-5022-4226-8C54-EF8D8861B3CC}" srcOrd="1" destOrd="0" parTransId="{24674050-CA1C-4CD0-A3F5-CEF6549DCDDA}" sibTransId="{AA132986-6D59-49A2-B82A-04AE2D6F6B14}"/>
    <dgm:cxn modelId="{64EACBD3-796D-45C1-912D-7A8FBAEC2EAF}" type="presOf" srcId="{F552877A-78C7-4868-960C-B85745DD87B8}" destId="{E7186F5F-6B71-4E53-A425-8D5312E46DF0}" srcOrd="0" destOrd="0" presId="urn:microsoft.com/office/officeart/2005/8/layout/default"/>
    <dgm:cxn modelId="{949338E2-5811-4D99-9A4B-D9D4D19DC166}" type="presOf" srcId="{A092D986-5022-4226-8C54-EF8D8861B3CC}" destId="{78433B08-84D2-4AED-9070-D1C02CFACE92}" srcOrd="0" destOrd="0" presId="urn:microsoft.com/office/officeart/2005/8/layout/default"/>
    <dgm:cxn modelId="{23EEC1E5-51D4-4EB8-B4D0-71DBCDF292B9}" type="presOf" srcId="{72C07D4C-DC37-483C-846E-D7C12FF81B14}" destId="{83169B57-942A-4ABD-965B-F79B6117BFFD}" srcOrd="0" destOrd="0" presId="urn:microsoft.com/office/officeart/2005/8/layout/default"/>
    <dgm:cxn modelId="{7FDD3634-F177-4961-84C4-C4BF247E8498}" type="presParOf" srcId="{E7186F5F-6B71-4E53-A425-8D5312E46DF0}" destId="{97F99185-CB32-4702-BDBA-66343864ED0E}" srcOrd="0" destOrd="0" presId="urn:microsoft.com/office/officeart/2005/8/layout/default"/>
    <dgm:cxn modelId="{BA364272-C7F7-40B4-85C6-C00B656CC7D6}" type="presParOf" srcId="{E7186F5F-6B71-4E53-A425-8D5312E46DF0}" destId="{657B1E55-4D1E-4F11-883E-AEFFB5217CF4}" srcOrd="1" destOrd="0" presId="urn:microsoft.com/office/officeart/2005/8/layout/default"/>
    <dgm:cxn modelId="{BA281DFF-C5D8-4385-83DE-3308E52EB081}" type="presParOf" srcId="{E7186F5F-6B71-4E53-A425-8D5312E46DF0}" destId="{78433B08-84D2-4AED-9070-D1C02CFACE92}" srcOrd="2" destOrd="0" presId="urn:microsoft.com/office/officeart/2005/8/layout/default"/>
    <dgm:cxn modelId="{A1CB31A7-F1A2-46EF-84C2-9F495C593193}" type="presParOf" srcId="{E7186F5F-6B71-4E53-A425-8D5312E46DF0}" destId="{52E93BD7-F266-40CC-B9AD-AAD95747F7B8}" srcOrd="3" destOrd="0" presId="urn:microsoft.com/office/officeart/2005/8/layout/default"/>
    <dgm:cxn modelId="{8A94D029-20E9-40FD-8CA5-3AE514422A58}" type="presParOf" srcId="{E7186F5F-6B71-4E53-A425-8D5312E46DF0}" destId="{83169B57-942A-4ABD-965B-F79B6117BFFD}"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E31F-2785-410D-A557-D2484A55F401}">
      <dsp:nvSpPr>
        <dsp:cNvPr id="0" name=""/>
        <dsp:cNvSpPr/>
      </dsp:nvSpPr>
      <dsp:spPr>
        <a:xfrm>
          <a:off x="3533732" y="0"/>
          <a:ext cx="1532378" cy="1532534"/>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769EFA-9F16-48D6-823E-FA828DE77B24}">
      <dsp:nvSpPr>
        <dsp:cNvPr id="0" name=""/>
        <dsp:cNvSpPr/>
      </dsp:nvSpPr>
      <dsp:spPr>
        <a:xfrm>
          <a:off x="5447530" y="454761"/>
          <a:ext cx="337821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Store and integrate data sources in real time and batch</a:t>
          </a:r>
        </a:p>
      </dsp:txBody>
      <dsp:txXfrm>
        <a:off x="5447530" y="454761"/>
        <a:ext cx="3378214" cy="609600"/>
      </dsp:txXfrm>
    </dsp:sp>
    <dsp:sp modelId="{8C61FBF1-FEDE-4B27-94BC-5D314559563D}">
      <dsp:nvSpPr>
        <dsp:cNvPr id="0" name=""/>
        <dsp:cNvSpPr/>
      </dsp:nvSpPr>
      <dsp:spPr>
        <a:xfrm>
          <a:off x="3872057" y="554735"/>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Capture</a:t>
          </a:r>
        </a:p>
      </dsp:txBody>
      <dsp:txXfrm>
        <a:off x="3872057" y="554735"/>
        <a:ext cx="855153" cy="427532"/>
      </dsp:txXfrm>
    </dsp:sp>
    <dsp:sp modelId="{B69DD323-AAE3-4E95-8702-A06CAFEFCC91}">
      <dsp:nvSpPr>
        <dsp:cNvPr id="0" name=""/>
        <dsp:cNvSpPr/>
      </dsp:nvSpPr>
      <dsp:spPr>
        <a:xfrm>
          <a:off x="3108024" y="880668"/>
          <a:ext cx="1532378" cy="1532534"/>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1DB0F4-C375-432C-B5FB-E404AB036C78}">
      <dsp:nvSpPr>
        <dsp:cNvPr id="0" name=""/>
        <dsp:cNvSpPr/>
      </dsp:nvSpPr>
      <dsp:spPr>
        <a:xfrm>
          <a:off x="5447526" y="1345996"/>
          <a:ext cx="4378225"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Process and manage data of any size and include tools to sort, filter summarize and apply functions to data</a:t>
          </a:r>
        </a:p>
      </dsp:txBody>
      <dsp:txXfrm>
        <a:off x="5447526" y="1345996"/>
        <a:ext cx="4378225" cy="609600"/>
      </dsp:txXfrm>
    </dsp:sp>
    <dsp:sp modelId="{6709B305-673E-4EBD-BB68-956EAAF60B26}">
      <dsp:nvSpPr>
        <dsp:cNvPr id="0" name=""/>
        <dsp:cNvSpPr/>
      </dsp:nvSpPr>
      <dsp:spPr>
        <a:xfrm>
          <a:off x="3444624" y="1437030"/>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a:t>
          </a:r>
        </a:p>
      </dsp:txBody>
      <dsp:txXfrm>
        <a:off x="3444624" y="1437030"/>
        <a:ext cx="855153" cy="427532"/>
      </dsp:txXfrm>
    </dsp:sp>
    <dsp:sp modelId="{9806973B-1778-45BF-8234-A2187C46A832}">
      <dsp:nvSpPr>
        <dsp:cNvPr id="0" name=""/>
        <dsp:cNvSpPr/>
      </dsp:nvSpPr>
      <dsp:spPr>
        <a:xfrm>
          <a:off x="3533732" y="1764588"/>
          <a:ext cx="1532378" cy="1532534"/>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946CEEB-A5C9-4B7F-896E-BD092B73990B}">
      <dsp:nvSpPr>
        <dsp:cNvPr id="0" name=""/>
        <dsp:cNvSpPr/>
      </dsp:nvSpPr>
      <dsp:spPr>
        <a:xfrm>
          <a:off x="5486399" y="2219350"/>
          <a:ext cx="461106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`Open and promote the exchange of data with new and existing external applications</a:t>
          </a:r>
        </a:p>
      </dsp:txBody>
      <dsp:txXfrm>
        <a:off x="5486399" y="2219350"/>
        <a:ext cx="4611064" cy="609600"/>
      </dsp:txXfrm>
    </dsp:sp>
    <dsp:sp modelId="{C3EC1414-4D44-4312-8696-FD5D9ED3B589}">
      <dsp:nvSpPr>
        <dsp:cNvPr id="0" name=""/>
        <dsp:cNvSpPr/>
      </dsp:nvSpPr>
      <dsp:spPr>
        <a:xfrm>
          <a:off x="3872057" y="2319324"/>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Exchange</a:t>
          </a:r>
        </a:p>
      </dsp:txBody>
      <dsp:txXfrm>
        <a:off x="3872057" y="2319324"/>
        <a:ext cx="855153" cy="427532"/>
      </dsp:txXfrm>
    </dsp:sp>
    <dsp:sp modelId="{293F760E-C63C-4E12-892F-574AA885498E}">
      <dsp:nvSpPr>
        <dsp:cNvPr id="0" name=""/>
        <dsp:cNvSpPr/>
      </dsp:nvSpPr>
      <dsp:spPr>
        <a:xfrm>
          <a:off x="3217253" y="2746857"/>
          <a:ext cx="1316505" cy="1317142"/>
        </a:xfrm>
        <a:prstGeom prst="blockArc">
          <a:avLst>
            <a:gd name="adj1" fmla="val 0"/>
            <a:gd name="adj2" fmla="val 18900000"/>
            <a:gd name="adj3" fmla="val 1274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D5EF3AB-35EE-4C96-B4B0-92660E4B0C87}">
      <dsp:nvSpPr>
        <dsp:cNvPr id="0" name=""/>
        <dsp:cNvSpPr/>
      </dsp:nvSpPr>
      <dsp:spPr>
        <a:xfrm>
          <a:off x="5486400" y="3101644"/>
          <a:ext cx="3311426"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Include tools to manage and operate the platform</a:t>
          </a:r>
        </a:p>
      </dsp:txBody>
      <dsp:txXfrm>
        <a:off x="5486400" y="3101644"/>
        <a:ext cx="3311426" cy="609600"/>
      </dsp:txXfrm>
    </dsp:sp>
    <dsp:sp modelId="{AC5D32D8-243D-4DAD-8053-27384A543FAF}">
      <dsp:nvSpPr>
        <dsp:cNvPr id="0" name=""/>
        <dsp:cNvSpPr/>
      </dsp:nvSpPr>
      <dsp:spPr>
        <a:xfrm>
          <a:off x="3444624" y="3201619"/>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Operate</a:t>
          </a:r>
        </a:p>
      </dsp:txBody>
      <dsp:txXfrm>
        <a:off x="3444624" y="3201619"/>
        <a:ext cx="855153" cy="427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Expandable Storage</a:t>
          </a:r>
        </a:p>
      </dsp:txBody>
      <dsp:txXfrm>
        <a:off x="455" y="32032"/>
        <a:ext cx="1777565" cy="1066539"/>
      </dsp:txXfrm>
    </dsp:sp>
    <dsp:sp modelId="{C2CDBFBC-819B-440E-9B3F-0E7616F7ECD4}">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ETL</a:t>
          </a:r>
        </a:p>
        <a:p>
          <a:pPr marL="0" lvl="0" indent="0" algn="ctr" defTabSz="977900">
            <a:lnSpc>
              <a:spcPct val="90000"/>
            </a:lnSpc>
            <a:spcBef>
              <a:spcPct val="0"/>
            </a:spcBef>
            <a:spcAft>
              <a:spcPct val="35000"/>
            </a:spcAft>
            <a:buNone/>
          </a:pPr>
          <a:r>
            <a:rPr lang="en-US" sz="2200" kern="1200" dirty="0"/>
            <a:t>Acceleration</a:t>
          </a:r>
        </a:p>
      </dsp:txBody>
      <dsp:txXfrm>
        <a:off x="1955778" y="32032"/>
        <a:ext cx="1777565" cy="1066539"/>
      </dsp:txXfrm>
    </dsp:sp>
    <dsp:sp modelId="{E0B0EA5A-2C8A-48B6-9A35-E683E5C50A9F}">
      <dsp:nvSpPr>
        <dsp:cNvPr id="0" name=""/>
        <dsp:cNvSpPr/>
      </dsp:nvSpPr>
      <dsp:spPr>
        <a:xfrm>
          <a:off x="455"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EDW Optimization</a:t>
          </a:r>
        </a:p>
      </dsp:txBody>
      <dsp:txXfrm>
        <a:off x="455" y="1276328"/>
        <a:ext cx="1777565" cy="1066539"/>
      </dsp:txXfrm>
    </dsp:sp>
    <dsp:sp modelId="{8060E1F4-93A2-4043-9443-8DDF9771FD27}">
      <dsp:nvSpPr>
        <dsp:cNvPr id="0" name=""/>
        <dsp:cNvSpPr/>
      </dsp:nvSpPr>
      <dsp:spPr>
        <a:xfrm>
          <a:off x="1955778"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Active Archive</a:t>
          </a:r>
        </a:p>
      </dsp:txBody>
      <dsp:txXfrm>
        <a:off x="1955778" y="1276328"/>
        <a:ext cx="1777565" cy="1066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Exploration</a:t>
          </a:r>
        </a:p>
      </dsp:txBody>
      <dsp:txXfrm>
        <a:off x="455" y="32032"/>
        <a:ext cx="1777565" cy="1066539"/>
      </dsp:txXfrm>
    </dsp:sp>
    <dsp:sp modelId="{78433B08-84D2-4AED-9070-D1C02CFACE92}">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Science</a:t>
          </a:r>
        </a:p>
      </dsp:txBody>
      <dsp:txXfrm>
        <a:off x="1955778" y="32032"/>
        <a:ext cx="1777565" cy="1066539"/>
      </dsp:txXfrm>
    </dsp:sp>
    <dsp:sp modelId="{83169B57-942A-4ABD-965B-F79B6117BFFD}">
      <dsp:nvSpPr>
        <dsp:cNvPr id="0" name=""/>
        <dsp:cNvSpPr/>
      </dsp:nvSpPr>
      <dsp:spPr>
        <a:xfrm>
          <a:off x="978117"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Business Transformation</a:t>
          </a:r>
        </a:p>
      </dsp:txBody>
      <dsp:txXfrm>
        <a:off x="978117" y="1276328"/>
        <a:ext cx="1777565" cy="106653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8/28/18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8</a:t>
            </a:fld>
            <a:endParaRPr lang="en-US" dirty="0"/>
          </a:p>
        </p:txBody>
      </p:sp>
    </p:spTree>
    <p:extLst>
      <p:ext uri="{BB962C8B-B14F-4D97-AF65-F5344CB8AC3E}">
        <p14:creationId xmlns:p14="http://schemas.microsoft.com/office/powerpoint/2010/main" val="46952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different user personas on this chart. </a:t>
            </a:r>
          </a:p>
        </p:txBody>
      </p:sp>
      <p:sp>
        <p:nvSpPr>
          <p:cNvPr id="4" name="Slide Number Placeholder 3"/>
          <p:cNvSpPr>
            <a:spLocks noGrp="1"/>
          </p:cNvSpPr>
          <p:nvPr>
            <p:ph type="sldNum" sz="quarter" idx="10"/>
          </p:nvPr>
        </p:nvSpPr>
        <p:spPr/>
        <p:txBody>
          <a:bodyPr/>
          <a:lstStyle/>
          <a:p>
            <a:fld id="{A2261B69-B60C-4C28-9B4D-2FDE71D22B23}" type="slidenum">
              <a:rPr lang="en-US" smtClean="0"/>
              <a:t>16</a:t>
            </a:fld>
            <a:endParaRPr lang="en-US" dirty="0"/>
          </a:p>
        </p:txBody>
      </p:sp>
    </p:spTree>
    <p:extLst>
      <p:ext uri="{BB962C8B-B14F-4D97-AF65-F5344CB8AC3E}">
        <p14:creationId xmlns:p14="http://schemas.microsoft.com/office/powerpoint/2010/main" val="305213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the evolution of Hadoop from an IT focused tool to a business focused tool. Discuss this evolution and </a:t>
            </a:r>
            <a:r>
              <a:rPr lang="en-US"/>
              <a:t>the implications. 	</a:t>
            </a:r>
          </a:p>
          <a:p>
            <a:endParaRPr lang="en-US"/>
          </a:p>
        </p:txBody>
      </p:sp>
      <p:sp>
        <p:nvSpPr>
          <p:cNvPr id="4" name="Slide Number Placeholder 3"/>
          <p:cNvSpPr>
            <a:spLocks noGrp="1"/>
          </p:cNvSpPr>
          <p:nvPr>
            <p:ph type="sldNum" sz="quarter" idx="10"/>
          </p:nvPr>
        </p:nvSpPr>
        <p:spPr/>
        <p:txBody>
          <a:bodyPr/>
          <a:lstStyle/>
          <a:p>
            <a:fld id="{A2261B69-B60C-4C28-9B4D-2FDE71D22B23}" type="slidenum">
              <a:rPr lang="en-US" smtClean="0"/>
              <a:t>17</a:t>
            </a:fld>
            <a:endParaRPr lang="en-US" dirty="0"/>
          </a:p>
        </p:txBody>
      </p:sp>
    </p:spTree>
    <p:extLst>
      <p:ext uri="{BB962C8B-B14F-4D97-AF65-F5344CB8AC3E}">
        <p14:creationId xmlns:p14="http://schemas.microsoft.com/office/powerpoint/2010/main" val="216270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37</a:t>
            </a:fld>
            <a:endParaRPr lang="en-US" dirty="0"/>
          </a:p>
        </p:txBody>
      </p:sp>
    </p:spTree>
    <p:extLst>
      <p:ext uri="{BB962C8B-B14F-4D97-AF65-F5344CB8AC3E}">
        <p14:creationId xmlns:p14="http://schemas.microsoft.com/office/powerpoint/2010/main" val="274189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point: What are some examples of jobs that are not well suited for Map Reduce? </a:t>
            </a:r>
          </a:p>
          <a:p>
            <a:endParaRPr lang="en-US" dirty="0"/>
          </a:p>
          <a:p>
            <a:r>
              <a:rPr lang="en-US" dirty="0"/>
              <a:t>Negative Example; we have 10k stocks and we want to find correlations in them. Difficult to split that up across the different nodes of a Hadoop and MR job. </a:t>
            </a:r>
          </a:p>
          <a:p>
            <a:r>
              <a:rPr lang="en-US" dirty="0"/>
              <a:t>Positive Example; every month you want a report that shows the summary statistics for sales by sales rep and region. </a:t>
            </a:r>
          </a:p>
          <a:p>
            <a:r>
              <a:rPr lang="en-US" dirty="0"/>
              <a:t>Negative Example; we want to performance interactive data exploration on a new data set. Not a great candidate for map reduce.</a:t>
            </a:r>
          </a:p>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47</a:t>
            </a:fld>
            <a:endParaRPr lang="en-US" dirty="0"/>
          </a:p>
        </p:txBody>
      </p:sp>
    </p:spTree>
    <p:extLst>
      <p:ext uri="{BB962C8B-B14F-4D97-AF65-F5344CB8AC3E}">
        <p14:creationId xmlns:p14="http://schemas.microsoft.com/office/powerpoint/2010/main" val="274902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Point: Explain what they mean by the transformation log versus </a:t>
            </a:r>
            <a:r>
              <a:rPr lang="en-US"/>
              <a:t>data replication? </a:t>
            </a:r>
          </a:p>
        </p:txBody>
      </p:sp>
      <p:sp>
        <p:nvSpPr>
          <p:cNvPr id="4" name="Slide Number Placeholder 3"/>
          <p:cNvSpPr>
            <a:spLocks noGrp="1"/>
          </p:cNvSpPr>
          <p:nvPr>
            <p:ph type="sldNum" sz="quarter" idx="10"/>
          </p:nvPr>
        </p:nvSpPr>
        <p:spPr/>
        <p:txBody>
          <a:bodyPr/>
          <a:lstStyle/>
          <a:p>
            <a:fld id="{A2261B69-B60C-4C28-9B4D-2FDE71D22B23}" type="slidenum">
              <a:rPr lang="en-US" smtClean="0"/>
              <a:t>50</a:t>
            </a:fld>
            <a:endParaRPr lang="en-US" dirty="0"/>
          </a:p>
        </p:txBody>
      </p:sp>
    </p:spTree>
    <p:extLst>
      <p:ext uri="{BB962C8B-B14F-4D97-AF65-F5344CB8AC3E}">
        <p14:creationId xmlns:p14="http://schemas.microsoft.com/office/powerpoint/2010/main" val="381546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F8A17-2A06-42E1-847B-FBCE995F466C}" type="datetime1">
              <a:rPr lang="en-US" smtClean="0"/>
              <a:t>8/28/18</a:t>
            </a:fld>
            <a:endParaRPr lang="en-US" dirty="0"/>
          </a:p>
        </p:txBody>
      </p:sp>
      <p:sp>
        <p:nvSpPr>
          <p:cNvPr id="5" name="Footer Placeholder 4"/>
          <p:cNvSpPr>
            <a:spLocks noGrp="1"/>
          </p:cNvSpPr>
          <p:nvPr>
            <p:ph type="ftr" sz="quarter" idx="11"/>
          </p:nvPr>
        </p:nvSpPr>
        <p:spPr/>
        <p:txBody>
          <a:bodyPr/>
          <a:lstStyle/>
          <a:p>
            <a:r>
              <a:rPr lang="en-US" dirty="0"/>
              <a:t>CS595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AEF00B-EFC9-447C-B10D-B577FF09F086}" type="datetime1">
              <a:rPr lang="en-US" smtClean="0"/>
              <a:t>8/28/18</a:t>
            </a:fld>
            <a:endParaRPr lang="en-US" dirty="0"/>
          </a:p>
        </p:txBody>
      </p:sp>
      <p:sp>
        <p:nvSpPr>
          <p:cNvPr id="6" name="Footer Placeholder 5"/>
          <p:cNvSpPr>
            <a:spLocks noGrp="1"/>
          </p:cNvSpPr>
          <p:nvPr>
            <p:ph type="ftr" sz="quarter" idx="11"/>
          </p:nvPr>
        </p:nvSpPr>
        <p:spPr/>
        <p:txBody>
          <a:bodyPr/>
          <a:lstStyle/>
          <a:p>
            <a:r>
              <a:rPr lang="en-US" dirty="0"/>
              <a:t>CS595 Module 02a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AD1C0-2E1B-45F9-86A8-97A10F3DFB77}" type="datetime1">
              <a:rPr lang="en-US" smtClean="0"/>
              <a:t>8/28/18</a:t>
            </a:fld>
            <a:endParaRPr lang="en-US" dirty="0"/>
          </a:p>
        </p:txBody>
      </p:sp>
      <p:sp>
        <p:nvSpPr>
          <p:cNvPr id="5" name="Footer Placeholder 4"/>
          <p:cNvSpPr>
            <a:spLocks noGrp="1"/>
          </p:cNvSpPr>
          <p:nvPr>
            <p:ph type="ftr" sz="quarter" idx="11"/>
          </p:nvPr>
        </p:nvSpPr>
        <p:spPr/>
        <p:txBody>
          <a:bodyPr/>
          <a:lstStyle/>
          <a:p>
            <a:r>
              <a:rPr lang="en-US" dirty="0"/>
              <a:t>CS595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768B2-EBEB-471E-AF5D-329AE590D875}" type="datetime1">
              <a:rPr lang="en-US" smtClean="0"/>
              <a:t>8/28/18</a:t>
            </a:fld>
            <a:endParaRPr lang="en-US" dirty="0"/>
          </a:p>
        </p:txBody>
      </p:sp>
      <p:sp>
        <p:nvSpPr>
          <p:cNvPr id="5" name="Footer Placeholder 4"/>
          <p:cNvSpPr>
            <a:spLocks noGrp="1"/>
          </p:cNvSpPr>
          <p:nvPr>
            <p:ph type="ftr" sz="quarter" idx="11"/>
          </p:nvPr>
        </p:nvSpPr>
        <p:spPr/>
        <p:txBody>
          <a:bodyPr/>
          <a:lstStyle/>
          <a:p>
            <a:r>
              <a:rPr lang="en-US" dirty="0"/>
              <a:t>CS595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991202-D3FA-4C26-B095-92A76A5558F3}" type="datetime1">
              <a:rPr lang="en-US" smtClean="0"/>
              <a:t>8/28/18</a:t>
            </a:fld>
            <a:endParaRPr lang="en-US" dirty="0"/>
          </a:p>
        </p:txBody>
      </p:sp>
      <p:sp>
        <p:nvSpPr>
          <p:cNvPr id="5" name="Footer Placeholder 4"/>
          <p:cNvSpPr>
            <a:spLocks noGrp="1"/>
          </p:cNvSpPr>
          <p:nvPr>
            <p:ph type="ftr" sz="quarter" idx="11"/>
          </p:nvPr>
        </p:nvSpPr>
        <p:spPr/>
        <p:txBody>
          <a:bodyPr/>
          <a:lstStyle/>
          <a:p>
            <a:r>
              <a:rPr lang="en-US" dirty="0"/>
              <a:t>CS595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143-E3C8-47BD-84C2-5E55D655BE3D}" type="datetime1">
              <a:rPr lang="en-US" smtClean="0"/>
              <a:t>8/28/18</a:t>
            </a:fld>
            <a:endParaRPr lang="en-US" dirty="0"/>
          </a:p>
        </p:txBody>
      </p:sp>
      <p:sp>
        <p:nvSpPr>
          <p:cNvPr id="5" name="Footer Placeholder 4"/>
          <p:cNvSpPr>
            <a:spLocks noGrp="1"/>
          </p:cNvSpPr>
          <p:nvPr>
            <p:ph type="ftr" sz="quarter" idx="11"/>
          </p:nvPr>
        </p:nvSpPr>
        <p:spPr/>
        <p:txBody>
          <a:bodyPr/>
          <a:lstStyle/>
          <a:p>
            <a:r>
              <a:rPr lang="en-US" dirty="0"/>
              <a:t>CS595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BAE5F3-F4E0-49B0-95C4-42A677713E43}" type="datetime1">
              <a:rPr lang="en-US" smtClean="0"/>
              <a:t>8/28/18</a:t>
            </a:fld>
            <a:endParaRPr lang="en-US" dirty="0"/>
          </a:p>
        </p:txBody>
      </p:sp>
      <p:sp>
        <p:nvSpPr>
          <p:cNvPr id="6" name="Footer Placeholder 5"/>
          <p:cNvSpPr>
            <a:spLocks noGrp="1"/>
          </p:cNvSpPr>
          <p:nvPr>
            <p:ph type="ftr" sz="quarter" idx="11"/>
          </p:nvPr>
        </p:nvSpPr>
        <p:spPr/>
        <p:txBody>
          <a:bodyPr/>
          <a:lstStyle/>
          <a:p>
            <a:r>
              <a:rPr lang="en-US" dirty="0"/>
              <a:t>CS595 Module 02a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6F634-9C0D-40F7-A9EA-157A926B66ED}" type="datetime1">
              <a:rPr lang="en-US" smtClean="0"/>
              <a:t>8/28/18</a:t>
            </a:fld>
            <a:endParaRPr lang="en-US" dirty="0"/>
          </a:p>
        </p:txBody>
      </p:sp>
      <p:sp>
        <p:nvSpPr>
          <p:cNvPr id="8" name="Footer Placeholder 7"/>
          <p:cNvSpPr>
            <a:spLocks noGrp="1"/>
          </p:cNvSpPr>
          <p:nvPr>
            <p:ph type="ftr" sz="quarter" idx="11"/>
          </p:nvPr>
        </p:nvSpPr>
        <p:spPr/>
        <p:txBody>
          <a:bodyPr/>
          <a:lstStyle/>
          <a:p>
            <a:r>
              <a:rPr lang="en-US" dirty="0"/>
              <a:t>CS595 Module 02a</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A536A5-2511-45D9-8AD9-23F11C951D17}" type="datetime1">
              <a:rPr lang="en-US" smtClean="0"/>
              <a:t>8/28/18</a:t>
            </a:fld>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A8A536A5-2511-45D9-8AD9-23F11C951D17}" type="datetime1">
              <a:rPr lang="en-US" smtClean="0"/>
              <a:t>8/28/18</a:t>
            </a:fld>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CB7D9-BB6A-4F88-B631-AABE5B2062BA}" type="datetime1">
              <a:rPr lang="en-US" smtClean="0"/>
              <a:t>8/28/18</a:t>
            </a:fld>
            <a:endParaRPr lang="en-US" dirty="0"/>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1DDBC0-24C9-489D-AF74-C08A438CC0DE}" type="datetime1">
              <a:rPr lang="en-US" smtClean="0"/>
              <a:t>8/28/18</a:t>
            </a:fld>
            <a:endParaRPr lang="en-US" dirty="0"/>
          </a:p>
        </p:txBody>
      </p:sp>
      <p:sp>
        <p:nvSpPr>
          <p:cNvPr id="6" name="Footer Placeholder 5"/>
          <p:cNvSpPr>
            <a:spLocks noGrp="1"/>
          </p:cNvSpPr>
          <p:nvPr>
            <p:ph type="ftr" sz="quarter" idx="11"/>
          </p:nvPr>
        </p:nvSpPr>
        <p:spPr/>
        <p:txBody>
          <a:bodyPr/>
          <a:lstStyle/>
          <a:p>
            <a:r>
              <a:rPr lang="en-US" dirty="0"/>
              <a:t>CS595 Module 02a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4BB2026-D0E7-44BE-B546-AF074591B906}" type="datetime1">
              <a:rPr lang="en-US" smtClean="0"/>
              <a:t>8/28/18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CS595 Module 02a</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CS595—Big Data Technologies</a:t>
            </a:r>
          </a:p>
        </p:txBody>
      </p:sp>
      <p:sp>
        <p:nvSpPr>
          <p:cNvPr id="3" name="Subtitle 2"/>
          <p:cNvSpPr>
            <a:spLocks noGrp="1"/>
          </p:cNvSpPr>
          <p:nvPr>
            <p:ph type="subTitle" idx="1"/>
          </p:nvPr>
        </p:nvSpPr>
        <p:spPr/>
        <p:txBody>
          <a:bodyPr/>
          <a:lstStyle/>
          <a:p>
            <a:r>
              <a:rPr lang="en-US" dirty="0"/>
              <a:t>Module 2a</a:t>
            </a:r>
          </a:p>
          <a:p>
            <a:r>
              <a:rPr lang="en-US" dirty="0"/>
              <a:t>Hadoop Overview</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Concepts</a:t>
            </a:r>
          </a:p>
        </p:txBody>
      </p:sp>
      <p:sp>
        <p:nvSpPr>
          <p:cNvPr id="3" name="Content Placeholder 2"/>
          <p:cNvSpPr>
            <a:spLocks noGrp="1"/>
          </p:cNvSpPr>
          <p:nvPr>
            <p:ph idx="1"/>
          </p:nvPr>
        </p:nvSpPr>
        <p:spPr/>
        <p:txBody>
          <a:bodyPr>
            <a:normAutofit/>
          </a:bodyPr>
          <a:lstStyle/>
          <a:p>
            <a:r>
              <a:rPr lang="en-US" dirty="0"/>
              <a:t>Hadoop takes a different approach to distributed computing compared to traditional systems</a:t>
            </a:r>
          </a:p>
          <a:p>
            <a:r>
              <a:rPr lang="en-US" dirty="0"/>
              <a:t>There are two key notions</a:t>
            </a:r>
          </a:p>
          <a:p>
            <a:pPr lvl="1"/>
            <a:r>
              <a:rPr lang="en-US" dirty="0"/>
              <a:t>Distribute data across cluster when it is loaded into the system</a:t>
            </a:r>
          </a:p>
          <a:p>
            <a:pPr lvl="1"/>
            <a:r>
              <a:rPr lang="en-US" dirty="0"/>
              <a:t>Run computations across the cluster where this data is stored</a:t>
            </a:r>
          </a:p>
          <a:p>
            <a:r>
              <a:rPr lang="en-US" dirty="0"/>
              <a:t>Data is stored on industry-standard commodity hardware</a:t>
            </a:r>
          </a:p>
          <a:p>
            <a:r>
              <a:rPr lang="en-US" dirty="0"/>
              <a:t>Add capacity by scaling </a:t>
            </a:r>
            <a:r>
              <a:rPr lang="en-US" i="1" dirty="0"/>
              <a:t>out </a:t>
            </a:r>
            <a:r>
              <a:rPr lang="en-US" dirty="0"/>
              <a:t>(more nodes), not scaling </a:t>
            </a:r>
            <a:r>
              <a:rPr lang="en-US" i="1" dirty="0"/>
              <a:t>up </a:t>
            </a:r>
            <a:r>
              <a:rPr lang="en-US" dirty="0"/>
              <a:t>(more powerful nodes)</a:t>
            </a:r>
          </a:p>
          <a:p>
            <a:r>
              <a:rPr lang="en-US" dirty="0"/>
              <a:t>The Hadoop ecosystem simplifies distributed computing so programmers can focus on the application</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40096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p:txBody>
          <a:bodyPr/>
          <a:lstStyle/>
          <a:p>
            <a:pPr marL="0" indent="0" algn="ctr">
              <a:buNone/>
            </a:pPr>
            <a:r>
              <a:rPr lang="en-US" dirty="0"/>
              <a:t>The name Apache Hadoop, sometimes, is also used for the family of projects related to distributed computing and Big Data processing, most of which are hosted by Apache Software Foundation. </a:t>
            </a:r>
          </a:p>
          <a:p>
            <a:pPr marL="0" indent="0" algn="ctr">
              <a:buNone/>
            </a:pPr>
            <a:endParaRPr lang="en-US" dirty="0"/>
          </a:p>
          <a:p>
            <a:pPr marL="0" indent="0" algn="ctr">
              <a:buNone/>
            </a:pPr>
            <a:r>
              <a:rPr lang="en-US" dirty="0"/>
              <a:t>The Hadoop ecosystem, as it has come to be called, is growing with many projects coming up that complement Hadoop or use Hadoop.</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86116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Hadoop Characteristics</a:t>
            </a:r>
          </a:p>
        </p:txBody>
      </p:sp>
      <p:sp>
        <p:nvSpPr>
          <p:cNvPr id="3" name="Content Placeholder 2"/>
          <p:cNvSpPr>
            <a:spLocks noGrp="1"/>
          </p:cNvSpPr>
          <p:nvPr>
            <p:ph idx="1"/>
          </p:nvPr>
        </p:nvSpPr>
        <p:spPr/>
        <p:txBody>
          <a:bodyPr>
            <a:normAutofit/>
          </a:bodyPr>
          <a:lstStyle/>
          <a:p>
            <a:r>
              <a:rPr lang="en-US" b="1" dirty="0"/>
              <a:t>Scalable</a:t>
            </a:r>
          </a:p>
          <a:p>
            <a:pPr lvl="1"/>
            <a:r>
              <a:rPr lang="en-US" dirty="0"/>
              <a:t>Efficiently store and process petabytes of data</a:t>
            </a:r>
          </a:p>
          <a:p>
            <a:pPr lvl="1"/>
            <a:r>
              <a:rPr lang="en-US" dirty="0"/>
              <a:t>Linear scale driven by additional processing and storage</a:t>
            </a:r>
          </a:p>
          <a:p>
            <a:r>
              <a:rPr lang="en-US" b="1" dirty="0"/>
              <a:t>Reliable</a:t>
            </a:r>
          </a:p>
          <a:p>
            <a:pPr lvl="1"/>
            <a:r>
              <a:rPr lang="en-US" dirty="0"/>
              <a:t>Redundant storage</a:t>
            </a:r>
          </a:p>
          <a:p>
            <a:pPr lvl="1"/>
            <a:r>
              <a:rPr lang="en-US" dirty="0"/>
              <a:t>Failover across nodes and racks</a:t>
            </a:r>
          </a:p>
          <a:p>
            <a:r>
              <a:rPr lang="en-US" b="1" dirty="0"/>
              <a:t>Flexible</a:t>
            </a:r>
          </a:p>
          <a:p>
            <a:pPr lvl="1"/>
            <a:r>
              <a:rPr lang="en-US" dirty="0"/>
              <a:t>Store all types of data in any format</a:t>
            </a:r>
          </a:p>
          <a:p>
            <a:pPr lvl="1"/>
            <a:r>
              <a:rPr lang="en-US" dirty="0"/>
              <a:t>Apply schema on analysis and sharing of the data</a:t>
            </a:r>
          </a:p>
          <a:p>
            <a:r>
              <a:rPr lang="en-US" b="1" dirty="0"/>
              <a:t>Economical</a:t>
            </a:r>
          </a:p>
          <a:p>
            <a:pPr lvl="1"/>
            <a:r>
              <a:rPr lang="en-US" dirty="0"/>
              <a:t>Use commodity hardware</a:t>
            </a:r>
          </a:p>
          <a:p>
            <a:pPr lvl="1"/>
            <a:r>
              <a:rPr lang="en-US" dirty="0"/>
              <a:t>Open source software guards against vendor lock-in</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22471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a:bodyPr>
          <a:lstStyle/>
          <a:p>
            <a:r>
              <a:rPr lang="en-US" dirty="0"/>
              <a:t>Hadoop is based on work done at Google in the late 1990s/early 2000s</a:t>
            </a:r>
          </a:p>
          <a:p>
            <a:r>
              <a:rPr lang="en-US" dirty="0"/>
              <a:t>Google’s problem:</a:t>
            </a:r>
          </a:p>
          <a:p>
            <a:pPr lvl="1"/>
            <a:r>
              <a:rPr lang="en-US" dirty="0"/>
              <a:t>Indexing the entire web requires massive amounts of storage</a:t>
            </a:r>
          </a:p>
          <a:p>
            <a:pPr lvl="1"/>
            <a:r>
              <a:rPr lang="en-US" dirty="0"/>
              <a:t>A new approach was required to process such large amounts of data</a:t>
            </a:r>
          </a:p>
          <a:p>
            <a:r>
              <a:rPr lang="en-US" dirty="0"/>
              <a:t>Google’s solution:</a:t>
            </a:r>
          </a:p>
          <a:p>
            <a:pPr lvl="1"/>
            <a:r>
              <a:rPr lang="en-US" dirty="0"/>
              <a:t>GFS, the Google File System</a:t>
            </a:r>
          </a:p>
          <a:p>
            <a:pPr lvl="1"/>
            <a:r>
              <a:rPr lang="en-US" dirty="0"/>
              <a:t>Distributed MapReduce</a:t>
            </a:r>
          </a:p>
          <a:p>
            <a:pPr marL="0" indent="0">
              <a:buNone/>
            </a:pPr>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2908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lnSpcReduction="10000"/>
          </a:bodyPr>
          <a:lstStyle/>
          <a:p>
            <a:r>
              <a:rPr lang="en-US" dirty="0"/>
              <a:t>Work described in two papers from Google</a:t>
            </a:r>
          </a:p>
          <a:p>
            <a:pPr lvl="1"/>
            <a:r>
              <a:rPr lang="en-US" dirty="0"/>
              <a:t>Sanjay Ghemawat, Howard Gobioff, and Shun-Tak Leung. 2003. The Google file system. In </a:t>
            </a:r>
            <a:r>
              <a:rPr lang="en-US" i="1" dirty="0"/>
              <a:t>Proceedings of the nineteenth ACM symposium on Operating systems principles</a:t>
            </a:r>
            <a:r>
              <a:rPr lang="en-US" dirty="0"/>
              <a:t> (SOSP '03). ACM, New York, NY, USA, 29-43.</a:t>
            </a:r>
          </a:p>
          <a:p>
            <a:pPr lvl="1"/>
            <a:r>
              <a:rPr lang="en-US" dirty="0"/>
              <a:t>Jeffrey Dean and Sanjay Ghemawat. 2008. MapReduce: simplified data processing on large clusters. </a:t>
            </a:r>
            <a:r>
              <a:rPr lang="en-US" i="1" dirty="0"/>
              <a:t>Commun. ACM</a:t>
            </a:r>
            <a:r>
              <a:rPr lang="en-US" dirty="0"/>
              <a:t> 51, 1 (January 2008), 107-113. </a:t>
            </a:r>
          </a:p>
          <a:p>
            <a:r>
              <a:rPr lang="en-US" dirty="0"/>
              <a:t>Doug Cutting read these papers and implemented a similar, open-source solution</a:t>
            </a:r>
          </a:p>
          <a:p>
            <a:pPr lvl="1"/>
            <a:r>
              <a:rPr lang="en-US" dirty="0"/>
              <a:t>Initially designed to solve the need to store and compute large numbers of files generated from an open source search engine </a:t>
            </a:r>
          </a:p>
          <a:p>
            <a:r>
              <a:rPr lang="en-US" dirty="0"/>
              <a:t>This is what would become Hadoop</a:t>
            </a:r>
          </a:p>
          <a:p>
            <a:pPr lvl="1"/>
            <a:r>
              <a:rPr lang="en-US" dirty="0"/>
              <a:t>So Hadoop arose from a need to store and process massive amounts of data in an efficient and cost-effective way</a:t>
            </a:r>
          </a:p>
          <a:p>
            <a:pPr lvl="1"/>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228452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Hadoop?</a:t>
            </a:r>
          </a:p>
        </p:txBody>
      </p:sp>
      <p:sp>
        <p:nvSpPr>
          <p:cNvPr id="3" name="Content Placeholder 2"/>
          <p:cNvSpPr>
            <a:spLocks noGrp="1"/>
          </p:cNvSpPr>
          <p:nvPr>
            <p:ph idx="1"/>
          </p:nvPr>
        </p:nvSpPr>
        <p:spPr/>
        <p:txBody>
          <a:bodyPr>
            <a:normAutofit lnSpcReduction="10000"/>
          </a:bodyPr>
          <a:lstStyle/>
          <a:p>
            <a:r>
              <a:rPr lang="en-US" dirty="0"/>
              <a:t>More data is coming</a:t>
            </a:r>
          </a:p>
          <a:p>
            <a:pPr lvl="1"/>
            <a:r>
              <a:rPr lang="en-US" dirty="0"/>
              <a:t>Internet of things</a:t>
            </a:r>
          </a:p>
          <a:p>
            <a:pPr lvl="1"/>
            <a:r>
              <a:rPr lang="en-US" dirty="0"/>
              <a:t>Sensor data</a:t>
            </a:r>
          </a:p>
          <a:p>
            <a:pPr lvl="1"/>
            <a:r>
              <a:rPr lang="en-US" dirty="0"/>
              <a:t>Streaming</a:t>
            </a:r>
          </a:p>
          <a:p>
            <a:r>
              <a:rPr lang="en-US" dirty="0"/>
              <a:t>More data means we can ask bigger questions</a:t>
            </a:r>
          </a:p>
          <a:p>
            <a:pPr lvl="1"/>
            <a:r>
              <a:rPr lang="en-US" dirty="0"/>
              <a:t>Answer questions that you previously could not ask</a:t>
            </a:r>
          </a:p>
          <a:p>
            <a:r>
              <a:rPr lang="en-US" dirty="0"/>
              <a:t>More data means pursue even better answers</a:t>
            </a:r>
          </a:p>
          <a:p>
            <a:r>
              <a:rPr lang="en-US" dirty="0"/>
              <a:t>Hadoop scales to store and handle all available data</a:t>
            </a:r>
          </a:p>
          <a:p>
            <a:pPr lvl="1"/>
            <a:r>
              <a:rPr lang="en-US" dirty="0"/>
              <a:t>Hadoop is cost-effective</a:t>
            </a:r>
          </a:p>
          <a:p>
            <a:pPr lvl="1"/>
            <a:r>
              <a:rPr lang="en-US" dirty="0"/>
              <a:t>Typically provides a significant cost-per-terabyte saving over traditional systems</a:t>
            </a:r>
          </a:p>
          <a:p>
            <a:pPr lvl="1"/>
            <a:r>
              <a:rPr lang="en-US" dirty="0"/>
              <a:t>Lets you exploit data you have been throwing away</a:t>
            </a:r>
          </a:p>
          <a:p>
            <a:r>
              <a:rPr lang="en-US" dirty="0"/>
              <a:t>Hadoop integrates with existing datacenter components</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39067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Integrated Information Architecture</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16</a:t>
            </a:fld>
            <a:endParaRPr lang="en-US" dirty="0"/>
          </a:p>
        </p:txBody>
      </p:sp>
      <p:sp>
        <p:nvSpPr>
          <p:cNvPr id="5" name="Rectangle 4"/>
          <p:cNvSpPr/>
          <p:nvPr/>
        </p:nvSpPr>
        <p:spPr>
          <a:xfrm>
            <a:off x="381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Meta-Data &amp; ETL Tools</a:t>
            </a:r>
          </a:p>
        </p:txBody>
      </p:sp>
      <p:sp>
        <p:nvSpPr>
          <p:cNvPr id="6" name="Rectangle 5"/>
          <p:cNvSpPr/>
          <p:nvPr/>
        </p:nvSpPr>
        <p:spPr>
          <a:xfrm>
            <a:off x="1746584"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Cluster Manager</a:t>
            </a:r>
          </a:p>
        </p:txBody>
      </p:sp>
      <p:sp>
        <p:nvSpPr>
          <p:cNvPr id="7" name="Rectangle 6"/>
          <p:cNvSpPr/>
          <p:nvPr/>
        </p:nvSpPr>
        <p:spPr>
          <a:xfrm>
            <a:off x="31242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Developer Tools</a:t>
            </a:r>
          </a:p>
        </p:txBody>
      </p:sp>
      <p:sp>
        <p:nvSpPr>
          <p:cNvPr id="8" name="Rectangle 7"/>
          <p:cNvSpPr/>
          <p:nvPr/>
        </p:nvSpPr>
        <p:spPr>
          <a:xfrm>
            <a:off x="44958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Modeling</a:t>
            </a:r>
          </a:p>
        </p:txBody>
      </p:sp>
      <p:sp>
        <p:nvSpPr>
          <p:cNvPr id="9" name="Rectangle 8"/>
          <p:cNvSpPr/>
          <p:nvPr/>
        </p:nvSpPr>
        <p:spPr>
          <a:xfrm>
            <a:off x="58674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BI &amp; Analytics</a:t>
            </a:r>
          </a:p>
        </p:txBody>
      </p:sp>
      <p:sp>
        <p:nvSpPr>
          <p:cNvPr id="10" name="Rectangle 9"/>
          <p:cNvSpPr/>
          <p:nvPr/>
        </p:nvSpPr>
        <p:spPr>
          <a:xfrm>
            <a:off x="7239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Reporting &amp; Visualization</a:t>
            </a:r>
          </a:p>
        </p:txBody>
      </p:sp>
      <p:sp>
        <p:nvSpPr>
          <p:cNvPr id="11" name="Rectangle 10"/>
          <p:cNvSpPr/>
          <p:nvPr/>
        </p:nvSpPr>
        <p:spPr>
          <a:xfrm>
            <a:off x="3810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 Logs</a:t>
            </a:r>
          </a:p>
        </p:txBody>
      </p:sp>
      <p:sp>
        <p:nvSpPr>
          <p:cNvPr id="12" name="Rectangle 11"/>
          <p:cNvSpPr/>
          <p:nvPr/>
        </p:nvSpPr>
        <p:spPr>
          <a:xfrm>
            <a:off x="17526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Web Logs</a:t>
            </a:r>
          </a:p>
        </p:txBody>
      </p:sp>
      <p:sp>
        <p:nvSpPr>
          <p:cNvPr id="13" name="Rectangle 12"/>
          <p:cNvSpPr/>
          <p:nvPr/>
        </p:nvSpPr>
        <p:spPr>
          <a:xfrm>
            <a:off x="31242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Files</a:t>
            </a:r>
          </a:p>
        </p:txBody>
      </p:sp>
      <p:sp>
        <p:nvSpPr>
          <p:cNvPr id="14" name="Rectangle 13"/>
          <p:cNvSpPr/>
          <p:nvPr/>
        </p:nvSpPr>
        <p:spPr>
          <a:xfrm>
            <a:off x="44958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RDBMS</a:t>
            </a:r>
          </a:p>
        </p:txBody>
      </p:sp>
      <p:sp>
        <p:nvSpPr>
          <p:cNvPr id="15" name="Rectangle 14"/>
          <p:cNvSpPr/>
          <p:nvPr/>
        </p:nvSpPr>
        <p:spPr>
          <a:xfrm>
            <a:off x="381000" y="3810000"/>
            <a:ext cx="54864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Enteprise Data Hub</a:t>
            </a:r>
          </a:p>
          <a:p>
            <a:pPr algn="ctr"/>
            <a:r>
              <a:rPr lang="en-US" dirty="0"/>
              <a:t>(Hadoop Cluster)</a:t>
            </a:r>
          </a:p>
        </p:txBody>
      </p:sp>
      <p:sp>
        <p:nvSpPr>
          <p:cNvPr id="16" name="Rectangle 15"/>
          <p:cNvSpPr/>
          <p:nvPr/>
        </p:nvSpPr>
        <p:spPr>
          <a:xfrm>
            <a:off x="6539163" y="33528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Enteprise Data Warehouse</a:t>
            </a:r>
          </a:p>
        </p:txBody>
      </p:sp>
      <p:sp>
        <p:nvSpPr>
          <p:cNvPr id="17" name="Rectangle 16"/>
          <p:cNvSpPr/>
          <p:nvPr/>
        </p:nvSpPr>
        <p:spPr>
          <a:xfrm>
            <a:off x="6539163" y="41910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Online Serving System</a:t>
            </a:r>
          </a:p>
        </p:txBody>
      </p:sp>
      <p:sp>
        <p:nvSpPr>
          <p:cNvPr id="18" name="Up-Down Arrow 17"/>
          <p:cNvSpPr/>
          <p:nvPr/>
        </p:nvSpPr>
        <p:spPr>
          <a:xfrm>
            <a:off x="914400" y="2367516"/>
            <a:ext cx="304800" cy="14424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Down Arrow 18"/>
          <p:cNvSpPr/>
          <p:nvPr/>
        </p:nvSpPr>
        <p:spPr>
          <a:xfrm>
            <a:off x="2241884" y="2367516"/>
            <a:ext cx="304800" cy="14485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p-Down Arrow 19"/>
          <p:cNvSpPr/>
          <p:nvPr/>
        </p:nvSpPr>
        <p:spPr>
          <a:xfrm>
            <a:off x="7270081" y="2819400"/>
            <a:ext cx="304800" cy="529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Down Arrow 20"/>
          <p:cNvSpPr/>
          <p:nvPr/>
        </p:nvSpPr>
        <p:spPr>
          <a:xfrm>
            <a:off x="11125200" y="3527258"/>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144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p:cNvSpPr/>
          <p:nvPr/>
        </p:nvSpPr>
        <p:spPr>
          <a:xfrm>
            <a:off x="2241884"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p Arrow 24"/>
          <p:cNvSpPr/>
          <p:nvPr/>
        </p:nvSpPr>
        <p:spPr>
          <a:xfrm>
            <a:off x="3647573"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p:cNvSpPr/>
          <p:nvPr/>
        </p:nvSpPr>
        <p:spPr>
          <a:xfrm>
            <a:off x="49911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539163" y="5334000"/>
            <a:ext cx="1766637"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Web/Mobile</a:t>
            </a:r>
          </a:p>
          <a:p>
            <a:pPr algn="ctr"/>
            <a:r>
              <a:rPr lang="en-US" dirty="0"/>
              <a:t>App</a:t>
            </a:r>
          </a:p>
        </p:txBody>
      </p:sp>
      <p:sp>
        <p:nvSpPr>
          <p:cNvPr id="28" name="Left-Right Arrow 27"/>
          <p:cNvSpPr/>
          <p:nvPr/>
        </p:nvSpPr>
        <p:spPr>
          <a:xfrm>
            <a:off x="5867400" y="3793958"/>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eft-Right Arrow 28"/>
          <p:cNvSpPr/>
          <p:nvPr/>
        </p:nvSpPr>
        <p:spPr>
          <a:xfrm>
            <a:off x="5867400" y="4191000"/>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a:off x="3429000" y="2819400"/>
            <a:ext cx="4953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Up-Down Arrow 34"/>
          <p:cNvSpPr/>
          <p:nvPr/>
        </p:nvSpPr>
        <p:spPr>
          <a:xfrm>
            <a:off x="4038600" y="2819400"/>
            <a:ext cx="304800" cy="9966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Up-Down Arrow 35"/>
          <p:cNvSpPr/>
          <p:nvPr/>
        </p:nvSpPr>
        <p:spPr>
          <a:xfrm>
            <a:off x="7270081" y="4876800"/>
            <a:ext cx="304800"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37338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Down Arrow 37"/>
          <p:cNvSpPr/>
          <p:nvPr/>
        </p:nvSpPr>
        <p:spPr>
          <a:xfrm>
            <a:off x="50292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424863"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p:cNvSpPr/>
          <p:nvPr/>
        </p:nvSpPr>
        <p:spPr>
          <a:xfrm>
            <a:off x="7772400" y="2367516"/>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495300" y="1368623"/>
            <a:ext cx="8039100" cy="276999"/>
          </a:xfrm>
          <a:prstGeom prst="rect">
            <a:avLst/>
          </a:prstGeom>
          <a:noFill/>
        </p:spPr>
        <p:txBody>
          <a:bodyPr wrap="square" rtlCol="0">
            <a:spAutoFit/>
          </a:bodyPr>
          <a:lstStyle/>
          <a:p>
            <a:r>
              <a:rPr lang="en-US" sz="1200" dirty="0"/>
              <a:t>Data Architects     System Operators     SW Engineers          Data Modelers        Data Scientists       Business Users           </a:t>
            </a:r>
          </a:p>
        </p:txBody>
      </p:sp>
    </p:spTree>
    <p:extLst>
      <p:ext uri="{BB962C8B-B14F-4D97-AF65-F5344CB8AC3E}">
        <p14:creationId xmlns:p14="http://schemas.microsoft.com/office/powerpoint/2010/main" val="279241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Hadoop Use</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sp>
        <p:nvSpPr>
          <p:cNvPr id="5" name="Right Arrow 4"/>
          <p:cNvSpPr/>
          <p:nvPr/>
        </p:nvSpPr>
        <p:spPr>
          <a:xfrm>
            <a:off x="609600" y="5257800"/>
            <a:ext cx="7772400" cy="762000"/>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 Focus                                                                            Business Focus</a:t>
            </a:r>
          </a:p>
        </p:txBody>
      </p:sp>
      <p:cxnSp>
        <p:nvCxnSpPr>
          <p:cNvPr id="8" name="Straight Connector 7"/>
          <p:cNvCxnSpPr/>
          <p:nvPr/>
        </p:nvCxnSpPr>
        <p:spPr>
          <a:xfrm>
            <a:off x="4572000" y="2438400"/>
            <a:ext cx="0" cy="2667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66800" y="1840468"/>
            <a:ext cx="2674322" cy="400110"/>
          </a:xfrm>
          <a:prstGeom prst="rect">
            <a:avLst/>
          </a:prstGeom>
          <a:noFill/>
        </p:spPr>
        <p:txBody>
          <a:bodyPr wrap="none" rtlCol="0">
            <a:spAutoFit/>
          </a:bodyPr>
          <a:lstStyle/>
          <a:p>
            <a:r>
              <a:rPr lang="en-US" sz="2000" dirty="0"/>
              <a:t>Operational Efficiency</a:t>
            </a:r>
          </a:p>
        </p:txBody>
      </p:sp>
      <p:sp>
        <p:nvSpPr>
          <p:cNvPr id="12" name="TextBox 11"/>
          <p:cNvSpPr txBox="1"/>
          <p:nvPr/>
        </p:nvSpPr>
        <p:spPr>
          <a:xfrm>
            <a:off x="5486400" y="1840468"/>
            <a:ext cx="2748125" cy="400110"/>
          </a:xfrm>
          <a:prstGeom prst="rect">
            <a:avLst/>
          </a:prstGeom>
          <a:noFill/>
        </p:spPr>
        <p:txBody>
          <a:bodyPr wrap="none" rtlCol="0">
            <a:spAutoFit/>
          </a:bodyPr>
          <a:lstStyle/>
          <a:p>
            <a:r>
              <a:rPr lang="en-US" sz="2000" dirty="0"/>
              <a:t>Information Advantage</a:t>
            </a:r>
          </a:p>
        </p:txBody>
      </p:sp>
      <p:graphicFrame>
        <p:nvGraphicFramePr>
          <p:cNvPr id="7" name="Diagram 6"/>
          <p:cNvGraphicFramePr/>
          <p:nvPr>
            <p:extLst>
              <p:ext uri="{D42A27DB-BD31-4B8C-83A1-F6EECF244321}">
                <p14:modId xmlns:p14="http://schemas.microsoft.com/office/powerpoint/2010/main" val="4186189077"/>
              </p:ext>
            </p:extLst>
          </p:nvPr>
        </p:nvGraphicFramePr>
        <p:xfrm>
          <a:off x="488451" y="2514600"/>
          <a:ext cx="3733800" cy="237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ext uri="{D42A27DB-BD31-4B8C-83A1-F6EECF244321}">
                <p14:modId xmlns:p14="http://schemas.microsoft.com/office/powerpoint/2010/main" val="3051370120"/>
              </p:ext>
            </p:extLst>
          </p:nvPr>
        </p:nvGraphicFramePr>
        <p:xfrm>
          <a:off x="4953000" y="2514600"/>
          <a:ext cx="3733800" cy="2374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846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p>
        </p:txBody>
      </p:sp>
      <p:sp>
        <p:nvSpPr>
          <p:cNvPr id="3" name="Content Placeholder 2"/>
          <p:cNvSpPr>
            <a:spLocks noGrp="1"/>
          </p:cNvSpPr>
          <p:nvPr>
            <p:ph idx="1"/>
          </p:nvPr>
        </p:nvSpPr>
        <p:spPr/>
        <p:txBody>
          <a:bodyPr/>
          <a:lstStyle/>
          <a:p>
            <a:r>
              <a:rPr lang="en-US" dirty="0"/>
              <a:t>Many tools have been developed around “Core Hadoop”</a:t>
            </a:r>
          </a:p>
          <a:p>
            <a:pPr lvl="1"/>
            <a:r>
              <a:rPr lang="en-US" dirty="0"/>
              <a:t>Known as the Hadoop ecosystem</a:t>
            </a:r>
          </a:p>
          <a:p>
            <a:r>
              <a:rPr lang="en-US" dirty="0"/>
              <a:t>Designed to make Hadoop easier to use or to extend its functionality</a:t>
            </a:r>
          </a:p>
          <a:p>
            <a:r>
              <a:rPr lang="en-US" dirty="0"/>
              <a:t>The majority are open source but supported by various vendors</a:t>
            </a:r>
          </a:p>
          <a:p>
            <a:r>
              <a:rPr lang="en-US" dirty="0"/>
              <a:t>The ecosystem is growing all the time, adding extended capabilities</a:t>
            </a:r>
          </a:p>
          <a:p>
            <a:pPr lvl="1"/>
            <a:r>
              <a:rPr lang="en-US" dirty="0"/>
              <a:t>Processing frameworks</a:t>
            </a:r>
          </a:p>
          <a:p>
            <a:pPr lvl="1"/>
            <a:r>
              <a:rPr lang="en-US" dirty="0"/>
              <a:t>Support for new file types</a:t>
            </a:r>
          </a:p>
          <a:p>
            <a:pPr lvl="1"/>
            <a:r>
              <a:rPr lang="en-US" dirty="0"/>
              <a:t>Performance enhancements</a:t>
            </a:r>
          </a:p>
          <a:p>
            <a:pPr lvl="1"/>
            <a:r>
              <a:rPr lang="en-US" dirty="0"/>
              <a:t>Self-service visualization, reporting and analytics tools</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4168469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General Use Cases Supported by Hadoop </a:t>
            </a:r>
          </a:p>
        </p:txBody>
      </p:sp>
      <p:sp>
        <p:nvSpPr>
          <p:cNvPr id="2" name="Content Placeholder 1"/>
          <p:cNvSpPr>
            <a:spLocks noGrp="1"/>
          </p:cNvSpPr>
          <p:nvPr>
            <p:ph idx="1"/>
          </p:nvPr>
        </p:nvSpPr>
        <p:spPr/>
        <p:txBody>
          <a:bodyPr>
            <a:normAutofit/>
          </a:bodyPr>
          <a:lstStyle/>
          <a:p>
            <a:r>
              <a:rPr lang="en-US" dirty="0"/>
              <a:t>Iterative Exploration</a:t>
            </a:r>
          </a:p>
          <a:p>
            <a:pPr lvl="1"/>
            <a:r>
              <a:rPr lang="en-US" dirty="0"/>
              <a:t>Traditional data storage and management systems such as data warehouses, data models, and reporting and analytical tools</a:t>
            </a:r>
          </a:p>
          <a:p>
            <a:pPr lvl="1"/>
            <a:r>
              <a:rPr lang="en-US" dirty="0"/>
              <a:t>However, this works well only for business data that be structured, managed, and processed in a relational database </a:t>
            </a:r>
          </a:p>
          <a:p>
            <a:pPr lvl="1"/>
            <a:r>
              <a:rPr lang="en-US" dirty="0"/>
              <a:t>Data files are loaded into Hadoop, processed by one or more queries and the output is consumed by the chosen reporting and visualization tools. </a:t>
            </a:r>
          </a:p>
          <a:p>
            <a:pPr lvl="1"/>
            <a:r>
              <a:rPr lang="en-US" dirty="0"/>
              <a:t>The cycle repeats using the same data until useful insights have been found, or it becomes clear that there is no useful information available from the data—in which case you might choose to restart the process with a different source dataset.</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76066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Big Data Usage is Enabled via New Data Platforms</a:t>
            </a:r>
          </a:p>
        </p:txBody>
      </p:sp>
      <p:sp>
        <p:nvSpPr>
          <p:cNvPr id="3" name="Content Placeholder 2"/>
          <p:cNvSpPr>
            <a:spLocks noGrp="1"/>
          </p:cNvSpPr>
          <p:nvPr>
            <p:ph idx="1"/>
          </p:nvPr>
        </p:nvSpPr>
        <p:spPr/>
        <p:txBody>
          <a:bodyPr>
            <a:normAutofit/>
          </a:bodyPr>
          <a:lstStyle/>
          <a:p>
            <a:r>
              <a:rPr lang="en-US" dirty="0"/>
              <a:t>Facilitate data capture</a:t>
            </a:r>
          </a:p>
          <a:p>
            <a:pPr lvl="1"/>
            <a:r>
              <a:rPr lang="en-US" dirty="0"/>
              <a:t>Collect data from all sources - structured and unstructured data</a:t>
            </a:r>
          </a:p>
          <a:p>
            <a:pPr lvl="1"/>
            <a:r>
              <a:rPr lang="en-US" dirty="0"/>
              <a:t>At all speeds batch, asynchronous, streaming, real-time</a:t>
            </a:r>
          </a:p>
          <a:p>
            <a:r>
              <a:rPr lang="en-US" dirty="0"/>
              <a:t>Comprehensive data processing</a:t>
            </a:r>
          </a:p>
          <a:p>
            <a:pPr lvl="1"/>
            <a:r>
              <a:rPr lang="en-US" dirty="0"/>
              <a:t>Transform, refine, aggregate, analyze, report</a:t>
            </a:r>
          </a:p>
          <a:p>
            <a:r>
              <a:rPr lang="en-US" dirty="0"/>
              <a:t>Simplified data exchange</a:t>
            </a:r>
          </a:p>
          <a:p>
            <a:pPr lvl="1"/>
            <a:r>
              <a:rPr lang="en-US" dirty="0"/>
              <a:t>Interoperate with enterprise data systems</a:t>
            </a:r>
          </a:p>
          <a:p>
            <a:pPr lvl="1"/>
            <a:r>
              <a:rPr lang="en-US" dirty="0"/>
              <a:t>Share data with enterprise analytic applications</a:t>
            </a:r>
          </a:p>
          <a:p>
            <a:r>
              <a:rPr lang="en-US" dirty="0"/>
              <a:t>Easy to operate platform</a:t>
            </a:r>
          </a:p>
          <a:p>
            <a:pPr lvl="1"/>
            <a:r>
              <a:rPr lang="it-IT" dirty="0"/>
              <a:t>Provision, monitor, diagnose, manage at scale</a:t>
            </a:r>
          </a:p>
          <a:p>
            <a:pPr lvl="1"/>
            <a:r>
              <a:rPr lang="en-US" dirty="0"/>
              <a:t>Reliability, availability, affordability, scalability, interoperability</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51454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General Use Cases Supported by Hadoop</a:t>
            </a:r>
          </a:p>
        </p:txBody>
      </p:sp>
      <p:sp>
        <p:nvSpPr>
          <p:cNvPr id="2" name="Content Placeholder 1"/>
          <p:cNvSpPr>
            <a:spLocks noGrp="1"/>
          </p:cNvSpPr>
          <p:nvPr>
            <p:ph idx="1"/>
          </p:nvPr>
        </p:nvSpPr>
        <p:spPr/>
        <p:txBody>
          <a:bodyPr>
            <a:normAutofit fontScale="92500" lnSpcReduction="10000"/>
          </a:bodyPr>
          <a:lstStyle/>
          <a:p>
            <a:r>
              <a:rPr lang="en-US" dirty="0"/>
              <a:t>Data warehouse or data mart on demand</a:t>
            </a:r>
          </a:p>
          <a:p>
            <a:pPr lvl="1"/>
            <a:r>
              <a:rPr lang="en-US" dirty="0"/>
              <a:t>Use Hadoop to quickly create a basic or ad-hoc data warehouse or mart</a:t>
            </a:r>
          </a:p>
          <a:p>
            <a:pPr lvl="1"/>
            <a:r>
              <a:rPr lang="en-US" dirty="0"/>
              <a:t>Create a data repository for very large quantities of data that is relatively low cost to maintain compared to traditional relational database systems, where you do not need the additional capabilities of these types of systems.</a:t>
            </a:r>
          </a:p>
          <a:p>
            <a:pPr lvl="1"/>
            <a:r>
              <a:rPr lang="en-US" dirty="0"/>
              <a:t>Consume the results directly in business applications through interactive analytical tools such as Excel or Tableau, or in reporting platforms such as COGNOS</a:t>
            </a:r>
          </a:p>
          <a:p>
            <a:pPr lvl="1"/>
            <a:r>
              <a:rPr lang="en-US" dirty="0"/>
              <a:t>Use the Hive tools to support SQL queries on a row and column view of stored data</a:t>
            </a:r>
          </a:p>
          <a:p>
            <a:pPr lvl="1"/>
            <a:r>
              <a:rPr lang="en-US" dirty="0"/>
              <a:t>Use HBase to organize data for efficient reading, writing and updating of stored data</a:t>
            </a:r>
          </a:p>
          <a:p>
            <a:pPr lvl="1"/>
            <a:r>
              <a:rPr lang="en-US" dirty="0"/>
              <a:t>Use Pig (scripting tool) and Oozie (workflow tool) to organize data transformations</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91378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General Use Cases Supported by Hadoop </a:t>
            </a:r>
          </a:p>
        </p:txBody>
      </p:sp>
      <p:sp>
        <p:nvSpPr>
          <p:cNvPr id="2" name="Content Placeholder 1"/>
          <p:cNvSpPr>
            <a:spLocks noGrp="1"/>
          </p:cNvSpPr>
          <p:nvPr>
            <p:ph idx="1"/>
          </p:nvPr>
        </p:nvSpPr>
        <p:spPr/>
        <p:txBody>
          <a:bodyPr>
            <a:normAutofit fontScale="92500" lnSpcReduction="10000"/>
          </a:bodyPr>
          <a:lstStyle/>
          <a:p>
            <a:r>
              <a:rPr lang="en-US" dirty="0"/>
              <a:t>ETL Acceleration</a:t>
            </a:r>
          </a:p>
          <a:p>
            <a:pPr lvl="1"/>
            <a:r>
              <a:rPr lang="en-US" dirty="0"/>
              <a:t>Use parallel processing to speed up ETL of input data into a relational or NoSQL (Hbase) database</a:t>
            </a:r>
          </a:p>
          <a:p>
            <a:pPr lvl="1"/>
            <a:r>
              <a:rPr lang="en-US" dirty="0"/>
              <a:t>Use less costly storage and processing for transforming staging and pre-staging data such as NDW DCV rather than require expensive DB2 licenses </a:t>
            </a:r>
          </a:p>
          <a:p>
            <a:pPr lvl="0"/>
            <a:r>
              <a:rPr lang="en-US" dirty="0"/>
              <a:t>Flexible Business Intelligence (Reporting/Visualization) </a:t>
            </a:r>
          </a:p>
          <a:p>
            <a:pPr lvl="1"/>
            <a:r>
              <a:rPr lang="en-US" dirty="0"/>
              <a:t>Enable analysis and reporting directly from Hadoop supporting advanced users such as business analysts and data scientists to create their own personal analytical data models and reports</a:t>
            </a:r>
          </a:p>
          <a:p>
            <a:r>
              <a:rPr lang="en-US" dirty="0"/>
              <a:t>Active Historical Data Archiving</a:t>
            </a:r>
          </a:p>
          <a:p>
            <a:pPr lvl="1"/>
            <a:r>
              <a:rPr lang="en-US" dirty="0"/>
              <a:t>Place historical data into HDFS</a:t>
            </a:r>
          </a:p>
          <a:p>
            <a:pPr lvl="1"/>
            <a:r>
              <a:rPr lang="en-US" dirty="0"/>
              <a:t>Use compression to reduce space requirements</a:t>
            </a:r>
          </a:p>
          <a:p>
            <a:pPr lvl="1"/>
            <a:r>
              <a:rPr lang="en-US" dirty="0"/>
              <a:t>Less costly than storage in DB2 or Oracle</a:t>
            </a:r>
          </a:p>
          <a:p>
            <a:pPr lvl="1"/>
            <a:r>
              <a:rPr lang="en-US" dirty="0"/>
              <a:t>Allows queries to the stored data</a:t>
            </a:r>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134267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Hadoop</a:t>
            </a:r>
          </a:p>
        </p:txBody>
      </p:sp>
      <p:sp>
        <p:nvSpPr>
          <p:cNvPr id="3" name="Content Placeholder 2"/>
          <p:cNvSpPr>
            <a:spLocks noGrp="1"/>
          </p:cNvSpPr>
          <p:nvPr>
            <p:ph idx="1"/>
          </p:nvPr>
        </p:nvSpPr>
        <p:spPr/>
        <p:txBody>
          <a:bodyPr>
            <a:normAutofit/>
          </a:bodyPr>
          <a:lstStyle/>
          <a:p>
            <a:r>
              <a:rPr lang="en-US" dirty="0"/>
              <a:t>Hadoop Common</a:t>
            </a:r>
          </a:p>
          <a:p>
            <a:pPr lvl="1"/>
            <a:r>
              <a:rPr lang="en-US" dirty="0"/>
              <a:t>The common utilities that provide basic support to other Hadoop modules. </a:t>
            </a:r>
          </a:p>
          <a:p>
            <a:r>
              <a:rPr lang="en-US" dirty="0"/>
              <a:t>Hadoop Distributed File System</a:t>
            </a:r>
          </a:p>
          <a:p>
            <a:pPr lvl="1"/>
            <a:r>
              <a:rPr lang="en-US" dirty="0"/>
              <a:t>Enables storage of large amounts of data in redundancy over a cluster of commodity machines, </a:t>
            </a:r>
          </a:p>
          <a:p>
            <a:r>
              <a:rPr lang="en-US" dirty="0"/>
              <a:t>Zookeeper</a:t>
            </a:r>
          </a:p>
          <a:p>
            <a:pPr lvl="1"/>
            <a:r>
              <a:rPr lang="en-US" dirty="0"/>
              <a:t>A centralized service for maintaining Hadoop cluster configuration information, naming and providing distributed synchronization</a:t>
            </a:r>
          </a:p>
          <a:p>
            <a:r>
              <a:rPr lang="en-US" dirty="0"/>
              <a:t>Hadoop YARN: </a:t>
            </a:r>
          </a:p>
          <a:p>
            <a:pPr lvl="1"/>
            <a:r>
              <a:rPr lang="en-US" dirty="0"/>
              <a:t>A framework that takes care of cluster resource management and job scheduling tasks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43815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Architecture Landscape</a:t>
            </a:r>
          </a:p>
        </p:txBody>
      </p:sp>
      <p:sp>
        <p:nvSpPr>
          <p:cNvPr id="3" name="Rectangle 2"/>
          <p:cNvSpPr/>
          <p:nvPr/>
        </p:nvSpPr>
        <p:spPr>
          <a:xfrm>
            <a:off x="2438400" y="1610271"/>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Access &amp; Processing</a:t>
            </a:r>
          </a:p>
        </p:txBody>
      </p:sp>
      <p:sp>
        <p:nvSpPr>
          <p:cNvPr id="4" name="Rectangle 3"/>
          <p:cNvSpPr/>
          <p:nvPr/>
        </p:nvSpPr>
        <p:spPr>
          <a:xfrm>
            <a:off x="152400" y="1610271"/>
            <a:ext cx="2133600"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Exchange</a:t>
            </a:r>
          </a:p>
        </p:txBody>
      </p:sp>
      <p:sp>
        <p:nvSpPr>
          <p:cNvPr id="8" name="Rectangle 7"/>
          <p:cNvSpPr/>
          <p:nvPr/>
        </p:nvSpPr>
        <p:spPr>
          <a:xfrm>
            <a:off x="152400" y="4807808"/>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9" name="Rectangle 8"/>
          <p:cNvSpPr/>
          <p:nvPr/>
        </p:nvSpPr>
        <p:spPr>
          <a:xfrm>
            <a:off x="304800" y="4938731"/>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Zookeeper</a:t>
            </a:r>
          </a:p>
          <a:p>
            <a:pPr algn="ctr"/>
            <a:r>
              <a:rPr lang="en-US" sz="1200" dirty="0"/>
              <a:t>(Cluster Management)</a:t>
            </a:r>
          </a:p>
        </p:txBody>
      </p:sp>
      <p:sp>
        <p:nvSpPr>
          <p:cNvPr id="10" name="Rectangle 9"/>
          <p:cNvSpPr/>
          <p:nvPr/>
        </p:nvSpPr>
        <p:spPr>
          <a:xfrm>
            <a:off x="3581400" y="4919596"/>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YARN</a:t>
            </a:r>
          </a:p>
          <a:p>
            <a:pPr algn="ctr"/>
            <a:r>
              <a:rPr lang="en-US" sz="1200" dirty="0"/>
              <a:t>(Resource Management)</a:t>
            </a:r>
          </a:p>
        </p:txBody>
      </p:sp>
      <p:sp>
        <p:nvSpPr>
          <p:cNvPr id="11" name="Rectangle 10"/>
          <p:cNvSpPr/>
          <p:nvPr/>
        </p:nvSpPr>
        <p:spPr>
          <a:xfrm>
            <a:off x="152400" y="4545963"/>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Hadoop Core</a:t>
            </a:r>
          </a:p>
        </p:txBody>
      </p:sp>
      <p:sp>
        <p:nvSpPr>
          <p:cNvPr id="12" name="Rectangle 11"/>
          <p:cNvSpPr/>
          <p:nvPr/>
        </p:nvSpPr>
        <p:spPr>
          <a:xfrm>
            <a:off x="6763231" y="49014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a:t>
            </a:r>
          </a:p>
          <a:p>
            <a:pPr algn="ctr"/>
            <a:r>
              <a:rPr lang="en-US" sz="1200" dirty="0"/>
              <a:t>(Distributed File System)</a:t>
            </a:r>
          </a:p>
        </p:txBody>
      </p:sp>
      <p:sp>
        <p:nvSpPr>
          <p:cNvPr id="14" name="Rectangle 13"/>
          <p:cNvSpPr/>
          <p:nvPr/>
        </p:nvSpPr>
        <p:spPr>
          <a:xfrm>
            <a:off x="150711" y="2411238"/>
            <a:ext cx="2135289"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15" name="Rectangle 14"/>
          <p:cNvSpPr/>
          <p:nvPr/>
        </p:nvSpPr>
        <p:spPr>
          <a:xfrm>
            <a:off x="2438400" y="2396773"/>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18" name="Rectangle 17"/>
          <p:cNvSpPr/>
          <p:nvPr/>
        </p:nvSpPr>
        <p:spPr>
          <a:xfrm>
            <a:off x="46810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Security</a:t>
            </a:r>
          </a:p>
        </p:txBody>
      </p:sp>
      <p:sp>
        <p:nvSpPr>
          <p:cNvPr id="19" name="Rectangle 18"/>
          <p:cNvSpPr/>
          <p:nvPr/>
        </p:nvSpPr>
        <p:spPr>
          <a:xfrm>
            <a:off x="46810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0" name="Rectangle 19"/>
          <p:cNvSpPr/>
          <p:nvPr/>
        </p:nvSpPr>
        <p:spPr>
          <a:xfrm>
            <a:off x="68908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Operations</a:t>
            </a:r>
          </a:p>
        </p:txBody>
      </p:sp>
      <p:sp>
        <p:nvSpPr>
          <p:cNvPr id="21" name="Rectangle 20"/>
          <p:cNvSpPr/>
          <p:nvPr/>
        </p:nvSpPr>
        <p:spPr>
          <a:xfrm>
            <a:off x="68908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2" name="Rectangle 21"/>
          <p:cNvSpPr/>
          <p:nvPr/>
        </p:nvSpPr>
        <p:spPr>
          <a:xfrm>
            <a:off x="343745" y="2522251"/>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Sqoop</a:t>
            </a:r>
          </a:p>
          <a:p>
            <a:pPr algn="ctr"/>
            <a:r>
              <a:rPr lang="en-US" sz="1200" dirty="0"/>
              <a:t>(DB Data Exchange) </a:t>
            </a:r>
          </a:p>
        </p:txBody>
      </p:sp>
      <p:sp>
        <p:nvSpPr>
          <p:cNvPr id="23" name="Rectangle 22"/>
          <p:cNvSpPr/>
          <p:nvPr/>
        </p:nvSpPr>
        <p:spPr>
          <a:xfrm>
            <a:off x="343745" y="3176865"/>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Flume</a:t>
            </a:r>
          </a:p>
          <a:p>
            <a:pPr algn="ctr"/>
            <a:r>
              <a:rPr lang="en-US" sz="1400" dirty="0"/>
              <a:t>(Log Collector)</a:t>
            </a:r>
          </a:p>
        </p:txBody>
      </p:sp>
      <p:sp>
        <p:nvSpPr>
          <p:cNvPr id="24" name="Rectangle 23"/>
          <p:cNvSpPr/>
          <p:nvPr/>
        </p:nvSpPr>
        <p:spPr>
          <a:xfrm>
            <a:off x="324272" y="3831479"/>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Kafka</a:t>
            </a:r>
          </a:p>
          <a:p>
            <a:pPr algn="ctr"/>
            <a:r>
              <a:rPr lang="en-US" sz="1400" dirty="0"/>
              <a:t>(Messaging)</a:t>
            </a:r>
          </a:p>
        </p:txBody>
      </p:sp>
      <p:sp>
        <p:nvSpPr>
          <p:cNvPr id="25" name="Rectangle 24"/>
          <p:cNvSpPr/>
          <p:nvPr/>
        </p:nvSpPr>
        <p:spPr>
          <a:xfrm>
            <a:off x="2438400" y="2415501"/>
            <a:ext cx="2083952"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6" name="Rectangle 25"/>
          <p:cNvSpPr/>
          <p:nvPr/>
        </p:nvSpPr>
        <p:spPr>
          <a:xfrm>
            <a:off x="2580097" y="25265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Tools</a:t>
            </a:r>
          </a:p>
          <a:p>
            <a:pPr algn="ctr"/>
            <a:r>
              <a:rPr lang="en-US" sz="1200" dirty="0"/>
              <a:t>(Hive, Pig, …)</a:t>
            </a:r>
          </a:p>
        </p:txBody>
      </p:sp>
      <p:sp>
        <p:nvSpPr>
          <p:cNvPr id="27" name="Rectangle 26"/>
          <p:cNvSpPr/>
          <p:nvPr/>
        </p:nvSpPr>
        <p:spPr>
          <a:xfrm>
            <a:off x="2580097" y="31811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Batch Parallel Execution Engine</a:t>
            </a:r>
          </a:p>
        </p:txBody>
      </p:sp>
      <p:sp>
        <p:nvSpPr>
          <p:cNvPr id="28" name="Rectangle 27"/>
          <p:cNvSpPr/>
          <p:nvPr/>
        </p:nvSpPr>
        <p:spPr>
          <a:xfrm>
            <a:off x="2560624" y="3835742"/>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Advanced Parallel Execution Engine</a:t>
            </a:r>
          </a:p>
        </p:txBody>
      </p:sp>
      <p:sp>
        <p:nvSpPr>
          <p:cNvPr id="29" name="Rectangle 28"/>
          <p:cNvSpPr/>
          <p:nvPr/>
        </p:nvSpPr>
        <p:spPr>
          <a:xfrm>
            <a:off x="48364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Ranger</a:t>
            </a:r>
          </a:p>
          <a:p>
            <a:pPr algn="ctr"/>
            <a:r>
              <a:rPr lang="en-US" sz="1400" dirty="0"/>
              <a:t>(Security Manager) </a:t>
            </a:r>
          </a:p>
        </p:txBody>
      </p:sp>
      <p:sp>
        <p:nvSpPr>
          <p:cNvPr id="30" name="Rectangle 29"/>
          <p:cNvSpPr/>
          <p:nvPr/>
        </p:nvSpPr>
        <p:spPr>
          <a:xfrm>
            <a:off x="48364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Knox</a:t>
            </a:r>
          </a:p>
          <a:p>
            <a:pPr algn="ctr"/>
            <a:r>
              <a:rPr lang="en-US" sz="1400" dirty="0"/>
              <a:t>(Secure Entry Point)</a:t>
            </a:r>
          </a:p>
        </p:txBody>
      </p:sp>
      <p:sp>
        <p:nvSpPr>
          <p:cNvPr id="31" name="Rectangle 30"/>
          <p:cNvSpPr/>
          <p:nvPr/>
        </p:nvSpPr>
        <p:spPr>
          <a:xfrm>
            <a:off x="4817011" y="38238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 Encryption</a:t>
            </a:r>
          </a:p>
          <a:p>
            <a:pPr algn="ctr"/>
            <a:r>
              <a:rPr lang="en-US" sz="1200" dirty="0"/>
              <a:t>(File Level Security)</a:t>
            </a:r>
          </a:p>
        </p:txBody>
      </p:sp>
      <p:sp>
        <p:nvSpPr>
          <p:cNvPr id="32" name="Rectangle 31"/>
          <p:cNvSpPr/>
          <p:nvPr/>
        </p:nvSpPr>
        <p:spPr>
          <a:xfrm>
            <a:off x="70462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Ambari</a:t>
            </a:r>
          </a:p>
          <a:p>
            <a:pPr algn="ctr"/>
            <a:r>
              <a:rPr lang="en-US" sz="1400" dirty="0"/>
              <a:t>(Hadoop Admin) </a:t>
            </a:r>
          </a:p>
        </p:txBody>
      </p:sp>
      <p:sp>
        <p:nvSpPr>
          <p:cNvPr id="33" name="Rectangle 32"/>
          <p:cNvSpPr/>
          <p:nvPr/>
        </p:nvSpPr>
        <p:spPr>
          <a:xfrm>
            <a:off x="70462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Oozie</a:t>
            </a:r>
          </a:p>
          <a:p>
            <a:pPr algn="ctr"/>
            <a:r>
              <a:rPr lang="en-US" sz="1400" dirty="0"/>
              <a:t>(Job Scheduling)</a:t>
            </a:r>
          </a:p>
        </p:txBody>
      </p:sp>
      <p:sp>
        <p:nvSpPr>
          <p:cNvPr id="35" name="Rectangle 34"/>
          <p:cNvSpPr/>
          <p:nvPr/>
        </p:nvSpPr>
        <p:spPr>
          <a:xfrm>
            <a:off x="152400" y="5900645"/>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36" name="Rectangle 35"/>
          <p:cNvSpPr/>
          <p:nvPr/>
        </p:nvSpPr>
        <p:spPr>
          <a:xfrm>
            <a:off x="304800" y="60315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Server Nodes</a:t>
            </a:r>
          </a:p>
          <a:p>
            <a:pPr algn="ctr"/>
            <a:r>
              <a:rPr lang="en-US" sz="1200" dirty="0"/>
              <a:t>(Master, Edge, Data, Task)</a:t>
            </a:r>
          </a:p>
        </p:txBody>
      </p:sp>
      <p:sp>
        <p:nvSpPr>
          <p:cNvPr id="37" name="Rectangle 36"/>
          <p:cNvSpPr/>
          <p:nvPr/>
        </p:nvSpPr>
        <p:spPr>
          <a:xfrm>
            <a:off x="2438400" y="6012433"/>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Cluster Storage</a:t>
            </a:r>
          </a:p>
          <a:p>
            <a:pPr algn="ctr"/>
            <a:r>
              <a:rPr lang="en-US" sz="1200" dirty="0"/>
              <a:t>(DAS, NAS, SAN)</a:t>
            </a:r>
          </a:p>
        </p:txBody>
      </p:sp>
      <p:sp>
        <p:nvSpPr>
          <p:cNvPr id="38" name="Rectangle 37"/>
          <p:cNvSpPr/>
          <p:nvPr/>
        </p:nvSpPr>
        <p:spPr>
          <a:xfrm>
            <a:off x="152400" y="5638800"/>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Cluster</a:t>
            </a:r>
          </a:p>
        </p:txBody>
      </p:sp>
      <p:sp>
        <p:nvSpPr>
          <p:cNvPr id="39" name="Rectangle 38"/>
          <p:cNvSpPr/>
          <p:nvPr/>
        </p:nvSpPr>
        <p:spPr>
          <a:xfrm>
            <a:off x="6781800" y="6019800"/>
            <a:ext cx="2057400" cy="5066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Network</a:t>
            </a:r>
          </a:p>
        </p:txBody>
      </p:sp>
      <p:sp>
        <p:nvSpPr>
          <p:cNvPr id="44" name="Rectangle 43"/>
          <p:cNvSpPr/>
          <p:nvPr/>
        </p:nvSpPr>
        <p:spPr>
          <a:xfrm>
            <a:off x="4648200" y="6019800"/>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External Storage</a:t>
            </a:r>
          </a:p>
          <a:p>
            <a:pPr algn="ctr"/>
            <a:r>
              <a:rPr lang="en-US" sz="1200" dirty="0"/>
              <a:t>(AWS S3 Buckets)</a:t>
            </a:r>
          </a:p>
        </p:txBody>
      </p:sp>
      <p:sp>
        <p:nvSpPr>
          <p:cNvPr id="5" name="Footer Placeholder 4"/>
          <p:cNvSpPr>
            <a:spLocks noGrp="1"/>
          </p:cNvSpPr>
          <p:nvPr>
            <p:ph type="ftr" sz="quarter" idx="11"/>
          </p:nvPr>
        </p:nvSpPr>
        <p:spPr/>
        <p:txBody>
          <a:bodyPr/>
          <a:lstStyle/>
          <a:p>
            <a:r>
              <a:rPr lang="en-US" dirty="0"/>
              <a:t>CS595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69726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4089" y="2292927"/>
            <a:ext cx="8839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 name="Title 1"/>
          <p:cNvSpPr>
            <a:spLocks noGrp="1"/>
          </p:cNvSpPr>
          <p:nvPr>
            <p:ph type="title"/>
          </p:nvPr>
        </p:nvSpPr>
        <p:spPr/>
        <p:txBody>
          <a:bodyPr>
            <a:normAutofit fontScale="90000"/>
          </a:bodyPr>
          <a:lstStyle/>
          <a:p>
            <a:r>
              <a:rPr lang="en-US" dirty="0"/>
              <a:t>Hadoop Architecture Landscape</a:t>
            </a:r>
            <a:br>
              <a:rPr lang="en-US" dirty="0"/>
            </a:br>
            <a:r>
              <a:rPr lang="en-US" sz="3100" dirty="0"/>
              <a:t>Data Access Detail</a:t>
            </a:r>
          </a:p>
        </p:txBody>
      </p:sp>
      <p:sp>
        <p:nvSpPr>
          <p:cNvPr id="3" name="Rectangle 2"/>
          <p:cNvSpPr/>
          <p:nvPr/>
        </p:nvSpPr>
        <p:spPr>
          <a:xfrm>
            <a:off x="152400" y="5334000"/>
            <a:ext cx="883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5" name="Rectangle 4"/>
          <p:cNvSpPr/>
          <p:nvPr/>
        </p:nvSpPr>
        <p:spPr>
          <a:xfrm>
            <a:off x="152400" y="3764280"/>
            <a:ext cx="4150603" cy="10363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a:t>Spark </a:t>
            </a:r>
          </a:p>
          <a:p>
            <a:pPr algn="ctr"/>
            <a:r>
              <a:rPr lang="en-US" sz="1600" dirty="0"/>
              <a:t>(Advanced Execution Engine)</a:t>
            </a:r>
          </a:p>
        </p:txBody>
      </p:sp>
      <p:sp>
        <p:nvSpPr>
          <p:cNvPr id="6" name="Rectangle 5"/>
          <p:cNvSpPr/>
          <p:nvPr/>
        </p:nvSpPr>
        <p:spPr>
          <a:xfrm>
            <a:off x="4419600" y="3764280"/>
            <a:ext cx="2343631" cy="10363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MapReduce</a:t>
            </a:r>
          </a:p>
          <a:p>
            <a:pPr algn="ctr"/>
            <a:r>
              <a:rPr lang="en-US" sz="1600" dirty="0"/>
              <a:t>(Batch Execution Engine)</a:t>
            </a:r>
          </a:p>
        </p:txBody>
      </p:sp>
      <p:sp>
        <p:nvSpPr>
          <p:cNvPr id="7" name="Rectangle 6"/>
          <p:cNvSpPr/>
          <p:nvPr/>
        </p:nvSpPr>
        <p:spPr>
          <a:xfrm>
            <a:off x="10668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Spark Streaming</a:t>
            </a:r>
          </a:p>
          <a:p>
            <a:pPr algn="ctr"/>
            <a:r>
              <a:rPr lang="en-US" sz="1200" dirty="0"/>
              <a:t>(Stream Processing)</a:t>
            </a:r>
          </a:p>
        </p:txBody>
      </p:sp>
      <p:sp>
        <p:nvSpPr>
          <p:cNvPr id="8" name="Rectangle 7"/>
          <p:cNvSpPr/>
          <p:nvPr/>
        </p:nvSpPr>
        <p:spPr>
          <a:xfrm>
            <a:off x="2173997"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MLIB</a:t>
            </a:r>
          </a:p>
          <a:p>
            <a:pPr algn="ctr"/>
            <a:r>
              <a:rPr lang="en-US" sz="1400" dirty="0"/>
              <a:t>(Machine Learning)</a:t>
            </a:r>
          </a:p>
        </p:txBody>
      </p:sp>
      <p:sp>
        <p:nvSpPr>
          <p:cNvPr id="9" name="Rectangle 8"/>
          <p:cNvSpPr/>
          <p:nvPr/>
        </p:nvSpPr>
        <p:spPr>
          <a:xfrm>
            <a:off x="32766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GraphX</a:t>
            </a:r>
          </a:p>
          <a:p>
            <a:pPr algn="ctr"/>
            <a:r>
              <a:rPr lang="en-US" sz="1200" dirty="0"/>
              <a:t>(Graph Processing)</a:t>
            </a:r>
          </a:p>
        </p:txBody>
      </p:sp>
      <p:sp>
        <p:nvSpPr>
          <p:cNvPr id="10" name="Rectangle 9"/>
          <p:cNvSpPr/>
          <p:nvPr/>
        </p:nvSpPr>
        <p:spPr>
          <a:xfrm>
            <a:off x="154089" y="2362200"/>
            <a:ext cx="836511"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Spark </a:t>
            </a:r>
          </a:p>
          <a:p>
            <a:pPr algn="ctr"/>
            <a:r>
              <a:rPr lang="en-US" sz="1400" dirty="0"/>
              <a:t>SQL</a:t>
            </a:r>
          </a:p>
          <a:p>
            <a:pPr algn="ctr"/>
            <a:r>
              <a:rPr lang="en-US" sz="1400" dirty="0"/>
              <a:t>(SQL)</a:t>
            </a:r>
          </a:p>
        </p:txBody>
      </p:sp>
      <p:sp>
        <p:nvSpPr>
          <p:cNvPr id="11" name="Rectangle 10"/>
          <p:cNvSpPr/>
          <p:nvPr/>
        </p:nvSpPr>
        <p:spPr>
          <a:xfrm>
            <a:off x="4419600" y="2362200"/>
            <a:ext cx="69447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Hive</a:t>
            </a:r>
          </a:p>
          <a:p>
            <a:pPr algn="ctr"/>
            <a:r>
              <a:rPr lang="en-US" sz="1400" dirty="0"/>
              <a:t>(SQL)</a:t>
            </a:r>
          </a:p>
        </p:txBody>
      </p:sp>
      <p:sp>
        <p:nvSpPr>
          <p:cNvPr id="12" name="Rectangle 11"/>
          <p:cNvSpPr/>
          <p:nvPr/>
        </p:nvSpPr>
        <p:spPr>
          <a:xfrm>
            <a:off x="5181600" y="2362200"/>
            <a:ext cx="72390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Pig</a:t>
            </a:r>
          </a:p>
          <a:p>
            <a:pPr algn="ctr"/>
            <a:r>
              <a:rPr lang="en-US" sz="1200" dirty="0"/>
              <a:t>(Script)</a:t>
            </a:r>
          </a:p>
        </p:txBody>
      </p:sp>
      <p:sp>
        <p:nvSpPr>
          <p:cNvPr id="13" name="Rectangle 12"/>
          <p:cNvSpPr/>
          <p:nvPr/>
        </p:nvSpPr>
        <p:spPr>
          <a:xfrm>
            <a:off x="6851012" y="2362200"/>
            <a:ext cx="10264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Storm</a:t>
            </a:r>
          </a:p>
          <a:p>
            <a:pPr algn="ctr"/>
            <a:r>
              <a:rPr lang="en-US" sz="1200" dirty="0"/>
              <a:t>(Stream Processing)</a:t>
            </a:r>
          </a:p>
        </p:txBody>
      </p:sp>
      <p:sp>
        <p:nvSpPr>
          <p:cNvPr id="14" name="Rectangle 13"/>
          <p:cNvSpPr/>
          <p:nvPr/>
        </p:nvSpPr>
        <p:spPr>
          <a:xfrm>
            <a:off x="8001000" y="2355273"/>
            <a:ext cx="9502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HBASE</a:t>
            </a:r>
          </a:p>
          <a:p>
            <a:pPr algn="ctr"/>
            <a:r>
              <a:rPr lang="en-US" sz="1200" dirty="0"/>
              <a:t>(NoSQL Database)</a:t>
            </a:r>
          </a:p>
        </p:txBody>
      </p:sp>
      <p:sp>
        <p:nvSpPr>
          <p:cNvPr id="15" name="Rectangle 14"/>
          <p:cNvSpPr/>
          <p:nvPr/>
        </p:nvSpPr>
        <p:spPr>
          <a:xfrm>
            <a:off x="154089" y="1981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Access and Processing</a:t>
            </a:r>
          </a:p>
        </p:txBody>
      </p:sp>
      <p:sp>
        <p:nvSpPr>
          <p:cNvPr id="17" name="Rectangle 16"/>
          <p:cNvSpPr/>
          <p:nvPr/>
        </p:nvSpPr>
        <p:spPr>
          <a:xfrm>
            <a:off x="304800" y="5486400"/>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Zookeeper</a:t>
            </a:r>
          </a:p>
          <a:p>
            <a:pPr algn="ctr"/>
            <a:r>
              <a:rPr lang="en-US" sz="1200" dirty="0"/>
              <a:t>(Cluster Management)</a:t>
            </a:r>
          </a:p>
        </p:txBody>
      </p:sp>
      <p:sp>
        <p:nvSpPr>
          <p:cNvPr id="18" name="Rectangle 17"/>
          <p:cNvSpPr/>
          <p:nvPr/>
        </p:nvSpPr>
        <p:spPr>
          <a:xfrm>
            <a:off x="3581400" y="5464126"/>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YARN</a:t>
            </a:r>
          </a:p>
          <a:p>
            <a:pPr algn="ctr"/>
            <a:r>
              <a:rPr lang="en-US" sz="1200" dirty="0"/>
              <a:t>(Resource Management)</a:t>
            </a:r>
          </a:p>
        </p:txBody>
      </p:sp>
      <p:sp>
        <p:nvSpPr>
          <p:cNvPr id="19" name="Rectangle 18"/>
          <p:cNvSpPr/>
          <p:nvPr/>
        </p:nvSpPr>
        <p:spPr>
          <a:xfrm>
            <a:off x="152400" y="5029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Hadoop Core</a:t>
            </a:r>
          </a:p>
        </p:txBody>
      </p:sp>
      <p:sp>
        <p:nvSpPr>
          <p:cNvPr id="20" name="Rectangle 19"/>
          <p:cNvSpPr/>
          <p:nvPr/>
        </p:nvSpPr>
        <p:spPr>
          <a:xfrm>
            <a:off x="6763231" y="5443024"/>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a:t>
            </a:r>
          </a:p>
          <a:p>
            <a:pPr algn="ctr"/>
            <a:r>
              <a:rPr lang="en-US" sz="1200" dirty="0"/>
              <a:t>(Distributed File System)</a:t>
            </a:r>
          </a:p>
        </p:txBody>
      </p:sp>
      <p:sp>
        <p:nvSpPr>
          <p:cNvPr id="22" name="Rectangle 21"/>
          <p:cNvSpPr/>
          <p:nvPr/>
        </p:nvSpPr>
        <p:spPr>
          <a:xfrm>
            <a:off x="5943600" y="2362200"/>
            <a:ext cx="819632"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Mahout</a:t>
            </a:r>
          </a:p>
          <a:p>
            <a:pPr algn="ctr"/>
            <a:r>
              <a:rPr lang="en-US" sz="1100" dirty="0"/>
              <a:t>(Machine Learning)</a:t>
            </a:r>
          </a:p>
        </p:txBody>
      </p:sp>
      <p:sp>
        <p:nvSpPr>
          <p:cNvPr id="4" name="Footer Placeholder 3"/>
          <p:cNvSpPr>
            <a:spLocks noGrp="1"/>
          </p:cNvSpPr>
          <p:nvPr>
            <p:ph type="ftr" sz="quarter" idx="11"/>
          </p:nvPr>
        </p:nvSpPr>
        <p:spPr/>
        <p:txBody>
          <a:bodyPr/>
          <a:lstStyle/>
          <a:p>
            <a:r>
              <a:rPr lang="en-US" dirty="0"/>
              <a:t>CS595 Module 02a</a:t>
            </a:r>
          </a:p>
        </p:txBody>
      </p:sp>
      <p:sp>
        <p:nvSpPr>
          <p:cNvPr id="16" name="Slide Number Placeholder 15"/>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2289641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Core</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3556226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Hadoop Distributed File System (HDFS)</a:t>
            </a:r>
          </a:p>
        </p:txBody>
      </p:sp>
      <p:sp>
        <p:nvSpPr>
          <p:cNvPr id="3" name="Content Placeholder 2"/>
          <p:cNvSpPr>
            <a:spLocks noGrp="1"/>
          </p:cNvSpPr>
          <p:nvPr>
            <p:ph idx="1"/>
          </p:nvPr>
        </p:nvSpPr>
        <p:spPr/>
        <p:txBody>
          <a:bodyPr>
            <a:normAutofit/>
          </a:bodyPr>
          <a:lstStyle/>
          <a:p>
            <a:r>
              <a:rPr lang="en-US" dirty="0"/>
              <a:t>HDFS is the storage layer for Hadoop</a:t>
            </a:r>
          </a:p>
          <a:p>
            <a:pPr lvl="1"/>
            <a:r>
              <a:rPr lang="en-US" dirty="0"/>
              <a:t>A file system which can store any type of data</a:t>
            </a:r>
          </a:p>
          <a:p>
            <a:r>
              <a:rPr lang="en-US" dirty="0"/>
              <a:t>Provides inexpensive and reliable storage for massive amounts of data</a:t>
            </a:r>
          </a:p>
          <a:p>
            <a:pPr lvl="1"/>
            <a:r>
              <a:rPr lang="en-US" dirty="0"/>
              <a:t>Data is replicated across computers</a:t>
            </a:r>
          </a:p>
          <a:p>
            <a:r>
              <a:rPr lang="en-US" dirty="0"/>
              <a:t>HDFS performs best with a “modest” number of large files</a:t>
            </a:r>
          </a:p>
          <a:p>
            <a:pPr lvl="1"/>
            <a:r>
              <a:rPr lang="en-US" dirty="0"/>
              <a:t>Millions, rather than billions, of files</a:t>
            </a:r>
          </a:p>
          <a:p>
            <a:pPr lvl="1"/>
            <a:r>
              <a:rPr lang="en-US" dirty="0"/>
              <a:t>Each file typically 100MB or more</a:t>
            </a:r>
          </a:p>
          <a:p>
            <a:r>
              <a:rPr lang="en-US" dirty="0"/>
              <a:t>File in HDFS are “write once”</a:t>
            </a:r>
          </a:p>
          <a:p>
            <a:pPr lvl="1"/>
            <a:r>
              <a:rPr lang="en-US" dirty="0"/>
              <a:t>Appends are permitted</a:t>
            </a:r>
          </a:p>
          <a:p>
            <a:pPr lvl="1"/>
            <a:r>
              <a:rPr lang="en-US" dirty="0"/>
              <a:t>But no random writes are allowed</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21758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Files are Stored</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76" y="2590800"/>
            <a:ext cx="7482057"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475" r="53700"/>
          <a:stretch/>
        </p:blipFill>
        <p:spPr bwMode="auto">
          <a:xfrm>
            <a:off x="1309255" y="2286000"/>
            <a:ext cx="3034145" cy="84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371600"/>
            <a:ext cx="8229600" cy="1828800"/>
          </a:xfrm>
        </p:spPr>
        <p:txBody>
          <a:bodyPr>
            <a:noAutofit/>
          </a:bodyPr>
          <a:lstStyle/>
          <a:p>
            <a:r>
              <a:rPr lang="en-US" dirty="0"/>
              <a:t>Data files are split into blocks and distributed to data nodes</a:t>
            </a:r>
          </a:p>
          <a:p>
            <a:r>
              <a:rPr lang="en-US" dirty="0"/>
              <a:t>Each block is replicated on multiple nodes (default: three-fold replication)</a:t>
            </a:r>
          </a:p>
        </p:txBody>
      </p:sp>
    </p:spTree>
    <p:extLst>
      <p:ext uri="{BB962C8B-B14F-4D97-AF65-F5344CB8AC3E}">
        <p14:creationId xmlns:p14="http://schemas.microsoft.com/office/powerpoint/2010/main" val="275786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Exchange</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895586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a:t>
            </a:r>
          </a:p>
        </p:txBody>
      </p:sp>
      <p:sp>
        <p:nvSpPr>
          <p:cNvPr id="3" name="Content Placeholder 2"/>
          <p:cNvSpPr>
            <a:spLocks noGrp="1"/>
          </p:cNvSpPr>
          <p:nvPr>
            <p:ph idx="1"/>
          </p:nvPr>
        </p:nvSpPr>
        <p:spPr/>
        <p:txBody>
          <a:bodyPr>
            <a:normAutofit/>
          </a:bodyPr>
          <a:lstStyle/>
          <a:p>
            <a:r>
              <a:rPr lang="en-US" dirty="0"/>
              <a:t>Allows easy import and export of data from structured data stores</a:t>
            </a:r>
          </a:p>
          <a:p>
            <a:pPr lvl="1"/>
            <a:r>
              <a:rPr lang="en-US" dirty="0"/>
              <a:t>Relational databases, NoSQL systems. </a:t>
            </a:r>
          </a:p>
          <a:p>
            <a:r>
              <a:rPr lang="en-US" dirty="0"/>
              <a:t>A tool for automating the import and export of data between structured data stores and Hadoop</a:t>
            </a:r>
          </a:p>
          <a:p>
            <a:pPr lvl="1"/>
            <a:r>
              <a:rPr lang="en-US" dirty="0"/>
              <a:t>Relational databases (MySQL, Oracle, SQL Server, …)</a:t>
            </a:r>
          </a:p>
          <a:p>
            <a:pPr lvl="1"/>
            <a:r>
              <a:rPr lang="en-US" dirty="0"/>
              <a:t>NoSQL Databases (Mongo DB, Cassandra, …)</a:t>
            </a:r>
          </a:p>
          <a:p>
            <a:r>
              <a:rPr lang="en-US" dirty="0"/>
              <a:t>Can move data from external systems to HDFS and also populate tables in Hive and HBASE</a:t>
            </a:r>
          </a:p>
          <a:p>
            <a:pPr lvl="1"/>
            <a:r>
              <a:rPr lang="en-US" dirty="0"/>
              <a:t>Allows structure definitions to be provisioned into the Hive metastore</a:t>
            </a:r>
          </a:p>
          <a:p>
            <a:r>
              <a:rPr lang="en-US" dirty="0"/>
              <a:t>Uses the MapReduce framework to move data in parallel</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76911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Platform Requirements</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3</a:t>
            </a:fld>
            <a:endParaRPr lang="en-US" dirty="0"/>
          </a:p>
        </p:txBody>
      </p:sp>
      <p:graphicFrame>
        <p:nvGraphicFramePr>
          <p:cNvPr id="5" name="Diagram 4"/>
          <p:cNvGraphicFramePr/>
          <p:nvPr>
            <p:extLst>
              <p:ext uri="{D42A27DB-BD31-4B8C-83A1-F6EECF244321}">
                <p14:modId xmlns:p14="http://schemas.microsoft.com/office/powerpoint/2010/main" val="2950296928"/>
              </p:ext>
            </p:extLst>
          </p:nvPr>
        </p:nvGraphicFramePr>
        <p:xfrm>
          <a:off x="-1981200" y="2413000"/>
          <a:ext cx="10744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13239" y="1676400"/>
            <a:ext cx="8425961" cy="707886"/>
          </a:xfrm>
          <a:prstGeom prst="rect">
            <a:avLst/>
          </a:prstGeom>
          <a:noFill/>
        </p:spPr>
        <p:txBody>
          <a:bodyPr wrap="none" rtlCol="0">
            <a:spAutoFit/>
          </a:bodyPr>
          <a:lstStyle/>
          <a:p>
            <a:r>
              <a:rPr lang="en-US" sz="2000" dirty="0"/>
              <a:t>A big data platform is an integrated set of components that allows you to </a:t>
            </a:r>
          </a:p>
          <a:p>
            <a:r>
              <a:rPr lang="en-US" sz="2000" dirty="0"/>
              <a:t>capture, process and share data in any format at scale</a:t>
            </a:r>
          </a:p>
        </p:txBody>
      </p:sp>
    </p:spTree>
    <p:extLst>
      <p:ext uri="{BB962C8B-B14F-4D97-AF65-F5344CB8AC3E}">
        <p14:creationId xmlns:p14="http://schemas.microsoft.com/office/powerpoint/2010/main" val="110670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a:t>
            </a:r>
          </a:p>
        </p:txBody>
      </p:sp>
      <p:sp>
        <p:nvSpPr>
          <p:cNvPr id="3" name="Content Placeholder 2"/>
          <p:cNvSpPr>
            <a:spLocks noGrp="1"/>
          </p:cNvSpPr>
          <p:nvPr>
            <p:ph idx="1"/>
          </p:nvPr>
        </p:nvSpPr>
        <p:spPr/>
        <p:txBody>
          <a:bodyPr/>
          <a:lstStyle/>
          <a:p>
            <a:r>
              <a:rPr lang="en-AU" dirty="0"/>
              <a:t>SQOOP import </a:t>
            </a:r>
          </a:p>
          <a:p>
            <a:pPr lvl="1"/>
            <a:r>
              <a:rPr lang="en-AU" dirty="0"/>
              <a:t>Divide table into ranges using primary key max/min</a:t>
            </a:r>
          </a:p>
          <a:p>
            <a:pPr lvl="1"/>
            <a:r>
              <a:rPr lang="en-AU" dirty="0"/>
              <a:t>Create mappers for each range </a:t>
            </a:r>
          </a:p>
          <a:p>
            <a:pPr lvl="1"/>
            <a:r>
              <a:rPr lang="en-AU" dirty="0"/>
              <a:t>Mappers write to multiple HDFS nodes</a:t>
            </a:r>
          </a:p>
          <a:p>
            <a:pPr lvl="1"/>
            <a:r>
              <a:rPr lang="en-AU" dirty="0"/>
              <a:t>Creates text or sequence files </a:t>
            </a:r>
          </a:p>
          <a:p>
            <a:pPr lvl="1"/>
            <a:r>
              <a:rPr lang="en-AU" dirty="0"/>
              <a:t>Generates Java class for resulting HDFS file</a:t>
            </a:r>
          </a:p>
          <a:p>
            <a:pPr lvl="1"/>
            <a:r>
              <a:rPr lang="en-AU" dirty="0"/>
              <a:t>Generates Hive definition and auto-loads into HIVE</a:t>
            </a:r>
          </a:p>
          <a:p>
            <a:pPr lvl="1"/>
            <a:endParaRPr lang="en-AU" dirty="0"/>
          </a:p>
          <a:p>
            <a:r>
              <a:rPr lang="en-AU" dirty="0"/>
              <a:t>SQOOP export</a:t>
            </a:r>
          </a:p>
          <a:p>
            <a:pPr lvl="1"/>
            <a:r>
              <a:rPr lang="en-AU" dirty="0"/>
              <a:t>Read files in HDFS directory via MapReduce</a:t>
            </a:r>
          </a:p>
          <a:p>
            <a:pPr lvl="1"/>
            <a:r>
              <a:rPr lang="en-AU" dirty="0"/>
              <a:t>Bulk parallel insert into database table </a:t>
            </a:r>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86282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 in Action</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31</a:t>
            </a:fld>
            <a:endParaRPr lang="en-US" dirty="0"/>
          </a:p>
        </p:txBody>
      </p:sp>
      <p:pic>
        <p:nvPicPr>
          <p:cNvPr id="5" name="Picture 4" descr="Figure 1: Sqoop Import Overview"/>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09800" y="2286000"/>
            <a:ext cx="4419600" cy="4343400"/>
          </a:xfrm>
          <a:prstGeom prst="rect">
            <a:avLst/>
          </a:prstGeom>
          <a:noFill/>
          <a:ln>
            <a:noFill/>
          </a:ln>
        </p:spPr>
      </p:pic>
      <p:sp>
        <p:nvSpPr>
          <p:cNvPr id="6" name="TextBox 5"/>
          <p:cNvSpPr txBox="1"/>
          <p:nvPr/>
        </p:nvSpPr>
        <p:spPr>
          <a:xfrm>
            <a:off x="457200" y="1447800"/>
            <a:ext cx="82296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sqoop import connect jdbc:mysql://localhost/db table ORDERS  \</a:t>
            </a:r>
          </a:p>
          <a:p>
            <a:r>
              <a:rPr lang="en-US" sz="2000" dirty="0"/>
              <a:t>username test password somePassword</a:t>
            </a:r>
          </a:p>
        </p:txBody>
      </p:sp>
    </p:spTree>
    <p:extLst>
      <p:ext uri="{BB962C8B-B14F-4D97-AF65-F5344CB8AC3E}">
        <p14:creationId xmlns:p14="http://schemas.microsoft.com/office/powerpoint/2010/main" val="4269862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06274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Questions</a:t>
            </a:r>
          </a:p>
        </p:txBody>
      </p:sp>
      <p:sp>
        <p:nvSpPr>
          <p:cNvPr id="3" name="Content Placeholder 2"/>
          <p:cNvSpPr>
            <a:spLocks noGrp="1"/>
          </p:cNvSpPr>
          <p:nvPr>
            <p:ph idx="1"/>
          </p:nvPr>
        </p:nvSpPr>
        <p:spPr/>
        <p:txBody>
          <a:bodyPr>
            <a:normAutofit fontScale="92500" lnSpcReduction="10000"/>
          </a:bodyPr>
          <a:lstStyle/>
          <a:p>
            <a:r>
              <a:rPr lang="en-US" dirty="0"/>
              <a:t>We know how to store the file on a large server and total it</a:t>
            </a:r>
          </a:p>
          <a:p>
            <a:r>
              <a:rPr lang="en-US" dirty="0"/>
              <a:t>But how do we take advantage of our cluster and move all computation to the data</a:t>
            </a:r>
          </a:p>
          <a:p>
            <a:r>
              <a:rPr lang="en-US" dirty="0"/>
              <a:t>How do we store the file to take advantage of clustered servers</a:t>
            </a:r>
          </a:p>
          <a:p>
            <a:pPr lvl="1"/>
            <a:r>
              <a:rPr lang="en-US" dirty="0"/>
              <a:t>Answer: Hadoop Distributed File System (HDFS)</a:t>
            </a:r>
          </a:p>
          <a:p>
            <a:r>
              <a:rPr lang="en-US" dirty="0"/>
              <a:t>How do we then distribute computation among all these servers</a:t>
            </a:r>
          </a:p>
          <a:p>
            <a:pPr lvl="1"/>
            <a:r>
              <a:rPr lang="en-US" dirty="0"/>
              <a:t>Answer: Hadoop MapReduce: Map Phase (or Apache Spark)</a:t>
            </a:r>
          </a:p>
          <a:p>
            <a:r>
              <a:rPr lang="en-US" dirty="0"/>
              <a:t>How do we collect the computations carried out on each server to compute a global total</a:t>
            </a:r>
          </a:p>
          <a:p>
            <a:pPr lvl="1"/>
            <a:r>
              <a:rPr lang="en-US" dirty="0"/>
              <a:t>Answer: Hadoop MapReduce: Reduce Phase (or Apache Spark)</a:t>
            </a:r>
          </a:p>
          <a:p>
            <a:r>
              <a:rPr lang="en-US" dirty="0"/>
              <a:t>How do we perform the totaling operation on the cluster while simultaneously performing other jobs for other users</a:t>
            </a:r>
          </a:p>
          <a:p>
            <a:pPr lvl="1"/>
            <a:r>
              <a:rPr lang="en-US" dirty="0"/>
              <a:t>Answer: Apache YARN (Yet Another Resource Negotiator)</a:t>
            </a:r>
          </a:p>
          <a:p>
            <a:pPr lvl="1"/>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226654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Do We Process Big Data?</a:t>
            </a:r>
          </a:p>
        </p:txBody>
      </p:sp>
      <p:sp>
        <p:nvSpPr>
          <p:cNvPr id="3" name="Content Placeholder 2"/>
          <p:cNvSpPr>
            <a:spLocks noGrp="1"/>
          </p:cNvSpPr>
          <p:nvPr>
            <p:ph idx="1"/>
          </p:nvPr>
        </p:nvSpPr>
        <p:spPr/>
        <p:txBody>
          <a:bodyPr/>
          <a:lstStyle/>
          <a:p>
            <a:r>
              <a:rPr lang="en-US" dirty="0"/>
              <a:t>Start with multiple nodes each having or controlling access to some amount of persistent (disk) storage</a:t>
            </a:r>
          </a:p>
          <a:p>
            <a:r>
              <a:rPr lang="en-US" dirty="0"/>
              <a:t>Divide the file into blocks, then distribute these blocks across each node</a:t>
            </a:r>
          </a:p>
          <a:p>
            <a:r>
              <a:rPr lang="en-US" dirty="0"/>
              <a:t>Distribute software to process each block separately to each node which holds a block of the file</a:t>
            </a:r>
          </a:p>
          <a:p>
            <a:r>
              <a:rPr lang="en-US" dirty="0"/>
              <a:t>Distribute software to summarize, group and otherwise further process the results from processing each block</a:t>
            </a:r>
          </a:p>
          <a:p>
            <a:r>
              <a:rPr lang="en-US" dirty="0"/>
              <a:t>Collect the final result of the separate and the grouped processing</a:t>
            </a:r>
          </a:p>
          <a:p>
            <a:endParaRPr lang="en-US" dirty="0"/>
          </a:p>
          <a:p>
            <a:pPr lvl="1"/>
            <a:endParaRPr lang="en-US" dirty="0"/>
          </a:p>
          <a:p>
            <a:endParaRPr lang="en-US" dirty="0"/>
          </a:p>
        </p:txBody>
      </p:sp>
      <p:sp>
        <p:nvSpPr>
          <p:cNvPr id="2" name="Footer Placeholder 1"/>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324722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Think of a file holding a long list of numbers to total..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Imagine that adding numbers together is computationally expensive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
        <p:nvSpPr>
          <p:cNvPr id="6" name="Rectangle 5"/>
          <p:cNvSpPr/>
          <p:nvPr/>
        </p:nvSpPr>
        <p:spPr>
          <a:xfrm>
            <a:off x="3657600" y="20574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a:p>
            <a:pPr algn="ctr"/>
            <a:r>
              <a:rPr lang="en-US" sz="1600" dirty="0"/>
              <a:t>123</a:t>
            </a:r>
          </a:p>
          <a:p>
            <a:pPr algn="ctr"/>
            <a:r>
              <a:rPr lang="en-US" sz="1600" dirty="0"/>
              <a:t>456</a:t>
            </a:r>
          </a:p>
        </p:txBody>
      </p:sp>
    </p:spTree>
    <p:extLst>
      <p:ext uri="{BB962C8B-B14F-4D97-AF65-F5344CB8AC3E}">
        <p14:creationId xmlns:p14="http://schemas.microsoft.com/office/powerpoint/2010/main" val="361064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1219200"/>
          </a:xfrm>
        </p:spPr>
        <p:txBody>
          <a:bodyPr/>
          <a:lstStyle/>
          <a:p>
            <a:r>
              <a:rPr lang="en-US" dirty="0"/>
              <a:t>We could use one very powerful server to calculate the total…</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
        <p:nvSpPr>
          <p:cNvPr id="6" name="Rectangle 5"/>
          <p:cNvSpPr/>
          <p:nvPr/>
        </p:nvSpPr>
        <p:spPr>
          <a:xfrm>
            <a:off x="3200400" y="2743200"/>
            <a:ext cx="2209800" cy="3200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Rectangle 6"/>
          <p:cNvSpPr/>
          <p:nvPr/>
        </p:nvSpPr>
        <p:spPr>
          <a:xfrm>
            <a:off x="3733800" y="3200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8" name="Rectangle 7"/>
          <p:cNvSpPr/>
          <p:nvPr/>
        </p:nvSpPr>
        <p:spPr>
          <a:xfrm>
            <a:off x="3886200" y="3352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9" name="Rectangle 8"/>
          <p:cNvSpPr/>
          <p:nvPr/>
        </p:nvSpPr>
        <p:spPr>
          <a:xfrm>
            <a:off x="4038600" y="3505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4191000" y="3657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5" name="Rectangle 14"/>
          <p:cNvSpPr/>
          <p:nvPr/>
        </p:nvSpPr>
        <p:spPr>
          <a:xfrm>
            <a:off x="3754582" y="4495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6" name="Rectangle 15"/>
          <p:cNvSpPr/>
          <p:nvPr/>
        </p:nvSpPr>
        <p:spPr>
          <a:xfrm>
            <a:off x="3906982" y="4648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7" name="Rectangle 16"/>
          <p:cNvSpPr/>
          <p:nvPr/>
        </p:nvSpPr>
        <p:spPr>
          <a:xfrm>
            <a:off x="4059382" y="4800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8" name="Rectangle 17"/>
          <p:cNvSpPr/>
          <p:nvPr/>
        </p:nvSpPr>
        <p:spPr>
          <a:xfrm>
            <a:off x="4211782" y="49530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0" name="Rectangle 19"/>
          <p:cNvSpPr/>
          <p:nvPr/>
        </p:nvSpPr>
        <p:spPr>
          <a:xfrm>
            <a:off x="10668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a:p>
            <a:pPr algn="ctr"/>
            <a:r>
              <a:rPr lang="en-US" sz="1600" dirty="0"/>
              <a:t>123</a:t>
            </a:r>
          </a:p>
          <a:p>
            <a:pPr algn="ctr"/>
            <a:r>
              <a:rPr lang="en-US" sz="1600" dirty="0"/>
              <a:t>456</a:t>
            </a:r>
          </a:p>
        </p:txBody>
      </p:sp>
      <p:sp>
        <p:nvSpPr>
          <p:cNvPr id="21" name="Right Arrow 20"/>
          <p:cNvSpPr/>
          <p:nvPr/>
        </p:nvSpPr>
        <p:spPr>
          <a:xfrm>
            <a:off x="25146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 name="Rectangle 21"/>
          <p:cNvSpPr/>
          <p:nvPr/>
        </p:nvSpPr>
        <p:spPr>
          <a:xfrm>
            <a:off x="60960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4,010,234</a:t>
            </a:r>
          </a:p>
        </p:txBody>
      </p:sp>
      <p:sp>
        <p:nvSpPr>
          <p:cNvPr id="23" name="Right Arrow 22"/>
          <p:cNvSpPr/>
          <p:nvPr/>
        </p:nvSpPr>
        <p:spPr>
          <a:xfrm>
            <a:off x="54102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4065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62200" y="2362200"/>
            <a:ext cx="4419600" cy="434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Or we could use a cluster of less costly but less powerful servers…</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
        <p:nvSpPr>
          <p:cNvPr id="15" name="Rectangle 14"/>
          <p:cNvSpPr/>
          <p:nvPr/>
        </p:nvSpPr>
        <p:spPr>
          <a:xfrm>
            <a:off x="2286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a:p>
            <a:pPr algn="ctr"/>
            <a:r>
              <a:rPr lang="en-US" sz="1600" dirty="0"/>
              <a:t>123</a:t>
            </a:r>
          </a:p>
          <a:p>
            <a:pPr algn="ctr"/>
            <a:r>
              <a:rPr lang="en-US" sz="1600" dirty="0"/>
              <a:t>456</a:t>
            </a:r>
          </a:p>
        </p:txBody>
      </p:sp>
      <p:sp>
        <p:nvSpPr>
          <p:cNvPr id="16" name="Right Arrow 15"/>
          <p:cNvSpPr/>
          <p:nvPr/>
        </p:nvSpPr>
        <p:spPr>
          <a:xfrm>
            <a:off x="16764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6" name="Rectangle 25"/>
          <p:cNvSpPr/>
          <p:nvPr/>
        </p:nvSpPr>
        <p:spPr>
          <a:xfrm>
            <a:off x="74676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4,010,234</a:t>
            </a:r>
          </a:p>
        </p:txBody>
      </p:sp>
      <p:sp>
        <p:nvSpPr>
          <p:cNvPr id="27" name="Right Arrow 26"/>
          <p:cNvSpPr/>
          <p:nvPr/>
        </p:nvSpPr>
        <p:spPr>
          <a:xfrm>
            <a:off x="67818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2" name="Rectangle 31"/>
          <p:cNvSpPr/>
          <p:nvPr/>
        </p:nvSpPr>
        <p:spPr>
          <a:xfrm>
            <a:off x="2514600"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3" name="Rectangle 32"/>
          <p:cNvSpPr/>
          <p:nvPr/>
        </p:nvSpPr>
        <p:spPr>
          <a:xfrm>
            <a:off x="2651414"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4" name="Rectangle 33"/>
          <p:cNvSpPr/>
          <p:nvPr/>
        </p:nvSpPr>
        <p:spPr>
          <a:xfrm>
            <a:off x="2788227"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5" name="Rectangle 34"/>
          <p:cNvSpPr/>
          <p:nvPr/>
        </p:nvSpPr>
        <p:spPr>
          <a:xfrm>
            <a:off x="2719820"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6" name="Rectangle 35"/>
          <p:cNvSpPr/>
          <p:nvPr/>
        </p:nvSpPr>
        <p:spPr>
          <a:xfrm>
            <a:off x="3950277"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ectangle 36"/>
          <p:cNvSpPr/>
          <p:nvPr/>
        </p:nvSpPr>
        <p:spPr>
          <a:xfrm>
            <a:off x="4087091"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8" name="Rectangle 37"/>
          <p:cNvSpPr/>
          <p:nvPr/>
        </p:nvSpPr>
        <p:spPr>
          <a:xfrm>
            <a:off x="4223904"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9" name="Rectangle 38"/>
          <p:cNvSpPr/>
          <p:nvPr/>
        </p:nvSpPr>
        <p:spPr>
          <a:xfrm>
            <a:off x="4155497"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0" name="Rectangle 39"/>
          <p:cNvSpPr/>
          <p:nvPr/>
        </p:nvSpPr>
        <p:spPr>
          <a:xfrm>
            <a:off x="5398077" y="266700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1" name="Rectangle 40"/>
          <p:cNvSpPr/>
          <p:nvPr/>
        </p:nvSpPr>
        <p:spPr>
          <a:xfrm>
            <a:off x="5534891" y="283154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5671704" y="296317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3" name="Rectangle 42"/>
          <p:cNvSpPr/>
          <p:nvPr/>
        </p:nvSpPr>
        <p:spPr>
          <a:xfrm>
            <a:off x="5603297" y="368716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3200400"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5" name="Rectangle 44"/>
          <p:cNvSpPr/>
          <p:nvPr/>
        </p:nvSpPr>
        <p:spPr>
          <a:xfrm>
            <a:off x="3337214"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6" name="Rectangle 45"/>
          <p:cNvSpPr/>
          <p:nvPr/>
        </p:nvSpPr>
        <p:spPr>
          <a:xfrm>
            <a:off x="3474027"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7" name="Rectangle 46"/>
          <p:cNvSpPr/>
          <p:nvPr/>
        </p:nvSpPr>
        <p:spPr>
          <a:xfrm>
            <a:off x="3405620"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8" name="Rectangle 47"/>
          <p:cNvSpPr/>
          <p:nvPr/>
        </p:nvSpPr>
        <p:spPr>
          <a:xfrm>
            <a:off x="4636077"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9" name="Rectangle 48"/>
          <p:cNvSpPr/>
          <p:nvPr/>
        </p:nvSpPr>
        <p:spPr>
          <a:xfrm>
            <a:off x="4772891"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0" name="Rectangle 49"/>
          <p:cNvSpPr/>
          <p:nvPr/>
        </p:nvSpPr>
        <p:spPr>
          <a:xfrm>
            <a:off x="4909704"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1" name="Rectangle 50"/>
          <p:cNvSpPr/>
          <p:nvPr/>
        </p:nvSpPr>
        <p:spPr>
          <a:xfrm>
            <a:off x="4841297"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Tree>
    <p:extLst>
      <p:ext uri="{BB962C8B-B14F-4D97-AF65-F5344CB8AC3E}">
        <p14:creationId xmlns:p14="http://schemas.microsoft.com/office/powerpoint/2010/main" val="2710734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90800"/>
            <a:ext cx="8229600" cy="3276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To do so let’s divide the file into blocks, then distribute these blocks across our cluster</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
        <p:nvSpPr>
          <p:cNvPr id="37" name="Rectangle 36"/>
          <p:cNvSpPr/>
          <p:nvPr/>
        </p:nvSpPr>
        <p:spPr>
          <a:xfrm>
            <a:off x="685800"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8" name="Rectangle 37"/>
          <p:cNvSpPr/>
          <p:nvPr/>
        </p:nvSpPr>
        <p:spPr>
          <a:xfrm>
            <a:off x="82261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9" name="Rectangle 38"/>
          <p:cNvSpPr/>
          <p:nvPr/>
        </p:nvSpPr>
        <p:spPr>
          <a:xfrm>
            <a:off x="959427"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0" name="Rectangle 39"/>
          <p:cNvSpPr/>
          <p:nvPr/>
        </p:nvSpPr>
        <p:spPr>
          <a:xfrm>
            <a:off x="891020"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1" name="Rectangle 40"/>
          <p:cNvSpPr/>
          <p:nvPr/>
        </p:nvSpPr>
        <p:spPr>
          <a:xfrm>
            <a:off x="2259157" y="3149348"/>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2" name="Rectangle 41"/>
          <p:cNvSpPr/>
          <p:nvPr/>
        </p:nvSpPr>
        <p:spPr>
          <a:xfrm>
            <a:off x="2395970" y="331389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3" name="Rectangle 42"/>
          <p:cNvSpPr/>
          <p:nvPr/>
        </p:nvSpPr>
        <p:spPr>
          <a:xfrm>
            <a:off x="2532784" y="344552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4" name="Rectangle 43"/>
          <p:cNvSpPr/>
          <p:nvPr/>
        </p:nvSpPr>
        <p:spPr>
          <a:xfrm>
            <a:off x="2464377" y="4169515"/>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5" name="Rectangle 44"/>
          <p:cNvSpPr/>
          <p:nvPr/>
        </p:nvSpPr>
        <p:spPr>
          <a:xfrm>
            <a:off x="5474277"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6" name="Rectangle 45"/>
          <p:cNvSpPr/>
          <p:nvPr/>
        </p:nvSpPr>
        <p:spPr>
          <a:xfrm>
            <a:off x="5611091"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7" name="Rectangle 46"/>
          <p:cNvSpPr/>
          <p:nvPr/>
        </p:nvSpPr>
        <p:spPr>
          <a:xfrm>
            <a:off x="5747905"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8" name="Rectangle 47"/>
          <p:cNvSpPr/>
          <p:nvPr/>
        </p:nvSpPr>
        <p:spPr>
          <a:xfrm>
            <a:off x="5679498"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9" name="Rectangle 48"/>
          <p:cNvSpPr/>
          <p:nvPr/>
        </p:nvSpPr>
        <p:spPr>
          <a:xfrm>
            <a:off x="3900920"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0" name="Rectangle 49"/>
          <p:cNvSpPr/>
          <p:nvPr/>
        </p:nvSpPr>
        <p:spPr>
          <a:xfrm>
            <a:off x="403773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1" name="Rectangle 50"/>
          <p:cNvSpPr/>
          <p:nvPr/>
        </p:nvSpPr>
        <p:spPr>
          <a:xfrm>
            <a:off x="4174548"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2" name="Rectangle 51"/>
          <p:cNvSpPr/>
          <p:nvPr/>
        </p:nvSpPr>
        <p:spPr>
          <a:xfrm>
            <a:off x="4106141"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53" name="Rectangle 52"/>
          <p:cNvSpPr/>
          <p:nvPr/>
        </p:nvSpPr>
        <p:spPr>
          <a:xfrm>
            <a:off x="685800"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54" name="Rectangle 53"/>
          <p:cNvSpPr/>
          <p:nvPr/>
        </p:nvSpPr>
        <p:spPr>
          <a:xfrm>
            <a:off x="2259157"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55" name="Rectangle 54"/>
          <p:cNvSpPr/>
          <p:nvPr/>
        </p:nvSpPr>
        <p:spPr>
          <a:xfrm>
            <a:off x="3935124"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56" name="Rectangle 55"/>
          <p:cNvSpPr/>
          <p:nvPr/>
        </p:nvSpPr>
        <p:spPr>
          <a:xfrm>
            <a:off x="5474277" y="452253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61" name="Rectangle 60"/>
          <p:cNvSpPr/>
          <p:nvPr/>
        </p:nvSpPr>
        <p:spPr>
          <a:xfrm>
            <a:off x="6934200" y="3143001"/>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2" name="Rectangle 61"/>
          <p:cNvSpPr/>
          <p:nvPr/>
        </p:nvSpPr>
        <p:spPr>
          <a:xfrm>
            <a:off x="7071014" y="330754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63" name="Rectangle 62"/>
          <p:cNvSpPr/>
          <p:nvPr/>
        </p:nvSpPr>
        <p:spPr>
          <a:xfrm>
            <a:off x="7207828" y="3439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64" name="Rectangle 63"/>
          <p:cNvSpPr/>
          <p:nvPr/>
        </p:nvSpPr>
        <p:spPr>
          <a:xfrm>
            <a:off x="7139421" y="416316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Tree>
    <p:extLst>
      <p:ext uri="{BB962C8B-B14F-4D97-AF65-F5344CB8AC3E}">
        <p14:creationId xmlns:p14="http://schemas.microsoft.com/office/powerpoint/2010/main" val="2921353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Now distribute software to another node to total the subtotals sent to that node into an overall total</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
        <p:nvSpPr>
          <p:cNvPr id="6" name="Rectangle 5"/>
          <p:cNvSpPr/>
          <p:nvPr/>
        </p:nvSpPr>
        <p:spPr>
          <a:xfrm>
            <a:off x="685800"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35277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36922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38238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45478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49009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1238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3521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3685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3817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4541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1242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spTree>
    <p:extLst>
      <p:ext uri="{BB962C8B-B14F-4D97-AF65-F5344CB8AC3E}">
        <p14:creationId xmlns:p14="http://schemas.microsoft.com/office/powerpoint/2010/main" val="67360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Platform Categories</a:t>
            </a:r>
          </a:p>
        </p:txBody>
      </p:sp>
      <p:sp>
        <p:nvSpPr>
          <p:cNvPr id="3" name="Content Placeholder 2"/>
          <p:cNvSpPr>
            <a:spLocks noGrp="1"/>
          </p:cNvSpPr>
          <p:nvPr>
            <p:ph idx="1"/>
          </p:nvPr>
        </p:nvSpPr>
        <p:spPr/>
        <p:txBody>
          <a:bodyPr>
            <a:normAutofit fontScale="92500" lnSpcReduction="20000"/>
          </a:bodyPr>
          <a:lstStyle/>
          <a:p>
            <a:r>
              <a:rPr lang="en-US" dirty="0"/>
              <a:t>Parallel data processing platforms and ecosystems</a:t>
            </a:r>
          </a:p>
          <a:p>
            <a:pPr lvl="1"/>
            <a:r>
              <a:rPr lang="en-US" dirty="0"/>
              <a:t>ElasticSearch</a:t>
            </a:r>
          </a:p>
          <a:p>
            <a:pPr lvl="2"/>
            <a:r>
              <a:rPr lang="en-US" dirty="0"/>
              <a:t>An open source search engine built on top of Apache Lucene</a:t>
            </a:r>
          </a:p>
          <a:p>
            <a:pPr lvl="2"/>
            <a:r>
              <a:rPr lang="en-US" dirty="0"/>
              <a:t>It is Java-based and can search and index document files in diverse formats</a:t>
            </a:r>
          </a:p>
          <a:p>
            <a:pPr lvl="1"/>
            <a:r>
              <a:rPr lang="en-US" dirty="0"/>
              <a:t>Apache Hadoop</a:t>
            </a:r>
          </a:p>
          <a:p>
            <a:pPr lvl="2"/>
            <a:r>
              <a:rPr lang="en-US" dirty="0"/>
              <a:t>An open source, Java-based programming framework that supports the processing and storage of very large data sets in a distributed computing environment</a:t>
            </a:r>
          </a:p>
          <a:p>
            <a:r>
              <a:rPr lang="en-US" dirty="0"/>
              <a:t>Non-relational (NoSQL) distributed database systems</a:t>
            </a:r>
          </a:p>
          <a:p>
            <a:pPr lvl="1"/>
            <a:r>
              <a:rPr lang="en-US" dirty="0"/>
              <a:t>Cloud Services</a:t>
            </a:r>
          </a:p>
          <a:p>
            <a:pPr lvl="2"/>
            <a:r>
              <a:rPr lang="en-US" dirty="0"/>
              <a:t>Amazon DynamoDB, Azure DocumentDB, Google BigTable</a:t>
            </a:r>
          </a:p>
          <a:p>
            <a:pPr lvl="1"/>
            <a:r>
              <a:rPr lang="en-US" dirty="0"/>
              <a:t>Commercial Products</a:t>
            </a:r>
          </a:p>
          <a:p>
            <a:pPr lvl="2"/>
            <a:r>
              <a:rPr lang="en-US" dirty="0"/>
              <a:t>MongoDB, Cassandra, Neo4j, Others</a:t>
            </a:r>
          </a:p>
          <a:p>
            <a:r>
              <a:rPr lang="en-US" dirty="0"/>
              <a:t>Column-oriented SQL distributed database systems</a:t>
            </a:r>
          </a:p>
          <a:p>
            <a:pPr lvl="1"/>
            <a:r>
              <a:rPr lang="en-US" dirty="0"/>
              <a:t>HP Vertica</a:t>
            </a:r>
          </a:p>
          <a:p>
            <a:pPr lvl="1"/>
            <a:r>
              <a:rPr lang="en-US" dirty="0"/>
              <a:t>Amazon Redshift</a:t>
            </a:r>
          </a:p>
          <a:p>
            <a:pPr lvl="1"/>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75454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Now execute all the subtotal apps in parallel and forward the subtotals to total app</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a:t>Subtotal          Subtotal             Subtotal            Subtotal</a:t>
            </a:r>
          </a:p>
        </p:txBody>
      </p:sp>
    </p:spTree>
    <p:extLst>
      <p:ext uri="{BB962C8B-B14F-4D97-AF65-F5344CB8AC3E}">
        <p14:creationId xmlns:p14="http://schemas.microsoft.com/office/powerpoint/2010/main" val="2865474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Now execute all the subtotal apps in parallel and the subtotals to total app</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a:t>Subtotal          Subtotal             Subtotal            Subtotal</a:t>
            </a:r>
          </a:p>
        </p:txBody>
      </p:sp>
    </p:spTree>
    <p:extLst>
      <p:ext uri="{BB962C8B-B14F-4D97-AF65-F5344CB8AC3E}">
        <p14:creationId xmlns:p14="http://schemas.microsoft.com/office/powerpoint/2010/main" val="2106411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Now execute the total app to sum the provided subtotals and place the result into another file n the cluster</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1969676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a:t>Subtotal          Subtotal             Subtotal            Subtotal</a:t>
            </a:r>
          </a:p>
        </p:txBody>
      </p:sp>
      <p:sp>
        <p:nvSpPr>
          <p:cNvPr id="43" name="Rectangle 42"/>
          <p:cNvSpPr/>
          <p:nvPr/>
        </p:nvSpPr>
        <p:spPr>
          <a:xfrm>
            <a:off x="6932901" y="5452257"/>
            <a:ext cx="1040101"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4,010,234</a:t>
            </a:r>
          </a:p>
          <a:p>
            <a:pPr algn="ctr"/>
            <a:endParaRPr lang="en-US" sz="1600" dirty="0"/>
          </a:p>
        </p:txBody>
      </p:sp>
      <p:cxnSp>
        <p:nvCxnSpPr>
          <p:cNvPr id="12" name="Elbow Connector 11"/>
          <p:cNvCxnSpPr>
            <a:stCxn id="44" idx="3"/>
            <a:endCxn id="43" idx="3"/>
          </p:cNvCxnSpPr>
          <p:nvPr/>
        </p:nvCxnSpPr>
        <p:spPr>
          <a:xfrm>
            <a:off x="7960302" y="4052504"/>
            <a:ext cx="12700" cy="1950225"/>
          </a:xfrm>
          <a:prstGeom prst="bentConnector3">
            <a:avLst>
              <a:gd name="adj1" fmla="val 376207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24800" y="6031468"/>
            <a:ext cx="672043" cy="369332"/>
          </a:xfrm>
          <a:prstGeom prst="rect">
            <a:avLst/>
          </a:prstGeom>
          <a:noFill/>
        </p:spPr>
        <p:txBody>
          <a:bodyPr wrap="none" rtlCol="0">
            <a:spAutoFit/>
          </a:bodyPr>
          <a:lstStyle/>
          <a:p>
            <a:r>
              <a:rPr lang="en-US" dirty="0"/>
              <a:t>Total</a:t>
            </a:r>
          </a:p>
        </p:txBody>
      </p:sp>
    </p:spTree>
    <p:extLst>
      <p:ext uri="{BB962C8B-B14F-4D97-AF65-F5344CB8AC3E}">
        <p14:creationId xmlns:p14="http://schemas.microsoft.com/office/powerpoint/2010/main" val="23477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Frameworks</a:t>
            </a:r>
          </a:p>
        </p:txBody>
      </p:sp>
      <p:sp>
        <p:nvSpPr>
          <p:cNvPr id="3" name="Content Placeholder 2"/>
          <p:cNvSpPr>
            <a:spLocks noGrp="1"/>
          </p:cNvSpPr>
          <p:nvPr>
            <p:ph idx="1"/>
          </p:nvPr>
        </p:nvSpPr>
        <p:spPr/>
        <p:txBody>
          <a:bodyPr/>
          <a:lstStyle/>
          <a:p>
            <a:r>
              <a:rPr lang="en-US" dirty="0"/>
              <a:t>One data has been loaded into Hadoop and stored in HDFS we want to access and work with that data</a:t>
            </a:r>
          </a:p>
          <a:p>
            <a:r>
              <a:rPr lang="en-US" dirty="0"/>
              <a:t>With this, as with every other aspect of Hadoop, we need to know available processing options, before deciding on a specific one</a:t>
            </a:r>
          </a:p>
          <a:p>
            <a:r>
              <a:rPr lang="en-US" dirty="0"/>
              <a:t>Such processing options include:</a:t>
            </a:r>
          </a:p>
          <a:p>
            <a:pPr lvl="1"/>
            <a:r>
              <a:rPr lang="en-US" dirty="0"/>
              <a:t>The well established MapReduce batch execution engine</a:t>
            </a:r>
          </a:p>
          <a:p>
            <a:pPr lvl="1"/>
            <a:r>
              <a:rPr lang="en-US" dirty="0"/>
              <a:t>The newer and much faster Spark advanced execution engine</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4028775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 name="Content Placeholder 2"/>
          <p:cNvSpPr>
            <a:spLocks noGrp="1"/>
          </p:cNvSpPr>
          <p:nvPr>
            <p:ph idx="1"/>
          </p:nvPr>
        </p:nvSpPr>
        <p:spPr/>
        <p:txBody>
          <a:bodyPr/>
          <a:lstStyle/>
          <a:p>
            <a:r>
              <a:rPr lang="en-US" dirty="0"/>
              <a:t>A programming model for processing data sets stored in a distributed manner across a Hadoop cluster’s data nodes</a:t>
            </a:r>
          </a:p>
          <a:p>
            <a:r>
              <a:rPr lang="en-US" dirty="0"/>
              <a:t>The key concept for processing large volumes of data using a cluster of nodes is divide and conquer</a:t>
            </a:r>
          </a:p>
          <a:p>
            <a:r>
              <a:rPr lang="en-US" dirty="0"/>
              <a:t>You want to break a large data set into many small blocks and processes them in parallel with the same algorithm or pattern</a:t>
            </a:r>
          </a:p>
          <a:p>
            <a:r>
              <a:rPr lang="en-US" dirty="0"/>
              <a:t>With HDFS files are already divided into blocks across a number of data nodes</a:t>
            </a:r>
          </a:p>
          <a:p>
            <a:r>
              <a:rPr lang="en-US" dirty="0"/>
              <a:t>MapReduce is what you use to move processing code to the data nodes and execute it on each block in parallel</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46339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 name="Content Placeholder 2"/>
          <p:cNvSpPr>
            <a:spLocks noGrp="1"/>
          </p:cNvSpPr>
          <p:nvPr>
            <p:ph idx="1"/>
          </p:nvPr>
        </p:nvSpPr>
        <p:spPr/>
        <p:txBody>
          <a:bodyPr/>
          <a:lstStyle/>
          <a:p>
            <a:r>
              <a:rPr lang="en-US" dirty="0"/>
              <a:t>All MapReduce programs must follow the same format of being organized into  multiple phases the most important of which are the map and reduce phases</a:t>
            </a:r>
          </a:p>
          <a:p>
            <a:r>
              <a:rPr lang="en-US" dirty="0"/>
              <a:t>The map phase is code that executes on each block of a file and must be distributed to each data node where one of the block is stored</a:t>
            </a:r>
          </a:p>
          <a:p>
            <a:r>
              <a:rPr lang="en-US" dirty="0"/>
              <a:t>Mapping applies an algorithm which works on each block independent of all the others to generate some output</a:t>
            </a:r>
          </a:p>
          <a:p>
            <a:r>
              <a:rPr lang="en-US" dirty="0"/>
              <a:t>Reducing takes the partial outputs and consolidates them into a combined result</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081182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Abstractions</a:t>
            </a:r>
          </a:p>
        </p:txBody>
      </p:sp>
      <p:sp>
        <p:nvSpPr>
          <p:cNvPr id="3" name="Content Placeholder 2"/>
          <p:cNvSpPr>
            <a:spLocks noGrp="1"/>
          </p:cNvSpPr>
          <p:nvPr>
            <p:ph idx="1"/>
          </p:nvPr>
        </p:nvSpPr>
        <p:spPr/>
        <p:txBody>
          <a:bodyPr>
            <a:normAutofit fontScale="92500" lnSpcReduction="10000"/>
          </a:bodyPr>
          <a:lstStyle/>
          <a:p>
            <a:r>
              <a:rPr lang="en-US" dirty="0"/>
              <a:t>One limitation of the MapReduce capability is that is requires its users to be programmers</a:t>
            </a:r>
          </a:p>
          <a:p>
            <a:r>
              <a:rPr lang="en-US" dirty="0"/>
              <a:t>Another is that all problems need to be decomposed into one or more MapReduce steps</a:t>
            </a:r>
          </a:p>
          <a:p>
            <a:pPr lvl="1"/>
            <a:r>
              <a:rPr lang="en-US" dirty="0"/>
              <a:t>One needs to “think” in MapReduce terms</a:t>
            </a:r>
          </a:p>
          <a:p>
            <a:pPr lvl="1"/>
            <a:r>
              <a:rPr lang="en-US" dirty="0"/>
              <a:t>Often leads to lengthy map reduce programs</a:t>
            </a:r>
          </a:p>
          <a:p>
            <a:r>
              <a:rPr lang="en-US" dirty="0"/>
              <a:t>Data analysts and business users could better leverage the power of Hadoop if there was a means to hide some of the complexities of MapReduce</a:t>
            </a:r>
          </a:p>
          <a:p>
            <a:r>
              <a:rPr lang="en-US" dirty="0"/>
              <a:t>To address this need there are a growing number of tools such as Apache Hive and Apache Pig that hide the messy details of MapReduce </a:t>
            </a:r>
          </a:p>
          <a:p>
            <a:pPr lvl="1"/>
            <a:r>
              <a:rPr lang="en-US" dirty="0"/>
              <a:t>Using a range of abstractions much like compilers hide the details of machine language under high level language abstractions</a:t>
            </a:r>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287656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Challenges</a:t>
            </a:r>
          </a:p>
        </p:txBody>
      </p:sp>
      <p:sp>
        <p:nvSpPr>
          <p:cNvPr id="3" name="Content Placeholder 2"/>
          <p:cNvSpPr>
            <a:spLocks noGrp="1"/>
          </p:cNvSpPr>
          <p:nvPr>
            <p:ph idx="1"/>
          </p:nvPr>
        </p:nvSpPr>
        <p:spPr/>
        <p:txBody>
          <a:bodyPr/>
          <a:lstStyle/>
          <a:p>
            <a:r>
              <a:rPr lang="en-US" dirty="0"/>
              <a:t>Very rigid data flow model—map and then reduce</a:t>
            </a:r>
          </a:p>
          <a:p>
            <a:r>
              <a:rPr lang="en-US" dirty="0"/>
              <a:t>Not all processing fits easily into this single pattern</a:t>
            </a:r>
          </a:p>
          <a:p>
            <a:r>
              <a:rPr lang="en-US" dirty="0"/>
              <a:t>Limits each job to a single map and a single reduce step after which data is written back to HDFS</a:t>
            </a:r>
          </a:p>
          <a:p>
            <a:pPr lvl="1"/>
            <a:r>
              <a:rPr lang="en-US" dirty="0"/>
              <a:t>Makes machine learning algorithms which require iteration of several MapReduce jobs lower performing</a:t>
            </a:r>
          </a:p>
          <a:p>
            <a:pPr lvl="1"/>
            <a:r>
              <a:rPr lang="en-US" dirty="0"/>
              <a:t>Does take advantage of caching intermediate results to memory between iterations</a:t>
            </a:r>
          </a:p>
          <a:p>
            <a:r>
              <a:rPr lang="en-US" dirty="0"/>
              <a:t>Makes MapReduce most appropriate for algorithms which run in a sequence of a few batch jobs  </a:t>
            </a:r>
          </a:p>
          <a:p>
            <a:pPr lvl="1"/>
            <a:r>
              <a:rPr lang="en-US" dirty="0"/>
              <a:t>But MapReduce is not well suited to iterative jobs or any jobs requiring low latency real-time or interactive characteristics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251516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a:t>
            </a:r>
          </a:p>
        </p:txBody>
      </p:sp>
      <p:sp>
        <p:nvSpPr>
          <p:cNvPr id="3" name="Content Placeholder 2"/>
          <p:cNvSpPr>
            <a:spLocks noGrp="1"/>
          </p:cNvSpPr>
          <p:nvPr>
            <p:ph idx="1"/>
          </p:nvPr>
        </p:nvSpPr>
        <p:spPr/>
        <p:txBody>
          <a:bodyPr>
            <a:normAutofit fontScale="92500" lnSpcReduction="20000"/>
          </a:bodyPr>
          <a:lstStyle/>
          <a:p>
            <a:r>
              <a:rPr lang="en-US" dirty="0"/>
              <a:t>Apache Spark is a framework extending to real time data analytics in a distributed computing environment.</a:t>
            </a:r>
          </a:p>
          <a:p>
            <a:r>
              <a:rPr lang="en-US" dirty="0"/>
              <a:t>Spark is written in Scala and was originally developed at the University of California, Berkeley.</a:t>
            </a:r>
          </a:p>
          <a:p>
            <a:r>
              <a:rPr lang="en-US" dirty="0"/>
              <a:t>It executes in-memory computations to increase speed of data processing over MapReduce.</a:t>
            </a:r>
          </a:p>
          <a:p>
            <a:r>
              <a:rPr lang="en-US" dirty="0"/>
              <a:t>One of the Spark project goals was to deliver a platform that supports a very wide array of diverse workflows</a:t>
            </a:r>
          </a:p>
          <a:p>
            <a:pPr lvl="1"/>
            <a:r>
              <a:rPr lang="en-US" dirty="0"/>
              <a:t>Not only MapReduce batch jobs but also iterative computations like graph algorithms or Machine Learning.</a:t>
            </a:r>
          </a:p>
          <a:p>
            <a:pPr lvl="1"/>
            <a:r>
              <a:rPr lang="en-US" dirty="0"/>
              <a:t>And also different scales of workloads from sub-second interactive jobs to jobs that run for many hours.</a:t>
            </a:r>
          </a:p>
          <a:p>
            <a:pPr lvl="1"/>
            <a:r>
              <a:rPr lang="en-US" dirty="0"/>
              <a:t>Spark combines batch, interactive, and streaming workloads under one rich concise API.</a:t>
            </a:r>
          </a:p>
          <a:p>
            <a:r>
              <a:rPr lang="en-US" dirty="0"/>
              <a:t>If you have large amounts of data that requires low latency processing Spark is a viable alternative</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579536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86200" y="4724400"/>
            <a:ext cx="1028699" cy="144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MapReduce Versus Spark</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49</a:t>
            </a:fld>
            <a:endParaRPr lang="en-US" dirty="0"/>
          </a:p>
        </p:txBody>
      </p:sp>
      <p:pic>
        <p:nvPicPr>
          <p:cNvPr id="8194" name="Picture 2" descr="Image result for ram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498" y="5555087"/>
            <a:ext cx="762001" cy="482954"/>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agnetic Disk 4"/>
          <p:cNvSpPr/>
          <p:nvPr/>
        </p:nvSpPr>
        <p:spPr>
          <a:xfrm>
            <a:off x="533400" y="48387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sp>
        <p:nvSpPr>
          <p:cNvPr id="6" name="Rectangle 5"/>
          <p:cNvSpPr/>
          <p:nvPr/>
        </p:nvSpPr>
        <p:spPr>
          <a:xfrm>
            <a:off x="2015532"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Iteration#1</a:t>
            </a:r>
          </a:p>
        </p:txBody>
      </p:sp>
      <p:sp>
        <p:nvSpPr>
          <p:cNvPr id="24" name="Flowchart: Magnetic Disk 23"/>
          <p:cNvSpPr/>
          <p:nvPr/>
        </p:nvSpPr>
        <p:spPr>
          <a:xfrm>
            <a:off x="3962398" y="4800600"/>
            <a:ext cx="8382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Local Temp File</a:t>
            </a:r>
          </a:p>
        </p:txBody>
      </p:sp>
      <p:sp>
        <p:nvSpPr>
          <p:cNvPr id="65" name="Rectangle 64"/>
          <p:cNvSpPr/>
          <p:nvPr/>
        </p:nvSpPr>
        <p:spPr>
          <a:xfrm>
            <a:off x="5562600"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Iteration#2</a:t>
            </a:r>
          </a:p>
        </p:txBody>
      </p:sp>
      <p:sp>
        <p:nvSpPr>
          <p:cNvPr id="70" name="Flowchart: Magnetic Disk 69"/>
          <p:cNvSpPr/>
          <p:nvPr/>
        </p:nvSpPr>
        <p:spPr>
          <a:xfrm>
            <a:off x="7391400" y="48768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cxnSp>
        <p:nvCxnSpPr>
          <p:cNvPr id="89" name="Straight Arrow Connector 88"/>
          <p:cNvCxnSpPr/>
          <p:nvPr/>
        </p:nvCxnSpPr>
        <p:spPr>
          <a:xfrm>
            <a:off x="1371600" y="54102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234732" y="54210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914899" y="54227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781800" y="53721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0211" y="4979313"/>
            <a:ext cx="570989" cy="430887"/>
          </a:xfrm>
          <a:prstGeom prst="rect">
            <a:avLst/>
          </a:prstGeom>
          <a:noFill/>
        </p:spPr>
        <p:txBody>
          <a:bodyPr wrap="none" rtlCol="0">
            <a:spAutoFit/>
          </a:bodyPr>
          <a:lstStyle/>
          <a:p>
            <a:pPr algn="ctr"/>
            <a:r>
              <a:rPr lang="en-US" sz="1100" dirty="0"/>
              <a:t>HDFS</a:t>
            </a:r>
          </a:p>
          <a:p>
            <a:pPr algn="ctr"/>
            <a:r>
              <a:rPr lang="en-US" sz="1100" dirty="0"/>
              <a:t>Read</a:t>
            </a:r>
          </a:p>
        </p:txBody>
      </p:sp>
      <p:sp>
        <p:nvSpPr>
          <p:cNvPr id="96" name="TextBox 95"/>
          <p:cNvSpPr txBox="1"/>
          <p:nvPr/>
        </p:nvSpPr>
        <p:spPr>
          <a:xfrm>
            <a:off x="6803571" y="4953000"/>
            <a:ext cx="570989" cy="430887"/>
          </a:xfrm>
          <a:prstGeom prst="rect">
            <a:avLst/>
          </a:prstGeom>
          <a:noFill/>
        </p:spPr>
        <p:txBody>
          <a:bodyPr wrap="none" rtlCol="0">
            <a:spAutoFit/>
          </a:bodyPr>
          <a:lstStyle/>
          <a:p>
            <a:pPr algn="ctr"/>
            <a:r>
              <a:rPr lang="en-US" sz="1100" dirty="0"/>
              <a:t>HDFS</a:t>
            </a:r>
          </a:p>
          <a:p>
            <a:pPr algn="ctr"/>
            <a:r>
              <a:rPr lang="en-US" sz="1100" dirty="0"/>
              <a:t>Write</a:t>
            </a:r>
          </a:p>
        </p:txBody>
      </p:sp>
      <p:sp>
        <p:nvSpPr>
          <p:cNvPr id="99" name="Flowchart: Magnetic Disk 98"/>
          <p:cNvSpPr/>
          <p:nvPr/>
        </p:nvSpPr>
        <p:spPr>
          <a:xfrm>
            <a:off x="3948241" y="2412087"/>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sp>
        <p:nvSpPr>
          <p:cNvPr id="100" name="Rectangle 99"/>
          <p:cNvSpPr/>
          <p:nvPr/>
        </p:nvSpPr>
        <p:spPr>
          <a:xfrm>
            <a:off x="2091732"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Iteration#1</a:t>
            </a:r>
          </a:p>
        </p:txBody>
      </p:sp>
      <p:sp>
        <p:nvSpPr>
          <p:cNvPr id="102" name="Rectangle 101"/>
          <p:cNvSpPr/>
          <p:nvPr/>
        </p:nvSpPr>
        <p:spPr>
          <a:xfrm>
            <a:off x="5448301"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Iteration#2</a:t>
            </a:r>
          </a:p>
        </p:txBody>
      </p:sp>
      <p:sp>
        <p:nvSpPr>
          <p:cNvPr id="103" name="Flowchart: Magnetic Disk 102"/>
          <p:cNvSpPr/>
          <p:nvPr/>
        </p:nvSpPr>
        <p:spPr>
          <a:xfrm>
            <a:off x="7277101"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cxnSp>
        <p:nvCxnSpPr>
          <p:cNvPr id="104" name="Straight Arrow Connector 103"/>
          <p:cNvCxnSpPr/>
          <p:nvPr/>
        </p:nvCxnSpPr>
        <p:spPr>
          <a:xfrm>
            <a:off x="1447800" y="29718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310932" y="29826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00600" y="29843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667501" y="29337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562611" y="2540913"/>
            <a:ext cx="570989" cy="430887"/>
          </a:xfrm>
          <a:prstGeom prst="rect">
            <a:avLst/>
          </a:prstGeom>
          <a:noFill/>
        </p:spPr>
        <p:txBody>
          <a:bodyPr wrap="none" rtlCol="0">
            <a:spAutoFit/>
          </a:bodyPr>
          <a:lstStyle/>
          <a:p>
            <a:pPr algn="ctr"/>
            <a:r>
              <a:rPr lang="en-US" sz="1100" dirty="0"/>
              <a:t>HDFS</a:t>
            </a:r>
          </a:p>
          <a:p>
            <a:pPr algn="ctr"/>
            <a:r>
              <a:rPr lang="en-US" sz="1100" dirty="0"/>
              <a:t>Read</a:t>
            </a:r>
          </a:p>
        </p:txBody>
      </p:sp>
      <p:sp>
        <p:nvSpPr>
          <p:cNvPr id="109" name="TextBox 108"/>
          <p:cNvSpPr txBox="1"/>
          <p:nvPr/>
        </p:nvSpPr>
        <p:spPr>
          <a:xfrm>
            <a:off x="6689272" y="2514600"/>
            <a:ext cx="570989" cy="430887"/>
          </a:xfrm>
          <a:prstGeom prst="rect">
            <a:avLst/>
          </a:prstGeom>
          <a:noFill/>
        </p:spPr>
        <p:txBody>
          <a:bodyPr wrap="none" rtlCol="0">
            <a:spAutoFit/>
          </a:bodyPr>
          <a:lstStyle/>
          <a:p>
            <a:pPr algn="ctr"/>
            <a:r>
              <a:rPr lang="en-US" sz="1100" dirty="0"/>
              <a:t>HDFS</a:t>
            </a:r>
          </a:p>
          <a:p>
            <a:pPr algn="ctr"/>
            <a:r>
              <a:rPr lang="en-US" sz="1100" dirty="0"/>
              <a:t>Write</a:t>
            </a:r>
          </a:p>
        </p:txBody>
      </p:sp>
      <p:sp>
        <p:nvSpPr>
          <p:cNvPr id="110" name="Flowchart: Magnetic Disk 109"/>
          <p:cNvSpPr/>
          <p:nvPr/>
        </p:nvSpPr>
        <p:spPr>
          <a:xfrm>
            <a:off x="762000"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sp>
        <p:nvSpPr>
          <p:cNvPr id="111" name="TextBox 110"/>
          <p:cNvSpPr txBox="1"/>
          <p:nvPr/>
        </p:nvSpPr>
        <p:spPr>
          <a:xfrm>
            <a:off x="3324918" y="2540913"/>
            <a:ext cx="570989" cy="430887"/>
          </a:xfrm>
          <a:prstGeom prst="rect">
            <a:avLst/>
          </a:prstGeom>
          <a:noFill/>
        </p:spPr>
        <p:txBody>
          <a:bodyPr wrap="none" rtlCol="0">
            <a:spAutoFit/>
          </a:bodyPr>
          <a:lstStyle/>
          <a:p>
            <a:pPr algn="ctr"/>
            <a:r>
              <a:rPr lang="en-US" sz="1100" dirty="0"/>
              <a:t>HDFS</a:t>
            </a:r>
          </a:p>
          <a:p>
            <a:pPr algn="ctr"/>
            <a:r>
              <a:rPr lang="en-US" sz="1100" dirty="0"/>
              <a:t>Write</a:t>
            </a:r>
          </a:p>
        </p:txBody>
      </p:sp>
      <p:sp>
        <p:nvSpPr>
          <p:cNvPr id="112" name="TextBox 111"/>
          <p:cNvSpPr txBox="1"/>
          <p:nvPr/>
        </p:nvSpPr>
        <p:spPr>
          <a:xfrm>
            <a:off x="4833759" y="2540913"/>
            <a:ext cx="570989" cy="430887"/>
          </a:xfrm>
          <a:prstGeom prst="rect">
            <a:avLst/>
          </a:prstGeom>
          <a:noFill/>
        </p:spPr>
        <p:txBody>
          <a:bodyPr wrap="none" rtlCol="0">
            <a:spAutoFit/>
          </a:bodyPr>
          <a:lstStyle/>
          <a:p>
            <a:pPr algn="ctr"/>
            <a:r>
              <a:rPr lang="en-US" sz="1100" dirty="0"/>
              <a:t>HDFS</a:t>
            </a:r>
          </a:p>
          <a:p>
            <a:pPr algn="ctr"/>
            <a:r>
              <a:rPr lang="en-US" sz="1100" dirty="0"/>
              <a:t>Read</a:t>
            </a:r>
          </a:p>
        </p:txBody>
      </p:sp>
      <p:sp>
        <p:nvSpPr>
          <p:cNvPr id="113" name="TextBox 112"/>
          <p:cNvSpPr txBox="1"/>
          <p:nvPr/>
        </p:nvSpPr>
        <p:spPr>
          <a:xfrm>
            <a:off x="3291936" y="4979313"/>
            <a:ext cx="522899" cy="430887"/>
          </a:xfrm>
          <a:prstGeom prst="rect">
            <a:avLst/>
          </a:prstGeom>
          <a:noFill/>
        </p:spPr>
        <p:txBody>
          <a:bodyPr wrap="none" rtlCol="0">
            <a:spAutoFit/>
          </a:bodyPr>
          <a:lstStyle/>
          <a:p>
            <a:pPr algn="ctr"/>
            <a:r>
              <a:rPr lang="en-US" sz="1100" dirty="0"/>
              <a:t>Local</a:t>
            </a:r>
          </a:p>
          <a:p>
            <a:pPr algn="ctr"/>
            <a:r>
              <a:rPr lang="en-US" sz="1100" dirty="0"/>
              <a:t>Read</a:t>
            </a:r>
          </a:p>
        </p:txBody>
      </p:sp>
      <p:sp>
        <p:nvSpPr>
          <p:cNvPr id="114" name="TextBox 113"/>
          <p:cNvSpPr txBox="1"/>
          <p:nvPr/>
        </p:nvSpPr>
        <p:spPr>
          <a:xfrm>
            <a:off x="4972103" y="4979313"/>
            <a:ext cx="522899" cy="430887"/>
          </a:xfrm>
          <a:prstGeom prst="rect">
            <a:avLst/>
          </a:prstGeom>
          <a:noFill/>
        </p:spPr>
        <p:txBody>
          <a:bodyPr wrap="none" rtlCol="0">
            <a:spAutoFit/>
          </a:bodyPr>
          <a:lstStyle/>
          <a:p>
            <a:pPr algn="ctr"/>
            <a:r>
              <a:rPr lang="en-US" sz="1100" dirty="0"/>
              <a:t>Local</a:t>
            </a:r>
          </a:p>
          <a:p>
            <a:pPr algn="ctr"/>
            <a:r>
              <a:rPr lang="en-US" sz="1100" dirty="0"/>
              <a:t>Write</a:t>
            </a:r>
          </a:p>
        </p:txBody>
      </p:sp>
      <p:sp>
        <p:nvSpPr>
          <p:cNvPr id="95" name="TextBox 94"/>
          <p:cNvSpPr txBox="1"/>
          <p:nvPr/>
        </p:nvSpPr>
        <p:spPr>
          <a:xfrm>
            <a:off x="777073" y="1519869"/>
            <a:ext cx="5214889" cy="830997"/>
          </a:xfrm>
          <a:prstGeom prst="rect">
            <a:avLst/>
          </a:prstGeom>
          <a:noFill/>
        </p:spPr>
        <p:txBody>
          <a:bodyPr wrap="none" rtlCol="0">
            <a:spAutoFit/>
          </a:bodyPr>
          <a:lstStyle/>
          <a:p>
            <a:r>
              <a:rPr lang="en-US" sz="1600" b="1" dirty="0">
                <a:solidFill>
                  <a:srgbClr val="00B0F0"/>
                </a:solidFill>
              </a:rPr>
              <a:t>MapReduce</a:t>
            </a:r>
          </a:p>
          <a:p>
            <a:r>
              <a:rPr lang="en-US" sz="1600" dirty="0"/>
              <a:t>Each iteration (step) is independent of the previous one</a:t>
            </a:r>
          </a:p>
          <a:p>
            <a:r>
              <a:rPr lang="en-US" sz="1600" dirty="0"/>
              <a:t>Each MapReduce step writes its results back to HDFS</a:t>
            </a:r>
          </a:p>
        </p:txBody>
      </p:sp>
      <p:sp>
        <p:nvSpPr>
          <p:cNvPr id="116" name="TextBox 115"/>
          <p:cNvSpPr txBox="1"/>
          <p:nvPr/>
        </p:nvSpPr>
        <p:spPr>
          <a:xfrm>
            <a:off x="813499" y="3817203"/>
            <a:ext cx="7369325" cy="830997"/>
          </a:xfrm>
          <a:prstGeom prst="rect">
            <a:avLst/>
          </a:prstGeom>
          <a:noFill/>
        </p:spPr>
        <p:txBody>
          <a:bodyPr wrap="none" rtlCol="0">
            <a:spAutoFit/>
          </a:bodyPr>
          <a:lstStyle/>
          <a:p>
            <a:r>
              <a:rPr lang="en-US" sz="1600" b="1" dirty="0">
                <a:solidFill>
                  <a:srgbClr val="00B0F0"/>
                </a:solidFill>
              </a:rPr>
              <a:t>Spark </a:t>
            </a:r>
          </a:p>
          <a:p>
            <a:r>
              <a:rPr lang="en-US" sz="1600" dirty="0"/>
              <a:t>Each iteration (step) is in a pipeline with the previous one</a:t>
            </a:r>
          </a:p>
          <a:p>
            <a:r>
              <a:rPr lang="en-US" sz="1600" dirty="0"/>
              <a:t>Each Spark step writes its results to local RAM if possible, else a local temp file</a:t>
            </a:r>
          </a:p>
        </p:txBody>
      </p:sp>
    </p:spTree>
    <p:extLst>
      <p:ext uri="{BB962C8B-B14F-4D97-AF65-F5344CB8AC3E}">
        <p14:creationId xmlns:p14="http://schemas.microsoft.com/office/powerpoint/2010/main" val="405246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Platform Categories</a:t>
            </a:r>
          </a:p>
        </p:txBody>
      </p:sp>
      <p:sp>
        <p:nvSpPr>
          <p:cNvPr id="3" name="Content Placeholder 2"/>
          <p:cNvSpPr>
            <a:spLocks noGrp="1"/>
          </p:cNvSpPr>
          <p:nvPr>
            <p:ph idx="1"/>
          </p:nvPr>
        </p:nvSpPr>
        <p:spPr/>
        <p:txBody>
          <a:bodyPr>
            <a:normAutofit/>
          </a:bodyPr>
          <a:lstStyle/>
          <a:p>
            <a:r>
              <a:rPr lang="en-US" dirty="0"/>
              <a:t>Column-oriented SQL distributed database systems</a:t>
            </a:r>
          </a:p>
          <a:p>
            <a:pPr lvl="1"/>
            <a:r>
              <a:rPr lang="en-US" dirty="0"/>
              <a:t>Cloud Services</a:t>
            </a:r>
          </a:p>
          <a:p>
            <a:pPr lvl="2"/>
            <a:r>
              <a:rPr lang="en-US" dirty="0"/>
              <a:t>Amazon Redshift</a:t>
            </a:r>
          </a:p>
          <a:p>
            <a:pPr lvl="1"/>
            <a:r>
              <a:rPr lang="en-US" dirty="0"/>
              <a:t>Commercial Products</a:t>
            </a:r>
          </a:p>
          <a:p>
            <a:pPr lvl="2"/>
            <a:r>
              <a:rPr lang="en-US" dirty="0"/>
              <a:t>HP Vertica</a:t>
            </a:r>
          </a:p>
          <a:p>
            <a:pPr lvl="1"/>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92568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MapReduce and Spark</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50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83071507"/>
              </p:ext>
            </p:extLst>
          </p:nvPr>
        </p:nvGraphicFramePr>
        <p:xfrm>
          <a:off x="457200" y="1447800"/>
          <a:ext cx="8153400" cy="49580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MapReduce</a:t>
                      </a:r>
                    </a:p>
                  </a:txBody>
                  <a:tcPr/>
                </a:tc>
                <a:tc>
                  <a:txBody>
                    <a:bodyPr/>
                    <a:lstStyle/>
                    <a:p>
                      <a:r>
                        <a:rPr lang="en-US" dirty="0"/>
                        <a:t>Spark</a:t>
                      </a:r>
                    </a:p>
                  </a:txBody>
                  <a:tcPr/>
                </a:tc>
                <a:extLst>
                  <a:ext uri="{0D108BD9-81ED-4DB2-BD59-A6C34878D82A}">
                    <a16:rowId xmlns:a16="http://schemas.microsoft.com/office/drawing/2014/main" val="10000"/>
                  </a:ext>
                </a:extLst>
              </a:tr>
              <a:tr h="370840">
                <a:tc>
                  <a:txBody>
                    <a:bodyPr/>
                    <a:lstStyle/>
                    <a:p>
                      <a:r>
                        <a:rPr lang="en-US" dirty="0"/>
                        <a:t>Developed at</a:t>
                      </a:r>
                    </a:p>
                  </a:txBody>
                  <a:tcPr/>
                </a:tc>
                <a:tc>
                  <a:txBody>
                    <a:bodyPr/>
                    <a:lstStyle/>
                    <a:p>
                      <a:r>
                        <a:rPr lang="en-US" dirty="0"/>
                        <a:t>Google</a:t>
                      </a:r>
                    </a:p>
                  </a:txBody>
                  <a:tcPr/>
                </a:tc>
                <a:tc>
                  <a:txBody>
                    <a:bodyPr/>
                    <a:lstStyle/>
                    <a:p>
                      <a:r>
                        <a:rPr lang="en-US" dirty="0"/>
                        <a:t>UC Berkeley</a:t>
                      </a:r>
                    </a:p>
                  </a:txBody>
                  <a:tcPr/>
                </a:tc>
                <a:extLst>
                  <a:ext uri="{0D108BD9-81ED-4DB2-BD59-A6C34878D82A}">
                    <a16:rowId xmlns:a16="http://schemas.microsoft.com/office/drawing/2014/main" val="10001"/>
                  </a:ext>
                </a:extLst>
              </a:tr>
              <a:tr h="370840">
                <a:tc>
                  <a:txBody>
                    <a:bodyPr/>
                    <a:lstStyle/>
                    <a:p>
                      <a:r>
                        <a:rPr lang="en-US" dirty="0"/>
                        <a:t>Designed for</a:t>
                      </a:r>
                    </a:p>
                  </a:txBody>
                  <a:tcPr/>
                </a:tc>
                <a:tc>
                  <a:txBody>
                    <a:bodyPr/>
                    <a:lstStyle/>
                    <a:p>
                      <a:r>
                        <a:rPr lang="en-US" dirty="0"/>
                        <a:t>Batch processing</a:t>
                      </a:r>
                    </a:p>
                  </a:txBody>
                  <a:tcPr/>
                </a:tc>
                <a:tc>
                  <a:txBody>
                    <a:bodyPr/>
                    <a:lstStyle/>
                    <a:p>
                      <a:r>
                        <a:rPr lang="en-US" dirty="0"/>
                        <a:t>Batch processing</a:t>
                      </a:r>
                    </a:p>
                    <a:p>
                      <a:r>
                        <a:rPr lang="en-US" dirty="0"/>
                        <a:t>Real-time processing</a:t>
                      </a:r>
                    </a:p>
                    <a:p>
                      <a:r>
                        <a:rPr lang="en-US" dirty="0"/>
                        <a:t>Iterative &amp; interactive operations</a:t>
                      </a:r>
                    </a:p>
                  </a:txBody>
                  <a:tcPr/>
                </a:tc>
                <a:extLst>
                  <a:ext uri="{0D108BD9-81ED-4DB2-BD59-A6C34878D82A}">
                    <a16:rowId xmlns:a16="http://schemas.microsoft.com/office/drawing/2014/main" val="10002"/>
                  </a:ext>
                </a:extLst>
              </a:tr>
              <a:tr h="370840">
                <a:tc>
                  <a:txBody>
                    <a:bodyPr/>
                    <a:lstStyle/>
                    <a:p>
                      <a:r>
                        <a:rPr lang="en-US" dirty="0"/>
                        <a:t>Witten in</a:t>
                      </a:r>
                    </a:p>
                  </a:txBody>
                  <a:tcPr/>
                </a:tc>
                <a:tc>
                  <a:txBody>
                    <a:bodyPr/>
                    <a:lstStyle/>
                    <a:p>
                      <a:r>
                        <a:rPr lang="en-US" dirty="0"/>
                        <a:t>Java</a:t>
                      </a:r>
                    </a:p>
                  </a:txBody>
                  <a:tcPr/>
                </a:tc>
                <a:tc>
                  <a:txBody>
                    <a:bodyPr/>
                    <a:lstStyle/>
                    <a:p>
                      <a:r>
                        <a:rPr lang="en-US" dirty="0"/>
                        <a:t>Scala</a:t>
                      </a:r>
                    </a:p>
                  </a:txBody>
                  <a:tcPr/>
                </a:tc>
                <a:extLst>
                  <a:ext uri="{0D108BD9-81ED-4DB2-BD59-A6C34878D82A}">
                    <a16:rowId xmlns:a16="http://schemas.microsoft.com/office/drawing/2014/main" val="10003"/>
                  </a:ext>
                </a:extLst>
              </a:tr>
              <a:tr h="370840">
                <a:tc>
                  <a:txBody>
                    <a:bodyPr/>
                    <a:lstStyle/>
                    <a:p>
                      <a:r>
                        <a:rPr lang="en-US" dirty="0"/>
                        <a:t>In memory</a:t>
                      </a:r>
                      <a:r>
                        <a:rPr lang="en-US" baseline="0" dirty="0"/>
                        <a:t> processing support</a:t>
                      </a:r>
                      <a:endParaRPr lang="en-US" dirty="0"/>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10004"/>
                  </a:ext>
                </a:extLst>
              </a:tr>
              <a:tr h="370840">
                <a:tc>
                  <a:txBody>
                    <a:bodyPr/>
                    <a:lstStyle/>
                    <a:p>
                      <a:r>
                        <a:rPr lang="en-US" dirty="0"/>
                        <a:t>Intermediate results are stored in</a:t>
                      </a:r>
                    </a:p>
                  </a:txBody>
                  <a:tcPr/>
                </a:tc>
                <a:tc>
                  <a:txBody>
                    <a:bodyPr/>
                    <a:lstStyle/>
                    <a:p>
                      <a:r>
                        <a:rPr lang="en-US" dirty="0"/>
                        <a:t>Storage</a:t>
                      </a:r>
                    </a:p>
                  </a:txBody>
                  <a:tcPr/>
                </a:tc>
                <a:tc>
                  <a:txBody>
                    <a:bodyPr/>
                    <a:lstStyle/>
                    <a:p>
                      <a:r>
                        <a:rPr lang="en-US" dirty="0"/>
                        <a:t>Memory</a:t>
                      </a:r>
                      <a:r>
                        <a:rPr lang="en-US" baseline="0" dirty="0"/>
                        <a:t> where possible then disk</a:t>
                      </a:r>
                      <a:endParaRPr lang="en-US" dirty="0"/>
                    </a:p>
                  </a:txBody>
                  <a:tcPr/>
                </a:tc>
                <a:extLst>
                  <a:ext uri="{0D108BD9-81ED-4DB2-BD59-A6C34878D82A}">
                    <a16:rowId xmlns:a16="http://schemas.microsoft.com/office/drawing/2014/main" val="10005"/>
                  </a:ext>
                </a:extLst>
              </a:tr>
              <a:tr h="370840">
                <a:tc>
                  <a:txBody>
                    <a:bodyPr/>
                    <a:lstStyle/>
                    <a:p>
                      <a:r>
                        <a:rPr lang="en-US" dirty="0"/>
                        <a:t>Fault tolerance</a:t>
                      </a:r>
                    </a:p>
                  </a:txBody>
                  <a:tcPr/>
                </a:tc>
                <a:tc>
                  <a:txBody>
                    <a:bodyPr/>
                    <a:lstStyle/>
                    <a:p>
                      <a:r>
                        <a:rPr lang="en-US" dirty="0"/>
                        <a:t>Data replication</a:t>
                      </a:r>
                    </a:p>
                  </a:txBody>
                  <a:tcPr/>
                </a:tc>
                <a:tc>
                  <a:txBody>
                    <a:bodyPr/>
                    <a:lstStyle/>
                    <a:p>
                      <a:r>
                        <a:rPr lang="en-US" dirty="0"/>
                        <a:t>Transformation log</a:t>
                      </a:r>
                    </a:p>
                  </a:txBody>
                  <a:tcPr/>
                </a:tc>
                <a:extLst>
                  <a:ext uri="{0D108BD9-81ED-4DB2-BD59-A6C34878D82A}">
                    <a16:rowId xmlns:a16="http://schemas.microsoft.com/office/drawing/2014/main" val="10006"/>
                  </a:ext>
                </a:extLst>
              </a:tr>
              <a:tr h="370840">
                <a:tc>
                  <a:txBody>
                    <a:bodyPr/>
                    <a:lstStyle/>
                    <a:p>
                      <a:r>
                        <a:rPr lang="en-US" baseline="0" dirty="0"/>
                        <a:t>Iterative operations organized as</a:t>
                      </a:r>
                      <a:endParaRPr lang="en-US" dirty="0"/>
                    </a:p>
                  </a:txBody>
                  <a:tcPr/>
                </a:tc>
                <a:tc>
                  <a:txBody>
                    <a:bodyPr/>
                    <a:lstStyle/>
                    <a:p>
                      <a:r>
                        <a:rPr lang="en-US" dirty="0"/>
                        <a:t>Multiple</a:t>
                      </a:r>
                      <a:r>
                        <a:rPr lang="en-US" baseline="0" dirty="0"/>
                        <a:t> </a:t>
                      </a:r>
                      <a:r>
                        <a:rPr lang="en-US" dirty="0"/>
                        <a:t>MapReduce jobs</a:t>
                      </a:r>
                    </a:p>
                  </a:txBody>
                  <a:tcPr/>
                </a:tc>
                <a:tc>
                  <a:txBody>
                    <a:bodyPr/>
                    <a:lstStyle/>
                    <a:p>
                      <a:r>
                        <a:rPr lang="en-US" baseline="0" dirty="0"/>
                        <a:t>Single Spark job</a:t>
                      </a:r>
                      <a:endParaRPr lang="en-US" dirty="0"/>
                    </a:p>
                  </a:txBody>
                  <a:tcPr/>
                </a:tc>
                <a:extLst>
                  <a:ext uri="{0D108BD9-81ED-4DB2-BD59-A6C34878D82A}">
                    <a16:rowId xmlns:a16="http://schemas.microsoft.com/office/drawing/2014/main" val="10007"/>
                  </a:ext>
                </a:extLst>
              </a:tr>
              <a:tr h="370840">
                <a:tc>
                  <a:txBody>
                    <a:bodyPr/>
                    <a:lstStyle/>
                    <a:p>
                      <a:r>
                        <a:rPr lang="en-US" dirty="0"/>
                        <a:t>Bottleneck</a:t>
                      </a:r>
                    </a:p>
                  </a:txBody>
                  <a:tcPr/>
                </a:tc>
                <a:tc>
                  <a:txBody>
                    <a:bodyPr/>
                    <a:lstStyle/>
                    <a:p>
                      <a:r>
                        <a:rPr lang="en-US" dirty="0"/>
                        <a:t>Frequent storage</a:t>
                      </a:r>
                      <a:r>
                        <a:rPr lang="en-US" baseline="0" dirty="0"/>
                        <a:t> I/O</a:t>
                      </a:r>
                      <a:endParaRPr lang="en-US" dirty="0"/>
                    </a:p>
                  </a:txBody>
                  <a:tcPr/>
                </a:tc>
                <a:tc>
                  <a:txBody>
                    <a:bodyPr/>
                    <a:lstStyle/>
                    <a:p>
                      <a:r>
                        <a:rPr lang="en-US" dirty="0"/>
                        <a:t>Large memory consumption</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92309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Abstractions</a:t>
            </a:r>
          </a:p>
        </p:txBody>
      </p:sp>
      <p:sp>
        <p:nvSpPr>
          <p:cNvPr id="3" name="Content Placeholder 2"/>
          <p:cNvSpPr>
            <a:spLocks noGrp="1"/>
          </p:cNvSpPr>
          <p:nvPr>
            <p:ph idx="1"/>
          </p:nvPr>
        </p:nvSpPr>
        <p:spPr/>
        <p:txBody>
          <a:bodyPr/>
          <a:lstStyle/>
          <a:p>
            <a:r>
              <a:rPr lang="en-US" dirty="0"/>
              <a:t>Spark SQL</a:t>
            </a:r>
          </a:p>
          <a:p>
            <a:pPr lvl="1"/>
            <a:r>
              <a:rPr lang="en-US" dirty="0"/>
              <a:t>Allows you to seamlessly mix SQL queries with Spark programs</a:t>
            </a:r>
          </a:p>
          <a:p>
            <a:r>
              <a:rPr lang="en-US" dirty="0"/>
              <a:t>Spark Streaming</a:t>
            </a:r>
          </a:p>
          <a:p>
            <a:pPr lvl="1"/>
            <a:r>
              <a:rPr lang="en-US" dirty="0"/>
              <a:t>Allows you to build scalable fault-tolerant streaming applications</a:t>
            </a:r>
          </a:p>
          <a:p>
            <a:r>
              <a:rPr lang="en-US" dirty="0"/>
              <a:t>Mllib</a:t>
            </a:r>
          </a:p>
          <a:p>
            <a:pPr lvl="1"/>
            <a:r>
              <a:rPr lang="en-US" dirty="0"/>
              <a:t>Implements common machine learning algorithms</a:t>
            </a:r>
          </a:p>
          <a:p>
            <a:r>
              <a:rPr lang="en-US" dirty="0"/>
              <a:t>GraphX</a:t>
            </a:r>
          </a:p>
          <a:p>
            <a:pPr lvl="1"/>
            <a:r>
              <a:rPr lang="en-US" dirty="0"/>
              <a:t>For graph storage and graph-parallel computation.</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946994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Streaming Data?</a:t>
            </a:r>
          </a:p>
        </p:txBody>
      </p:sp>
      <p:sp>
        <p:nvSpPr>
          <p:cNvPr id="3" name="Content Placeholder 2"/>
          <p:cNvSpPr>
            <a:spLocks noGrp="1"/>
          </p:cNvSpPr>
          <p:nvPr>
            <p:ph idx="1"/>
          </p:nvPr>
        </p:nvSpPr>
        <p:spPr/>
        <p:txBody>
          <a:bodyPr>
            <a:normAutofit fontScale="92500"/>
          </a:bodyPr>
          <a:lstStyle/>
          <a:p>
            <a:r>
              <a:rPr lang="en-US" dirty="0"/>
              <a:t>Data that is generated continuously by thousands of data sources (think Google Analytics, Health Trackers, IoT, …)</a:t>
            </a:r>
          </a:p>
          <a:p>
            <a:pPr lvl="1"/>
            <a:r>
              <a:rPr lang="en-US" dirty="0"/>
              <a:t>Which typically send in the data records simultaneously, and in small sizes (order of Kilobytes). </a:t>
            </a:r>
          </a:p>
          <a:p>
            <a:r>
              <a:rPr lang="en-US" dirty="0"/>
              <a:t>Streaming data includes a wide variety of data</a:t>
            </a:r>
          </a:p>
          <a:p>
            <a:pPr lvl="1"/>
            <a:r>
              <a:rPr lang="en-US" dirty="0"/>
              <a:t>Log files generated by mobile or web applications</a:t>
            </a:r>
          </a:p>
          <a:p>
            <a:pPr lvl="1"/>
            <a:r>
              <a:rPr lang="en-US" dirty="0"/>
              <a:t>Ecommerce purchases</a:t>
            </a:r>
          </a:p>
          <a:p>
            <a:pPr lvl="1"/>
            <a:r>
              <a:rPr lang="en-US" dirty="0"/>
              <a:t>In-game player activity</a:t>
            </a:r>
          </a:p>
          <a:p>
            <a:pPr lvl="1"/>
            <a:r>
              <a:rPr lang="en-US" dirty="0"/>
              <a:t>Information from social networks</a:t>
            </a:r>
          </a:p>
          <a:p>
            <a:r>
              <a:rPr lang="en-US" dirty="0"/>
              <a:t>Data needs to be processed sequentially and incrementally on a record-by-record basis or over sliding time windows</a:t>
            </a:r>
          </a:p>
          <a:p>
            <a:r>
              <a:rPr lang="en-US" dirty="0"/>
              <a:t>Streaming data is used for a wide variety of analytics including correlations, aggregations, filtering, and sampling</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352713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Storm</a:t>
            </a:r>
          </a:p>
        </p:txBody>
      </p:sp>
      <p:sp>
        <p:nvSpPr>
          <p:cNvPr id="3" name="Content Placeholder 2"/>
          <p:cNvSpPr>
            <a:spLocks noGrp="1"/>
          </p:cNvSpPr>
          <p:nvPr>
            <p:ph idx="1"/>
          </p:nvPr>
        </p:nvSpPr>
        <p:spPr/>
        <p:txBody>
          <a:bodyPr/>
          <a:lstStyle/>
          <a:p>
            <a:r>
              <a:rPr lang="en-US" dirty="0"/>
              <a:t>A system for processing data streams in real time</a:t>
            </a:r>
          </a:p>
          <a:p>
            <a:r>
              <a:rPr lang="en-US" dirty="0"/>
              <a:t>One of the biggest fundamental differences between Storm and Spark Streaming…</a:t>
            </a:r>
          </a:p>
          <a:p>
            <a:pPr lvl="1"/>
            <a:r>
              <a:rPr lang="en-US" dirty="0"/>
              <a:t>Storm works on individual events and Spark Streaming works on micro-batches.</a:t>
            </a:r>
          </a:p>
          <a:p>
            <a:r>
              <a:rPr lang="en-US" dirty="0"/>
              <a:t>Whereas you run "MapReduce jobs", on Storm you run "topologies“</a:t>
            </a:r>
          </a:p>
          <a:p>
            <a:r>
              <a:rPr lang="en-US" dirty="0"/>
              <a:t>"Jobs" and "topologies" themselves are very different </a:t>
            </a:r>
          </a:p>
          <a:p>
            <a:pPr lvl="1"/>
            <a:r>
              <a:rPr lang="en-US" dirty="0"/>
              <a:t>A MapReduce job eventually finishes, whereas a topology processes messages forever (until you kill it).</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607571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286292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a:t>
            </a:r>
          </a:p>
        </p:txBody>
      </p:sp>
      <p:sp>
        <p:nvSpPr>
          <p:cNvPr id="3" name="Content Placeholder 2"/>
          <p:cNvSpPr>
            <a:spLocks noGrp="1"/>
          </p:cNvSpPr>
          <p:nvPr>
            <p:ph idx="1"/>
          </p:nvPr>
        </p:nvSpPr>
        <p:spPr/>
        <p:txBody>
          <a:bodyPr>
            <a:normAutofit/>
          </a:bodyPr>
          <a:lstStyle/>
          <a:p>
            <a:r>
              <a:rPr lang="en-US" dirty="0"/>
              <a:t>Hive provides a SQL-like language, called HiveQL, for easier analysis of data in Hadoop cluster. </a:t>
            </a:r>
          </a:p>
          <a:p>
            <a:r>
              <a:rPr lang="en-US" dirty="0"/>
              <a:t>When using Hive our datasets in HDFS are represented as tables that have rows and columns. </a:t>
            </a:r>
          </a:p>
          <a:p>
            <a:r>
              <a:rPr lang="en-US" dirty="0"/>
              <a:t>Hive is easy to learn and appealing to use for those who already know SQL, and have experience in working with relational databases.</a:t>
            </a:r>
          </a:p>
          <a:p>
            <a:r>
              <a:rPr lang="en-US" dirty="0"/>
              <a:t>A Hive query is translated into a series of MapReduce jobs that are then executed on a Hadoop cluster</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77518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a:xfrm>
            <a:off x="457200" y="1600200"/>
            <a:ext cx="8229600" cy="1524000"/>
          </a:xfrm>
        </p:spPr>
        <p:txBody>
          <a:bodyPr/>
          <a:lstStyle/>
          <a:p>
            <a:r>
              <a:rPr lang="en-US" dirty="0"/>
              <a:t>Let’s process a dataset about songs listened to by users in a given time</a:t>
            </a:r>
          </a:p>
          <a:p>
            <a:r>
              <a:rPr lang="en-US" dirty="0"/>
              <a:t>The input consists of a tab-separated file songs.txt</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4821139"/>
              </p:ext>
            </p:extLst>
          </p:nvPr>
        </p:nvGraphicFramePr>
        <p:xfrm>
          <a:off x="1600200" y="3200400"/>
          <a:ext cx="6096000" cy="29667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a:t>songs.txt</a:t>
                      </a:r>
                    </a:p>
                  </a:txBody>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“Creep” Radiohead piotr 2014-07-20</a:t>
                      </a: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adam 2014-07-14</a:t>
                      </a: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piotr 2014-06-10</a:t>
                      </a: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“Karma Police” Radiohead adam 2014-07-23</a:t>
                      </a: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“Everybody” Madonna piotr 2014-07-01</a:t>
                      </a:r>
                    </a:p>
                  </a:txBody>
                  <a:tcPr marL="68580" marR="68580" marT="0" marB="0"/>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“Stupid Car” Radiohead adam 2014-07-18</a:t>
                      </a:r>
                    </a:p>
                  </a:txBody>
                  <a:tcPr marL="68580" marR="68580" marT="0" marB="0"/>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“All This Time” Sting adam 2014-07-13</a:t>
                      </a: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2167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normAutofit/>
          </a:bodyPr>
          <a:lstStyle/>
          <a:p>
            <a:pPr marL="0" indent="0">
              <a:buNone/>
            </a:pPr>
            <a:r>
              <a:rPr lang="en-US" sz="1900" b="1" dirty="0"/>
              <a:t>Note: </a:t>
            </a:r>
            <a:r>
              <a:rPr lang="en-US" sz="1900" dirty="0"/>
              <a:t>We assume that commands below are executed as user “training”</a:t>
            </a:r>
          </a:p>
          <a:p>
            <a:pPr marL="0" indent="0">
              <a:buNone/>
            </a:pPr>
            <a:endParaRPr lang="en-US" dirty="0"/>
          </a:p>
          <a:p>
            <a:pPr marL="0" indent="0">
              <a:buNone/>
            </a:pPr>
            <a:r>
              <a:rPr lang="en-US" dirty="0"/>
              <a:t>Put song.txt file on HDFS:</a:t>
            </a:r>
          </a:p>
          <a:p>
            <a:pPr marL="0" indent="0">
              <a:buNone/>
            </a:pPr>
            <a:endParaRPr lang="en-US" dirty="0"/>
          </a:p>
          <a:p>
            <a:pPr marL="0" indent="0">
              <a:buNone/>
            </a:pPr>
            <a:r>
              <a:rPr lang="en-US" dirty="0">
                <a:solidFill>
                  <a:srgbClr val="00B0F0"/>
                </a:solidFill>
              </a:rPr>
              <a:t># </a:t>
            </a:r>
            <a:r>
              <a:rPr lang="en-US" dirty="0" err="1">
                <a:solidFill>
                  <a:srgbClr val="00B0F0"/>
                </a:solidFill>
              </a:rPr>
              <a:t>hadoop</a:t>
            </a:r>
            <a:r>
              <a:rPr lang="en-US" dirty="0">
                <a:solidFill>
                  <a:srgbClr val="00B0F0"/>
                </a:solidFill>
              </a:rPr>
              <a:t> fs -mkdir songs</a:t>
            </a:r>
          </a:p>
          <a:p>
            <a:pPr marL="0" indent="0">
              <a:buNone/>
            </a:pPr>
            <a:r>
              <a:rPr lang="en-US" dirty="0">
                <a:solidFill>
                  <a:srgbClr val="00B0F0"/>
                </a:solidFill>
              </a:rPr>
              <a:t># </a:t>
            </a:r>
            <a:r>
              <a:rPr lang="en-US" dirty="0" err="1">
                <a:solidFill>
                  <a:srgbClr val="00B0F0"/>
                </a:solidFill>
              </a:rPr>
              <a:t>hadoop</a:t>
            </a:r>
            <a:r>
              <a:rPr lang="en-US" dirty="0">
                <a:solidFill>
                  <a:srgbClr val="00B0F0"/>
                </a:solidFill>
              </a:rPr>
              <a:t> fs -put songs.txt songs/</a:t>
            </a:r>
          </a:p>
          <a:p>
            <a:pPr marL="0" indent="0">
              <a:buNone/>
            </a:pPr>
            <a:endParaRPr lang="en-US" dirty="0"/>
          </a:p>
          <a:p>
            <a:pPr marL="0" indent="0">
              <a:buNone/>
            </a:pPr>
            <a:r>
              <a:rPr lang="en-US" dirty="0"/>
              <a:t>Enter hive:</a:t>
            </a:r>
          </a:p>
          <a:p>
            <a:pPr marL="0" indent="0">
              <a:buNone/>
            </a:pPr>
            <a:endParaRPr lang="en-US" dirty="0"/>
          </a:p>
          <a:p>
            <a:pPr marL="0" indent="0">
              <a:buNone/>
            </a:pPr>
            <a:r>
              <a:rPr lang="en-US" dirty="0">
                <a:solidFill>
                  <a:srgbClr val="00B0F0"/>
                </a:solidFill>
              </a:rPr>
              <a:t># hive</a:t>
            </a:r>
          </a:p>
          <a:p>
            <a:pPr marL="0" indent="0">
              <a:buNone/>
            </a:pPr>
            <a:r>
              <a:rPr lang="en-US" dirty="0">
                <a:solidFill>
                  <a:srgbClr val="00B0F0"/>
                </a:solidFill>
              </a:rPr>
              <a:t>hive&gt;</a:t>
            </a:r>
          </a:p>
          <a:p>
            <a:pPr marL="0" indent="0">
              <a:buNone/>
            </a:pPr>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428941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normAutofit lnSpcReduction="10000"/>
          </a:bodyPr>
          <a:lstStyle/>
          <a:p>
            <a:pPr marL="0" indent="0">
              <a:buNone/>
            </a:pPr>
            <a:r>
              <a:rPr lang="en-US" dirty="0"/>
              <a:t>Create an external table in Hive that gives a schema to our data on HDFS</a:t>
            </a:r>
          </a:p>
          <a:p>
            <a:endParaRPr lang="en-US" dirty="0"/>
          </a:p>
          <a:p>
            <a:pPr marL="0" indent="0">
              <a:buNone/>
            </a:pPr>
            <a:r>
              <a:rPr lang="en-US" dirty="0">
                <a:solidFill>
                  <a:srgbClr val="00B0F0"/>
                </a:solidFill>
              </a:rPr>
              <a:t>hive&gt; CREATE TABLE songs(</a:t>
            </a:r>
          </a:p>
          <a:p>
            <a:pPr marL="0" indent="0">
              <a:buNone/>
            </a:pPr>
            <a:r>
              <a:rPr lang="en-US" dirty="0">
                <a:solidFill>
                  <a:srgbClr val="00B0F0"/>
                </a:solidFill>
              </a:rPr>
              <a:t>title STRING,</a:t>
            </a:r>
          </a:p>
          <a:p>
            <a:pPr marL="0" indent="0">
              <a:buNone/>
            </a:pPr>
            <a:r>
              <a:rPr lang="en-US" dirty="0">
                <a:solidFill>
                  <a:srgbClr val="00B0F0"/>
                </a:solidFill>
              </a:rPr>
              <a:t>artist STRING,</a:t>
            </a:r>
          </a:p>
          <a:p>
            <a:pPr marL="0" indent="0">
              <a:buNone/>
            </a:pPr>
            <a:r>
              <a:rPr lang="en-US" dirty="0">
                <a:solidFill>
                  <a:srgbClr val="00B0F0"/>
                </a:solidFill>
              </a:rPr>
              <a:t>user STRING,</a:t>
            </a:r>
          </a:p>
          <a:p>
            <a:pPr marL="0" indent="0">
              <a:buNone/>
            </a:pPr>
            <a:r>
              <a:rPr lang="en-US" dirty="0">
                <a:solidFill>
                  <a:srgbClr val="00B0F0"/>
                </a:solidFill>
              </a:rPr>
              <a:t>date DATE</a:t>
            </a:r>
          </a:p>
          <a:p>
            <a:pPr marL="0" indent="0">
              <a:buNone/>
            </a:pPr>
            <a:r>
              <a:rPr lang="en-US" dirty="0">
                <a:solidFill>
                  <a:srgbClr val="00B0F0"/>
                </a:solidFill>
              </a:rPr>
              <a:t>)</a:t>
            </a:r>
          </a:p>
          <a:p>
            <a:pPr marL="0" indent="0">
              <a:buNone/>
            </a:pPr>
            <a:r>
              <a:rPr lang="en-US" dirty="0">
                <a:solidFill>
                  <a:srgbClr val="00B0F0"/>
                </a:solidFill>
              </a:rPr>
              <a:t>ROW FORMAT DELIMITED</a:t>
            </a:r>
          </a:p>
          <a:p>
            <a:pPr marL="0" indent="0">
              <a:buNone/>
            </a:pPr>
            <a:r>
              <a:rPr lang="en-US" dirty="0">
                <a:solidFill>
                  <a:srgbClr val="00B0F0"/>
                </a:solidFill>
              </a:rPr>
              <a:t>FIELDS TERMINATED BY ‘\t’</a:t>
            </a:r>
          </a:p>
          <a:p>
            <a:pPr marL="0" indent="0">
              <a:buNone/>
            </a:pPr>
            <a:r>
              <a:rPr lang="en-US" dirty="0">
                <a:solidFill>
                  <a:srgbClr val="00B0F0"/>
                </a:solidFill>
              </a:rPr>
              <a:t>LOCATION ‘/user/training/songs’;</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31481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lstStyle/>
          <a:p>
            <a:pPr marL="0" indent="0">
              <a:buNone/>
            </a:pPr>
            <a:r>
              <a:rPr lang="en-US" dirty="0"/>
              <a:t>Run a query that finds the two most popular artists in July 2014</a:t>
            </a:r>
          </a:p>
          <a:p>
            <a:pPr marL="0" indent="0">
              <a:buNone/>
            </a:pPr>
            <a:endParaRPr lang="en-US" dirty="0"/>
          </a:p>
          <a:p>
            <a:pPr marL="0" indent="0">
              <a:buNone/>
            </a:pPr>
            <a:r>
              <a:rPr lang="en-US" dirty="0">
                <a:solidFill>
                  <a:srgbClr val="00B0F0"/>
                </a:solidFill>
              </a:rPr>
              <a:t>SELECT artist, COUNT(*) AS total</a:t>
            </a:r>
          </a:p>
          <a:p>
            <a:pPr marL="0" indent="0">
              <a:buNone/>
            </a:pPr>
            <a:r>
              <a:rPr lang="en-US" dirty="0">
                <a:solidFill>
                  <a:srgbClr val="00B0F0"/>
                </a:solidFill>
              </a:rPr>
              <a:t>FROM songs</a:t>
            </a:r>
          </a:p>
          <a:p>
            <a:pPr marL="0" indent="0">
              <a:buNone/>
            </a:pPr>
            <a:r>
              <a:rPr lang="en-US" dirty="0">
                <a:solidFill>
                  <a:srgbClr val="00B0F0"/>
                </a:solidFill>
              </a:rPr>
              <a:t>WHERE year(date) = 2014 AND month(date) = 7</a:t>
            </a:r>
          </a:p>
          <a:p>
            <a:pPr marL="0" indent="0">
              <a:buNone/>
            </a:pPr>
            <a:r>
              <a:rPr lang="en-US" dirty="0">
                <a:solidFill>
                  <a:srgbClr val="00B0F0"/>
                </a:solidFill>
              </a:rPr>
              <a:t>GROUP BY artist</a:t>
            </a:r>
          </a:p>
          <a:p>
            <a:pPr marL="0" indent="0">
              <a:buNone/>
            </a:pPr>
            <a:r>
              <a:rPr lang="en-US" dirty="0">
                <a:solidFill>
                  <a:srgbClr val="00B0F0"/>
                </a:solidFill>
              </a:rPr>
              <a:t>ORDER BY total DESC</a:t>
            </a:r>
          </a:p>
          <a:p>
            <a:pPr marL="0" indent="0">
              <a:buNone/>
            </a:pPr>
            <a:r>
              <a:rPr lang="en-US" dirty="0">
                <a:solidFill>
                  <a:srgbClr val="00B0F0"/>
                </a:solidFill>
              </a:rPr>
              <a:t>LIMIT 2;</a:t>
            </a:r>
          </a:p>
          <a:p>
            <a:pPr marL="0" indent="0">
              <a:buNone/>
            </a:pPr>
            <a:endParaRPr lang="en-US" dirty="0"/>
          </a:p>
          <a:p>
            <a:pPr marL="0" indent="0">
              <a:buNone/>
            </a:pPr>
            <a:r>
              <a:rPr lang="en-US" dirty="0"/>
              <a:t>This query is translated into MapReduce jobs</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29664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Emphasis</a:t>
            </a:r>
          </a:p>
        </p:txBody>
      </p:sp>
      <p:sp>
        <p:nvSpPr>
          <p:cNvPr id="3" name="Content Placeholder 2"/>
          <p:cNvSpPr>
            <a:spLocks noGrp="1"/>
          </p:cNvSpPr>
          <p:nvPr>
            <p:ph idx="1"/>
          </p:nvPr>
        </p:nvSpPr>
        <p:spPr/>
        <p:txBody>
          <a:bodyPr/>
          <a:lstStyle/>
          <a:p>
            <a:r>
              <a:rPr lang="en-US" dirty="0"/>
              <a:t>Apache Hadoop and a selection of its ecosystem of tools</a:t>
            </a:r>
          </a:p>
          <a:p>
            <a:pPr lvl="1"/>
            <a:r>
              <a:rPr lang="en-US" dirty="0"/>
              <a:t>Now</a:t>
            </a:r>
          </a:p>
          <a:p>
            <a:r>
              <a:rPr lang="en-US" dirty="0"/>
              <a:t>NoSQL databases generally with focus on representative examples</a:t>
            </a:r>
          </a:p>
          <a:p>
            <a:pPr lvl="1"/>
            <a:r>
              <a:rPr lang="en-US" dirty="0"/>
              <a:t>Hadoop HBASE now</a:t>
            </a:r>
          </a:p>
          <a:p>
            <a:pPr lvl="1"/>
            <a:r>
              <a:rPr lang="en-US" dirty="0"/>
              <a:t>Others later in the course</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88587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p:txBody>
          <a:bodyPr>
            <a:normAutofit fontScale="92500"/>
          </a:bodyPr>
          <a:lstStyle/>
          <a:p>
            <a:r>
              <a:rPr lang="en-US" dirty="0"/>
              <a:t>Apache Pig is another popular framework for large-scale computations on Hadoop. </a:t>
            </a:r>
          </a:p>
          <a:p>
            <a:r>
              <a:rPr lang="en-US" dirty="0"/>
              <a:t>Similarly to Hive, Pig allows you to implement computations in an easier, faster and less-verbose way than using MapReduce. </a:t>
            </a:r>
          </a:p>
          <a:p>
            <a:r>
              <a:rPr lang="en-US" dirty="0"/>
              <a:t>Pig supports data processing through a simple, yet powerful, scripting language called Pig Latin. </a:t>
            </a:r>
          </a:p>
          <a:p>
            <a:r>
              <a:rPr lang="en-US" dirty="0"/>
              <a:t>Pig Latin supports many standard data manipulation operations like filtering, aggregating, sorting and joining </a:t>
            </a:r>
          </a:p>
          <a:p>
            <a:r>
              <a:rPr lang="en-US" dirty="0"/>
              <a:t>Developers can also extend Pig Latin with their own specialized operations (or install operations from the community)</a:t>
            </a:r>
          </a:p>
          <a:p>
            <a:r>
              <a:rPr lang="en-US" dirty="0"/>
              <a:t>Like Hive queries, Pig scripts are translated to MapReduce jobs scheduled to run on the Hadoop cluster</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825601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Example</a:t>
            </a:r>
          </a:p>
        </p:txBody>
      </p:sp>
      <p:sp>
        <p:nvSpPr>
          <p:cNvPr id="3" name="Content Placeholder 2"/>
          <p:cNvSpPr>
            <a:spLocks noGrp="1"/>
          </p:cNvSpPr>
          <p:nvPr>
            <p:ph idx="1"/>
          </p:nvPr>
        </p:nvSpPr>
        <p:spPr/>
        <p:txBody>
          <a:bodyPr/>
          <a:lstStyle/>
          <a:p>
            <a:pPr marL="0" indent="0">
              <a:buNone/>
            </a:pPr>
            <a:r>
              <a:rPr lang="en-US" dirty="0"/>
              <a:t>A script that finds the two most popular artists in July 2014</a:t>
            </a:r>
          </a:p>
          <a:p>
            <a:pPr marL="0" indent="0">
              <a:buNone/>
            </a:pPr>
            <a:endParaRPr lang="en-US" dirty="0"/>
          </a:p>
          <a:p>
            <a:pPr marL="0" indent="0">
              <a:buNone/>
            </a:pPr>
            <a:r>
              <a:rPr lang="en-US" dirty="0">
                <a:solidFill>
                  <a:srgbClr val="00B0F0"/>
                </a:solidFill>
              </a:rPr>
              <a:t>a = LOAD ‘songs/songs.txt’ as (title, artist, user, date);</a:t>
            </a:r>
          </a:p>
          <a:p>
            <a:pPr marL="0" indent="0">
              <a:buNone/>
            </a:pPr>
            <a:r>
              <a:rPr lang="en-US" dirty="0">
                <a:solidFill>
                  <a:srgbClr val="00B0F0"/>
                </a:solidFill>
              </a:rPr>
              <a:t>b = FILTER a BY date MATCHES ‘2014-07-.*’;</a:t>
            </a:r>
          </a:p>
          <a:p>
            <a:pPr marL="0" indent="0">
              <a:buNone/>
            </a:pPr>
            <a:r>
              <a:rPr lang="en-US" dirty="0">
                <a:solidFill>
                  <a:srgbClr val="00B0F0"/>
                </a:solidFill>
              </a:rPr>
              <a:t>c = GROUP b BY artist;</a:t>
            </a:r>
          </a:p>
          <a:p>
            <a:pPr marL="0" indent="0">
              <a:buNone/>
            </a:pPr>
            <a:r>
              <a:rPr lang="en-US" dirty="0">
                <a:solidFill>
                  <a:srgbClr val="00B0F0"/>
                </a:solidFill>
              </a:rPr>
              <a:t>d = FOREACH c GENERATE group, COUNT(b) AS total;</a:t>
            </a:r>
          </a:p>
          <a:p>
            <a:pPr marL="0" indent="0">
              <a:buNone/>
            </a:pPr>
            <a:r>
              <a:rPr lang="en-US" dirty="0">
                <a:solidFill>
                  <a:srgbClr val="00B0F0"/>
                </a:solidFill>
              </a:rPr>
              <a:t>e = ORDER d by total DESC;</a:t>
            </a:r>
          </a:p>
          <a:p>
            <a:pPr marL="0" indent="0">
              <a:buNone/>
            </a:pPr>
            <a:r>
              <a:rPr lang="en-US" dirty="0">
                <a:solidFill>
                  <a:srgbClr val="00B0F0"/>
                </a:solidFill>
              </a:rPr>
              <a:t>f = LIMIT e 2;</a:t>
            </a:r>
          </a:p>
          <a:p>
            <a:pPr marL="0" indent="0">
              <a:buNone/>
            </a:pPr>
            <a:r>
              <a:rPr lang="en-US" dirty="0">
                <a:solidFill>
                  <a:srgbClr val="00B0F0"/>
                </a:solidFill>
              </a:rPr>
              <a:t>STORE f INTO ‘top-artists-pig’;</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1757586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a:t>
            </a:r>
          </a:p>
        </p:txBody>
      </p:sp>
      <p:sp>
        <p:nvSpPr>
          <p:cNvPr id="3" name="Content Placeholder 2"/>
          <p:cNvSpPr>
            <a:spLocks noGrp="1"/>
          </p:cNvSpPr>
          <p:nvPr>
            <p:ph idx="1"/>
          </p:nvPr>
        </p:nvSpPr>
        <p:spPr/>
        <p:txBody>
          <a:bodyPr>
            <a:normAutofit lnSpcReduction="10000"/>
          </a:bodyPr>
          <a:lstStyle/>
          <a:p>
            <a:r>
              <a:rPr lang="en-US" dirty="0"/>
              <a:t>A non-relational (NoSQL) database built on top of HDFS</a:t>
            </a:r>
          </a:p>
          <a:p>
            <a:r>
              <a:rPr lang="en-US" dirty="0"/>
              <a:t>Adds ability to update data which HDFS &amp; Hive do not</a:t>
            </a:r>
          </a:p>
          <a:p>
            <a:pPr lvl="1"/>
            <a:r>
              <a:rPr lang="en-US" dirty="0"/>
              <a:t>Does so on top of an append only file system which makes for an interesting architecture</a:t>
            </a:r>
          </a:p>
          <a:p>
            <a:r>
              <a:rPr lang="en-US" dirty="0"/>
              <a:t>Organizes data into tables with each table storing records</a:t>
            </a:r>
          </a:p>
          <a:p>
            <a:pPr lvl="1"/>
            <a:r>
              <a:rPr lang="en-US" dirty="0"/>
              <a:t>Allows tables and individual records to be added or deleted</a:t>
            </a:r>
          </a:p>
          <a:p>
            <a:pPr lvl="1"/>
            <a:r>
              <a:rPr lang="en-US" dirty="0"/>
              <a:t>Each record is associated with a unique key and given a record’s key HBASE can retrieve the data associated with that record</a:t>
            </a:r>
          </a:p>
          <a:p>
            <a:pPr lvl="1"/>
            <a:r>
              <a:rPr lang="en-US" dirty="0"/>
              <a:t>Allows fast random record writes and reads in an optimized way</a:t>
            </a:r>
          </a:p>
          <a:p>
            <a:r>
              <a:rPr lang="en-US" dirty="0"/>
              <a:t>Reliably supports tables having billions or records</a:t>
            </a:r>
          </a:p>
          <a:p>
            <a:pPr lvl="1"/>
            <a:r>
              <a:rPr lang="en-US" dirty="0"/>
              <a:t>Is linearly scalable and also fault tolerant</a:t>
            </a:r>
          </a:p>
          <a:p>
            <a:r>
              <a:rPr lang="en-US" dirty="0"/>
              <a:t>Does not support SQL directly; does not support foreign keys or table joins; limited support for indexing</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254365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968359"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810000"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HBASE</a:t>
            </a:r>
          </a:p>
        </p:txBody>
      </p:sp>
      <p:sp>
        <p:nvSpPr>
          <p:cNvPr id="19" name="Content Placeholder 18"/>
          <p:cNvSpPr>
            <a:spLocks noGrp="1"/>
          </p:cNvSpPr>
          <p:nvPr>
            <p:ph idx="1"/>
          </p:nvPr>
        </p:nvSpPr>
        <p:spPr>
          <a:xfrm>
            <a:off x="457200" y="4724400"/>
            <a:ext cx="8229600" cy="1752600"/>
          </a:xfrm>
        </p:spPr>
        <p:txBody>
          <a:bodyPr>
            <a:normAutofit lnSpcReduction="10000"/>
          </a:bodyPr>
          <a:lstStyle/>
          <a:p>
            <a:r>
              <a:rPr lang="en-US" dirty="0"/>
              <a:t>Column family-oriented data store </a:t>
            </a:r>
          </a:p>
          <a:p>
            <a:r>
              <a:rPr lang="en-US" dirty="0"/>
              <a:t>Each row is indexed by a key you can use for lookup</a:t>
            </a:r>
          </a:p>
          <a:p>
            <a:r>
              <a:rPr lang="en-US" dirty="0"/>
              <a:t>Each column family groups like data within rows</a:t>
            </a:r>
          </a:p>
          <a:p>
            <a:r>
              <a:rPr lang="en-US" dirty="0"/>
              <a:t>Easy to add new columns and column families</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63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62061449"/>
              </p:ext>
            </p:extLst>
          </p:nvPr>
        </p:nvGraphicFramePr>
        <p:xfrm>
          <a:off x="457200" y="2042160"/>
          <a:ext cx="8229600" cy="222504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790700">
                  <a:extLst>
                    <a:ext uri="{9D8B030D-6E8A-4147-A177-3AD203B41FA5}">
                      <a16:colId xmlns:a16="http://schemas.microsoft.com/office/drawing/2014/main" val="20005"/>
                    </a:ext>
                  </a:extLst>
                </a:gridCol>
              </a:tblGrid>
              <a:tr h="370840">
                <a:tc>
                  <a:txBody>
                    <a:bodyPr/>
                    <a:lstStyle/>
                    <a:p>
                      <a:pPr algn="ctr"/>
                      <a:r>
                        <a:rPr lang="en-US" dirty="0"/>
                        <a:t>Row Key</a:t>
                      </a:r>
                    </a:p>
                  </a:txBody>
                  <a:tcPr/>
                </a:tc>
                <a:tc gridSpan="3">
                  <a:txBody>
                    <a:bodyPr/>
                    <a:lstStyle/>
                    <a:p>
                      <a:pPr algn="ctr"/>
                      <a:r>
                        <a:rPr lang="en-US" dirty="0"/>
                        <a:t>Personal Data</a:t>
                      </a:r>
                    </a:p>
                  </a:txBody>
                  <a:tcPr>
                    <a:solidFill>
                      <a:srgbClr val="FFC000"/>
                    </a:solidFill>
                  </a:tcPr>
                </a:tc>
                <a:tc hMerge="1">
                  <a:txBody>
                    <a:bodyPr/>
                    <a:lstStyle/>
                    <a:p>
                      <a:endParaRPr lang="en-US" dirty="0"/>
                    </a:p>
                  </a:txBody>
                  <a:tcPr/>
                </a:tc>
                <a:tc hMerge="1">
                  <a:txBody>
                    <a:bodyPr/>
                    <a:lstStyle/>
                    <a:p>
                      <a:endParaRPr lang="en-US" dirty="0"/>
                    </a:p>
                  </a:txBody>
                  <a:tcPr/>
                </a:tc>
                <a:tc gridSpan="2">
                  <a:txBody>
                    <a:bodyPr/>
                    <a:lstStyle/>
                    <a:p>
                      <a:pPr algn="ctr"/>
                      <a:r>
                        <a:rPr lang="en-US" dirty="0"/>
                        <a:t>Professional Data</a:t>
                      </a:r>
                    </a:p>
                  </a:txBody>
                  <a:tcPr>
                    <a:solidFill>
                      <a:srgbClr val="00B0F0"/>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Employee</a:t>
                      </a:r>
                      <a:r>
                        <a:rPr lang="en-US" baseline="0" dirty="0"/>
                        <a:t> ID</a:t>
                      </a:r>
                      <a:endParaRPr lang="en-US" dirty="0"/>
                    </a:p>
                  </a:txBody>
                  <a:tcPr anchor="ctr"/>
                </a:tc>
                <a:tc>
                  <a:txBody>
                    <a:bodyPr/>
                    <a:lstStyle/>
                    <a:p>
                      <a:pPr algn="ctr"/>
                      <a:r>
                        <a:rPr lang="en-US" dirty="0"/>
                        <a:t>Name</a:t>
                      </a:r>
                    </a:p>
                  </a:txBody>
                  <a:tcPr anchor="ctr"/>
                </a:tc>
                <a:tc>
                  <a:txBody>
                    <a:bodyPr/>
                    <a:lstStyle/>
                    <a:p>
                      <a:pPr algn="ctr"/>
                      <a:r>
                        <a:rPr lang="en-US" dirty="0"/>
                        <a:t>Age</a:t>
                      </a:r>
                    </a:p>
                  </a:txBody>
                  <a:tcPr anchor="ctr"/>
                </a:tc>
                <a:tc>
                  <a:txBody>
                    <a:bodyPr/>
                    <a:lstStyle/>
                    <a:p>
                      <a:pPr algn="ctr"/>
                      <a:r>
                        <a:rPr lang="en-US" dirty="0"/>
                        <a:t>Gender</a:t>
                      </a:r>
                    </a:p>
                  </a:txBody>
                  <a:tcPr anchor="ctr"/>
                </a:tc>
                <a:tc>
                  <a:txBody>
                    <a:bodyPr/>
                    <a:lstStyle/>
                    <a:p>
                      <a:pPr algn="ctr"/>
                      <a:r>
                        <a:rPr lang="en-US" dirty="0"/>
                        <a:t>Salary</a:t>
                      </a:r>
                    </a:p>
                  </a:txBody>
                  <a:tcPr anchor="ctr"/>
                </a:tc>
                <a:tc>
                  <a:txBody>
                    <a:bodyPr/>
                    <a:lstStyle/>
                    <a:p>
                      <a:pPr algn="ctr"/>
                      <a:r>
                        <a:rPr lang="en-US" dirty="0"/>
                        <a:t>Department</a:t>
                      </a:r>
                    </a:p>
                  </a:txBody>
                  <a:tcPr anchor="ctr"/>
                </a:tc>
                <a:extLst>
                  <a:ext uri="{0D108BD9-81ED-4DB2-BD59-A6C34878D82A}">
                    <a16:rowId xmlns:a16="http://schemas.microsoft.com/office/drawing/2014/main" val="10001"/>
                  </a:ext>
                </a:extLst>
              </a:tr>
              <a:tr h="370840">
                <a:tc>
                  <a:txBody>
                    <a:bodyPr/>
                    <a:lstStyle/>
                    <a:p>
                      <a:pPr algn="ctr"/>
                      <a:r>
                        <a:rPr lang="en-US" dirty="0"/>
                        <a:t>1234</a:t>
                      </a:r>
                    </a:p>
                  </a:txBody>
                  <a:tcPr anchor="ctr"/>
                </a:tc>
                <a:tc>
                  <a:txBody>
                    <a:bodyPr/>
                    <a:lstStyle/>
                    <a:p>
                      <a:pPr algn="ctr"/>
                      <a:r>
                        <a:rPr lang="en-US" dirty="0"/>
                        <a:t>Sam</a:t>
                      </a:r>
                    </a:p>
                  </a:txBody>
                  <a:tcPr anchor="ctr"/>
                </a:tc>
                <a:tc>
                  <a:txBody>
                    <a:bodyPr/>
                    <a:lstStyle/>
                    <a:p>
                      <a:pPr algn="ctr"/>
                      <a:r>
                        <a:rPr lang="en-US" dirty="0"/>
                        <a:t>23</a:t>
                      </a:r>
                    </a:p>
                  </a:txBody>
                  <a:tcPr anchor="ctr"/>
                </a:tc>
                <a:tc>
                  <a:txBody>
                    <a:bodyPr/>
                    <a:lstStyle/>
                    <a:p>
                      <a:pPr algn="ctr"/>
                      <a:r>
                        <a:rPr lang="en-US" dirty="0"/>
                        <a:t>M</a:t>
                      </a:r>
                    </a:p>
                  </a:txBody>
                  <a:tcPr anchor="ctr"/>
                </a:tc>
                <a:tc>
                  <a:txBody>
                    <a:bodyPr/>
                    <a:lstStyle/>
                    <a:p>
                      <a:pPr algn="ctr"/>
                      <a:r>
                        <a:rPr lang="en-US" dirty="0"/>
                        <a:t>$20,000</a:t>
                      </a:r>
                    </a:p>
                  </a:txBody>
                  <a:tcPr anchor="ctr"/>
                </a:tc>
                <a:tc>
                  <a:txBody>
                    <a:bodyPr/>
                    <a:lstStyle/>
                    <a:p>
                      <a:pPr algn="ctr"/>
                      <a:r>
                        <a:rPr lang="en-US" dirty="0"/>
                        <a:t>IT</a:t>
                      </a:r>
                    </a:p>
                  </a:txBody>
                  <a:tcPr anchor="ctr"/>
                </a:tc>
                <a:extLst>
                  <a:ext uri="{0D108BD9-81ED-4DB2-BD59-A6C34878D82A}">
                    <a16:rowId xmlns:a16="http://schemas.microsoft.com/office/drawing/2014/main" val="10002"/>
                  </a:ext>
                </a:extLst>
              </a:tr>
              <a:tr h="370840">
                <a:tc>
                  <a:txBody>
                    <a:bodyPr/>
                    <a:lstStyle/>
                    <a:p>
                      <a:pPr algn="ctr"/>
                      <a:r>
                        <a:rPr lang="en-US" dirty="0"/>
                        <a:t>2345</a:t>
                      </a:r>
                    </a:p>
                  </a:txBody>
                  <a:tcPr anchor="ctr"/>
                </a:tc>
                <a:tc>
                  <a:txBody>
                    <a:bodyPr/>
                    <a:lstStyle/>
                    <a:p>
                      <a:pPr algn="ctr"/>
                      <a:r>
                        <a:rPr lang="en-US" dirty="0"/>
                        <a:t>Joan</a:t>
                      </a:r>
                    </a:p>
                  </a:txBody>
                  <a:tcPr anchor="ctr"/>
                </a:tc>
                <a:tc>
                  <a:txBody>
                    <a:bodyPr/>
                    <a:lstStyle/>
                    <a:p>
                      <a:pPr algn="ctr"/>
                      <a:r>
                        <a:rPr lang="en-US" dirty="0"/>
                        <a:t>43</a:t>
                      </a:r>
                    </a:p>
                  </a:txBody>
                  <a:tcPr anchor="ctr"/>
                </a:tc>
                <a:tc>
                  <a:txBody>
                    <a:bodyPr/>
                    <a:lstStyle/>
                    <a:p>
                      <a:pPr algn="ctr"/>
                      <a:r>
                        <a:rPr lang="en-US" dirty="0"/>
                        <a:t>F</a:t>
                      </a:r>
                    </a:p>
                  </a:txBody>
                  <a:tcPr anchor="ctr"/>
                </a:tc>
                <a:tc>
                  <a:txBody>
                    <a:bodyPr/>
                    <a:lstStyle/>
                    <a:p>
                      <a:pPr algn="ctr"/>
                      <a:r>
                        <a:rPr lang="en-US" dirty="0"/>
                        <a:t>$30,000</a:t>
                      </a:r>
                    </a:p>
                  </a:txBody>
                  <a:tcPr anchor="ctr"/>
                </a:tc>
                <a:tc>
                  <a:txBody>
                    <a:bodyPr/>
                    <a:lstStyle/>
                    <a:p>
                      <a:pPr algn="ctr"/>
                      <a:r>
                        <a:rPr lang="en-US" dirty="0"/>
                        <a:t>Business</a:t>
                      </a:r>
                    </a:p>
                  </a:txBody>
                  <a:tcPr anchor="ctr"/>
                </a:tc>
                <a:extLst>
                  <a:ext uri="{0D108BD9-81ED-4DB2-BD59-A6C34878D82A}">
                    <a16:rowId xmlns:a16="http://schemas.microsoft.com/office/drawing/2014/main" val="10003"/>
                  </a:ext>
                </a:extLst>
              </a:tr>
              <a:tr h="370840">
                <a:tc>
                  <a:txBody>
                    <a:bodyPr/>
                    <a:lstStyle/>
                    <a:p>
                      <a:pPr algn="ctr"/>
                      <a:r>
                        <a:rPr lang="en-US" dirty="0"/>
                        <a:t>6789</a:t>
                      </a:r>
                    </a:p>
                  </a:txBody>
                  <a:tcPr anchor="ctr"/>
                </a:tc>
                <a:tc>
                  <a:txBody>
                    <a:bodyPr/>
                    <a:lstStyle/>
                    <a:p>
                      <a:pPr algn="ctr"/>
                      <a:r>
                        <a:rPr lang="en-US" dirty="0"/>
                        <a:t>Sally</a:t>
                      </a:r>
                    </a:p>
                  </a:txBody>
                  <a:tcPr anchor="ctr"/>
                </a:tc>
                <a:tc>
                  <a:txBody>
                    <a:bodyPr/>
                    <a:lstStyle/>
                    <a:p>
                      <a:pPr algn="ctr"/>
                      <a:r>
                        <a:rPr lang="en-US" dirty="0"/>
                        <a:t>34</a:t>
                      </a:r>
                    </a:p>
                  </a:txBody>
                  <a:tcPr anchor="ctr"/>
                </a:tc>
                <a:tc>
                  <a:txBody>
                    <a:bodyPr/>
                    <a:lstStyle/>
                    <a:p>
                      <a:pPr algn="ctr"/>
                      <a:r>
                        <a:rPr lang="en-US" dirty="0"/>
                        <a:t>F</a:t>
                      </a:r>
                    </a:p>
                  </a:txBody>
                  <a:tcPr anchor="ctr"/>
                </a:tc>
                <a:tc>
                  <a:txBody>
                    <a:bodyPr/>
                    <a:lstStyle/>
                    <a:p>
                      <a:pPr algn="ctr"/>
                      <a:r>
                        <a:rPr lang="en-US" dirty="0"/>
                        <a:t>$27,000</a:t>
                      </a:r>
                    </a:p>
                  </a:txBody>
                  <a:tcPr anchor="ctr"/>
                </a:tc>
                <a:tc>
                  <a:txBody>
                    <a:bodyPr/>
                    <a:lstStyle/>
                    <a:p>
                      <a:pPr algn="ctr"/>
                      <a:r>
                        <a:rPr lang="en-US" dirty="0"/>
                        <a:t>Legal</a:t>
                      </a:r>
                    </a:p>
                  </a:txBody>
                  <a:tcPr anchor="ctr"/>
                </a:tc>
                <a:extLst>
                  <a:ext uri="{0D108BD9-81ED-4DB2-BD59-A6C34878D82A}">
                    <a16:rowId xmlns:a16="http://schemas.microsoft.com/office/drawing/2014/main" val="10004"/>
                  </a:ext>
                </a:extLst>
              </a:tr>
              <a:tr h="370840">
                <a:tc>
                  <a:txBody>
                    <a:bodyPr/>
                    <a:lstStyle/>
                    <a:p>
                      <a:pPr algn="ctr"/>
                      <a:r>
                        <a:rPr lang="en-US" dirty="0"/>
                        <a:t>9021</a:t>
                      </a:r>
                    </a:p>
                  </a:txBody>
                  <a:tcPr anchor="ctr"/>
                </a:tc>
                <a:tc>
                  <a:txBody>
                    <a:bodyPr/>
                    <a:lstStyle/>
                    <a:p>
                      <a:pPr algn="ctr"/>
                      <a:r>
                        <a:rPr lang="en-US" dirty="0"/>
                        <a:t>Mark</a:t>
                      </a:r>
                    </a:p>
                  </a:txBody>
                  <a:tcPr anchor="ctr"/>
                </a:tc>
                <a:tc>
                  <a:txBody>
                    <a:bodyPr/>
                    <a:lstStyle/>
                    <a:p>
                      <a:pPr algn="ctr"/>
                      <a:r>
                        <a:rPr lang="en-US" dirty="0"/>
                        <a:t>54</a:t>
                      </a:r>
                    </a:p>
                  </a:txBody>
                  <a:tcPr anchor="ctr"/>
                </a:tc>
                <a:tc>
                  <a:txBody>
                    <a:bodyPr/>
                    <a:lstStyle/>
                    <a:p>
                      <a:pPr algn="ctr"/>
                      <a:r>
                        <a:rPr lang="en-US" dirty="0"/>
                        <a:t>M</a:t>
                      </a:r>
                    </a:p>
                  </a:txBody>
                  <a:tcPr anchor="ctr"/>
                </a:tc>
                <a:tc>
                  <a:txBody>
                    <a:bodyPr/>
                    <a:lstStyle/>
                    <a:p>
                      <a:pPr algn="ctr"/>
                      <a:r>
                        <a:rPr lang="en-US" dirty="0"/>
                        <a:t>$45,000</a:t>
                      </a:r>
                    </a:p>
                  </a:txBody>
                  <a:tcPr anchor="ctr"/>
                </a:tc>
                <a:tc>
                  <a:txBody>
                    <a:bodyPr/>
                    <a:lstStyle/>
                    <a:p>
                      <a:pPr algn="ctr"/>
                      <a:r>
                        <a:rPr lang="en-US" dirty="0"/>
                        <a:t>CEO</a:t>
                      </a:r>
                    </a:p>
                  </a:txBody>
                  <a:tcPr anchor="ctr"/>
                </a:tc>
                <a:extLst>
                  <a:ext uri="{0D108BD9-81ED-4DB2-BD59-A6C34878D82A}">
                    <a16:rowId xmlns:a16="http://schemas.microsoft.com/office/drawing/2014/main" val="10005"/>
                  </a:ext>
                </a:extLst>
              </a:tr>
            </a:tbl>
          </a:graphicData>
        </a:graphic>
      </p:graphicFrame>
      <p:sp>
        <p:nvSpPr>
          <p:cNvPr id="6" name="Rectangle 5"/>
          <p:cNvSpPr/>
          <p:nvPr/>
        </p:nvSpPr>
        <p:spPr>
          <a:xfrm>
            <a:off x="4876800" y="12192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 Families</a:t>
            </a:r>
          </a:p>
        </p:txBody>
      </p:sp>
      <p:cxnSp>
        <p:nvCxnSpPr>
          <p:cNvPr id="16" name="Elbow Connector 15"/>
          <p:cNvCxnSpPr>
            <a:stCxn id="6" idx="1"/>
            <a:endCxn id="13" idx="0"/>
          </p:cNvCxnSpPr>
          <p:nvPr/>
        </p:nvCxnSpPr>
        <p:spPr>
          <a:xfrm rot="10800000" flipV="1">
            <a:off x="4191000" y="1409700"/>
            <a:ext cx="685800"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14" idx="0"/>
          </p:cNvCxnSpPr>
          <p:nvPr/>
        </p:nvCxnSpPr>
        <p:spPr>
          <a:xfrm>
            <a:off x="6781800" y="1409700"/>
            <a:ext cx="567559"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1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Hadoop to Relational Database Comparison</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64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1777867"/>
              </p:ext>
            </p:extLst>
          </p:nvPr>
        </p:nvGraphicFramePr>
        <p:xfrm>
          <a:off x="762000" y="1752600"/>
          <a:ext cx="7391400" cy="39471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pPr algn="ctr"/>
                      <a:r>
                        <a:rPr lang="en-US" dirty="0"/>
                        <a:t>Relational</a:t>
                      </a:r>
                    </a:p>
                  </a:txBody>
                  <a:tcPr/>
                </a:tc>
                <a:tc>
                  <a:txBody>
                    <a:bodyPr/>
                    <a:lstStyle/>
                    <a:p>
                      <a:pPr algn="ctr"/>
                      <a:r>
                        <a:rPr lang="en-US" dirty="0"/>
                        <a:t>Property</a:t>
                      </a:r>
                    </a:p>
                  </a:txBody>
                  <a:tcPr/>
                </a:tc>
                <a:tc>
                  <a:txBody>
                    <a:bodyPr/>
                    <a:lstStyle/>
                    <a:p>
                      <a:pPr algn="ctr"/>
                      <a:r>
                        <a:rPr lang="en-US" dirty="0"/>
                        <a:t>Hadoop</a:t>
                      </a:r>
                    </a:p>
                  </a:txBody>
                  <a:tcPr/>
                </a:tc>
                <a:extLst>
                  <a:ext uri="{0D108BD9-81ED-4DB2-BD59-A6C34878D82A}">
                    <a16:rowId xmlns:a16="http://schemas.microsoft.com/office/drawing/2014/main" val="10000"/>
                  </a:ext>
                </a:extLst>
              </a:tr>
              <a:tr h="370840">
                <a:tc>
                  <a:txBody>
                    <a:bodyPr/>
                    <a:lstStyle/>
                    <a:p>
                      <a:pPr algn="r"/>
                      <a:r>
                        <a:rPr lang="en-US" dirty="0"/>
                        <a:t>Gigabytes to Terabytes</a:t>
                      </a:r>
                    </a:p>
                  </a:txBody>
                  <a:tcPr/>
                </a:tc>
                <a:tc>
                  <a:txBody>
                    <a:bodyPr/>
                    <a:lstStyle/>
                    <a:p>
                      <a:pPr algn="ctr"/>
                      <a:r>
                        <a:rPr lang="en-US" dirty="0">
                          <a:latin typeface="Arial"/>
                          <a:cs typeface="Arial"/>
                        </a:rPr>
                        <a:t>◄ Data</a:t>
                      </a:r>
                      <a:r>
                        <a:rPr lang="en-US" baseline="0" dirty="0">
                          <a:latin typeface="Arial"/>
                          <a:cs typeface="Arial"/>
                        </a:rPr>
                        <a:t> Size </a:t>
                      </a:r>
                      <a:r>
                        <a:rPr lang="en-US" dirty="0">
                          <a:latin typeface="Arial"/>
                          <a:cs typeface="Arial"/>
                        </a:rPr>
                        <a:t>►</a:t>
                      </a:r>
                      <a:endParaRPr lang="en-US" dirty="0"/>
                    </a:p>
                  </a:txBody>
                  <a:tcPr/>
                </a:tc>
                <a:tc>
                  <a:txBody>
                    <a:bodyPr/>
                    <a:lstStyle/>
                    <a:p>
                      <a:r>
                        <a:rPr lang="en-US" dirty="0"/>
                        <a:t>Terabytes</a:t>
                      </a:r>
                      <a:r>
                        <a:rPr lang="en-US" baseline="0" dirty="0"/>
                        <a:t> </a:t>
                      </a:r>
                      <a:r>
                        <a:rPr lang="en-US" dirty="0"/>
                        <a:t>to Petabytes</a:t>
                      </a:r>
                    </a:p>
                  </a:txBody>
                  <a:tcPr/>
                </a:tc>
                <a:extLst>
                  <a:ext uri="{0D108BD9-81ED-4DB2-BD59-A6C34878D82A}">
                    <a16:rowId xmlns:a16="http://schemas.microsoft.com/office/drawing/2014/main" val="10001"/>
                  </a:ext>
                </a:extLst>
              </a:tr>
              <a:tr h="370840">
                <a:tc>
                  <a:txBody>
                    <a:bodyPr/>
                    <a:lstStyle/>
                    <a:p>
                      <a:pPr algn="r"/>
                      <a:r>
                        <a:rPr lang="en-US" dirty="0"/>
                        <a:t>Read and Write</a:t>
                      </a:r>
                      <a:r>
                        <a:rPr lang="en-US" baseline="0" dirty="0"/>
                        <a:t> Many Times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Data</a:t>
                      </a:r>
                      <a:r>
                        <a:rPr lang="en-US" baseline="0" dirty="0">
                          <a:latin typeface="+mn-lt"/>
                          <a:cs typeface="Arial"/>
                        </a:rPr>
                        <a:t> Access </a:t>
                      </a:r>
                      <a:r>
                        <a:rPr lang="en-US" dirty="0">
                          <a:latin typeface="+mn-lt"/>
                          <a:cs typeface="Arial"/>
                        </a:rPr>
                        <a:t>►</a:t>
                      </a:r>
                      <a:endParaRPr lang="en-US" dirty="0"/>
                    </a:p>
                  </a:txBody>
                  <a:tcPr/>
                </a:tc>
                <a:tc>
                  <a:txBody>
                    <a:bodyPr/>
                    <a:lstStyle/>
                    <a:p>
                      <a:r>
                        <a:rPr lang="en-US" dirty="0"/>
                        <a:t>Write</a:t>
                      </a:r>
                      <a:r>
                        <a:rPr lang="en-US" baseline="0" dirty="0"/>
                        <a:t> Once, Read Many Times</a:t>
                      </a:r>
                      <a:endParaRPr lang="en-US" dirty="0"/>
                    </a:p>
                  </a:txBody>
                  <a:tcPr/>
                </a:tc>
                <a:extLst>
                  <a:ext uri="{0D108BD9-81ED-4DB2-BD59-A6C34878D82A}">
                    <a16:rowId xmlns:a16="http://schemas.microsoft.com/office/drawing/2014/main" val="10002"/>
                  </a:ext>
                </a:extLst>
              </a:tr>
              <a:tr h="370840">
                <a:tc>
                  <a:txBody>
                    <a:bodyPr/>
                    <a:lstStyle/>
                    <a:p>
                      <a:pPr algn="r"/>
                      <a:r>
                        <a:rPr lang="en-US" dirty="0"/>
                        <a:t>Must Be</a:t>
                      </a:r>
                      <a:r>
                        <a:rPr lang="en-US" baseline="0" dirty="0"/>
                        <a:t> Defined Before Data Is Written</a:t>
                      </a:r>
                      <a:endParaRPr lang="en-US" dirty="0"/>
                    </a:p>
                  </a:txBody>
                  <a:tcPr/>
                </a:tc>
                <a:tc>
                  <a:txBody>
                    <a:bodyPr/>
                    <a:lstStyle/>
                    <a:p>
                      <a:pPr algn="ctr"/>
                      <a:r>
                        <a:rPr lang="en-US" dirty="0">
                          <a:latin typeface="Arial"/>
                          <a:cs typeface="Arial"/>
                        </a:rPr>
                        <a:t>◄ Schema</a:t>
                      </a:r>
                      <a:r>
                        <a:rPr lang="en-US" baseline="0" dirty="0">
                          <a:latin typeface="Arial"/>
                          <a:cs typeface="Arial"/>
                        </a:rPr>
                        <a:t> </a:t>
                      </a:r>
                      <a:r>
                        <a:rPr lang="en-US" dirty="0">
                          <a:latin typeface="Arial"/>
                          <a:cs typeface="Arial"/>
                        </a:rPr>
                        <a:t>►</a:t>
                      </a:r>
                      <a:endParaRPr lang="en-US" dirty="0"/>
                    </a:p>
                  </a:txBody>
                  <a:tcPr/>
                </a:tc>
                <a:tc>
                  <a:txBody>
                    <a:bodyPr/>
                    <a:lstStyle/>
                    <a:p>
                      <a:r>
                        <a:rPr lang="en-US" dirty="0"/>
                        <a:t>Optionally Defined Before Data Is Read</a:t>
                      </a:r>
                    </a:p>
                  </a:txBody>
                  <a:tcPr/>
                </a:tc>
                <a:extLst>
                  <a:ext uri="{0D108BD9-81ED-4DB2-BD59-A6C34878D82A}">
                    <a16:rowId xmlns:a16="http://schemas.microsoft.com/office/drawing/2014/main" val="10003"/>
                  </a:ext>
                </a:extLst>
              </a:tr>
              <a:tr h="370840">
                <a:tc>
                  <a:txBody>
                    <a:bodyPr/>
                    <a:lstStyle/>
                    <a:p>
                      <a:pPr algn="r"/>
                      <a:r>
                        <a:rPr lang="en-US" dirty="0"/>
                        <a:t>Limited</a:t>
                      </a:r>
                      <a:r>
                        <a:rPr lang="en-US" baseline="0" dirty="0"/>
                        <a:t> (Stored Procedures)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Processing</a:t>
                      </a:r>
                      <a:r>
                        <a:rPr lang="en-US" baseline="0" dirty="0">
                          <a:latin typeface="+mn-lt"/>
                          <a:cs typeface="Arial"/>
                        </a:rPr>
                        <a:t> </a:t>
                      </a:r>
                      <a:r>
                        <a:rPr lang="en-US" dirty="0">
                          <a:latin typeface="+mn-lt"/>
                          <a:cs typeface="Arial"/>
                        </a:rPr>
                        <a:t>►</a:t>
                      </a:r>
                      <a:endParaRPr lang="en-US" dirty="0"/>
                    </a:p>
                  </a:txBody>
                  <a:tcPr/>
                </a:tc>
                <a:tc>
                  <a:txBody>
                    <a:bodyPr/>
                    <a:lstStyle/>
                    <a:p>
                      <a:r>
                        <a:rPr lang="en-US" dirty="0"/>
                        <a:t>Parallel</a:t>
                      </a:r>
                      <a:r>
                        <a:rPr lang="en-US" baseline="0" dirty="0"/>
                        <a:t> Processing Coupled With Data</a:t>
                      </a:r>
                      <a:endParaRPr lang="en-US" dirty="0"/>
                    </a:p>
                  </a:txBody>
                  <a:tcPr/>
                </a:tc>
                <a:extLst>
                  <a:ext uri="{0D108BD9-81ED-4DB2-BD59-A6C34878D82A}">
                    <a16:rowId xmlns:a16="http://schemas.microsoft.com/office/drawing/2014/main" val="10004"/>
                  </a:ext>
                </a:extLst>
              </a:tr>
              <a:tr h="370840">
                <a:tc>
                  <a:txBody>
                    <a:bodyPr/>
                    <a:lstStyle/>
                    <a:p>
                      <a:pPr algn="r"/>
                      <a:r>
                        <a:rPr lang="en-US" dirty="0"/>
                        <a:t>Structured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Data</a:t>
                      </a:r>
                      <a:r>
                        <a:rPr lang="en-US" baseline="0" dirty="0">
                          <a:latin typeface="+mn-lt"/>
                          <a:cs typeface="Arial"/>
                        </a:rPr>
                        <a:t> Types </a:t>
                      </a:r>
                      <a:r>
                        <a:rPr lang="en-US" dirty="0">
                          <a:latin typeface="+mn-lt"/>
                          <a:cs typeface="Arial"/>
                        </a:rPr>
                        <a:t>►</a:t>
                      </a:r>
                      <a:endParaRPr lang="en-US" dirty="0"/>
                    </a:p>
                  </a:txBody>
                  <a:tcPr/>
                </a:tc>
                <a:tc>
                  <a:txBody>
                    <a:bodyPr/>
                    <a:lstStyle/>
                    <a:p>
                      <a:r>
                        <a:rPr lang="en-US" dirty="0"/>
                        <a:t>Structured,</a:t>
                      </a:r>
                      <a:r>
                        <a:rPr lang="en-US" baseline="0" dirty="0"/>
                        <a:t> Semi-structured and Unstructured</a:t>
                      </a:r>
                      <a:endParaRPr lang="en-US" dirty="0"/>
                    </a:p>
                  </a:txBody>
                  <a:tcPr/>
                </a:tc>
                <a:extLst>
                  <a:ext uri="{0D108BD9-81ED-4DB2-BD59-A6C34878D82A}">
                    <a16:rowId xmlns:a16="http://schemas.microsoft.com/office/drawing/2014/main" val="10005"/>
                  </a:ext>
                </a:extLst>
              </a:tr>
              <a:tr h="370840">
                <a:tc>
                  <a:txBody>
                    <a:bodyPr/>
                    <a:lstStyle/>
                    <a:p>
                      <a:pPr algn="r"/>
                      <a:r>
                        <a:rPr lang="en-US" dirty="0"/>
                        <a:t>ACID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Transactions</a:t>
                      </a:r>
                      <a:r>
                        <a:rPr lang="en-US" baseline="0" dirty="0">
                          <a:latin typeface="+mn-lt"/>
                          <a:cs typeface="Arial"/>
                        </a:rPr>
                        <a:t> </a:t>
                      </a:r>
                      <a:r>
                        <a:rPr lang="en-US" dirty="0">
                          <a:latin typeface="+mn-lt"/>
                          <a:cs typeface="Arial"/>
                        </a:rPr>
                        <a:t>►</a:t>
                      </a:r>
                      <a:endParaRPr lang="en-US" dirty="0"/>
                    </a:p>
                  </a:txBody>
                  <a:tcPr/>
                </a:tc>
                <a:tc>
                  <a:txBody>
                    <a:bodyPr/>
                    <a:lstStyle/>
                    <a:p>
                      <a:r>
                        <a:rPr lang="en-US" dirty="0"/>
                        <a:t>No</a:t>
                      </a:r>
                      <a:r>
                        <a:rPr lang="en-US" baseline="0" dirty="0"/>
                        <a:t>ne to Limited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6682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Footer Placeholder 2"/>
          <p:cNvSpPr>
            <a:spLocks noGrp="1"/>
          </p:cNvSpPr>
          <p:nvPr>
            <p:ph type="ftr" sz="quarter" idx="11"/>
          </p:nvPr>
        </p:nvSpPr>
        <p:spPr/>
        <p:txBody>
          <a:bodyPr/>
          <a:lstStyle/>
          <a:p>
            <a:r>
              <a:rPr lang="en-US" dirty="0"/>
              <a:t>CS595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80395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p:txBody>
          <a:bodyPr>
            <a:normAutofit/>
          </a:bodyPr>
          <a:lstStyle/>
          <a:p>
            <a:pPr marL="0" indent="0" algn="ctr">
              <a:buNone/>
            </a:pPr>
            <a:r>
              <a:rPr lang="en-US" sz="2800" dirty="0"/>
              <a:t>It is an open source software framework that enables reliable and scalable storage and processing of large datasets in a distributed environment</a:t>
            </a:r>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20690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lgn="ctr">
              <a:buNone/>
            </a:pPr>
            <a:r>
              <a:rPr lang="en-US" dirty="0"/>
              <a:t>Definition provided on the official Apache Hadoop's website:</a:t>
            </a:r>
          </a:p>
          <a:p>
            <a:pPr marL="0" indent="0" algn="ctr">
              <a:buNone/>
            </a:pPr>
            <a:endParaRPr lang="en-US" dirty="0"/>
          </a:p>
          <a:p>
            <a:pPr marL="0" indent="0" algn="ctr">
              <a:buNone/>
            </a:pPr>
            <a:r>
              <a:rPr lang="en-US" dirty="0"/>
              <a:t>The Apache Hadoop software library is (1) a framework that allows for the distributed processing of large data sets (2) across clusters of computers (3) using simple programming models</a:t>
            </a:r>
          </a:p>
          <a:p>
            <a:pPr marL="0" indent="0" algn="ctr">
              <a:buNone/>
            </a:pPr>
            <a:endParaRPr lang="en-US" dirty="0"/>
          </a:p>
          <a:p>
            <a:pPr marL="0" indent="0" algn="ctr">
              <a:buNone/>
            </a:pPr>
            <a:r>
              <a:rPr lang="en-US" dirty="0"/>
              <a:t>It is (4) designed to scale up from single servers to thousands of machines, each offering local computation and storage</a:t>
            </a:r>
          </a:p>
          <a:p>
            <a:pPr marL="0" indent="0" algn="ctr">
              <a:buNone/>
            </a:pPr>
            <a:endParaRPr lang="en-US" dirty="0"/>
          </a:p>
          <a:p>
            <a:pPr marL="0" indent="0" algn="ctr">
              <a:buNone/>
            </a:pPr>
            <a:r>
              <a:rPr lang="en-US" dirty="0"/>
              <a:t>Rather than rely on hardware to deliver high-availability, the library itself is (5) designed to detect and handle failures at the application layer</a:t>
            </a:r>
          </a:p>
          <a:p>
            <a:pPr marL="0" indent="0" algn="ctr">
              <a:buNone/>
            </a:pPr>
            <a:endParaRPr lang="en-US" dirty="0"/>
          </a:p>
          <a:p>
            <a:pPr marL="0" indent="0" algn="ctr">
              <a:buNone/>
            </a:pPr>
            <a:r>
              <a:rPr lang="en-US" dirty="0"/>
              <a:t>Delivering (6) a highly-available service on top of a cluster of computers, each of which may be prone to failures</a:t>
            </a:r>
          </a:p>
          <a:p>
            <a:endParaRPr lang="en-US" dirty="0"/>
          </a:p>
        </p:txBody>
      </p:sp>
      <p:sp>
        <p:nvSpPr>
          <p:cNvPr id="4" name="Footer Placeholder 3"/>
          <p:cNvSpPr>
            <a:spLocks noGrp="1"/>
          </p:cNvSpPr>
          <p:nvPr>
            <p:ph type="ftr" sz="quarter" idx="11"/>
          </p:nvPr>
        </p:nvSpPr>
        <p:spPr/>
        <p:txBody>
          <a:bodyPr/>
          <a:lstStyle/>
          <a:p>
            <a:r>
              <a:rPr lang="en-US" dirty="0"/>
              <a:t>CS595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40659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18100</TotalTime>
  <Words>4611</Words>
  <Application>Microsoft Macintosh PowerPoint</Application>
  <PresentationFormat>On-screen Show (4:3)</PresentationFormat>
  <Paragraphs>1046</Paragraphs>
  <Slides>64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Times New Roman</vt:lpstr>
      <vt:lpstr>Clarity</vt:lpstr>
      <vt:lpstr>CS595—Big Data Technologies</vt:lpstr>
      <vt:lpstr>Big Data Usage is Enabled via New Data Platforms</vt:lpstr>
      <vt:lpstr>Big Data Platform Requirements</vt:lpstr>
      <vt:lpstr>Big Data Platform Categories</vt:lpstr>
      <vt:lpstr>Big Data Platform Categories</vt:lpstr>
      <vt:lpstr>Our Emphasis</vt:lpstr>
      <vt:lpstr>Hadoop</vt:lpstr>
      <vt:lpstr>What is Apache Hadoop?</vt:lpstr>
      <vt:lpstr>What is Apache Hadoop?</vt:lpstr>
      <vt:lpstr>Hadoop Concepts</vt:lpstr>
      <vt:lpstr>What is Apache Hadoop?</vt:lpstr>
      <vt:lpstr>Apache Hadoop Characteristics</vt:lpstr>
      <vt:lpstr>The Origins of Hadoop</vt:lpstr>
      <vt:lpstr>The Origins of Hadoop</vt:lpstr>
      <vt:lpstr>Why Do You Need Hadoop?</vt:lpstr>
      <vt:lpstr>Integrated Information Architecture</vt:lpstr>
      <vt:lpstr>Evolution of Hadoop Use</vt:lpstr>
      <vt:lpstr>The Hadoop Ecosystem</vt:lpstr>
      <vt:lpstr>General Use Cases Supported by Hadoop </vt:lpstr>
      <vt:lpstr>General Use Cases Supported by Hadoop</vt:lpstr>
      <vt:lpstr>General Use Cases Supported by Hadoop </vt:lpstr>
      <vt:lpstr>Core Hadoop</vt:lpstr>
      <vt:lpstr>Hadoop Architecture Landscape</vt:lpstr>
      <vt:lpstr>Hadoop Architecture Landscape Data Access Detail</vt:lpstr>
      <vt:lpstr>Hadoop Core</vt:lpstr>
      <vt:lpstr>The Hadoop Distributed File System (HDFS)</vt:lpstr>
      <vt:lpstr>How Files are Stored</vt:lpstr>
      <vt:lpstr>Data Exchange</vt:lpstr>
      <vt:lpstr>Sqoop</vt:lpstr>
      <vt:lpstr>Sqoop</vt:lpstr>
      <vt:lpstr>Sqoop in Action</vt:lpstr>
      <vt:lpstr>Data Processing</vt:lpstr>
      <vt:lpstr>Some Questions</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Data Processing Frameworks</vt:lpstr>
      <vt:lpstr>MapReduce</vt:lpstr>
      <vt:lpstr>MapReduce</vt:lpstr>
      <vt:lpstr>MapReduce Abstractions</vt:lpstr>
      <vt:lpstr>MapReduce Challenges</vt:lpstr>
      <vt:lpstr>Spark</vt:lpstr>
      <vt:lpstr>MapReduce Versus Spark</vt:lpstr>
      <vt:lpstr>Comparison: MapReduce and Spark</vt:lpstr>
      <vt:lpstr>Spark Abstractions</vt:lpstr>
      <vt:lpstr>What is Streaming Data?</vt:lpstr>
      <vt:lpstr>Apache Storm</vt:lpstr>
      <vt:lpstr>Data Access</vt:lpstr>
      <vt:lpstr>Hive</vt:lpstr>
      <vt:lpstr>Hive Example</vt:lpstr>
      <vt:lpstr>Hive Example</vt:lpstr>
      <vt:lpstr>Hive Example</vt:lpstr>
      <vt:lpstr>Hive Example</vt:lpstr>
      <vt:lpstr>Pig</vt:lpstr>
      <vt:lpstr>Pig Example</vt:lpstr>
      <vt:lpstr>HBASE</vt:lpstr>
      <vt:lpstr>HBASE</vt:lpstr>
      <vt:lpstr>Hadoop to Relational Database Comparison</vt:lpstr>
    </vt:vector>
  </TitlesOfParts>
  <Company>BCBSA</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Microsoft Office User</cp:lastModifiedBy>
  <cp:revision>154</cp:revision>
  <cp:lastPrinted>2017-01-18T20:49:42Z</cp:lastPrinted>
  <dcterms:created xsi:type="dcterms:W3CDTF">2016-12-18T19:56:54Z</dcterms:created>
  <dcterms:modified xsi:type="dcterms:W3CDTF">2018-08-29T00:58:45Z</dcterms:modified>
</cp:coreProperties>
</file>