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13"/>
  </p:notesMasterIdLst>
  <p:sldIdLst>
    <p:sldId id="256" r:id="rId2"/>
    <p:sldId id="353" r:id="rId3"/>
    <p:sldId id="354" r:id="rId4"/>
    <p:sldId id="351" r:id="rId5"/>
    <p:sldId id="355" r:id="rId6"/>
    <p:sldId id="352" r:id="rId7"/>
    <p:sldId id="350" r:id="rId8"/>
    <p:sldId id="257" r:id="rId9"/>
    <p:sldId id="258" r:id="rId10"/>
    <p:sldId id="259" r:id="rId11"/>
    <p:sldId id="356" r:id="rId12"/>
    <p:sldId id="358" r:id="rId13"/>
    <p:sldId id="359" r:id="rId14"/>
    <p:sldId id="362" r:id="rId15"/>
    <p:sldId id="276" r:id="rId16"/>
    <p:sldId id="349" r:id="rId17"/>
    <p:sldId id="367" r:id="rId18"/>
    <p:sldId id="366" r:id="rId19"/>
    <p:sldId id="365" r:id="rId20"/>
    <p:sldId id="360" r:id="rId21"/>
    <p:sldId id="361" r:id="rId22"/>
    <p:sldId id="364" r:id="rId23"/>
    <p:sldId id="368" r:id="rId24"/>
    <p:sldId id="369" r:id="rId25"/>
    <p:sldId id="370" r:id="rId26"/>
    <p:sldId id="263" r:id="rId27"/>
    <p:sldId id="261" r:id="rId28"/>
    <p:sldId id="262" r:id="rId29"/>
    <p:sldId id="264" r:id="rId30"/>
    <p:sldId id="271" r:id="rId31"/>
    <p:sldId id="265" r:id="rId32"/>
    <p:sldId id="266" r:id="rId33"/>
    <p:sldId id="267" r:id="rId34"/>
    <p:sldId id="268" r:id="rId35"/>
    <p:sldId id="269" r:id="rId36"/>
    <p:sldId id="270" r:id="rId37"/>
    <p:sldId id="272" r:id="rId38"/>
    <p:sldId id="273" r:id="rId39"/>
    <p:sldId id="274" r:id="rId40"/>
    <p:sldId id="275" r:id="rId41"/>
    <p:sldId id="277" r:id="rId42"/>
    <p:sldId id="278" r:id="rId43"/>
    <p:sldId id="279" r:id="rId44"/>
    <p:sldId id="280" r:id="rId45"/>
    <p:sldId id="281" r:id="rId46"/>
    <p:sldId id="287" r:id="rId47"/>
    <p:sldId id="282" r:id="rId48"/>
    <p:sldId id="283" r:id="rId49"/>
    <p:sldId id="284" r:id="rId50"/>
    <p:sldId id="285" r:id="rId51"/>
    <p:sldId id="288" r:id="rId52"/>
    <p:sldId id="286" r:id="rId53"/>
    <p:sldId id="289" r:id="rId54"/>
    <p:sldId id="290" r:id="rId55"/>
    <p:sldId id="291" r:id="rId56"/>
    <p:sldId id="292" r:id="rId57"/>
    <p:sldId id="293" r:id="rId58"/>
    <p:sldId id="294" r:id="rId59"/>
    <p:sldId id="295" r:id="rId60"/>
    <p:sldId id="296" r:id="rId61"/>
    <p:sldId id="297" r:id="rId62"/>
    <p:sldId id="298" r:id="rId63"/>
    <p:sldId id="299" r:id="rId64"/>
    <p:sldId id="301" r:id="rId65"/>
    <p:sldId id="300" r:id="rId66"/>
    <p:sldId id="303" r:id="rId67"/>
    <p:sldId id="304" r:id="rId68"/>
    <p:sldId id="305" r:id="rId69"/>
    <p:sldId id="306" r:id="rId70"/>
    <p:sldId id="312" r:id="rId71"/>
    <p:sldId id="313" r:id="rId72"/>
    <p:sldId id="314" r:id="rId73"/>
    <p:sldId id="307" r:id="rId74"/>
    <p:sldId id="308" r:id="rId75"/>
    <p:sldId id="309" r:id="rId76"/>
    <p:sldId id="310" r:id="rId77"/>
    <p:sldId id="311" r:id="rId78"/>
    <p:sldId id="315" r:id="rId79"/>
    <p:sldId id="316" r:id="rId80"/>
    <p:sldId id="317" r:id="rId81"/>
    <p:sldId id="318" r:id="rId82"/>
    <p:sldId id="319" r:id="rId83"/>
    <p:sldId id="320" r:id="rId84"/>
    <p:sldId id="321" r:id="rId85"/>
    <p:sldId id="322" r:id="rId86"/>
    <p:sldId id="323" r:id="rId87"/>
    <p:sldId id="324" r:id="rId88"/>
    <p:sldId id="325" r:id="rId89"/>
    <p:sldId id="327" r:id="rId90"/>
    <p:sldId id="326" r:id="rId91"/>
    <p:sldId id="328" r:id="rId92"/>
    <p:sldId id="329" r:id="rId93"/>
    <p:sldId id="330" r:id="rId94"/>
    <p:sldId id="331" r:id="rId95"/>
    <p:sldId id="332" r:id="rId96"/>
    <p:sldId id="333" r:id="rId97"/>
    <p:sldId id="334" r:id="rId98"/>
    <p:sldId id="335" r:id="rId99"/>
    <p:sldId id="340" r:id="rId100"/>
    <p:sldId id="336" r:id="rId101"/>
    <p:sldId id="337" r:id="rId102"/>
    <p:sldId id="338" r:id="rId103"/>
    <p:sldId id="339" r:id="rId104"/>
    <p:sldId id="341" r:id="rId105"/>
    <p:sldId id="342" r:id="rId106"/>
    <p:sldId id="343" r:id="rId107"/>
    <p:sldId id="345" r:id="rId108"/>
    <p:sldId id="344" r:id="rId109"/>
    <p:sldId id="346" r:id="rId110"/>
    <p:sldId id="347" r:id="rId111"/>
    <p:sldId id="348" r:id="rId11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5" autoAdjust="0"/>
    <p:restoredTop sz="94647"/>
  </p:normalViewPr>
  <p:slideViewPr>
    <p:cSldViewPr>
      <p:cViewPr varScale="1">
        <p:scale>
          <a:sx n="151" d="100"/>
          <a:sy n="151" d="100"/>
        </p:scale>
        <p:origin x="1992" y="1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E7250C-A6D4-419A-948F-60A2A17207FC}" type="doc">
      <dgm:prSet loTypeId="urn:microsoft.com/office/officeart/2005/8/layout/process1" loCatId="process" qsTypeId="urn:microsoft.com/office/officeart/2005/8/quickstyle/simple1" qsCatId="simple" csTypeId="urn:microsoft.com/office/officeart/2005/8/colors/accent1_2" csCatId="accent1" phldr="1"/>
      <dgm:spPr/>
    </dgm:pt>
    <dgm:pt modelId="{6669FA31-5181-433C-AC9F-D8DC9304CEBE}">
      <dgm:prSet phldrT="[Text]"/>
      <dgm:spPr/>
      <dgm:t>
        <a:bodyPr/>
        <a:lstStyle/>
        <a:p>
          <a:r>
            <a:rPr lang="en-US" dirty="0"/>
            <a:t>Parse HQL Command(s)</a:t>
          </a:r>
        </a:p>
      </dgm:t>
    </dgm:pt>
    <dgm:pt modelId="{4BCD18E2-B143-4ECC-AD8B-4FF729472A54}" type="parTrans" cxnId="{00D63F70-57AB-4995-BA7E-18512A462786}">
      <dgm:prSet/>
      <dgm:spPr/>
      <dgm:t>
        <a:bodyPr/>
        <a:lstStyle/>
        <a:p>
          <a:endParaRPr lang="en-US"/>
        </a:p>
      </dgm:t>
    </dgm:pt>
    <dgm:pt modelId="{15C28226-5496-4F8F-A68D-8BCE38339733}" type="sibTrans" cxnId="{00D63F70-57AB-4995-BA7E-18512A462786}">
      <dgm:prSet/>
      <dgm:spPr/>
      <dgm:t>
        <a:bodyPr/>
        <a:lstStyle/>
        <a:p>
          <a:endParaRPr lang="en-US"/>
        </a:p>
      </dgm:t>
    </dgm:pt>
    <dgm:pt modelId="{164984F7-E05C-435D-8278-1DDABCEB7B6C}">
      <dgm:prSet phldrT="[Text]"/>
      <dgm:spPr/>
      <dgm:t>
        <a:bodyPr/>
        <a:lstStyle/>
        <a:p>
          <a:r>
            <a:rPr lang="en-US" dirty="0"/>
            <a:t>Plan MapReduce Pipeline</a:t>
          </a:r>
        </a:p>
      </dgm:t>
    </dgm:pt>
    <dgm:pt modelId="{FFFE7287-ADBE-4EB1-BB9C-72E7478E72A2}" type="parTrans" cxnId="{90E8F85F-D0DA-4D8C-8828-DB238963F9AB}">
      <dgm:prSet/>
      <dgm:spPr/>
      <dgm:t>
        <a:bodyPr/>
        <a:lstStyle/>
        <a:p>
          <a:endParaRPr lang="en-US"/>
        </a:p>
      </dgm:t>
    </dgm:pt>
    <dgm:pt modelId="{3F6133F6-C892-4282-B5AA-E4D9DF4ED9C2}" type="sibTrans" cxnId="{90E8F85F-D0DA-4D8C-8828-DB238963F9AB}">
      <dgm:prSet/>
      <dgm:spPr/>
      <dgm:t>
        <a:bodyPr/>
        <a:lstStyle/>
        <a:p>
          <a:endParaRPr lang="en-US"/>
        </a:p>
      </dgm:t>
    </dgm:pt>
    <dgm:pt modelId="{DC9D0A4E-F0AF-4319-9BEA-2DA203FBC468}">
      <dgm:prSet phldrT="[Text]"/>
      <dgm:spPr/>
      <dgm:t>
        <a:bodyPr/>
        <a:lstStyle/>
        <a:p>
          <a:r>
            <a:rPr lang="en-US" dirty="0"/>
            <a:t>Optimize MapReduce Pipeline</a:t>
          </a:r>
        </a:p>
      </dgm:t>
    </dgm:pt>
    <dgm:pt modelId="{942A389C-6408-4136-B283-C63DB531F2FE}" type="parTrans" cxnId="{FCA1A109-5E3E-4071-9E6B-A86A1326E3AC}">
      <dgm:prSet/>
      <dgm:spPr/>
      <dgm:t>
        <a:bodyPr/>
        <a:lstStyle/>
        <a:p>
          <a:endParaRPr lang="en-US"/>
        </a:p>
      </dgm:t>
    </dgm:pt>
    <dgm:pt modelId="{66CDA34C-2CE3-4B06-B825-EF1E324FE1D6}" type="sibTrans" cxnId="{FCA1A109-5E3E-4071-9E6B-A86A1326E3AC}">
      <dgm:prSet/>
      <dgm:spPr/>
      <dgm:t>
        <a:bodyPr/>
        <a:lstStyle/>
        <a:p>
          <a:endParaRPr lang="en-US"/>
        </a:p>
      </dgm:t>
    </dgm:pt>
    <dgm:pt modelId="{EFEB9D9E-1914-4409-88E1-929CDFB6D6DC}">
      <dgm:prSet phldrT="[Text]"/>
      <dgm:spPr/>
      <dgm:t>
        <a:bodyPr/>
        <a:lstStyle/>
        <a:p>
          <a:r>
            <a:rPr lang="en-US" dirty="0"/>
            <a:t>Execute MapReduce Jobs</a:t>
          </a:r>
        </a:p>
      </dgm:t>
    </dgm:pt>
    <dgm:pt modelId="{2AA962E1-E518-428E-9AAD-195AF2AFDD14}" type="parTrans" cxnId="{755C7C49-AAE7-4035-AD50-26E7E6A194CA}">
      <dgm:prSet/>
      <dgm:spPr/>
      <dgm:t>
        <a:bodyPr/>
        <a:lstStyle/>
        <a:p>
          <a:endParaRPr lang="en-US"/>
        </a:p>
      </dgm:t>
    </dgm:pt>
    <dgm:pt modelId="{BF33D9C1-D086-412E-A270-39F222FADC04}" type="sibTrans" cxnId="{755C7C49-AAE7-4035-AD50-26E7E6A194CA}">
      <dgm:prSet/>
      <dgm:spPr/>
      <dgm:t>
        <a:bodyPr/>
        <a:lstStyle/>
        <a:p>
          <a:endParaRPr lang="en-US"/>
        </a:p>
      </dgm:t>
    </dgm:pt>
    <dgm:pt modelId="{4C55802E-6034-4014-B013-C594F7671CC1}" type="pres">
      <dgm:prSet presAssocID="{3CE7250C-A6D4-419A-948F-60A2A17207FC}" presName="Name0" presStyleCnt="0">
        <dgm:presLayoutVars>
          <dgm:dir/>
          <dgm:resizeHandles val="exact"/>
        </dgm:presLayoutVars>
      </dgm:prSet>
      <dgm:spPr/>
    </dgm:pt>
    <dgm:pt modelId="{79C6EA38-0607-4AF9-ADE6-85CB89D627D8}" type="pres">
      <dgm:prSet presAssocID="{6669FA31-5181-433C-AC9F-D8DC9304CEBE}" presName="node" presStyleLbl="node1" presStyleIdx="0" presStyleCnt="4">
        <dgm:presLayoutVars>
          <dgm:bulletEnabled val="1"/>
        </dgm:presLayoutVars>
      </dgm:prSet>
      <dgm:spPr/>
    </dgm:pt>
    <dgm:pt modelId="{F3172124-A845-45DC-80AE-7264AE577AC2}" type="pres">
      <dgm:prSet presAssocID="{15C28226-5496-4F8F-A68D-8BCE38339733}" presName="sibTrans" presStyleLbl="sibTrans2D1" presStyleIdx="0" presStyleCnt="3"/>
      <dgm:spPr/>
    </dgm:pt>
    <dgm:pt modelId="{7A3BAEC3-A570-428F-9AE1-F1094F7685A7}" type="pres">
      <dgm:prSet presAssocID="{15C28226-5496-4F8F-A68D-8BCE38339733}" presName="connectorText" presStyleLbl="sibTrans2D1" presStyleIdx="0" presStyleCnt="3"/>
      <dgm:spPr/>
    </dgm:pt>
    <dgm:pt modelId="{31F1E31F-FF63-4381-A011-861B4B296554}" type="pres">
      <dgm:prSet presAssocID="{164984F7-E05C-435D-8278-1DDABCEB7B6C}" presName="node" presStyleLbl="node1" presStyleIdx="1" presStyleCnt="4">
        <dgm:presLayoutVars>
          <dgm:bulletEnabled val="1"/>
        </dgm:presLayoutVars>
      </dgm:prSet>
      <dgm:spPr/>
    </dgm:pt>
    <dgm:pt modelId="{BF505631-40C6-474C-A90C-AB5461E36276}" type="pres">
      <dgm:prSet presAssocID="{3F6133F6-C892-4282-B5AA-E4D9DF4ED9C2}" presName="sibTrans" presStyleLbl="sibTrans2D1" presStyleIdx="1" presStyleCnt="3"/>
      <dgm:spPr/>
    </dgm:pt>
    <dgm:pt modelId="{82272DE7-C0D0-4ADB-9A6B-DE4494CB75BC}" type="pres">
      <dgm:prSet presAssocID="{3F6133F6-C892-4282-B5AA-E4D9DF4ED9C2}" presName="connectorText" presStyleLbl="sibTrans2D1" presStyleIdx="1" presStyleCnt="3"/>
      <dgm:spPr/>
    </dgm:pt>
    <dgm:pt modelId="{71B83BB6-D765-46D1-9938-435613AB5B3C}" type="pres">
      <dgm:prSet presAssocID="{DC9D0A4E-F0AF-4319-9BEA-2DA203FBC468}" presName="node" presStyleLbl="node1" presStyleIdx="2" presStyleCnt="4" custLinFactNeighborY="-1809">
        <dgm:presLayoutVars>
          <dgm:bulletEnabled val="1"/>
        </dgm:presLayoutVars>
      </dgm:prSet>
      <dgm:spPr/>
    </dgm:pt>
    <dgm:pt modelId="{E5B304FD-54F9-4193-90E1-EE4B970BE867}" type="pres">
      <dgm:prSet presAssocID="{66CDA34C-2CE3-4B06-B825-EF1E324FE1D6}" presName="sibTrans" presStyleLbl="sibTrans2D1" presStyleIdx="2" presStyleCnt="3"/>
      <dgm:spPr/>
    </dgm:pt>
    <dgm:pt modelId="{B9C79EF6-4419-4703-AD3A-EA1ED184921F}" type="pres">
      <dgm:prSet presAssocID="{66CDA34C-2CE3-4B06-B825-EF1E324FE1D6}" presName="connectorText" presStyleLbl="sibTrans2D1" presStyleIdx="2" presStyleCnt="3"/>
      <dgm:spPr/>
    </dgm:pt>
    <dgm:pt modelId="{4B600045-AED8-4033-89AD-011066E9338E}" type="pres">
      <dgm:prSet presAssocID="{EFEB9D9E-1914-4409-88E1-929CDFB6D6DC}" presName="node" presStyleLbl="node1" presStyleIdx="3" presStyleCnt="4">
        <dgm:presLayoutVars>
          <dgm:bulletEnabled val="1"/>
        </dgm:presLayoutVars>
      </dgm:prSet>
      <dgm:spPr/>
    </dgm:pt>
  </dgm:ptLst>
  <dgm:cxnLst>
    <dgm:cxn modelId="{FCA1A109-5E3E-4071-9E6B-A86A1326E3AC}" srcId="{3CE7250C-A6D4-419A-948F-60A2A17207FC}" destId="{DC9D0A4E-F0AF-4319-9BEA-2DA203FBC468}" srcOrd="2" destOrd="0" parTransId="{942A389C-6408-4136-B283-C63DB531F2FE}" sibTransId="{66CDA34C-2CE3-4B06-B825-EF1E324FE1D6}"/>
    <dgm:cxn modelId="{DF00F509-DCB0-4A2A-B956-4F5070FE0FD0}" type="presOf" srcId="{3CE7250C-A6D4-419A-948F-60A2A17207FC}" destId="{4C55802E-6034-4014-B013-C594F7671CC1}" srcOrd="0" destOrd="0" presId="urn:microsoft.com/office/officeart/2005/8/layout/process1"/>
    <dgm:cxn modelId="{2EE6DC29-9604-4201-890F-7041C781B828}" type="presOf" srcId="{6669FA31-5181-433C-AC9F-D8DC9304CEBE}" destId="{79C6EA38-0607-4AF9-ADE6-85CB89D627D8}" srcOrd="0" destOrd="0" presId="urn:microsoft.com/office/officeart/2005/8/layout/process1"/>
    <dgm:cxn modelId="{E260F431-6C57-4864-9CD9-348C1CE571E3}" type="presOf" srcId="{66CDA34C-2CE3-4B06-B825-EF1E324FE1D6}" destId="{B9C79EF6-4419-4703-AD3A-EA1ED184921F}" srcOrd="1" destOrd="0" presId="urn:microsoft.com/office/officeart/2005/8/layout/process1"/>
    <dgm:cxn modelId="{755C7C49-AAE7-4035-AD50-26E7E6A194CA}" srcId="{3CE7250C-A6D4-419A-948F-60A2A17207FC}" destId="{EFEB9D9E-1914-4409-88E1-929CDFB6D6DC}" srcOrd="3" destOrd="0" parTransId="{2AA962E1-E518-428E-9AAD-195AF2AFDD14}" sibTransId="{BF33D9C1-D086-412E-A270-39F222FADC04}"/>
    <dgm:cxn modelId="{90E8F85F-D0DA-4D8C-8828-DB238963F9AB}" srcId="{3CE7250C-A6D4-419A-948F-60A2A17207FC}" destId="{164984F7-E05C-435D-8278-1DDABCEB7B6C}" srcOrd="1" destOrd="0" parTransId="{FFFE7287-ADBE-4EB1-BB9C-72E7478E72A2}" sibTransId="{3F6133F6-C892-4282-B5AA-E4D9DF4ED9C2}"/>
    <dgm:cxn modelId="{6D38336F-33D6-40DD-AF1C-43F05C2F8F70}" type="presOf" srcId="{3F6133F6-C892-4282-B5AA-E4D9DF4ED9C2}" destId="{BF505631-40C6-474C-A90C-AB5461E36276}" srcOrd="0" destOrd="0" presId="urn:microsoft.com/office/officeart/2005/8/layout/process1"/>
    <dgm:cxn modelId="{00D63F70-57AB-4995-BA7E-18512A462786}" srcId="{3CE7250C-A6D4-419A-948F-60A2A17207FC}" destId="{6669FA31-5181-433C-AC9F-D8DC9304CEBE}" srcOrd="0" destOrd="0" parTransId="{4BCD18E2-B143-4ECC-AD8B-4FF729472A54}" sibTransId="{15C28226-5496-4F8F-A68D-8BCE38339733}"/>
    <dgm:cxn modelId="{A694AC76-1790-4D43-B832-084288AA821C}" type="presOf" srcId="{15C28226-5496-4F8F-A68D-8BCE38339733}" destId="{7A3BAEC3-A570-428F-9AE1-F1094F7685A7}" srcOrd="1" destOrd="0" presId="urn:microsoft.com/office/officeart/2005/8/layout/process1"/>
    <dgm:cxn modelId="{4FC4CF7B-C810-48A0-959E-7B9BF970CB61}" type="presOf" srcId="{3F6133F6-C892-4282-B5AA-E4D9DF4ED9C2}" destId="{82272DE7-C0D0-4ADB-9A6B-DE4494CB75BC}" srcOrd="1" destOrd="0" presId="urn:microsoft.com/office/officeart/2005/8/layout/process1"/>
    <dgm:cxn modelId="{079B6987-6150-41B2-83E1-ECC9B41F0742}" type="presOf" srcId="{15C28226-5496-4F8F-A68D-8BCE38339733}" destId="{F3172124-A845-45DC-80AE-7264AE577AC2}" srcOrd="0" destOrd="0" presId="urn:microsoft.com/office/officeart/2005/8/layout/process1"/>
    <dgm:cxn modelId="{44997092-90A3-4AA0-A218-2A4CC6A43241}" type="presOf" srcId="{66CDA34C-2CE3-4B06-B825-EF1E324FE1D6}" destId="{E5B304FD-54F9-4193-90E1-EE4B970BE867}" srcOrd="0" destOrd="0" presId="urn:microsoft.com/office/officeart/2005/8/layout/process1"/>
    <dgm:cxn modelId="{DE08C9B0-1588-4A3F-9913-F8110B272A7F}" type="presOf" srcId="{EFEB9D9E-1914-4409-88E1-929CDFB6D6DC}" destId="{4B600045-AED8-4033-89AD-011066E9338E}" srcOrd="0" destOrd="0" presId="urn:microsoft.com/office/officeart/2005/8/layout/process1"/>
    <dgm:cxn modelId="{2A6D1AE5-8061-4BD2-B1B0-81A7B0DB26FA}" type="presOf" srcId="{164984F7-E05C-435D-8278-1DDABCEB7B6C}" destId="{31F1E31F-FF63-4381-A011-861B4B296554}" srcOrd="0" destOrd="0" presId="urn:microsoft.com/office/officeart/2005/8/layout/process1"/>
    <dgm:cxn modelId="{69E23EF1-6F9C-4CAE-9EEF-EB82ABC9839D}" type="presOf" srcId="{DC9D0A4E-F0AF-4319-9BEA-2DA203FBC468}" destId="{71B83BB6-D765-46D1-9938-435613AB5B3C}" srcOrd="0" destOrd="0" presId="urn:microsoft.com/office/officeart/2005/8/layout/process1"/>
    <dgm:cxn modelId="{CAE3F787-188B-44AB-BDE8-9E8E05E59E85}" type="presParOf" srcId="{4C55802E-6034-4014-B013-C594F7671CC1}" destId="{79C6EA38-0607-4AF9-ADE6-85CB89D627D8}" srcOrd="0" destOrd="0" presId="urn:microsoft.com/office/officeart/2005/8/layout/process1"/>
    <dgm:cxn modelId="{C69F77E6-F582-44B2-8BB4-499A932E342B}" type="presParOf" srcId="{4C55802E-6034-4014-B013-C594F7671CC1}" destId="{F3172124-A845-45DC-80AE-7264AE577AC2}" srcOrd="1" destOrd="0" presId="urn:microsoft.com/office/officeart/2005/8/layout/process1"/>
    <dgm:cxn modelId="{CF68DAF7-1075-4F8B-9D9D-C70E0A94ABC1}" type="presParOf" srcId="{F3172124-A845-45DC-80AE-7264AE577AC2}" destId="{7A3BAEC3-A570-428F-9AE1-F1094F7685A7}" srcOrd="0" destOrd="0" presId="urn:microsoft.com/office/officeart/2005/8/layout/process1"/>
    <dgm:cxn modelId="{95AE872F-0123-43E1-A2F8-802FC7458C42}" type="presParOf" srcId="{4C55802E-6034-4014-B013-C594F7671CC1}" destId="{31F1E31F-FF63-4381-A011-861B4B296554}" srcOrd="2" destOrd="0" presId="urn:microsoft.com/office/officeart/2005/8/layout/process1"/>
    <dgm:cxn modelId="{836D3CF8-E4FD-4BC6-AECA-EA7203187EF1}" type="presParOf" srcId="{4C55802E-6034-4014-B013-C594F7671CC1}" destId="{BF505631-40C6-474C-A90C-AB5461E36276}" srcOrd="3" destOrd="0" presId="urn:microsoft.com/office/officeart/2005/8/layout/process1"/>
    <dgm:cxn modelId="{9E2E514C-D671-4E5E-813C-7895C05DC6EA}" type="presParOf" srcId="{BF505631-40C6-474C-A90C-AB5461E36276}" destId="{82272DE7-C0D0-4ADB-9A6B-DE4494CB75BC}" srcOrd="0" destOrd="0" presId="urn:microsoft.com/office/officeart/2005/8/layout/process1"/>
    <dgm:cxn modelId="{2D75DD1A-EB2D-4946-A75F-F179CC50CF84}" type="presParOf" srcId="{4C55802E-6034-4014-B013-C594F7671CC1}" destId="{71B83BB6-D765-46D1-9938-435613AB5B3C}" srcOrd="4" destOrd="0" presId="urn:microsoft.com/office/officeart/2005/8/layout/process1"/>
    <dgm:cxn modelId="{89CA8D8D-3508-4502-AD3F-BA74A076F129}" type="presParOf" srcId="{4C55802E-6034-4014-B013-C594F7671CC1}" destId="{E5B304FD-54F9-4193-90E1-EE4B970BE867}" srcOrd="5" destOrd="0" presId="urn:microsoft.com/office/officeart/2005/8/layout/process1"/>
    <dgm:cxn modelId="{3F1AA3D3-7EA8-4F25-920E-B093C894514E}" type="presParOf" srcId="{E5B304FD-54F9-4193-90E1-EE4B970BE867}" destId="{B9C79EF6-4419-4703-AD3A-EA1ED184921F}" srcOrd="0" destOrd="0" presId="urn:microsoft.com/office/officeart/2005/8/layout/process1"/>
    <dgm:cxn modelId="{9B013ADF-A8C8-4D15-8096-303D503E00CC}" type="presParOf" srcId="{4C55802E-6034-4014-B013-C594F7671CC1}" destId="{4B600045-AED8-4033-89AD-011066E9338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6EA38-0607-4AF9-ADE6-85CB89D627D8}">
      <dsp:nvSpPr>
        <dsp:cNvPr id="0" name=""/>
        <dsp:cNvSpPr/>
      </dsp:nvSpPr>
      <dsp:spPr>
        <a:xfrm>
          <a:off x="3817" y="578778"/>
          <a:ext cx="1669070" cy="100144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Parse HQL Command(s)</a:t>
          </a:r>
        </a:p>
      </dsp:txBody>
      <dsp:txXfrm>
        <a:off x="33148" y="608109"/>
        <a:ext cx="1610408" cy="942780"/>
      </dsp:txXfrm>
    </dsp:sp>
    <dsp:sp modelId="{F3172124-A845-45DC-80AE-7264AE577AC2}">
      <dsp:nvSpPr>
        <dsp:cNvPr id="0" name=""/>
        <dsp:cNvSpPr/>
      </dsp:nvSpPr>
      <dsp:spPr>
        <a:xfrm>
          <a:off x="1839794" y="872535"/>
          <a:ext cx="353842" cy="413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839794" y="955321"/>
        <a:ext cx="247689" cy="248357"/>
      </dsp:txXfrm>
    </dsp:sp>
    <dsp:sp modelId="{31F1E31F-FF63-4381-A011-861B4B296554}">
      <dsp:nvSpPr>
        <dsp:cNvPr id="0" name=""/>
        <dsp:cNvSpPr/>
      </dsp:nvSpPr>
      <dsp:spPr>
        <a:xfrm>
          <a:off x="2340515" y="578778"/>
          <a:ext cx="1669070" cy="100144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Plan MapReduce Pipeline</a:t>
          </a:r>
        </a:p>
      </dsp:txBody>
      <dsp:txXfrm>
        <a:off x="2369846" y="608109"/>
        <a:ext cx="1610408" cy="942780"/>
      </dsp:txXfrm>
    </dsp:sp>
    <dsp:sp modelId="{BF505631-40C6-474C-A90C-AB5461E36276}">
      <dsp:nvSpPr>
        <dsp:cNvPr id="0" name=""/>
        <dsp:cNvSpPr/>
      </dsp:nvSpPr>
      <dsp:spPr>
        <a:xfrm rot="21573348">
          <a:off x="4176487" y="863399"/>
          <a:ext cx="353853" cy="413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176489" y="946596"/>
        <a:ext cx="247697" cy="248357"/>
      </dsp:txXfrm>
    </dsp:sp>
    <dsp:sp modelId="{71B83BB6-D765-46D1-9938-435613AB5B3C}">
      <dsp:nvSpPr>
        <dsp:cNvPr id="0" name=""/>
        <dsp:cNvSpPr/>
      </dsp:nvSpPr>
      <dsp:spPr>
        <a:xfrm>
          <a:off x="4677214" y="560662"/>
          <a:ext cx="1669070" cy="100144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Optimize MapReduce Pipeline</a:t>
          </a:r>
        </a:p>
      </dsp:txBody>
      <dsp:txXfrm>
        <a:off x="4706545" y="589993"/>
        <a:ext cx="1610408" cy="942780"/>
      </dsp:txXfrm>
    </dsp:sp>
    <dsp:sp modelId="{E5B304FD-54F9-4193-90E1-EE4B970BE867}">
      <dsp:nvSpPr>
        <dsp:cNvPr id="0" name=""/>
        <dsp:cNvSpPr/>
      </dsp:nvSpPr>
      <dsp:spPr>
        <a:xfrm rot="26652">
          <a:off x="6513185" y="863554"/>
          <a:ext cx="353853" cy="413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513187" y="945929"/>
        <a:ext cx="247697" cy="248357"/>
      </dsp:txXfrm>
    </dsp:sp>
    <dsp:sp modelId="{4B600045-AED8-4033-89AD-011066E9338E}">
      <dsp:nvSpPr>
        <dsp:cNvPr id="0" name=""/>
        <dsp:cNvSpPr/>
      </dsp:nvSpPr>
      <dsp:spPr>
        <a:xfrm>
          <a:off x="7013912" y="578778"/>
          <a:ext cx="1669070" cy="100144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Execute MapReduce Jobs</a:t>
          </a:r>
        </a:p>
      </dsp:txBody>
      <dsp:txXfrm>
        <a:off x="7043243" y="608109"/>
        <a:ext cx="1610408" cy="9427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9/11/18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A78C08-09AD-4519-A9BC-C03905C6BF61}" type="datetime1">
              <a:rPr lang="en-US" smtClean="0"/>
              <a:t>9/11/18</a:t>
            </a:fld>
            <a:endParaRPr lang="en-US" dirty="0"/>
          </a:p>
        </p:txBody>
      </p:sp>
      <p:sp>
        <p:nvSpPr>
          <p:cNvPr id="5" name="Footer Placeholder 4"/>
          <p:cNvSpPr>
            <a:spLocks noGrp="1"/>
          </p:cNvSpPr>
          <p:nvPr>
            <p:ph type="ftr" sz="quarter" idx="11"/>
          </p:nvPr>
        </p:nvSpPr>
        <p:spPr/>
        <p:txBody>
          <a:bodyPr/>
          <a:lstStyle/>
          <a:p>
            <a:r>
              <a:rPr lang="en-US" dirty="0"/>
              <a:t>CS595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38B0A-CBC7-4589-9C00-9ED1664F1AB1}" type="datetime1">
              <a:rPr lang="en-US" smtClean="0"/>
              <a:t>9/11/18</a:t>
            </a:fld>
            <a:endParaRPr lang="en-US" dirty="0"/>
          </a:p>
        </p:txBody>
      </p:sp>
      <p:sp>
        <p:nvSpPr>
          <p:cNvPr id="6" name="Footer Placeholder 5"/>
          <p:cNvSpPr>
            <a:spLocks noGrp="1"/>
          </p:cNvSpPr>
          <p:nvPr>
            <p:ph type="ftr" sz="quarter" idx="11"/>
          </p:nvPr>
        </p:nvSpPr>
        <p:spPr/>
        <p:txBody>
          <a:bodyPr/>
          <a:lstStyle/>
          <a:p>
            <a:r>
              <a:rPr lang="en-US" dirty="0"/>
              <a:t>CS595 Module 04</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2421A8-3801-47BA-910C-9BE58DDE0807}" type="datetime1">
              <a:rPr lang="en-US" smtClean="0"/>
              <a:t>9/11/18</a:t>
            </a:fld>
            <a:endParaRPr lang="en-US" dirty="0"/>
          </a:p>
        </p:txBody>
      </p:sp>
      <p:sp>
        <p:nvSpPr>
          <p:cNvPr id="5" name="Footer Placeholder 4"/>
          <p:cNvSpPr>
            <a:spLocks noGrp="1"/>
          </p:cNvSpPr>
          <p:nvPr>
            <p:ph type="ftr" sz="quarter" idx="11"/>
          </p:nvPr>
        </p:nvSpPr>
        <p:spPr/>
        <p:txBody>
          <a:bodyPr/>
          <a:lstStyle/>
          <a:p>
            <a:r>
              <a:rPr lang="en-US" dirty="0"/>
              <a:t>CS595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1946C-5714-47A0-A042-9C5D6D932816}" type="datetime1">
              <a:rPr lang="en-US" smtClean="0"/>
              <a:t>9/11/18</a:t>
            </a:fld>
            <a:endParaRPr lang="en-US" dirty="0"/>
          </a:p>
        </p:txBody>
      </p:sp>
      <p:sp>
        <p:nvSpPr>
          <p:cNvPr id="5" name="Footer Placeholder 4"/>
          <p:cNvSpPr>
            <a:spLocks noGrp="1"/>
          </p:cNvSpPr>
          <p:nvPr>
            <p:ph type="ftr" sz="quarter" idx="11"/>
          </p:nvPr>
        </p:nvSpPr>
        <p:spPr/>
        <p:txBody>
          <a:bodyPr/>
          <a:lstStyle/>
          <a:p>
            <a:r>
              <a:rPr lang="en-US" dirty="0"/>
              <a:t>CS595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A1E5EA-FA43-469E-8C31-1CF308866365}" type="datetime1">
              <a:rPr lang="en-US" smtClean="0"/>
              <a:t>9/11/18</a:t>
            </a:fld>
            <a:endParaRPr lang="en-US" dirty="0"/>
          </a:p>
        </p:txBody>
      </p:sp>
      <p:sp>
        <p:nvSpPr>
          <p:cNvPr id="5" name="Footer Placeholder 4"/>
          <p:cNvSpPr>
            <a:spLocks noGrp="1"/>
          </p:cNvSpPr>
          <p:nvPr>
            <p:ph type="ftr" sz="quarter" idx="11"/>
          </p:nvPr>
        </p:nvSpPr>
        <p:spPr/>
        <p:txBody>
          <a:bodyPr/>
          <a:lstStyle/>
          <a:p>
            <a:r>
              <a:rPr lang="en-US" dirty="0"/>
              <a:t>CS595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0A8B8-33BD-44FD-AD20-1B8C282D6DD0}" type="datetime1">
              <a:rPr lang="en-US" smtClean="0"/>
              <a:t>9/11/18</a:t>
            </a:fld>
            <a:endParaRPr lang="en-US" dirty="0"/>
          </a:p>
        </p:txBody>
      </p:sp>
      <p:sp>
        <p:nvSpPr>
          <p:cNvPr id="5" name="Footer Placeholder 4"/>
          <p:cNvSpPr>
            <a:spLocks noGrp="1"/>
          </p:cNvSpPr>
          <p:nvPr>
            <p:ph type="ftr" sz="quarter" idx="11"/>
          </p:nvPr>
        </p:nvSpPr>
        <p:spPr/>
        <p:txBody>
          <a:bodyPr/>
          <a:lstStyle/>
          <a:p>
            <a:r>
              <a:rPr lang="en-US"/>
              <a:t>CS595 Module 04</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E500A4-F7C2-46F2-8FD6-153B597BA365}" type="datetime1">
              <a:rPr lang="en-US" smtClean="0"/>
              <a:t>9/11/18</a:t>
            </a:fld>
            <a:endParaRPr lang="en-US" dirty="0"/>
          </a:p>
        </p:txBody>
      </p:sp>
      <p:sp>
        <p:nvSpPr>
          <p:cNvPr id="6" name="Footer Placeholder 5"/>
          <p:cNvSpPr>
            <a:spLocks noGrp="1"/>
          </p:cNvSpPr>
          <p:nvPr>
            <p:ph type="ftr" sz="quarter" idx="11"/>
          </p:nvPr>
        </p:nvSpPr>
        <p:spPr/>
        <p:txBody>
          <a:bodyPr/>
          <a:lstStyle/>
          <a:p>
            <a:r>
              <a:rPr lang="en-US"/>
              <a:t>CS595 Module 04</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A77587-2C9E-4496-A00A-EE700A902668}" type="datetime1">
              <a:rPr lang="en-US" smtClean="0"/>
              <a:t>9/11/18</a:t>
            </a:fld>
            <a:endParaRPr lang="en-US" dirty="0"/>
          </a:p>
        </p:txBody>
      </p:sp>
      <p:sp>
        <p:nvSpPr>
          <p:cNvPr id="8" name="Footer Placeholder 7"/>
          <p:cNvSpPr>
            <a:spLocks noGrp="1"/>
          </p:cNvSpPr>
          <p:nvPr>
            <p:ph type="ftr" sz="quarter" idx="11"/>
          </p:nvPr>
        </p:nvSpPr>
        <p:spPr/>
        <p:txBody>
          <a:bodyPr/>
          <a:lstStyle/>
          <a:p>
            <a:r>
              <a:rPr lang="en-US"/>
              <a:t>CS595 Module 04</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047ED7-C464-437D-8536-3867027FD5CD}" type="datetime1">
              <a:rPr lang="en-US" smtClean="0"/>
              <a:t>9/11/18</a:t>
            </a:fld>
            <a:endParaRPr lang="en-US" dirty="0"/>
          </a:p>
        </p:txBody>
      </p:sp>
      <p:sp>
        <p:nvSpPr>
          <p:cNvPr id="4" name="Footer Placeholder 3"/>
          <p:cNvSpPr>
            <a:spLocks noGrp="1"/>
          </p:cNvSpPr>
          <p:nvPr>
            <p:ph type="ftr" sz="quarter" idx="11"/>
          </p:nvPr>
        </p:nvSpPr>
        <p:spPr/>
        <p:txBody>
          <a:bodyPr/>
          <a:lstStyle/>
          <a:p>
            <a:r>
              <a:rPr lang="en-US" dirty="0"/>
              <a:t>CS595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71C314CA-71BF-4119-9B84-D25ADDE2688F}" type="datetime1">
              <a:rPr lang="en-US" smtClean="0"/>
              <a:t>9/11/18</a:t>
            </a:fld>
            <a:endParaRPr lang="en-US" dirty="0"/>
          </a:p>
        </p:txBody>
      </p:sp>
      <p:sp>
        <p:nvSpPr>
          <p:cNvPr id="4" name="Footer Placeholder 3"/>
          <p:cNvSpPr>
            <a:spLocks noGrp="1"/>
          </p:cNvSpPr>
          <p:nvPr>
            <p:ph type="ftr" sz="quarter" idx="11"/>
          </p:nvPr>
        </p:nvSpPr>
        <p:spPr/>
        <p:txBody>
          <a:bodyPr/>
          <a:lstStyle/>
          <a:p>
            <a:r>
              <a:rPr lang="en-US" dirty="0"/>
              <a:t>CS595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0EB98-FCEF-4466-86B2-5D2E8508D3C9}" type="datetime1">
              <a:rPr lang="en-US" smtClean="0"/>
              <a:t>9/11/18</a:t>
            </a:fld>
            <a:endParaRPr lang="en-US" dirty="0"/>
          </a:p>
        </p:txBody>
      </p:sp>
      <p:sp>
        <p:nvSpPr>
          <p:cNvPr id="3" name="Footer Placeholder 2"/>
          <p:cNvSpPr>
            <a:spLocks noGrp="1"/>
          </p:cNvSpPr>
          <p:nvPr>
            <p:ph type="ftr" sz="quarter" idx="11"/>
          </p:nvPr>
        </p:nvSpPr>
        <p:spPr/>
        <p:txBody>
          <a:bodyPr/>
          <a:lstStyle/>
          <a:p>
            <a:r>
              <a:rPr lang="en-US" dirty="0"/>
              <a:t>CS595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22B7E3-F639-485E-ABDD-067031DEEF93}" type="datetime1">
              <a:rPr lang="en-US" smtClean="0"/>
              <a:t>9/11/18</a:t>
            </a:fld>
            <a:endParaRPr lang="en-US" dirty="0"/>
          </a:p>
        </p:txBody>
      </p:sp>
      <p:sp>
        <p:nvSpPr>
          <p:cNvPr id="6" name="Footer Placeholder 5"/>
          <p:cNvSpPr>
            <a:spLocks noGrp="1"/>
          </p:cNvSpPr>
          <p:nvPr>
            <p:ph type="ftr" sz="quarter" idx="11"/>
          </p:nvPr>
        </p:nvSpPr>
        <p:spPr/>
        <p:txBody>
          <a:bodyPr/>
          <a:lstStyle/>
          <a:p>
            <a:r>
              <a:rPr lang="en-US" dirty="0"/>
              <a:t>CS595 Module 04</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453E1FA-BAD2-4051-BEF2-1870CC1E52CC}" type="datetime1">
              <a:rPr lang="en-US" smtClean="0"/>
              <a:t>9/11/18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dirty="0"/>
              <a:t>CS595 Module 04</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dirty="0"/>
              <a:t>CS595—Big Data Technologies</a:t>
            </a:r>
          </a:p>
        </p:txBody>
      </p:sp>
      <p:sp>
        <p:nvSpPr>
          <p:cNvPr id="3" name="Subtitle 2"/>
          <p:cNvSpPr>
            <a:spLocks noGrp="1"/>
          </p:cNvSpPr>
          <p:nvPr>
            <p:ph type="subTitle" idx="1"/>
          </p:nvPr>
        </p:nvSpPr>
        <p:spPr/>
        <p:txBody>
          <a:bodyPr/>
          <a:lstStyle/>
          <a:p>
            <a:r>
              <a:rPr lang="en-US" dirty="0"/>
              <a:t>Module 04</a:t>
            </a:r>
          </a:p>
          <a:p>
            <a:r>
              <a:rPr lang="en-US" dirty="0"/>
              <a:t>Hive</a:t>
            </a:r>
          </a:p>
        </p:txBody>
      </p:sp>
      <p:sp>
        <p:nvSpPr>
          <p:cNvPr id="4" name="Footer Placeholder 3"/>
          <p:cNvSpPr>
            <a:spLocks noGrp="1"/>
          </p:cNvSpPr>
          <p:nvPr>
            <p:ph type="ftr" sz="quarter" idx="11"/>
          </p:nvPr>
        </p:nvSpPr>
        <p:spPr/>
        <p:txBody>
          <a:bodyPr/>
          <a:lstStyle/>
          <a:p>
            <a:r>
              <a:rPr lang="en-US" dirty="0"/>
              <a:t>CS595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WordCount</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a:t>In both examples, files were tokenized into words using the simplest possible approach; splitting on whitespace boundaries</a:t>
            </a:r>
          </a:p>
          <a:p>
            <a:r>
              <a:rPr lang="en-US" dirty="0"/>
              <a:t>This approach doesn’t properly handle punctuation</a:t>
            </a:r>
          </a:p>
          <a:p>
            <a:r>
              <a:rPr lang="en-US" dirty="0"/>
              <a:t>It doesn’t recognize that singular and plural forms of words are the same word, etc. However, it’s good enough for our purposes here</a:t>
            </a:r>
          </a:p>
          <a:p>
            <a:r>
              <a:rPr lang="en-US" dirty="0"/>
              <a:t>The virtue of the Java API is ability to customize each detail of algorithm implementation</a:t>
            </a:r>
          </a:p>
          <a:p>
            <a:r>
              <a:rPr lang="en-US" dirty="0"/>
              <a:t>However, most of the time, you just don’t need that level of control and it slows you down considerably when you have to manage all those details.</a:t>
            </a:r>
          </a:p>
          <a:p>
            <a:r>
              <a:rPr lang="en-US" dirty="0"/>
              <a:t>If you’re not a programmer, then writing Java MapReduce code is largely out of reach</a:t>
            </a:r>
          </a:p>
          <a:p>
            <a:r>
              <a:rPr lang="en-US" dirty="0"/>
              <a:t>However, if you already know SQL, learning Hive is relatively straightforward and many applications are quick and easy to implement</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7634626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lstStyle/>
          <a:p>
            <a:r>
              <a:rPr lang="en-US" dirty="0"/>
              <a:t>To enable dynamic partitioning you must set some Hive properties to non-default value</a:t>
            </a:r>
          </a:p>
          <a:p>
            <a:pPr marL="274320" lvl="1" indent="0">
              <a:buNone/>
            </a:pPr>
            <a:r>
              <a:rPr lang="en-US" dirty="0"/>
              <a:t>SET </a:t>
            </a:r>
            <a:r>
              <a:rPr lang="en-US" dirty="0" err="1"/>
              <a:t>hive.exec.dynamic.partition</a:t>
            </a:r>
            <a:r>
              <a:rPr lang="en-US" dirty="0"/>
              <a:t>=true;</a:t>
            </a:r>
          </a:p>
          <a:p>
            <a:pPr marL="274320" lvl="1" indent="0">
              <a:buNone/>
            </a:pPr>
            <a:r>
              <a:rPr lang="en-US" dirty="0"/>
              <a:t>SET </a:t>
            </a:r>
            <a:r>
              <a:rPr lang="en-US" dirty="0" err="1"/>
              <a:t>hive.exec.dynamic.partition.mode</a:t>
            </a:r>
            <a:r>
              <a:rPr lang="en-US" dirty="0"/>
              <a:t>=non-strict</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100</a:t>
            </a:fld>
            <a:endParaRPr lang="en-US" dirty="0"/>
          </a:p>
        </p:txBody>
      </p:sp>
    </p:spTree>
    <p:extLst>
      <p:ext uri="{BB962C8B-B14F-4D97-AF65-F5344CB8AC3E}">
        <p14:creationId xmlns:p14="http://schemas.microsoft.com/office/powerpoint/2010/main" val="15588771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Now let’s assume we have a table defined as follows:</a:t>
            </a:r>
          </a:p>
          <a:p>
            <a:r>
              <a:rPr lang="en-US" dirty="0"/>
              <a:t>Create the table with partitions:</a:t>
            </a:r>
          </a:p>
          <a:p>
            <a:endParaRPr lang="en-US" dirty="0"/>
          </a:p>
          <a:p>
            <a:pPr marL="274320" lvl="1" indent="0">
              <a:buNone/>
            </a:pPr>
            <a:r>
              <a:rPr lang="en-US" dirty="0"/>
              <a:t>CREATE TABLE patents (</a:t>
            </a:r>
          </a:p>
          <a:p>
            <a:pPr marL="274320" lvl="1" indent="0">
              <a:buNone/>
            </a:pPr>
            <a:r>
              <a:rPr lang="en-US" dirty="0" err="1"/>
              <a:t>citing_patent</a:t>
            </a:r>
            <a:r>
              <a:rPr lang="en-US" dirty="0"/>
              <a:t>      	INT,</a:t>
            </a:r>
          </a:p>
          <a:p>
            <a:pPr marL="274320" lvl="1" indent="0">
              <a:buNone/>
            </a:pPr>
            <a:r>
              <a:rPr lang="en-US" dirty="0" err="1"/>
              <a:t>cited_patent</a:t>
            </a:r>
            <a:r>
              <a:rPr lang="en-US" dirty="0"/>
              <a:t>       	INT,</a:t>
            </a:r>
          </a:p>
          <a:p>
            <a:pPr marL="274320" lvl="1" indent="0">
              <a:buNone/>
            </a:pPr>
            <a:r>
              <a:rPr lang="en-US" dirty="0"/>
              <a:t>assignee           	STRING,</a:t>
            </a:r>
          </a:p>
          <a:p>
            <a:pPr marL="274320" lvl="1" indent="0">
              <a:buNone/>
            </a:pPr>
            <a:r>
              <a:rPr lang="en-US" dirty="0" err="1"/>
              <a:t>companyname</a:t>
            </a:r>
            <a:r>
              <a:rPr lang="en-US" dirty="0"/>
              <a:t>        	STRING,</a:t>
            </a:r>
          </a:p>
          <a:p>
            <a:pPr marL="274320" lvl="1" indent="0">
              <a:buNone/>
            </a:pPr>
            <a:r>
              <a:rPr lang="en-US" dirty="0" err="1"/>
              <a:t>publication_date</a:t>
            </a:r>
            <a:r>
              <a:rPr lang="en-US" dirty="0"/>
              <a:t>   	STRING)</a:t>
            </a:r>
          </a:p>
          <a:p>
            <a:pPr marL="274320" lvl="1" indent="0">
              <a:buNone/>
            </a:pPr>
            <a:endParaRPr lang="en-US" dirty="0"/>
          </a:p>
          <a:p>
            <a:pPr marL="274320" lvl="1" indent="0">
              <a:buNone/>
            </a:pPr>
            <a:r>
              <a:rPr lang="en-US" dirty="0"/>
              <a:t>PARTITIONED BY (</a:t>
            </a:r>
          </a:p>
          <a:p>
            <a:pPr marL="274320" lvl="1" indent="0">
              <a:buNone/>
            </a:pPr>
            <a:r>
              <a:rPr lang="en-US" dirty="0"/>
              <a:t>year  INT,</a:t>
            </a:r>
          </a:p>
          <a:p>
            <a:pPr marL="274320" lvl="1" indent="0">
              <a:buNone/>
            </a:pPr>
            <a:r>
              <a:rPr lang="en-US" dirty="0"/>
              <a:t>month INT,</a:t>
            </a:r>
          </a:p>
          <a:p>
            <a:pPr marL="274320" lvl="1" indent="0">
              <a:buNone/>
            </a:pPr>
            <a:r>
              <a:rPr lang="en-US" dirty="0"/>
              <a:t>day   INT);</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101</a:t>
            </a:fld>
            <a:endParaRPr lang="en-US" dirty="0"/>
          </a:p>
        </p:txBody>
      </p:sp>
    </p:spTree>
    <p:extLst>
      <p:ext uri="{BB962C8B-B14F-4D97-AF65-F5344CB8AC3E}">
        <p14:creationId xmlns:p14="http://schemas.microsoft.com/office/powerpoint/2010/main" val="28608448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a:bodyPr>
          <a:lstStyle/>
          <a:p>
            <a:r>
              <a:rPr lang="en-US" dirty="0"/>
              <a:t>To load the data into the “patents” table we specify an INSERT command as follows for some external table</a:t>
            </a:r>
          </a:p>
          <a:p>
            <a:pPr marL="0" indent="0">
              <a:buNone/>
            </a:pPr>
            <a:endParaRPr lang="en-US" dirty="0"/>
          </a:p>
          <a:p>
            <a:pPr marL="274320" lvl="1" indent="0">
              <a:buNone/>
            </a:pPr>
            <a:r>
              <a:rPr lang="en-US" dirty="0"/>
              <a:t>INSERT OVERWRITE INTO TABLE patents </a:t>
            </a:r>
          </a:p>
          <a:p>
            <a:pPr marL="274320" lvl="1" indent="0">
              <a:buNone/>
            </a:pPr>
            <a:r>
              <a:rPr lang="en-US" dirty="0"/>
              <a:t>PARTITION (year, month, day)</a:t>
            </a:r>
          </a:p>
          <a:p>
            <a:pPr marL="274320" lvl="1" indent="0">
              <a:buNone/>
            </a:pPr>
            <a:r>
              <a:rPr lang="en-US" dirty="0"/>
              <a:t>SELECT citing, cited, name, company, year, month, day</a:t>
            </a:r>
          </a:p>
          <a:p>
            <a:pPr marL="274320" lvl="1" indent="0">
              <a:buNone/>
            </a:pPr>
            <a:r>
              <a:rPr lang="en-US" dirty="0"/>
              <a:t>FROM </a:t>
            </a:r>
            <a:r>
              <a:rPr lang="en-US" dirty="0" err="1"/>
              <a:t>patents_raw_data</a:t>
            </a:r>
            <a:r>
              <a:rPr lang="en-US" dirty="0"/>
              <a:t>;</a:t>
            </a:r>
          </a:p>
          <a:p>
            <a:pPr marL="274320" lvl="1" indent="0">
              <a:buNone/>
            </a:pPr>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102</a:t>
            </a:fld>
            <a:endParaRPr lang="en-US" dirty="0"/>
          </a:p>
        </p:txBody>
      </p:sp>
    </p:spTree>
    <p:extLst>
      <p:ext uri="{BB962C8B-B14F-4D97-AF65-F5344CB8AC3E}">
        <p14:creationId xmlns:p14="http://schemas.microsoft.com/office/powerpoint/2010/main" val="17830195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lnSpcReduction="10000"/>
          </a:bodyPr>
          <a:lstStyle/>
          <a:p>
            <a:r>
              <a:rPr lang="en-US" dirty="0"/>
              <a:t>The table, “</a:t>
            </a:r>
            <a:r>
              <a:rPr lang="en-US" dirty="0" err="1"/>
              <a:t>patents_raw_data</a:t>
            </a:r>
            <a:r>
              <a:rPr lang="en-US" dirty="0"/>
              <a:t>”, is an external table, which points to patent raw data</a:t>
            </a:r>
          </a:p>
          <a:p>
            <a:r>
              <a:rPr lang="en-US" dirty="0"/>
              <a:t>The order of the partition columns specified in the “SELECT” clause is in exactly the same order as the partition columns specified in the “PARTITIONED BY” clause in create table query</a:t>
            </a:r>
          </a:p>
          <a:p>
            <a:r>
              <a:rPr lang="en-US" dirty="0"/>
              <a:t>Also, the columns year, month, and day are purposefully specified at the very end in the “SELECT” clause</a:t>
            </a:r>
          </a:p>
          <a:p>
            <a:pPr lvl="1"/>
            <a:r>
              <a:rPr lang="en-US" dirty="0"/>
              <a:t>The is required for dynamic partitioning to work</a:t>
            </a:r>
          </a:p>
          <a:p>
            <a:r>
              <a:rPr lang="en-US" dirty="0"/>
              <a:t>Hive splits the data into multiple partitions by year, month, and day values</a:t>
            </a:r>
          </a:p>
          <a:p>
            <a:r>
              <a:rPr lang="en-US" dirty="0"/>
              <a:t>It also updates the Hive </a:t>
            </a:r>
            <a:r>
              <a:rPr lang="en-US" dirty="0" err="1"/>
              <a:t>metastore</a:t>
            </a:r>
            <a:r>
              <a:rPr lang="en-US" dirty="0"/>
              <a:t> automatically without explicit user intervention.</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103</a:t>
            </a:fld>
            <a:endParaRPr lang="en-US" dirty="0"/>
          </a:p>
        </p:txBody>
      </p:sp>
    </p:spTree>
    <p:extLst>
      <p:ext uri="{BB962C8B-B14F-4D97-AF65-F5344CB8AC3E}">
        <p14:creationId xmlns:p14="http://schemas.microsoft.com/office/powerpoint/2010/main" val="10294795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SELECT operator outlined here supports queries of Hive databases</a:t>
            </a:r>
          </a:p>
          <a:p>
            <a:pPr marL="0" indent="0">
              <a:buNone/>
            </a:pPr>
            <a:endParaRPr lang="en-US" dirty="0"/>
          </a:p>
          <a:p>
            <a:pPr marL="274320" lvl="1" indent="0">
              <a:buNone/>
            </a:pPr>
            <a:r>
              <a:rPr lang="en-US" dirty="0"/>
              <a:t>SELECT [ALL | DISTINCT] </a:t>
            </a:r>
            <a:r>
              <a:rPr lang="en-US" dirty="0" err="1"/>
              <a:t>select_expr</a:t>
            </a:r>
            <a:r>
              <a:rPr lang="en-US" dirty="0"/>
              <a:t>, </a:t>
            </a:r>
            <a:r>
              <a:rPr lang="en-US" dirty="0" err="1"/>
              <a:t>select_expr</a:t>
            </a:r>
            <a:r>
              <a:rPr lang="en-US" dirty="0"/>
              <a:t>, ...</a:t>
            </a:r>
          </a:p>
          <a:p>
            <a:pPr marL="274320" lvl="1" indent="0">
              <a:buNone/>
            </a:pPr>
            <a:r>
              <a:rPr lang="en-US" dirty="0"/>
              <a:t>  FROM </a:t>
            </a:r>
            <a:r>
              <a:rPr lang="en-US" dirty="0" err="1"/>
              <a:t>table_reference</a:t>
            </a:r>
            <a:endParaRPr lang="en-US" dirty="0"/>
          </a:p>
          <a:p>
            <a:pPr marL="274320" lvl="1" indent="0">
              <a:buNone/>
            </a:pPr>
            <a:r>
              <a:rPr lang="en-US" dirty="0"/>
              <a:t>  [WHERE </a:t>
            </a:r>
            <a:r>
              <a:rPr lang="en-US" dirty="0" err="1"/>
              <a:t>where_condition</a:t>
            </a:r>
            <a:r>
              <a:rPr lang="en-US" dirty="0"/>
              <a:t>]</a:t>
            </a:r>
          </a:p>
          <a:p>
            <a:pPr marL="274320" lvl="1" indent="0">
              <a:buNone/>
            </a:pPr>
            <a:r>
              <a:rPr lang="en-US" dirty="0"/>
              <a:t>  [GROUP BY </a:t>
            </a:r>
            <a:r>
              <a:rPr lang="en-US" dirty="0" err="1"/>
              <a:t>col_list</a:t>
            </a:r>
            <a:r>
              <a:rPr lang="en-US" dirty="0"/>
              <a:t>]</a:t>
            </a:r>
          </a:p>
          <a:p>
            <a:pPr marL="274320" lvl="1" indent="0">
              <a:buNone/>
            </a:pPr>
            <a:r>
              <a:rPr lang="en-US" dirty="0"/>
              <a:t>  [ORDER BY </a:t>
            </a:r>
            <a:r>
              <a:rPr lang="en-US" dirty="0" err="1"/>
              <a:t>col_list</a:t>
            </a:r>
            <a:r>
              <a:rPr lang="en-US" dirty="0"/>
              <a:t>]</a:t>
            </a:r>
          </a:p>
          <a:p>
            <a:pPr marL="274320" lvl="1" indent="0">
              <a:buNone/>
            </a:pPr>
            <a:r>
              <a:rPr lang="en-US" dirty="0"/>
              <a:t>  [CLUSTER BY </a:t>
            </a:r>
            <a:r>
              <a:rPr lang="en-US" dirty="0" err="1"/>
              <a:t>col_list</a:t>
            </a:r>
            <a:endParaRPr lang="en-US" dirty="0"/>
          </a:p>
          <a:p>
            <a:pPr marL="274320" lvl="1" indent="0">
              <a:buNone/>
            </a:pPr>
            <a:r>
              <a:rPr lang="en-US" dirty="0"/>
              <a:t>    | [DISTRIBUTE BY </a:t>
            </a:r>
            <a:r>
              <a:rPr lang="en-US" dirty="0" err="1"/>
              <a:t>col_list</a:t>
            </a:r>
            <a:r>
              <a:rPr lang="en-US" dirty="0"/>
              <a:t>] [SORT BY </a:t>
            </a:r>
            <a:r>
              <a:rPr lang="en-US" dirty="0" err="1"/>
              <a:t>col_list</a:t>
            </a:r>
            <a:r>
              <a:rPr lang="en-US" dirty="0"/>
              <a:t>]</a:t>
            </a:r>
          </a:p>
          <a:p>
            <a:pPr marL="274320" lvl="1" indent="0">
              <a:buNone/>
            </a:pPr>
            <a:r>
              <a:rPr lang="en-US" dirty="0"/>
              <a:t>  ]</a:t>
            </a:r>
          </a:p>
          <a:p>
            <a:pPr marL="274320" lvl="1" indent="0">
              <a:buNone/>
            </a:pPr>
            <a:r>
              <a:rPr lang="en-US" dirty="0"/>
              <a:t> [LIMIT number]</a:t>
            </a:r>
          </a:p>
          <a:p>
            <a:pPr marL="274320" lvl="1" indent="0">
              <a:buNone/>
            </a:pPr>
            <a:endParaRPr lang="en-US" dirty="0"/>
          </a:p>
          <a:p>
            <a:r>
              <a:rPr lang="en-US" dirty="0"/>
              <a:t>It has many aspects that are similar to the equivalent operator defined in the SQL-92 standard for relational databases</a:t>
            </a:r>
          </a:p>
          <a:p>
            <a:r>
              <a:rPr lang="en-US" dirty="0"/>
              <a:t>This facilitates its use by analysts who are familiar with that paradigm</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104</a:t>
            </a:fld>
            <a:endParaRPr lang="en-US" dirty="0"/>
          </a:p>
        </p:txBody>
      </p:sp>
    </p:spTree>
    <p:extLst>
      <p:ext uri="{BB962C8B-B14F-4D97-AF65-F5344CB8AC3E}">
        <p14:creationId xmlns:p14="http://schemas.microsoft.com/office/powerpoint/2010/main" val="1817365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lstStyle/>
          <a:p>
            <a:r>
              <a:rPr lang="en-US" dirty="0"/>
              <a:t>In general, a SELECT query scans the entire table</a:t>
            </a:r>
          </a:p>
          <a:p>
            <a:r>
              <a:rPr lang="en-US" dirty="0"/>
              <a:t>If a table created using the PARTITIONED BY clause, a query can do </a:t>
            </a:r>
            <a:r>
              <a:rPr lang="en-US" b="1" dirty="0"/>
              <a:t>partition pruning</a:t>
            </a:r>
            <a:r>
              <a:rPr lang="en-US" dirty="0"/>
              <a:t> and scan only a fraction of the table related to partitions specified by the query</a:t>
            </a:r>
          </a:p>
          <a:p>
            <a:r>
              <a:rPr lang="en-US" dirty="0"/>
              <a:t>Hive currently does partition pruning if the partition predicates are specified in the WHERE clause </a:t>
            </a:r>
          </a:p>
          <a:p>
            <a:pPr lvl="1"/>
            <a:r>
              <a:rPr lang="en-US" dirty="0"/>
              <a:t>Or the ON clause in a JOIN</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105</a:t>
            </a:fld>
            <a:endParaRPr lang="en-US" dirty="0"/>
          </a:p>
        </p:txBody>
      </p:sp>
    </p:spTree>
    <p:extLst>
      <p:ext uri="{BB962C8B-B14F-4D97-AF65-F5344CB8AC3E}">
        <p14:creationId xmlns:p14="http://schemas.microsoft.com/office/powerpoint/2010/main" val="30844690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lstStyle/>
          <a:p>
            <a:r>
              <a:rPr lang="en-US" dirty="0"/>
              <a:t>If table </a:t>
            </a:r>
            <a:r>
              <a:rPr lang="en-US" dirty="0" err="1"/>
              <a:t>page_views</a:t>
            </a:r>
            <a:r>
              <a:rPr lang="en-US" dirty="0"/>
              <a:t> is partitioned on column date…</a:t>
            </a:r>
          </a:p>
          <a:p>
            <a:r>
              <a:rPr lang="en-US" dirty="0"/>
              <a:t>The following retrieves rows for just days between 2008-03-01 and 2008-03-31</a:t>
            </a:r>
          </a:p>
          <a:p>
            <a:endParaRPr lang="en-US" dirty="0"/>
          </a:p>
          <a:p>
            <a:pPr marL="274320" lvl="1" indent="0">
              <a:buNone/>
            </a:pPr>
            <a:r>
              <a:rPr lang="en-US" dirty="0"/>
              <a:t>SELECT page_views.*</a:t>
            </a:r>
          </a:p>
          <a:p>
            <a:pPr marL="274320" lvl="1" indent="0">
              <a:buNone/>
            </a:pPr>
            <a:r>
              <a:rPr lang="en-US" dirty="0"/>
              <a:t>FROM </a:t>
            </a:r>
            <a:r>
              <a:rPr lang="en-US" dirty="0" err="1"/>
              <a:t>page_views</a:t>
            </a:r>
            <a:endParaRPr lang="en-US" dirty="0"/>
          </a:p>
          <a:p>
            <a:pPr marL="274320" lvl="1" indent="0">
              <a:buNone/>
            </a:pPr>
            <a:r>
              <a:rPr lang="en-US" dirty="0"/>
              <a:t>WHERE </a:t>
            </a:r>
            <a:r>
              <a:rPr lang="en-US" dirty="0" err="1"/>
              <a:t>page_views.date</a:t>
            </a:r>
            <a:r>
              <a:rPr lang="en-US" dirty="0"/>
              <a:t> &gt;= '2008-03-01' </a:t>
            </a:r>
          </a:p>
          <a:p>
            <a:pPr marL="274320" lvl="1" indent="0">
              <a:buNone/>
            </a:pPr>
            <a:r>
              <a:rPr lang="en-US" dirty="0"/>
              <a:t>AND </a:t>
            </a:r>
            <a:r>
              <a:rPr lang="en-US" dirty="0" err="1"/>
              <a:t>page_views.date</a:t>
            </a:r>
            <a:r>
              <a:rPr lang="en-US" dirty="0"/>
              <a:t> &lt;= '2008-03-31'</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106</a:t>
            </a:fld>
            <a:endParaRPr lang="en-US" dirty="0"/>
          </a:p>
        </p:txBody>
      </p:sp>
    </p:spTree>
    <p:extLst>
      <p:ext uri="{BB962C8B-B14F-4D97-AF65-F5344CB8AC3E}">
        <p14:creationId xmlns:p14="http://schemas.microsoft.com/office/powerpoint/2010/main" val="4594544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lstStyle/>
          <a:p>
            <a:r>
              <a:rPr lang="en-US" dirty="0"/>
              <a:t>When you select columns that are one of the collection types, Hive uses JSON (JavaScript Object Notation) syntax for the output</a:t>
            </a:r>
          </a:p>
          <a:p>
            <a:r>
              <a:rPr lang="en-US" dirty="0"/>
              <a:t>First, let’s select an ARRAY, where a comma-separated list surrounded with […] is used</a:t>
            </a:r>
          </a:p>
          <a:p>
            <a:pPr lvl="1"/>
            <a:r>
              <a:rPr lang="en-US" dirty="0"/>
              <a:t>Note that STRING elements of the collection are quoted</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107</a:t>
            </a:fld>
            <a:endParaRPr lang="en-US" dirty="0"/>
          </a:p>
        </p:txBody>
      </p:sp>
    </p:spTree>
    <p:extLst>
      <p:ext uri="{BB962C8B-B14F-4D97-AF65-F5344CB8AC3E}">
        <p14:creationId xmlns:p14="http://schemas.microsoft.com/office/powerpoint/2010/main" val="31224128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Computing With Column Values</a:t>
            </a:r>
          </a:p>
        </p:txBody>
      </p:sp>
      <p:sp>
        <p:nvSpPr>
          <p:cNvPr id="3" name="Content Placeholder 2"/>
          <p:cNvSpPr>
            <a:spLocks noGrp="1"/>
          </p:cNvSpPr>
          <p:nvPr>
            <p:ph idx="1"/>
          </p:nvPr>
        </p:nvSpPr>
        <p:spPr/>
        <p:txBody>
          <a:bodyPr/>
          <a:lstStyle/>
          <a:p>
            <a:r>
              <a:rPr lang="en-US" dirty="0"/>
              <a:t>Not only can you SELECT columns in a table…</a:t>
            </a:r>
          </a:p>
          <a:p>
            <a:r>
              <a:rPr lang="en-US" dirty="0"/>
              <a:t>But you can manipulate column values using function calls and arithmetic expressions</a:t>
            </a:r>
          </a:p>
          <a:p>
            <a:pPr marL="274320" lvl="1" indent="0">
              <a:buNone/>
            </a:pPr>
            <a:r>
              <a:rPr lang="en-US" dirty="0"/>
              <a:t>SELECT upper(name), salary, deductions["Federal Taxes"],</a:t>
            </a:r>
          </a:p>
          <a:p>
            <a:pPr marL="274320" lvl="1" indent="0">
              <a:buNone/>
            </a:pPr>
            <a:r>
              <a:rPr lang="en-US" dirty="0"/>
              <a:t>round(salary * (1 - deductions["Federal Taxes"])) FROM employees;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108</a:t>
            </a:fld>
            <a:endParaRPr lang="en-US" dirty="0"/>
          </a:p>
        </p:txBody>
      </p:sp>
    </p:spTree>
    <p:extLst>
      <p:ext uri="{BB962C8B-B14F-4D97-AF65-F5344CB8AC3E}">
        <p14:creationId xmlns:p14="http://schemas.microsoft.com/office/powerpoint/2010/main" val="234757608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lstStyle/>
          <a:p>
            <a:pPr fontAlgn="base"/>
            <a:r>
              <a:rPr lang="en-US" dirty="0"/>
              <a:t>A special kind of function is the </a:t>
            </a:r>
            <a:r>
              <a:rPr lang="en-US" i="1" dirty="0"/>
              <a:t>aggregate</a:t>
            </a:r>
            <a:r>
              <a:rPr lang="en-US" dirty="0"/>
              <a:t> function that returns a single value resulting from some computation over many rows</a:t>
            </a:r>
          </a:p>
          <a:p>
            <a:pPr fontAlgn="base"/>
            <a:r>
              <a:rPr lang="en-US" dirty="0"/>
              <a:t>Perhaps the two best known examples are count, which counts the number of rows and </a:t>
            </a:r>
            <a:r>
              <a:rPr lang="en-US" dirty="0" err="1"/>
              <a:t>avg</a:t>
            </a:r>
            <a:r>
              <a:rPr lang="en-US" dirty="0"/>
              <a:t>, which returns the average value of the specified column values</a:t>
            </a:r>
          </a:p>
          <a:p>
            <a:pPr fontAlgn="base"/>
            <a:r>
              <a:rPr lang="en-US" dirty="0"/>
              <a:t>Here is a query that counts the number of employees, averages their salaries and provides the min and max salaries</a:t>
            </a:r>
          </a:p>
          <a:p>
            <a:pPr marL="274320" lvl="1" indent="0" fontAlgn="base">
              <a:buNone/>
            </a:pPr>
            <a:r>
              <a:rPr lang="en-US" dirty="0"/>
              <a:t>SELECT count(*), </a:t>
            </a:r>
            <a:r>
              <a:rPr lang="en-US" dirty="0" err="1"/>
              <a:t>avg</a:t>
            </a:r>
            <a:r>
              <a:rPr lang="en-US" dirty="0"/>
              <a:t>(salary), min(salary), max(salary) </a:t>
            </a:r>
          </a:p>
          <a:p>
            <a:pPr marL="274320" lvl="1" indent="0" fontAlgn="base">
              <a:buNone/>
            </a:pPr>
            <a:r>
              <a:rPr lang="en-US" dirty="0"/>
              <a:t>FROM employees;</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109</a:t>
            </a:fld>
            <a:endParaRPr lang="en-US" dirty="0"/>
          </a:p>
        </p:txBody>
      </p:sp>
    </p:spTree>
    <p:extLst>
      <p:ext uri="{BB962C8B-B14F-4D97-AF65-F5344CB8AC3E}">
        <p14:creationId xmlns:p14="http://schemas.microsoft.com/office/powerpoint/2010/main" val="159307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Hadoop For Big Data Management</a:t>
            </a:r>
            <a:endParaRPr lang="en-US" dirty="0"/>
          </a:p>
        </p:txBody>
      </p:sp>
      <p:sp>
        <p:nvSpPr>
          <p:cNvPr id="3" name="Content Placeholder 2"/>
          <p:cNvSpPr>
            <a:spLocks noGrp="1"/>
          </p:cNvSpPr>
          <p:nvPr>
            <p:ph idx="1"/>
          </p:nvPr>
        </p:nvSpPr>
        <p:spPr/>
        <p:txBody>
          <a:bodyPr>
            <a:normAutofit fontScale="92500"/>
          </a:bodyPr>
          <a:lstStyle/>
          <a:p>
            <a:r>
              <a:rPr lang="en-US" dirty="0"/>
              <a:t>Hive is not a full database</a:t>
            </a:r>
          </a:p>
          <a:p>
            <a:r>
              <a:rPr lang="en-US" dirty="0"/>
              <a:t>The design constraints and limitations of Hadoop and HDFS impose limits on what Hive can do</a:t>
            </a:r>
          </a:p>
          <a:p>
            <a:r>
              <a:rPr lang="en-US" dirty="0"/>
              <a:t>The biggest limitation is that Hive does not provide record-level update, insert, nor delete</a:t>
            </a:r>
          </a:p>
          <a:p>
            <a:r>
              <a:rPr lang="en-US" dirty="0"/>
              <a:t>You can generate new tables from queries or output query results to files</a:t>
            </a:r>
          </a:p>
          <a:p>
            <a:r>
              <a:rPr lang="en-US" dirty="0"/>
              <a:t>Also, because Hadoop is a batch-oriented system, Hive queries have higher latency</a:t>
            </a:r>
          </a:p>
          <a:p>
            <a:pPr lvl="1"/>
            <a:r>
              <a:rPr lang="en-US" dirty="0"/>
              <a:t>Due to the start-up overhead for MapReduce jobs</a:t>
            </a:r>
          </a:p>
          <a:p>
            <a:r>
              <a:rPr lang="en-US" dirty="0"/>
              <a:t>Queries that would finish in seconds for a traditional database take longer for Hive, even for relatively small data sets</a:t>
            </a:r>
          </a:p>
          <a:p>
            <a:r>
              <a:rPr lang="en-US" dirty="0"/>
              <a:t>Finally, Hive does not provide transactions.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39356018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normAutofit/>
          </a:bodyPr>
          <a:lstStyle/>
          <a:p>
            <a:pPr fontAlgn="base"/>
            <a:r>
              <a:rPr lang="en-US" dirty="0"/>
              <a:t>While SELECT clauses select columns, WHERE clauses are filters; they select which records to return</a:t>
            </a:r>
          </a:p>
          <a:p>
            <a:pPr marL="0" indent="0" fontAlgn="base">
              <a:buNone/>
            </a:pPr>
            <a:endParaRPr lang="en-US" dirty="0"/>
          </a:p>
          <a:p>
            <a:pPr marL="274320" lvl="1" indent="0">
              <a:buNone/>
            </a:pPr>
            <a:r>
              <a:rPr lang="en-US" dirty="0"/>
              <a:t>SELECT * FROM employees</a:t>
            </a:r>
          </a:p>
          <a:p>
            <a:pPr marL="274320" lvl="1" indent="0">
              <a:buNone/>
            </a:pPr>
            <a:r>
              <a:rPr lang="en-US" dirty="0"/>
              <a:t>WHERE country = 'US' AND state = 'CA';</a:t>
            </a:r>
          </a:p>
          <a:p>
            <a:pPr marL="274320" lvl="1" indent="0">
              <a:buNone/>
            </a:pPr>
            <a:endParaRPr lang="en-US" dirty="0"/>
          </a:p>
          <a:p>
            <a:pPr marL="274320" lvl="1" indent="0">
              <a:buNone/>
            </a:pPr>
            <a:r>
              <a:rPr lang="en-US" sz="1800" dirty="0"/>
              <a:t>SELECT e.* FROM</a:t>
            </a:r>
          </a:p>
          <a:p>
            <a:pPr marL="274320" lvl="1" indent="0">
              <a:buNone/>
            </a:pPr>
            <a:r>
              <a:rPr lang="en-US" sz="1800" dirty="0"/>
              <a:t>    (SELECT name, salary, deductions["Fed Taxes"] as </a:t>
            </a:r>
            <a:r>
              <a:rPr lang="en-US" sz="1800" dirty="0" err="1"/>
              <a:t>ded</a:t>
            </a:r>
            <a:r>
              <a:rPr lang="en-US" sz="1800" dirty="0"/>
              <a:t>,</a:t>
            </a:r>
          </a:p>
          <a:p>
            <a:pPr marL="274320" lvl="1" indent="0">
              <a:buNone/>
            </a:pPr>
            <a:r>
              <a:rPr lang="en-US" sz="1800" dirty="0"/>
              <a:t>      salary * (1 - deductions["Fed Taxes"]) as </a:t>
            </a:r>
            <a:r>
              <a:rPr lang="en-US" sz="1800" dirty="0" err="1"/>
              <a:t>salary_minus_fed_taxes</a:t>
            </a:r>
            <a:endParaRPr lang="en-US" sz="1800" dirty="0"/>
          </a:p>
          <a:p>
            <a:pPr marL="274320" lvl="1" indent="0">
              <a:buNone/>
            </a:pPr>
            <a:r>
              <a:rPr lang="en-US" sz="1800" dirty="0"/>
              <a:t>      FROM employees) e</a:t>
            </a:r>
          </a:p>
          <a:p>
            <a:pPr marL="274320" lvl="1" indent="0">
              <a:buNone/>
            </a:pPr>
            <a:r>
              <a:rPr lang="en-US" sz="1800" dirty="0"/>
              <a:t>WHERE round(</a:t>
            </a:r>
            <a:r>
              <a:rPr lang="en-US" sz="1800" dirty="0" err="1"/>
              <a:t>e.salary_minus_fed_taxes</a:t>
            </a:r>
            <a:r>
              <a:rPr lang="en-US" sz="1800" dirty="0"/>
              <a:t>) &gt; 70000;</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110</a:t>
            </a:fld>
            <a:endParaRPr lang="en-US" dirty="0"/>
          </a:p>
        </p:txBody>
      </p:sp>
    </p:spTree>
    <p:extLst>
      <p:ext uri="{BB962C8B-B14F-4D97-AF65-F5344CB8AC3E}">
        <p14:creationId xmlns:p14="http://schemas.microsoft.com/office/powerpoint/2010/main" val="34437571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normAutofit/>
          </a:bodyPr>
          <a:lstStyle/>
          <a:p>
            <a:r>
              <a:rPr lang="en-US" dirty="0"/>
              <a:t>Hive supports the classic SQL JOIN statement, but only </a:t>
            </a:r>
            <a:r>
              <a:rPr lang="en-US" i="1" dirty="0" err="1"/>
              <a:t>equi</a:t>
            </a:r>
            <a:r>
              <a:rPr lang="en-US" i="1" dirty="0"/>
              <a:t>-joins</a:t>
            </a:r>
            <a:r>
              <a:rPr lang="en-US" dirty="0"/>
              <a:t> are permitted</a:t>
            </a:r>
          </a:p>
          <a:p>
            <a:r>
              <a:rPr lang="en-US" dirty="0"/>
              <a:t>INNER JOIN</a:t>
            </a:r>
          </a:p>
          <a:p>
            <a:r>
              <a:rPr lang="en-US" dirty="0"/>
              <a:t>OUTER JOIN</a:t>
            </a:r>
          </a:p>
          <a:p>
            <a:r>
              <a:rPr lang="en-US" dirty="0"/>
              <a:t>LEFT OUTER JOIN</a:t>
            </a:r>
          </a:p>
          <a:p>
            <a:r>
              <a:rPr lang="en-US" dirty="0"/>
              <a:t>RIGHT OUTER JOIN</a:t>
            </a:r>
          </a:p>
          <a:p>
            <a:pPr marL="0" indent="0">
              <a:buNone/>
            </a:pPr>
            <a:endParaRPr lang="en-US" dirty="0"/>
          </a:p>
          <a:p>
            <a:pPr marL="274320" lvl="1" indent="0">
              <a:buNone/>
            </a:pPr>
            <a:r>
              <a:rPr lang="en-US" dirty="0"/>
              <a:t>SELECT </a:t>
            </a:r>
            <a:r>
              <a:rPr lang="en-US" dirty="0" err="1"/>
              <a:t>a.ymd</a:t>
            </a:r>
            <a:r>
              <a:rPr lang="en-US" dirty="0"/>
              <a:t>, </a:t>
            </a:r>
            <a:r>
              <a:rPr lang="en-US" dirty="0" err="1"/>
              <a:t>a.price_close</a:t>
            </a:r>
            <a:r>
              <a:rPr lang="en-US" dirty="0"/>
              <a:t>, </a:t>
            </a:r>
            <a:r>
              <a:rPr lang="en-US" dirty="0" err="1"/>
              <a:t>b.price_close</a:t>
            </a:r>
            <a:endParaRPr lang="en-US" dirty="0"/>
          </a:p>
          <a:p>
            <a:pPr marL="274320" lvl="1" indent="0">
              <a:buNone/>
            </a:pPr>
            <a:r>
              <a:rPr lang="en-US" dirty="0"/>
              <a:t>FROM stocks a JOIN stocks b ON </a:t>
            </a:r>
            <a:r>
              <a:rPr lang="en-US" dirty="0" err="1"/>
              <a:t>a.ymd</a:t>
            </a:r>
            <a:r>
              <a:rPr lang="en-US" dirty="0"/>
              <a:t> = </a:t>
            </a:r>
            <a:r>
              <a:rPr lang="en-US" dirty="0" err="1"/>
              <a:t>b.ymd</a:t>
            </a:r>
            <a:endParaRPr lang="en-US" dirty="0"/>
          </a:p>
          <a:p>
            <a:pPr marL="274320" lvl="1" indent="0">
              <a:buNone/>
            </a:pPr>
            <a:r>
              <a:rPr lang="en-US" dirty="0"/>
              <a:t>WHERE </a:t>
            </a:r>
            <a:r>
              <a:rPr lang="en-US" dirty="0" err="1"/>
              <a:t>a.symbol</a:t>
            </a:r>
            <a:r>
              <a:rPr lang="en-US" dirty="0"/>
              <a:t> = 'AAPL' AND </a:t>
            </a:r>
            <a:r>
              <a:rPr lang="en-US" dirty="0" err="1"/>
              <a:t>b.symbol</a:t>
            </a:r>
            <a:r>
              <a:rPr lang="en-US" dirty="0"/>
              <a:t> = 'IBM';</a:t>
            </a:r>
          </a:p>
          <a:p>
            <a:endParaRPr lang="en-US" dirty="0"/>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111</a:t>
            </a:fld>
            <a:endParaRPr lang="en-US" dirty="0"/>
          </a:p>
        </p:txBody>
      </p:sp>
      <p:sp>
        <p:nvSpPr>
          <p:cNvPr id="6" name="Rectangular Callout 5"/>
          <p:cNvSpPr/>
          <p:nvPr/>
        </p:nvSpPr>
        <p:spPr>
          <a:xfrm>
            <a:off x="6477000" y="2971800"/>
            <a:ext cx="2057400" cy="1143000"/>
          </a:xfrm>
          <a:prstGeom prst="wedgeRectCallout">
            <a:avLst>
              <a:gd name="adj1" fmla="val -74537"/>
              <a:gd name="adj2" fmla="val 125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a:t>
            </a:r>
            <a:r>
              <a:rPr lang="en-US" dirty="0" err="1"/>
              <a:t>equi</a:t>
            </a:r>
            <a:r>
              <a:rPr lang="en-US" dirty="0"/>
              <a:t>-join allowed</a:t>
            </a:r>
          </a:p>
        </p:txBody>
      </p:sp>
    </p:spTree>
    <p:extLst>
      <p:ext uri="{BB962C8B-B14F-4D97-AF65-F5344CB8AC3E}">
        <p14:creationId xmlns:p14="http://schemas.microsoft.com/office/powerpoint/2010/main" val="11053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Hadoop For Big Data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So, Hive doesn’t provide crucial features required for OLTP, </a:t>
            </a:r>
            <a:r>
              <a:rPr lang="en-US" i="1" dirty="0"/>
              <a:t>Online Transaction Processing</a:t>
            </a:r>
            <a:endParaRPr lang="en-US" dirty="0"/>
          </a:p>
          <a:p>
            <a:r>
              <a:rPr lang="en-US" dirty="0"/>
              <a:t>It’s closer to being an OLAP tool, </a:t>
            </a:r>
            <a:r>
              <a:rPr lang="en-US" i="1" dirty="0"/>
              <a:t>Online Analytic Processing</a:t>
            </a:r>
            <a:r>
              <a:rPr lang="en-US" dirty="0"/>
              <a:t>, </a:t>
            </a:r>
          </a:p>
          <a:p>
            <a:r>
              <a:rPr lang="en-US" dirty="0"/>
              <a:t>But Hive isn’t ideal for satisfying the “online” part of OLAP, at least today</a:t>
            </a:r>
          </a:p>
          <a:p>
            <a:pPr lvl="1"/>
            <a:r>
              <a:rPr lang="en-US" dirty="0"/>
              <a:t>Since there can be significant latency between issuing a query and receiving a reply,</a:t>
            </a:r>
          </a:p>
          <a:p>
            <a:pPr lvl="1"/>
            <a:r>
              <a:rPr lang="en-US" dirty="0"/>
              <a:t>Due to the overhead of Hadoop and due to the size of the data sets Hadoop was designed to serve.</a:t>
            </a:r>
          </a:p>
          <a:p>
            <a:r>
              <a:rPr lang="en-US" dirty="0"/>
              <a:t>If you need OLTP features for large-scale data, you should consider using a </a:t>
            </a:r>
            <a:r>
              <a:rPr lang="en-US" i="1" dirty="0"/>
              <a:t>NoSQL </a:t>
            </a:r>
            <a:r>
              <a:rPr lang="en-US" dirty="0"/>
              <a:t>database. </a:t>
            </a:r>
          </a:p>
          <a:p>
            <a:pPr lvl="1"/>
            <a:r>
              <a:rPr lang="en-US" dirty="0"/>
              <a:t>Examples include </a:t>
            </a:r>
            <a:r>
              <a:rPr lang="en-US" i="1" dirty="0" err="1"/>
              <a:t>HBase</a:t>
            </a:r>
            <a:r>
              <a:rPr lang="en-US" dirty="0"/>
              <a:t>, a </a:t>
            </a:r>
            <a:r>
              <a:rPr lang="en-US" i="1" dirty="0"/>
              <a:t>NoSQL </a:t>
            </a:r>
            <a:r>
              <a:rPr lang="en-US" dirty="0"/>
              <a:t>database integrated with Hadoop,2 </a:t>
            </a:r>
            <a:r>
              <a:rPr lang="en-US" i="1" dirty="0"/>
              <a:t>Cassandra, </a:t>
            </a:r>
            <a:r>
              <a:rPr lang="en-US" dirty="0"/>
              <a:t>and </a:t>
            </a:r>
            <a:r>
              <a:rPr lang="en-US" i="1" dirty="0" err="1"/>
              <a:t>DynamoDB</a:t>
            </a:r>
            <a:r>
              <a:rPr lang="en-US" dirty="0"/>
              <a:t>, if you are using Amazon’s Cloud (EC2).</a:t>
            </a:r>
          </a:p>
          <a:p>
            <a:r>
              <a:rPr lang="en-US" dirty="0"/>
              <a:t>So, Hive is best suited for data warehouse applications, where a large data set is maintained and mined for insights and to produce reports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3719232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Hadoop For Big Data Management</a:t>
            </a:r>
            <a:endParaRPr lang="en-US" dirty="0"/>
          </a:p>
        </p:txBody>
      </p:sp>
      <p:sp>
        <p:nvSpPr>
          <p:cNvPr id="3" name="Content Placeholder 2"/>
          <p:cNvSpPr>
            <a:spLocks noGrp="1"/>
          </p:cNvSpPr>
          <p:nvPr>
            <p:ph idx="1"/>
          </p:nvPr>
        </p:nvSpPr>
        <p:spPr/>
        <p:txBody>
          <a:bodyPr>
            <a:normAutofit/>
          </a:bodyPr>
          <a:lstStyle/>
          <a:p>
            <a:r>
              <a:rPr lang="en-US" dirty="0"/>
              <a:t>So, Hive is best suited for data warehouse applications, where a large data set is maintained and mined for insights and to produce reports</a:t>
            </a:r>
          </a:p>
          <a:p>
            <a:r>
              <a:rPr lang="en-US" dirty="0"/>
              <a:t>Because data warehouse applications are implemented using SQL-based relational databases…</a:t>
            </a:r>
          </a:p>
          <a:p>
            <a:pPr lvl="1"/>
            <a:r>
              <a:rPr lang="en-US" dirty="0"/>
              <a:t>Hive lowers the barrier for moving these applications to Hadoop.</a:t>
            </a:r>
          </a:p>
          <a:p>
            <a:r>
              <a:rPr lang="en-US" dirty="0"/>
              <a:t>But, like most SQL dialects…</a:t>
            </a:r>
          </a:p>
          <a:p>
            <a:pPr lvl="1"/>
            <a:r>
              <a:rPr lang="en-US" dirty="0" err="1"/>
              <a:t>HiveQL</a:t>
            </a:r>
            <a:r>
              <a:rPr lang="en-US" dirty="0"/>
              <a:t> does not conform to the ANSI SQL standard</a:t>
            </a:r>
          </a:p>
          <a:p>
            <a:pPr lvl="1"/>
            <a:r>
              <a:rPr lang="en-US" dirty="0"/>
              <a:t>And it differs in various ways from the familiar SQL dialects provided by Oracle, MySQL, and SQL Server</a:t>
            </a:r>
          </a:p>
          <a:p>
            <a:pPr lvl="1"/>
            <a:r>
              <a:rPr lang="en-US" dirty="0"/>
              <a:t>However, it is closest to MySQL’s dialect of SQL</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158134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Hadoop For Big Data Management</a:t>
            </a:r>
            <a:endParaRPr lang="en-US" dirty="0"/>
          </a:p>
        </p:txBody>
      </p:sp>
      <p:sp>
        <p:nvSpPr>
          <p:cNvPr id="3" name="Footer Placeholder 2"/>
          <p:cNvSpPr>
            <a:spLocks noGrp="1"/>
          </p:cNvSpPr>
          <p:nvPr>
            <p:ph type="ftr" sz="quarter" idx="11"/>
          </p:nvPr>
        </p:nvSpPr>
        <p:spPr/>
        <p:txBody>
          <a:bodyPr/>
          <a:lstStyle/>
          <a:p>
            <a:r>
              <a:rPr lang="en-US"/>
              <a:t>CS595 Module 04</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14</a:t>
            </a:fld>
            <a:endParaRPr lang="en-US" dirty="0"/>
          </a:p>
        </p:txBody>
      </p:sp>
      <p:pic>
        <p:nvPicPr>
          <p:cNvPr id="2050" name="Picture 2"/>
          <p:cNvPicPr>
            <a:picLocks noChangeAspect="1" noChangeArrowheads="1"/>
          </p:cNvPicPr>
          <p:nvPr/>
        </p:nvPicPr>
        <p:blipFill rotWithShape="1">
          <a:blip r:embed="rId2">
            <a:lum bright="20000" contrast="-20000"/>
            <a:extLst>
              <a:ext uri="{28A0092B-C50C-407E-A947-70E740481C1C}">
                <a14:useLocalDpi xmlns:a14="http://schemas.microsoft.com/office/drawing/2010/main" val="0"/>
              </a:ext>
            </a:extLst>
          </a:blip>
          <a:srcRect l="1248" t="6047" r="4732" b="16774"/>
          <a:stretch/>
        </p:blipFill>
        <p:spPr bwMode="auto">
          <a:xfrm>
            <a:off x="266700" y="2197100"/>
            <a:ext cx="8610600" cy="275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20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Relational Databases Versus Hive</a:t>
            </a: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a:t>Hive enforces schema on read time whereas RDBMS enforces schema on write.</a:t>
            </a:r>
          </a:p>
          <a:p>
            <a:pPr lvl="1"/>
            <a:r>
              <a:rPr lang="en-US" dirty="0"/>
              <a:t>In RDBMS, a table’s schema is enforced at data load time</a:t>
            </a:r>
          </a:p>
          <a:p>
            <a:pPr lvl="1"/>
            <a:r>
              <a:rPr lang="en-US" dirty="0"/>
              <a:t>If the data being loaded doesn’t conform to the schema, then it is rejected</a:t>
            </a:r>
          </a:p>
          <a:p>
            <a:pPr lvl="1"/>
            <a:r>
              <a:rPr lang="en-US" dirty="0"/>
              <a:t>But Hive doesn’t verify the data when it is loaded, but rather when a it is queried</a:t>
            </a:r>
          </a:p>
          <a:p>
            <a:r>
              <a:rPr lang="en-US" dirty="0"/>
              <a:t>Schema on read makes for a very fast initial load, since the data does not have to be read, parsed, and serialized to disk in the database’s internal format. </a:t>
            </a:r>
          </a:p>
          <a:p>
            <a:r>
              <a:rPr lang="en-US" dirty="0"/>
              <a:t>The load operation is just a copy or move to HDFS directory</a:t>
            </a:r>
          </a:p>
          <a:p>
            <a:r>
              <a:rPr lang="en-US" dirty="0"/>
              <a:t>Schema on write makes query time performance faster, since database can index columns and perform compression on the data</a:t>
            </a:r>
          </a:p>
          <a:p>
            <a:pPr lvl="1"/>
            <a:r>
              <a:rPr lang="en-US" dirty="0"/>
              <a:t>But it takes longer to load data into the database.</a:t>
            </a:r>
          </a:p>
          <a:p>
            <a:r>
              <a:rPr lang="en-US" dirty="0"/>
              <a:t>Hive is based on the notion of Write once, Read many times but RDBMS is designed for Read and Write many times</a:t>
            </a:r>
          </a:p>
          <a:p>
            <a:r>
              <a:rPr lang="en-US" dirty="0"/>
              <a:t>In RDBMS, record level updates, insertions and deletes, transactions are possible</a:t>
            </a:r>
          </a:p>
          <a:p>
            <a:r>
              <a:rPr lang="en-US" strike="sngStrike" dirty="0"/>
              <a:t>These are not allowed in Hive because Hive was built to operate over HDFS data using MapReduce, where full-table scans are the norm</a:t>
            </a:r>
          </a:p>
          <a:p>
            <a:pPr lvl="1"/>
            <a:r>
              <a:rPr lang="en-US" strike="sngStrike" dirty="0"/>
              <a:t>And a table update is achieved by transforming the data into a new table.</a:t>
            </a:r>
          </a:p>
          <a:p>
            <a:r>
              <a:rPr lang="en-US" dirty="0"/>
              <a:t>Updates in Hive are allowed as of 0.14.0 for tables that have transactions enabled</a:t>
            </a:r>
          </a:p>
          <a:p>
            <a:pPr lvl="1"/>
            <a:r>
              <a:rPr lang="en-US" dirty="0"/>
              <a:t>Changes are stored into small delta files</a:t>
            </a:r>
          </a:p>
          <a:p>
            <a:pPr lvl="1"/>
            <a:r>
              <a:rPr lang="en-US" dirty="0"/>
              <a:t>Small delta files are periodically merged into the base table files by MapReduce jobs running in the background by the </a:t>
            </a:r>
            <a:r>
              <a:rPr lang="en-US" dirty="0" err="1"/>
              <a:t>metastore</a:t>
            </a:r>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398144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Relational Databases Versus Hive</a:t>
            </a:r>
          </a:p>
        </p:txBody>
      </p:sp>
      <p:sp>
        <p:nvSpPr>
          <p:cNvPr id="3" name="Content Placeholder 2"/>
          <p:cNvSpPr>
            <a:spLocks noGrp="1"/>
          </p:cNvSpPr>
          <p:nvPr>
            <p:ph idx="1"/>
          </p:nvPr>
        </p:nvSpPr>
        <p:spPr/>
        <p:txBody>
          <a:bodyPr>
            <a:normAutofit fontScale="85000" lnSpcReduction="20000"/>
          </a:bodyPr>
          <a:lstStyle/>
          <a:p>
            <a:r>
              <a:rPr lang="en-US" dirty="0"/>
              <a:t>In RDBMS, the maximum data size allowed will be in 10’s of Terabytes where Hive can handle 100’s Petabytes easily</a:t>
            </a:r>
          </a:p>
          <a:p>
            <a:r>
              <a:rPr lang="en-US" dirty="0"/>
              <a:t>As Hadoop is a batch-oriented system, Hive doesn’t support OLTP (Online Transaction Processing) but is closer to OLAP (Online Analytical Processing)</a:t>
            </a:r>
          </a:p>
          <a:p>
            <a:r>
              <a:rPr lang="en-US" dirty="0"/>
              <a:t>But there is significant latency between issuing a query and receiving a reply</a:t>
            </a:r>
          </a:p>
          <a:p>
            <a:pPr lvl="1"/>
            <a:r>
              <a:rPr lang="en-US" dirty="0"/>
              <a:t>Due to the overhead of </a:t>
            </a:r>
            <a:r>
              <a:rPr lang="en-US" dirty="0" err="1"/>
              <a:t>Mapreduce</a:t>
            </a:r>
            <a:r>
              <a:rPr lang="en-US" dirty="0"/>
              <a:t> jobs</a:t>
            </a:r>
          </a:p>
          <a:p>
            <a:pPr lvl="1"/>
            <a:r>
              <a:rPr lang="en-US" dirty="0"/>
              <a:t>Due to the size of the Hadoop data sets</a:t>
            </a:r>
          </a:p>
          <a:p>
            <a:r>
              <a:rPr lang="en-US" dirty="0"/>
              <a:t>RDBMS is best suited for dynamic data analysis where fast responses are expected</a:t>
            </a:r>
          </a:p>
          <a:p>
            <a:r>
              <a:rPr lang="en-US" dirty="0"/>
              <a:t>But Hive is suited to data warehouse applications, where relatively static data is analyzed</a:t>
            </a:r>
          </a:p>
          <a:p>
            <a:pPr lvl="1"/>
            <a:r>
              <a:rPr lang="en-US" dirty="0"/>
              <a:t>Fast response times are not required</a:t>
            </a:r>
          </a:p>
          <a:p>
            <a:pPr lvl="1"/>
            <a:r>
              <a:rPr lang="en-US" dirty="0"/>
              <a:t>The data is not changing that rapidly</a:t>
            </a:r>
          </a:p>
          <a:p>
            <a:r>
              <a:rPr lang="en-US" dirty="0"/>
              <a:t>To overcome the limitations of Hive, </a:t>
            </a:r>
            <a:r>
              <a:rPr lang="en-US" dirty="0" err="1"/>
              <a:t>HBase</a:t>
            </a:r>
            <a:r>
              <a:rPr lang="en-US" dirty="0"/>
              <a:t> is being integrated with Hive to support record level operations and OLAP</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409009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en-US"/>
              <a:t>CS595 Module 04</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17</a:t>
            </a:fld>
            <a:endParaRPr lang="en-US" dirty="0"/>
          </a:p>
        </p:txBody>
      </p:sp>
      <p:pic>
        <p:nvPicPr>
          <p:cNvPr id="3891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04800" y="1676400"/>
            <a:ext cx="8537863" cy="46958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610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en-US"/>
              <a:t>CS595 Module 04</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18</a:t>
            </a:fld>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554969" cy="4648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7824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en-US"/>
              <a:t>CS595 Module 04</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19</a:t>
            </a:fld>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50873"/>
            <a:ext cx="6934200" cy="537852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459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Hadoop For Big Data Management</a:t>
            </a:r>
          </a:p>
        </p:txBody>
      </p:sp>
      <p:sp>
        <p:nvSpPr>
          <p:cNvPr id="3" name="Content Placeholder 2"/>
          <p:cNvSpPr>
            <a:spLocks noGrp="1"/>
          </p:cNvSpPr>
          <p:nvPr>
            <p:ph idx="1"/>
          </p:nvPr>
        </p:nvSpPr>
        <p:spPr/>
        <p:txBody>
          <a:bodyPr>
            <a:normAutofit/>
          </a:bodyPr>
          <a:lstStyle/>
          <a:p>
            <a:r>
              <a:rPr lang="en-US" dirty="0"/>
              <a:t>The </a:t>
            </a:r>
            <a:r>
              <a:rPr lang="en-US" i="1" dirty="0"/>
              <a:t>Hadoop </a:t>
            </a:r>
            <a:r>
              <a:rPr lang="en-US" dirty="0"/>
              <a:t>ecosystem has emerged as a cost-effective way of working with large data sets</a:t>
            </a:r>
          </a:p>
          <a:p>
            <a:r>
              <a:rPr lang="en-US" dirty="0"/>
              <a:t>It imposes a particular programming model, called </a:t>
            </a:r>
            <a:r>
              <a:rPr lang="en-US" i="1" dirty="0"/>
              <a:t>MapReduce</a:t>
            </a:r>
            <a:endParaRPr lang="en-US" dirty="0"/>
          </a:p>
          <a:p>
            <a:pPr lvl="1"/>
            <a:r>
              <a:rPr lang="en-US" dirty="0"/>
              <a:t>For breaking up computation tasks into units that can be distributed around a cluster of commodity, server hardware</a:t>
            </a:r>
          </a:p>
          <a:p>
            <a:pPr lvl="1"/>
            <a:r>
              <a:rPr lang="en-US" dirty="0"/>
              <a:t>Providing cost-effective, horizontal scalability</a:t>
            </a:r>
          </a:p>
          <a:p>
            <a:r>
              <a:rPr lang="en-US" dirty="0"/>
              <a:t>Underneath this computation model is a distributed file system—</a:t>
            </a:r>
            <a:r>
              <a:rPr lang="en-US" i="1" dirty="0"/>
              <a:t>Hadoop Distributed Filesystem </a:t>
            </a:r>
            <a:r>
              <a:rPr lang="en-US" dirty="0"/>
              <a:t>(HDFS)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2228634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Hive Architecture</a:t>
            </a:r>
          </a:p>
        </p:txBody>
      </p:sp>
      <p:sp>
        <p:nvSpPr>
          <p:cNvPr id="3" name="Content Placeholder 2"/>
          <p:cNvSpPr>
            <a:spLocks noGrp="1"/>
          </p:cNvSpPr>
          <p:nvPr>
            <p:ph idx="1"/>
          </p:nvPr>
        </p:nvSpPr>
        <p:spPr/>
        <p:txBody>
          <a:bodyPr/>
          <a:lstStyle/>
          <a:p>
            <a:r>
              <a:rPr lang="en-US" dirty="0"/>
              <a:t>Hive requires only one extra component that Hadoop does not already have; the </a:t>
            </a:r>
            <a:r>
              <a:rPr lang="en-US" i="1" dirty="0" err="1"/>
              <a:t>metastore</a:t>
            </a:r>
            <a:r>
              <a:rPr lang="en-US" i="1" dirty="0"/>
              <a:t> </a:t>
            </a:r>
            <a:r>
              <a:rPr lang="en-US" dirty="0"/>
              <a:t>component</a:t>
            </a:r>
          </a:p>
          <a:p>
            <a:r>
              <a:rPr lang="en-US" dirty="0"/>
              <a:t>The </a:t>
            </a:r>
            <a:r>
              <a:rPr lang="en-US" dirty="0" err="1"/>
              <a:t>metastore</a:t>
            </a:r>
            <a:r>
              <a:rPr lang="en-US" dirty="0"/>
              <a:t> stores metadata such as table schema and partition information</a:t>
            </a:r>
          </a:p>
          <a:p>
            <a:r>
              <a:rPr lang="en-US" dirty="0"/>
              <a:t>Any JDBC-compliant database can be used for the </a:t>
            </a:r>
            <a:r>
              <a:rPr lang="en-US" dirty="0" err="1"/>
              <a:t>metastore</a:t>
            </a:r>
            <a:endParaRPr lang="en-US" dirty="0"/>
          </a:p>
          <a:p>
            <a:r>
              <a:rPr lang="en-US" dirty="0"/>
              <a:t>In practice, most installations of Hive use MySQL</a:t>
            </a:r>
          </a:p>
          <a:p>
            <a:r>
              <a:rPr lang="en-US" dirty="0"/>
              <a:t>Hive </a:t>
            </a:r>
            <a:r>
              <a:rPr lang="en-US" dirty="0" err="1"/>
              <a:t>metastore</a:t>
            </a:r>
            <a:r>
              <a:rPr lang="en-US" dirty="0"/>
              <a:t> HA requires a database that is highly available…</a:t>
            </a:r>
          </a:p>
          <a:p>
            <a:r>
              <a:rPr lang="en-US" dirty="0"/>
              <a:t>Such as MySQL with replication in active-active mode</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4270823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Content Placeholder 2"/>
          <p:cNvSpPr>
            <a:spLocks noGrp="1"/>
          </p:cNvSpPr>
          <p:nvPr>
            <p:ph idx="1"/>
          </p:nvPr>
        </p:nvSpPr>
        <p:spPr/>
        <p:txBody>
          <a:bodyPr>
            <a:normAutofit/>
          </a:bodyPr>
          <a:lstStyle/>
          <a:p>
            <a:r>
              <a:rPr lang="en-US" dirty="0"/>
              <a:t>The information required for table schema, partition information, etc., is small</a:t>
            </a:r>
          </a:p>
          <a:p>
            <a:pPr lvl="1"/>
            <a:r>
              <a:rPr lang="en-US" dirty="0"/>
              <a:t>Typically much smaller than the large quantity of data stored in Hive</a:t>
            </a:r>
          </a:p>
          <a:p>
            <a:r>
              <a:rPr lang="en-US" dirty="0"/>
              <a:t>As a result, you typically don’t need a powerful dedicated database server for the </a:t>
            </a:r>
            <a:r>
              <a:rPr lang="en-US" dirty="0" err="1"/>
              <a:t>metastore</a:t>
            </a:r>
            <a:endParaRPr lang="en-US" dirty="0"/>
          </a:p>
          <a:p>
            <a:r>
              <a:rPr lang="en-US" dirty="0"/>
              <a:t>However because it represents a Single Point of Failure (SPOF), it is strongly recommended that…</a:t>
            </a:r>
          </a:p>
          <a:p>
            <a:r>
              <a:rPr lang="en-US" dirty="0"/>
              <a:t>You replicate and back up this database using standard techniques you would normally use with other relational database instances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2570798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en-US"/>
              <a:t>CS595 Module 04</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22</a:t>
            </a:fld>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62" y="1552461"/>
            <a:ext cx="7734838" cy="500073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Rectangular Callout 4"/>
          <p:cNvSpPr/>
          <p:nvPr/>
        </p:nvSpPr>
        <p:spPr>
          <a:xfrm>
            <a:off x="5410200" y="4419600"/>
            <a:ext cx="3352800" cy="2286000"/>
          </a:xfrm>
          <a:prstGeom prst="wedgeRectCallout">
            <a:avLst>
              <a:gd name="adj1" fmla="val -76437"/>
              <a:gd name="adj2" fmla="val 62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HCatalog</a:t>
            </a:r>
            <a:r>
              <a:rPr lang="en-US" dirty="0"/>
              <a:t> is a table and storage management layer for Hadoop that enables users with different data processing tools — Pig, MapReduce — to more easily read and write data using HDFS</a:t>
            </a:r>
          </a:p>
        </p:txBody>
      </p:sp>
    </p:spTree>
    <p:extLst>
      <p:ext uri="{BB962C8B-B14F-4D97-AF65-F5344CB8AC3E}">
        <p14:creationId xmlns:p14="http://schemas.microsoft.com/office/powerpoint/2010/main" val="231572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Content Placeholder 2"/>
          <p:cNvSpPr>
            <a:spLocks noGrp="1"/>
          </p:cNvSpPr>
          <p:nvPr>
            <p:ph idx="1"/>
          </p:nvPr>
        </p:nvSpPr>
        <p:spPr/>
        <p:txBody>
          <a:bodyPr/>
          <a:lstStyle/>
          <a:p>
            <a:r>
              <a:rPr lang="en-US" dirty="0" err="1"/>
              <a:t>HCatalog</a:t>
            </a:r>
            <a:r>
              <a:rPr lang="en-US" dirty="0"/>
              <a:t> is built on top of the Hive </a:t>
            </a:r>
            <a:r>
              <a:rPr lang="en-US" dirty="0" err="1"/>
              <a:t>metastore</a:t>
            </a:r>
            <a:r>
              <a:rPr lang="en-US" dirty="0"/>
              <a:t> and incorporates Hive’s data definition language (DDL)</a:t>
            </a:r>
          </a:p>
          <a:p>
            <a:r>
              <a:rPr lang="en-US" dirty="0" err="1"/>
              <a:t>HCatalog</a:t>
            </a:r>
            <a:r>
              <a:rPr lang="en-US" dirty="0"/>
              <a:t> provides read and write interfaces for Pig and MapReduce</a:t>
            </a:r>
          </a:p>
          <a:p>
            <a:r>
              <a:rPr lang="en-US" dirty="0"/>
              <a:t>Uses Hive's command line interface for issuing data definition and metadata exploration commands</a:t>
            </a:r>
          </a:p>
          <a:p>
            <a:r>
              <a:rPr lang="en-US" dirty="0" err="1"/>
              <a:t>HCatalog’s</a:t>
            </a:r>
            <a:r>
              <a:rPr lang="en-US" dirty="0"/>
              <a:t> table abstraction presents users with a relational view of data in HDFS</a:t>
            </a:r>
          </a:p>
          <a:p>
            <a:r>
              <a:rPr lang="en-US" dirty="0"/>
              <a:t>Ensures users need not worry about where or in what format their data is stored</a:t>
            </a:r>
          </a:p>
          <a:p>
            <a:pPr lvl="1"/>
            <a:r>
              <a:rPr lang="en-US" dirty="0" err="1"/>
              <a:t>RCFile</a:t>
            </a:r>
            <a:r>
              <a:rPr lang="en-US" dirty="0"/>
              <a:t> format, Text file format, </a:t>
            </a:r>
            <a:r>
              <a:rPr lang="en-US" dirty="0" err="1"/>
              <a:t>SequenceFiles</a:t>
            </a:r>
            <a:r>
              <a:rPr lang="en-US" dirty="0"/>
              <a:t>, or ORC files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62276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en-US"/>
              <a:t>CS595 Module 04</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24</a:t>
            </a:fld>
            <a:endParaRPr lang="en-US" dirty="0"/>
          </a:p>
        </p:txBody>
      </p:sp>
      <p:pic>
        <p:nvPicPr>
          <p:cNvPr id="1026" name="Picture 2" descr="Image result for hive hcatalog architecture"/>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12389" t="25578" r="13286" b="16809"/>
          <a:stretch/>
        </p:blipFill>
        <p:spPr bwMode="auto">
          <a:xfrm>
            <a:off x="457573" y="2057400"/>
            <a:ext cx="8008175" cy="48006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ounded Rectangle 5"/>
          <p:cNvSpPr/>
          <p:nvPr/>
        </p:nvSpPr>
        <p:spPr>
          <a:xfrm>
            <a:off x="2209800" y="1385455"/>
            <a:ext cx="1905000" cy="609600"/>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b="1" dirty="0"/>
              <a:t>Pig</a:t>
            </a:r>
          </a:p>
        </p:txBody>
      </p:sp>
      <p:cxnSp>
        <p:nvCxnSpPr>
          <p:cNvPr id="8" name="Straight Arrow Connector 7"/>
          <p:cNvCxnSpPr>
            <a:stCxn id="6" idx="2"/>
          </p:cNvCxnSpPr>
          <p:nvPr/>
        </p:nvCxnSpPr>
        <p:spPr>
          <a:xfrm>
            <a:off x="3162300" y="1995055"/>
            <a:ext cx="1181100" cy="36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057400" y="1995055"/>
            <a:ext cx="1104900" cy="36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596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en-US"/>
              <a:t>CS595 Module 04</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25</a:t>
            </a:fld>
            <a:endParaRPr lang="en-US" dirty="0"/>
          </a:p>
        </p:txBody>
      </p:sp>
      <p:graphicFrame>
        <p:nvGraphicFramePr>
          <p:cNvPr id="5" name="Diagram 4"/>
          <p:cNvGraphicFramePr/>
          <p:nvPr>
            <p:extLst>
              <p:ext uri="{D42A27DB-BD31-4B8C-83A1-F6EECF244321}">
                <p14:modId xmlns:p14="http://schemas.microsoft.com/office/powerpoint/2010/main" val="1597222662"/>
              </p:ext>
            </p:extLst>
          </p:nvPr>
        </p:nvGraphicFramePr>
        <p:xfrm>
          <a:off x="228600" y="2946400"/>
          <a:ext cx="8686800" cy="215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464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Execute Hive Commands Interactively?</a:t>
            </a:r>
            <a:br>
              <a:rPr lang="en-US" sz="2800" dirty="0"/>
            </a:br>
            <a:r>
              <a:rPr lang="en-US" sz="2400" dirty="0"/>
              <a:t>Hive</a:t>
            </a:r>
          </a:p>
        </p:txBody>
      </p:sp>
      <p:sp>
        <p:nvSpPr>
          <p:cNvPr id="3" name="Content Placeholder 2"/>
          <p:cNvSpPr>
            <a:spLocks noGrp="1"/>
          </p:cNvSpPr>
          <p:nvPr>
            <p:ph idx="1"/>
          </p:nvPr>
        </p:nvSpPr>
        <p:spPr/>
        <p:txBody>
          <a:bodyPr>
            <a:normAutofit/>
          </a:bodyPr>
          <a:lstStyle/>
          <a:p>
            <a:r>
              <a:rPr lang="en-US" dirty="0"/>
              <a:t>Hive CLI is a thick client holding logic needed to compile hive commands into MapReduce jobs and execute them on a cluster</a:t>
            </a:r>
          </a:p>
          <a:p>
            <a:r>
              <a:rPr lang="en-US" dirty="0"/>
              <a:t>Hive CLI connects directly to HDFS and Hive </a:t>
            </a:r>
            <a:r>
              <a:rPr lang="en-US" dirty="0" err="1"/>
              <a:t>Metastore</a:t>
            </a:r>
            <a:endParaRPr lang="en-US" dirty="0"/>
          </a:p>
          <a:p>
            <a:r>
              <a:rPr lang="en-US" dirty="0"/>
              <a:t>Can only be used on a client server with direct access to Hadoop cluster services </a:t>
            </a:r>
          </a:p>
          <a:p>
            <a:r>
              <a:rPr lang="en-US" dirty="0"/>
              <a:t>Hive CLI depends on HDFS storage access permission for security</a:t>
            </a:r>
          </a:p>
          <a:p>
            <a:endParaRPr lang="en-US" dirty="0"/>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1851306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Execute Hive Commands Interactively?</a:t>
            </a:r>
            <a:br>
              <a:rPr lang="en-US" sz="2800" dirty="0"/>
            </a:br>
            <a:r>
              <a:rPr lang="en-US" sz="2400" dirty="0"/>
              <a:t>Hive</a:t>
            </a:r>
          </a:p>
        </p:txBody>
      </p:sp>
      <p:sp>
        <p:nvSpPr>
          <p:cNvPr id="3" name="Content Placeholder 2"/>
          <p:cNvSpPr>
            <a:spLocks noGrp="1"/>
          </p:cNvSpPr>
          <p:nvPr>
            <p:ph idx="1"/>
          </p:nvPr>
        </p:nvSpPr>
        <p:spPr/>
        <p:txBody>
          <a:bodyPr/>
          <a:lstStyle/>
          <a:p>
            <a:r>
              <a:rPr lang="en-US" dirty="0"/>
              <a:t>The command line interface or CLI is one of the most common ways to interact with Hive</a:t>
            </a:r>
          </a:p>
          <a:p>
            <a:r>
              <a:rPr lang="en-US" dirty="0"/>
              <a:t>Using the CLI you can create databases, create tables, query tables and so on</a:t>
            </a:r>
          </a:p>
          <a:p>
            <a:r>
              <a:rPr lang="en-US" dirty="0"/>
              <a:t>To run in interactive mode just enter the following on your VM shell command line</a:t>
            </a:r>
          </a:p>
          <a:p>
            <a:pPr marL="274320" lvl="1" indent="0">
              <a:buNone/>
            </a:pPr>
            <a:r>
              <a:rPr lang="en-US" dirty="0"/>
              <a:t>hive</a:t>
            </a:r>
          </a:p>
          <a:p>
            <a:pPr marL="274320" lvl="1" indent="0">
              <a:buNone/>
            </a:pPr>
            <a:endParaRPr lang="en-US" dirty="0"/>
          </a:p>
          <a:p>
            <a:r>
              <a:rPr lang="en-US" dirty="0"/>
              <a:t>Or for a list of options for the Hive CLI enter the following</a:t>
            </a:r>
          </a:p>
          <a:p>
            <a:pPr marL="274320" lvl="1" indent="0">
              <a:buNone/>
            </a:pPr>
            <a:r>
              <a:rPr lang="en-US" dirty="0"/>
              <a:t>hive –help</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3683815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Execute Hive Command Interactively?</a:t>
            </a:r>
            <a:br>
              <a:rPr lang="en-US" sz="2800" dirty="0"/>
            </a:br>
            <a:r>
              <a:rPr lang="en-US" sz="2400" dirty="0"/>
              <a:t>Beeline</a:t>
            </a:r>
          </a:p>
        </p:txBody>
      </p:sp>
      <p:sp>
        <p:nvSpPr>
          <p:cNvPr id="3" name="Content Placeholder 2"/>
          <p:cNvSpPr>
            <a:spLocks noGrp="1"/>
          </p:cNvSpPr>
          <p:nvPr>
            <p:ph idx="1"/>
          </p:nvPr>
        </p:nvSpPr>
        <p:spPr/>
        <p:txBody>
          <a:bodyPr>
            <a:normAutofit/>
          </a:bodyPr>
          <a:lstStyle/>
          <a:p>
            <a:r>
              <a:rPr lang="en-US" dirty="0"/>
              <a:t>Due to security limitations and need for all hive software to be available on the client server the Hive CLI is being deprecated in favor of the Beeline CLI</a:t>
            </a:r>
          </a:p>
          <a:p>
            <a:r>
              <a:rPr lang="en-US" dirty="0"/>
              <a:t>The Beeline CLI connects to the Hadoop HiveServer2 service via standard JDBC connections and does not require installation of most Hive libraries on the client machine</a:t>
            </a:r>
          </a:p>
          <a:p>
            <a:pPr lvl="1"/>
            <a:r>
              <a:rPr lang="en-US" dirty="0"/>
              <a:t>Only one .jar file: hive-</a:t>
            </a:r>
            <a:r>
              <a:rPr lang="en-US" dirty="0" err="1"/>
              <a:t>jdbc</a:t>
            </a:r>
            <a:r>
              <a:rPr lang="en-US" dirty="0"/>
              <a:t>-&lt;version&gt;-standalone.jar.</a:t>
            </a:r>
          </a:p>
          <a:p>
            <a:r>
              <a:rPr lang="en-US" dirty="0"/>
              <a:t>We can run Beeline with limited access to Hadoop cluster and use SQL/JDBC standard-based authorization</a:t>
            </a:r>
          </a:p>
          <a:p>
            <a:r>
              <a:rPr lang="en-US" dirty="0"/>
              <a:t>We will use the more mature and easier to configure Hive CLI but in the future you will likely encounter Beeline</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3582243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Execute Hive Commands From a File? </a:t>
            </a:r>
          </a:p>
        </p:txBody>
      </p:sp>
      <p:sp>
        <p:nvSpPr>
          <p:cNvPr id="3" name="Content Placeholder 2"/>
          <p:cNvSpPr>
            <a:spLocks noGrp="1"/>
          </p:cNvSpPr>
          <p:nvPr>
            <p:ph idx="1"/>
          </p:nvPr>
        </p:nvSpPr>
        <p:spPr/>
        <p:txBody>
          <a:bodyPr/>
          <a:lstStyle/>
          <a:p>
            <a:r>
              <a:rPr lang="en-US" dirty="0"/>
              <a:t>Hive can execute one or more commands including queries that were saved to a local file</a:t>
            </a:r>
          </a:p>
          <a:p>
            <a:pPr marL="274320" lvl="1" indent="0">
              <a:buNone/>
            </a:pPr>
            <a:r>
              <a:rPr lang="en-US" dirty="0"/>
              <a:t>hive –f &lt;file&gt;</a:t>
            </a:r>
          </a:p>
          <a:p>
            <a:endParaRPr lang="en-US" dirty="0"/>
          </a:p>
          <a:p>
            <a:r>
              <a:rPr lang="en-US" dirty="0"/>
              <a:t>By convention saved Hive command files use the .</a:t>
            </a:r>
            <a:r>
              <a:rPr lang="en-US" dirty="0" err="1"/>
              <a:t>hql</a:t>
            </a:r>
            <a:r>
              <a:rPr lang="en-US" dirty="0"/>
              <a:t> extension</a:t>
            </a:r>
          </a:p>
          <a:p>
            <a:pPr marL="274320" lvl="1" indent="0">
              <a:buNone/>
            </a:pPr>
            <a:r>
              <a:rPr lang="en-US" dirty="0"/>
              <a:t>hive –f /</a:t>
            </a:r>
            <a:r>
              <a:rPr lang="en-US" dirty="0" err="1"/>
              <a:t>usr</a:t>
            </a:r>
            <a:r>
              <a:rPr lang="en-US" dirty="0"/>
              <a:t>/</a:t>
            </a:r>
            <a:r>
              <a:rPr lang="en-US" dirty="0" err="1"/>
              <a:t>jrosen</a:t>
            </a:r>
            <a:r>
              <a:rPr lang="en-US" dirty="0"/>
              <a:t>/</a:t>
            </a:r>
            <a:r>
              <a:rPr lang="en-US" dirty="0" err="1"/>
              <a:t>mycmds.hql</a:t>
            </a:r>
            <a:endParaRPr lang="en-US" dirty="0"/>
          </a:p>
          <a:p>
            <a:pPr marL="274320" lvl="1" indent="0">
              <a:buNone/>
            </a:pPr>
            <a:endParaRPr lang="en-US" dirty="0"/>
          </a:p>
          <a:p>
            <a:r>
              <a:rPr lang="en-US" dirty="0"/>
              <a:t>If you are already in hive interactive mode you can use the “source” command to execute a script file</a:t>
            </a:r>
          </a:p>
          <a:p>
            <a:pPr marL="274320" lvl="1" indent="0">
              <a:buNone/>
            </a:pPr>
            <a:r>
              <a:rPr lang="en-US" dirty="0"/>
              <a:t>hive</a:t>
            </a:r>
          </a:p>
          <a:p>
            <a:pPr marL="274320" lvl="1" indent="0">
              <a:buNone/>
            </a:pPr>
            <a:r>
              <a:rPr lang="en-US" dirty="0"/>
              <a:t>hive&gt; source /path/to/file/</a:t>
            </a:r>
            <a:r>
              <a:rPr lang="en-US" dirty="0" err="1"/>
              <a:t>mycmds.hql</a:t>
            </a:r>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111379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Hadoop For Big Data Management</a:t>
            </a:r>
            <a:endParaRPr lang="en-US" dirty="0"/>
          </a:p>
        </p:txBody>
      </p:sp>
      <p:sp>
        <p:nvSpPr>
          <p:cNvPr id="3" name="Content Placeholder 2"/>
          <p:cNvSpPr>
            <a:spLocks noGrp="1"/>
          </p:cNvSpPr>
          <p:nvPr>
            <p:ph idx="1"/>
          </p:nvPr>
        </p:nvSpPr>
        <p:spPr/>
        <p:txBody>
          <a:bodyPr>
            <a:normAutofit/>
          </a:bodyPr>
          <a:lstStyle/>
          <a:p>
            <a:r>
              <a:rPr lang="en-US" dirty="0"/>
              <a:t>However, a challenge remains…</a:t>
            </a:r>
          </a:p>
          <a:p>
            <a:pPr lvl="1"/>
            <a:r>
              <a:rPr lang="en-US" dirty="0"/>
              <a:t>How do you move an existing data infrastructure to Hadoop</a:t>
            </a:r>
          </a:p>
          <a:p>
            <a:pPr lvl="1"/>
            <a:r>
              <a:rPr lang="en-US" dirty="0"/>
              <a:t>When that infrastructure is based on traditional relational databases and the </a:t>
            </a:r>
            <a:r>
              <a:rPr lang="en-US" i="1" dirty="0"/>
              <a:t>Structured Query Language </a:t>
            </a:r>
            <a:r>
              <a:rPr lang="en-US" dirty="0"/>
              <a:t>(SQL)?</a:t>
            </a:r>
          </a:p>
          <a:p>
            <a:r>
              <a:rPr lang="en-US" dirty="0"/>
              <a:t>What about the large base of SQL users, both expert database designers and administrators</a:t>
            </a:r>
          </a:p>
          <a:p>
            <a:pPr lvl="1"/>
            <a:r>
              <a:rPr lang="en-US" dirty="0"/>
              <a:t>As well as casual users who use SQL to extract information from their data warehouses?</a:t>
            </a:r>
          </a:p>
          <a:p>
            <a:r>
              <a:rPr lang="en-US" dirty="0"/>
              <a:t>This is where </a:t>
            </a:r>
            <a:r>
              <a:rPr lang="en-US" i="1" dirty="0"/>
              <a:t>Hive </a:t>
            </a:r>
            <a:r>
              <a:rPr lang="en-US" dirty="0"/>
              <a:t>comes in</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2617674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Add Comments to My Hive Command Files?</a:t>
            </a:r>
          </a:p>
        </p:txBody>
      </p:sp>
      <p:sp>
        <p:nvSpPr>
          <p:cNvPr id="3" name="Content Placeholder 2"/>
          <p:cNvSpPr>
            <a:spLocks noGrp="1"/>
          </p:cNvSpPr>
          <p:nvPr>
            <p:ph idx="1"/>
          </p:nvPr>
        </p:nvSpPr>
        <p:spPr/>
        <p:txBody>
          <a:bodyPr/>
          <a:lstStyle/>
          <a:p>
            <a:r>
              <a:rPr lang="en-US" dirty="0"/>
              <a:t>You can embed lines of comments that start with “—” (two hyphens)</a:t>
            </a:r>
          </a:p>
          <a:p>
            <a:pPr marL="274320" lvl="1" indent="0">
              <a:buNone/>
            </a:pPr>
            <a:r>
              <a:rPr lang="en-US" dirty="0"/>
              <a:t>file: </a:t>
            </a:r>
            <a:r>
              <a:rPr lang="en-US" dirty="0" err="1"/>
              <a:t>mycmds.hql</a:t>
            </a:r>
            <a:endParaRPr lang="en-US" dirty="0"/>
          </a:p>
          <a:p>
            <a:pPr marL="274320" lvl="1" indent="0">
              <a:buNone/>
            </a:pPr>
            <a:endParaRPr lang="en-US" dirty="0"/>
          </a:p>
          <a:p>
            <a:pPr marL="274320" lvl="1" indent="0">
              <a:buNone/>
            </a:pPr>
            <a:r>
              <a:rPr lang="en-US" dirty="0"/>
              <a:t>-- data and time</a:t>
            </a:r>
          </a:p>
          <a:p>
            <a:pPr marL="274320" lvl="1" indent="0">
              <a:buNone/>
            </a:pPr>
            <a:r>
              <a:rPr lang="en-US" dirty="0"/>
              <a:t>-- Intent of the script</a:t>
            </a:r>
          </a:p>
          <a:p>
            <a:pPr marL="274320" lvl="1" indent="0">
              <a:buNone/>
            </a:pPr>
            <a:r>
              <a:rPr lang="en-US" dirty="0"/>
              <a:t>SELECT * FROM </a:t>
            </a:r>
            <a:r>
              <a:rPr lang="en-US" dirty="0" err="1"/>
              <a:t>someTable</a:t>
            </a:r>
            <a:r>
              <a:rPr lang="en-US" dirty="0"/>
              <a:t>;</a:t>
            </a:r>
          </a:p>
          <a:p>
            <a:pPr marL="274320" lvl="1" indent="0">
              <a:buNone/>
            </a:pPr>
            <a:endParaRPr lang="en-US" dirty="0"/>
          </a:p>
          <a:p>
            <a:r>
              <a:rPr lang="en-US" dirty="0"/>
              <a:t>The Hive CLI does not parse these comment lines, if you paste then into the CLI you will get errors</a:t>
            </a:r>
          </a:p>
          <a:p>
            <a:r>
              <a:rPr lang="en-US" dirty="0"/>
              <a:t>They only work when included in scripts executed with “hive –f file”</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1839205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to I Execute Some Setup Commands on Starting the Hive CLI?</a:t>
            </a:r>
          </a:p>
        </p:txBody>
      </p:sp>
      <p:sp>
        <p:nvSpPr>
          <p:cNvPr id="3" name="Content Placeholder 2"/>
          <p:cNvSpPr>
            <a:spLocks noGrp="1"/>
          </p:cNvSpPr>
          <p:nvPr>
            <p:ph idx="1"/>
          </p:nvPr>
        </p:nvSpPr>
        <p:spPr/>
        <p:txBody>
          <a:bodyPr/>
          <a:lstStyle/>
          <a:p>
            <a:r>
              <a:rPr lang="en-US" dirty="0"/>
              <a:t>You can specify a file of commands via the “-</a:t>
            </a:r>
            <a:r>
              <a:rPr lang="en-US" dirty="0" err="1"/>
              <a:t>i</a:t>
            </a:r>
            <a:r>
              <a:rPr lang="en-US" dirty="0"/>
              <a:t> file” option for the CLI to execute as its starts before showing you the prompt</a:t>
            </a:r>
          </a:p>
          <a:p>
            <a:pPr marL="274320" lvl="1" indent="0">
              <a:buNone/>
            </a:pPr>
            <a:r>
              <a:rPr lang="en-US" dirty="0"/>
              <a:t>hive –</a:t>
            </a:r>
            <a:r>
              <a:rPr lang="en-US" dirty="0" err="1"/>
              <a:t>i</a:t>
            </a:r>
            <a:r>
              <a:rPr lang="en-US" dirty="0"/>
              <a:t> /path/to/file/</a:t>
            </a:r>
            <a:r>
              <a:rPr lang="en-US" dirty="0" err="1"/>
              <a:t>setup.hql</a:t>
            </a:r>
            <a:r>
              <a:rPr lang="en-US" dirty="0"/>
              <a:t>	</a:t>
            </a:r>
          </a:p>
          <a:p>
            <a:pPr lvl="1"/>
            <a:endParaRPr lang="en-US" dirty="0"/>
          </a:p>
          <a:p>
            <a:r>
              <a:rPr lang="en-US" dirty="0"/>
              <a:t>These files are convenient for commands that you run frequently such as setting up system properties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131879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Execute a Single Hive Command from the Shell Command Line?</a:t>
            </a:r>
          </a:p>
        </p:txBody>
      </p:sp>
      <p:sp>
        <p:nvSpPr>
          <p:cNvPr id="3" name="Content Placeholder 2"/>
          <p:cNvSpPr>
            <a:spLocks noGrp="1"/>
          </p:cNvSpPr>
          <p:nvPr>
            <p:ph idx="1"/>
          </p:nvPr>
        </p:nvSpPr>
        <p:spPr/>
        <p:txBody>
          <a:bodyPr/>
          <a:lstStyle/>
          <a:p>
            <a:r>
              <a:rPr lang="en-US" dirty="0"/>
              <a:t>A user may wish to run one or more queries (semicolon separated) and then have the CLI exit immediately after their completion</a:t>
            </a:r>
          </a:p>
          <a:p>
            <a:r>
              <a:rPr lang="en-US" dirty="0"/>
              <a:t>This makes use of the Hive CLI “-e command” option</a:t>
            </a:r>
          </a:p>
          <a:p>
            <a:pPr marL="274320" lvl="1" indent="0">
              <a:buNone/>
            </a:pPr>
            <a:r>
              <a:rPr lang="en-US" dirty="0"/>
              <a:t>hive –e “SELECT * FROM </a:t>
            </a:r>
            <a:r>
              <a:rPr lang="en-US" dirty="0" err="1"/>
              <a:t>mytable</a:t>
            </a:r>
            <a:r>
              <a:rPr lang="en-US" dirty="0"/>
              <a:t> LIMIT 3”</a:t>
            </a:r>
          </a:p>
          <a:p>
            <a:pPr marL="274320" lvl="1" indent="0">
              <a:buNone/>
            </a:pPr>
            <a:endParaRPr lang="en-US" dirty="0"/>
          </a:p>
          <a:p>
            <a:r>
              <a:rPr lang="en-US" dirty="0"/>
              <a:t>One can use this feature to output the results to a file of pipe it to another shell command</a:t>
            </a:r>
          </a:p>
          <a:p>
            <a:pPr marL="274320" lvl="1" indent="0">
              <a:buNone/>
            </a:pPr>
            <a:r>
              <a:rPr lang="en-US" dirty="0"/>
              <a:t>Adding the –S for silent mode removes hive status messages from the output…</a:t>
            </a:r>
          </a:p>
          <a:p>
            <a:pPr marL="274320" lvl="1" indent="0">
              <a:buNone/>
            </a:pPr>
            <a:r>
              <a:rPr lang="en-US" dirty="0"/>
              <a:t>hive –S –e “SELECT * FROM </a:t>
            </a:r>
            <a:r>
              <a:rPr lang="en-US" dirty="0" err="1"/>
              <a:t>mytable</a:t>
            </a:r>
            <a:r>
              <a:rPr lang="en-US" dirty="0"/>
              <a:t> LIMIT 3” &gt; /path/myresults.txt</a:t>
            </a:r>
          </a:p>
          <a:p>
            <a:pPr marL="274320" lvl="1"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3778853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Execute a Single Hive Command From the Shell Command Line?</a:t>
            </a:r>
          </a:p>
        </p:txBody>
      </p:sp>
      <p:sp>
        <p:nvSpPr>
          <p:cNvPr id="3" name="Content Placeholder 2"/>
          <p:cNvSpPr>
            <a:spLocks noGrp="1"/>
          </p:cNvSpPr>
          <p:nvPr>
            <p:ph idx="1"/>
          </p:nvPr>
        </p:nvSpPr>
        <p:spPr/>
        <p:txBody>
          <a:bodyPr>
            <a:normAutofit/>
          </a:bodyPr>
          <a:lstStyle/>
          <a:p>
            <a:r>
              <a:rPr lang="en-US" dirty="0"/>
              <a:t>One can use this feature to find a Hive property name easily</a:t>
            </a:r>
          </a:p>
          <a:p>
            <a:pPr marL="274320" lvl="1" indent="0">
              <a:buNone/>
            </a:pPr>
            <a:r>
              <a:rPr lang="en-US" dirty="0"/>
              <a:t>hive –S –e “set” | grep warehouse</a:t>
            </a:r>
          </a:p>
          <a:p>
            <a:pPr marL="274320" lvl="1" indent="0">
              <a:buNone/>
            </a:pPr>
            <a:endParaRPr lang="en-US" dirty="0"/>
          </a:p>
          <a:p>
            <a:pPr marL="274320" lvl="1" indent="0">
              <a:buNone/>
            </a:pPr>
            <a:r>
              <a:rPr lang="en-US" dirty="0" err="1"/>
              <a:t>hive.metastore.</a:t>
            </a:r>
            <a:r>
              <a:rPr lang="en-US" b="1" dirty="0" err="1"/>
              <a:t>warehouse</a:t>
            </a:r>
            <a:r>
              <a:rPr lang="en-US" dirty="0" err="1"/>
              <a:t>.dir</a:t>
            </a:r>
            <a:r>
              <a:rPr lang="en-US" dirty="0"/>
              <a:t>=/user/hive/</a:t>
            </a:r>
            <a:r>
              <a:rPr lang="en-US" b="1" dirty="0"/>
              <a:t>warehouse</a:t>
            </a:r>
          </a:p>
          <a:p>
            <a:pPr marL="274320" lvl="1" indent="0">
              <a:buNone/>
            </a:pPr>
            <a:r>
              <a:rPr lang="en-US" dirty="0" err="1"/>
              <a:t>hive.</a:t>
            </a:r>
            <a:r>
              <a:rPr lang="en-US" b="1" dirty="0" err="1"/>
              <a:t>warehouse</a:t>
            </a:r>
            <a:r>
              <a:rPr lang="en-US" dirty="0" err="1"/>
              <a:t>.subdir.inherit.perms</a:t>
            </a:r>
            <a:r>
              <a:rPr lang="en-US" dirty="0"/>
              <a:t>=true</a:t>
            </a:r>
          </a:p>
          <a:p>
            <a:pPr marL="274320" lvl="1" indent="0">
              <a:buNone/>
            </a:pPr>
            <a:endParaRPr lang="en-US" dirty="0"/>
          </a:p>
          <a:p>
            <a:pPr marL="274320" lvl="1"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929280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Execute a Shell Command From Hive CLI Interactive Mode?</a:t>
            </a:r>
          </a:p>
        </p:txBody>
      </p:sp>
      <p:sp>
        <p:nvSpPr>
          <p:cNvPr id="3" name="Content Placeholder 2"/>
          <p:cNvSpPr>
            <a:spLocks noGrp="1"/>
          </p:cNvSpPr>
          <p:nvPr>
            <p:ph idx="1"/>
          </p:nvPr>
        </p:nvSpPr>
        <p:spPr/>
        <p:txBody>
          <a:bodyPr/>
          <a:lstStyle/>
          <a:p>
            <a:r>
              <a:rPr lang="en-US" dirty="0"/>
              <a:t>You don’t need to eave the Hive CLI to run simple shell commands</a:t>
            </a:r>
          </a:p>
          <a:p>
            <a:r>
              <a:rPr lang="en-US" dirty="0"/>
              <a:t>Simply type “!” followed by the command and terminate the line with a “;”</a:t>
            </a:r>
          </a:p>
          <a:p>
            <a:pPr lvl="1"/>
            <a:r>
              <a:rPr lang="en-US" dirty="0"/>
              <a:t>hive&gt; ! </a:t>
            </a:r>
            <a:r>
              <a:rPr lang="en-US" dirty="0" err="1"/>
              <a:t>pwd</a:t>
            </a:r>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3433805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Execute Hadoop File System Commands From Hive CLI Interactive Mode?</a:t>
            </a:r>
          </a:p>
        </p:txBody>
      </p:sp>
      <p:sp>
        <p:nvSpPr>
          <p:cNvPr id="3" name="Content Placeholder 2"/>
          <p:cNvSpPr>
            <a:spLocks noGrp="1"/>
          </p:cNvSpPr>
          <p:nvPr>
            <p:ph idx="1"/>
          </p:nvPr>
        </p:nvSpPr>
        <p:spPr/>
        <p:txBody>
          <a:bodyPr/>
          <a:lstStyle/>
          <a:p>
            <a:r>
              <a:rPr lang="en-US" dirty="0"/>
              <a:t>You can run Hadoop </a:t>
            </a:r>
            <a:r>
              <a:rPr lang="en-US" dirty="0" err="1"/>
              <a:t>dfs</a:t>
            </a:r>
            <a:r>
              <a:rPr lang="en-US" dirty="0"/>
              <a:t> command from within the Hive CLI</a:t>
            </a:r>
          </a:p>
          <a:p>
            <a:r>
              <a:rPr lang="en-US" dirty="0"/>
              <a:t>Just drop the “</a:t>
            </a:r>
            <a:r>
              <a:rPr lang="en-US" dirty="0" err="1"/>
              <a:t>hadoop</a:t>
            </a:r>
            <a:r>
              <a:rPr lang="en-US" dirty="0"/>
              <a:t>” word from the command and add a “;” at the end</a:t>
            </a:r>
          </a:p>
          <a:p>
            <a:pPr marL="274320" lvl="1" indent="0">
              <a:buNone/>
            </a:pPr>
            <a:r>
              <a:rPr lang="en-US" dirty="0"/>
              <a:t>hive&gt; </a:t>
            </a:r>
            <a:r>
              <a:rPr lang="en-US" dirty="0" err="1"/>
              <a:t>dfs</a:t>
            </a:r>
            <a:r>
              <a:rPr lang="en-US" dirty="0"/>
              <a:t> –ls / ;</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20908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We View and Modify Hive Configuration Parameters?</a:t>
            </a:r>
          </a:p>
        </p:txBody>
      </p:sp>
      <p:sp>
        <p:nvSpPr>
          <p:cNvPr id="3" name="Content Placeholder 2"/>
          <p:cNvSpPr>
            <a:spLocks noGrp="1"/>
          </p:cNvSpPr>
          <p:nvPr>
            <p:ph idx="1"/>
          </p:nvPr>
        </p:nvSpPr>
        <p:spPr/>
        <p:txBody>
          <a:bodyPr/>
          <a:lstStyle/>
          <a:p>
            <a:r>
              <a:rPr lang="en-US" dirty="0"/>
              <a:t>The Hive CLI maintains its configuration parameters in a set of variables internally stored as Java Strings</a:t>
            </a:r>
          </a:p>
          <a:p>
            <a:r>
              <a:rPr lang="en-US" dirty="0"/>
              <a:t>You can the values of preexisting variables or add user defined ones</a:t>
            </a:r>
          </a:p>
          <a:p>
            <a:r>
              <a:rPr lang="en-US" dirty="0"/>
              <a:t>You can reference variables in queries where Hive replaces the reference with the variable’s value </a:t>
            </a:r>
          </a:p>
          <a:p>
            <a:r>
              <a:rPr lang="en-US" dirty="0"/>
              <a:t>Inside the CLI variables are displayed and changed using the SET command</a:t>
            </a:r>
          </a:p>
          <a:p>
            <a:r>
              <a:rPr lang="en-US" dirty="0"/>
              <a:t>To output the names and values of all variables</a:t>
            </a:r>
          </a:p>
          <a:p>
            <a:pPr marL="274320" lvl="1" indent="0">
              <a:buNone/>
            </a:pPr>
            <a:r>
              <a:rPr lang="en-US" dirty="0"/>
              <a:t>hive&gt; set;</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2483321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We View and Modify Hive Configuration Parameters?</a:t>
            </a:r>
          </a:p>
        </p:txBody>
      </p:sp>
      <p:sp>
        <p:nvSpPr>
          <p:cNvPr id="3" name="Content Placeholder 2"/>
          <p:cNvSpPr>
            <a:spLocks noGrp="1"/>
          </p:cNvSpPr>
          <p:nvPr>
            <p:ph idx="1"/>
          </p:nvPr>
        </p:nvSpPr>
        <p:spPr/>
        <p:txBody>
          <a:bodyPr/>
          <a:lstStyle/>
          <a:p>
            <a:r>
              <a:rPr lang="en-US" dirty="0"/>
              <a:t>To output the name and values a single variable</a:t>
            </a:r>
          </a:p>
          <a:p>
            <a:pPr marL="274320" lvl="1" indent="0">
              <a:buNone/>
            </a:pPr>
            <a:r>
              <a:rPr lang="en-US" dirty="0"/>
              <a:t>hive&gt; set </a:t>
            </a:r>
            <a:r>
              <a:rPr lang="en-US" dirty="0" err="1"/>
              <a:t>hive.stats.retries.wait</a:t>
            </a:r>
            <a:r>
              <a:rPr lang="en-US" dirty="0"/>
              <a:t>;</a:t>
            </a:r>
          </a:p>
          <a:p>
            <a:pPr marL="274320" lvl="1" indent="0">
              <a:buNone/>
            </a:pPr>
            <a:endParaRPr lang="en-US" dirty="0"/>
          </a:p>
          <a:p>
            <a:pPr marL="274320" lvl="1" indent="0">
              <a:buNone/>
            </a:pPr>
            <a:r>
              <a:rPr lang="en-US" dirty="0" err="1"/>
              <a:t>hive.stats.retries.wait</a:t>
            </a:r>
            <a:r>
              <a:rPr lang="en-US" dirty="0"/>
              <a:t>=3000</a:t>
            </a:r>
          </a:p>
          <a:p>
            <a:pPr marL="274320" lvl="1" indent="0">
              <a:buNone/>
            </a:pPr>
            <a:endParaRPr lang="en-US" dirty="0"/>
          </a:p>
          <a:p>
            <a:r>
              <a:rPr lang="en-US" dirty="0"/>
              <a:t>To change the value of a variable</a:t>
            </a:r>
          </a:p>
          <a:p>
            <a:pPr marL="274320" lvl="1" indent="0">
              <a:buNone/>
            </a:pPr>
            <a:r>
              <a:rPr lang="en-US" dirty="0"/>
              <a:t>hive&gt; set </a:t>
            </a:r>
            <a:r>
              <a:rPr lang="en-US" dirty="0" err="1"/>
              <a:t>hive.stats.retries.wait</a:t>
            </a:r>
            <a:r>
              <a:rPr lang="en-US" dirty="0"/>
              <a:t> = 2000;</a:t>
            </a:r>
          </a:p>
          <a:p>
            <a:pPr marL="274320" lvl="1" indent="0">
              <a:buNone/>
            </a:pPr>
            <a:endParaRPr lang="en-US" dirty="0"/>
          </a:p>
          <a:p>
            <a:r>
              <a:rPr lang="en-US" dirty="0"/>
              <a:t>We will only focus on a few useful or needed variables in our course</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2996931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to Know Which Database We Are Using?</a:t>
            </a:r>
          </a:p>
        </p:txBody>
      </p:sp>
      <p:sp>
        <p:nvSpPr>
          <p:cNvPr id="3" name="Content Placeholder 2"/>
          <p:cNvSpPr>
            <a:spLocks noGrp="1"/>
          </p:cNvSpPr>
          <p:nvPr>
            <p:ph idx="1"/>
          </p:nvPr>
        </p:nvSpPr>
        <p:spPr/>
        <p:txBody>
          <a:bodyPr/>
          <a:lstStyle/>
          <a:p>
            <a:r>
              <a:rPr lang="en-US" dirty="0"/>
              <a:t>When you mention table names in Hive, without prefixing them with the name of the database to which they belong they are always resolved to those in the current database</a:t>
            </a:r>
          </a:p>
          <a:p>
            <a:r>
              <a:rPr lang="en-US" dirty="0"/>
              <a:t> We can set a particular valuable’s value to true to have Hive always indicate the name of the database it thinks is the current one</a:t>
            </a:r>
          </a:p>
          <a:p>
            <a:pPr marL="274320" lvl="1" indent="0">
              <a:buNone/>
            </a:pPr>
            <a:r>
              <a:rPr lang="en-US" dirty="0"/>
              <a:t>hive&gt; SET </a:t>
            </a:r>
            <a:r>
              <a:rPr lang="en-US" dirty="0" err="1"/>
              <a:t>hive.cli.print.current.db</a:t>
            </a:r>
            <a:r>
              <a:rPr lang="en-US" dirty="0"/>
              <a:t>=true;</a:t>
            </a:r>
          </a:p>
          <a:p>
            <a:pPr marL="274320" lvl="1" indent="0">
              <a:buNone/>
            </a:pPr>
            <a:r>
              <a:rPr lang="en-US" dirty="0"/>
              <a:t>hive (default)&gt; use </a:t>
            </a:r>
            <a:r>
              <a:rPr lang="en-US" dirty="0" err="1"/>
              <a:t>someOtherDatabase</a:t>
            </a:r>
            <a:r>
              <a:rPr lang="en-US" dirty="0"/>
              <a:t>;</a:t>
            </a:r>
          </a:p>
          <a:p>
            <a:pPr marL="274320" lvl="1" indent="0">
              <a:buNone/>
            </a:pPr>
            <a:r>
              <a:rPr lang="en-US" dirty="0"/>
              <a:t>Hive (</a:t>
            </a:r>
            <a:r>
              <a:rPr lang="en-US" dirty="0" err="1"/>
              <a:t>someOtherDatabase</a:t>
            </a:r>
            <a:r>
              <a:rPr lang="en-US" dirty="0"/>
              <a:t>)&gt;</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4160051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Print Column Headers For the Output of a Table Query?</a:t>
            </a:r>
          </a:p>
        </p:txBody>
      </p:sp>
      <p:sp>
        <p:nvSpPr>
          <p:cNvPr id="3" name="Content Placeholder 2"/>
          <p:cNvSpPr>
            <a:spLocks noGrp="1"/>
          </p:cNvSpPr>
          <p:nvPr>
            <p:ph idx="1"/>
          </p:nvPr>
        </p:nvSpPr>
        <p:spPr/>
        <p:txBody>
          <a:bodyPr/>
          <a:lstStyle/>
          <a:p>
            <a:r>
              <a:rPr lang="en-US" dirty="0"/>
              <a:t>Here is another change you can make to the Hive CLI configuration to display names of columns from a query</a:t>
            </a:r>
          </a:p>
          <a:p>
            <a:pPr marL="274320" lvl="1" indent="0">
              <a:buNone/>
            </a:pPr>
            <a:r>
              <a:rPr lang="en-US" dirty="0"/>
              <a:t>hive&gt; SET </a:t>
            </a:r>
            <a:r>
              <a:rPr lang="en-US" dirty="0" err="1"/>
              <a:t>hive.cli.print.header</a:t>
            </a:r>
            <a:r>
              <a:rPr lang="en-US" dirty="0"/>
              <a:t>=true;</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372430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Hive</a:t>
            </a:r>
          </a:p>
        </p:txBody>
      </p:sp>
      <p:sp>
        <p:nvSpPr>
          <p:cNvPr id="3" name="Content Placeholder 2"/>
          <p:cNvSpPr>
            <a:spLocks noGrp="1"/>
          </p:cNvSpPr>
          <p:nvPr>
            <p:ph idx="1"/>
          </p:nvPr>
        </p:nvSpPr>
        <p:spPr/>
        <p:txBody>
          <a:bodyPr/>
          <a:lstStyle/>
          <a:p>
            <a:r>
              <a:rPr lang="en-US" dirty="0"/>
              <a:t>An essential tool in the </a:t>
            </a:r>
            <a:r>
              <a:rPr lang="en-US" i="1" dirty="0"/>
              <a:t>Hadoop </a:t>
            </a:r>
            <a:r>
              <a:rPr lang="en-US" dirty="0"/>
              <a:t>ecosystem…</a:t>
            </a:r>
          </a:p>
          <a:p>
            <a:r>
              <a:rPr lang="en-US" dirty="0"/>
              <a:t>That provides an </a:t>
            </a:r>
            <a:r>
              <a:rPr lang="en-US" i="1" dirty="0"/>
              <a:t>SQL </a:t>
            </a:r>
            <a:r>
              <a:rPr lang="en-US" dirty="0"/>
              <a:t>(Structured Query Language) dialect…</a:t>
            </a:r>
          </a:p>
          <a:p>
            <a:r>
              <a:rPr lang="en-US" dirty="0"/>
              <a:t>Hive provides an </a:t>
            </a:r>
            <a:r>
              <a:rPr lang="en-US" i="1" dirty="0"/>
              <a:t>SQL </a:t>
            </a:r>
            <a:r>
              <a:rPr lang="en-US" dirty="0"/>
              <a:t>dialect called </a:t>
            </a:r>
            <a:r>
              <a:rPr lang="en-US" i="1" dirty="0"/>
              <a:t>Hive Query Language </a:t>
            </a:r>
            <a:r>
              <a:rPr lang="en-US" dirty="0"/>
              <a:t>(</a:t>
            </a:r>
            <a:r>
              <a:rPr lang="en-US" i="1" dirty="0" err="1"/>
              <a:t>HiveQL</a:t>
            </a:r>
            <a:r>
              <a:rPr lang="en-US" i="1" dirty="0"/>
              <a:t>, HQL</a:t>
            </a:r>
            <a:r>
              <a:rPr lang="en-US" dirty="0"/>
              <a:t>)…</a:t>
            </a:r>
          </a:p>
          <a:p>
            <a:r>
              <a:rPr lang="en-US" dirty="0"/>
              <a:t>For querying data stored in the </a:t>
            </a:r>
            <a:r>
              <a:rPr lang="en-US" i="1" dirty="0"/>
              <a:t>Hadoop Distributed Filesystem </a:t>
            </a:r>
            <a:r>
              <a:rPr lang="en-US" dirty="0"/>
              <a:t>(HDFS)…</a:t>
            </a:r>
          </a:p>
          <a:p>
            <a:r>
              <a:rPr lang="en-US" dirty="0"/>
              <a:t>Or other filesystems that integrate with Hadoop</a:t>
            </a:r>
          </a:p>
          <a:p>
            <a:pPr lvl="1"/>
            <a:r>
              <a:rPr lang="en-US" dirty="0"/>
              <a:t>Such as </a:t>
            </a:r>
            <a:r>
              <a:rPr lang="en-US" i="1" dirty="0" err="1"/>
              <a:t>MapR</a:t>
            </a:r>
            <a:r>
              <a:rPr lang="en-US" i="1" dirty="0"/>
              <a:t>-FS </a:t>
            </a:r>
            <a:r>
              <a:rPr lang="en-US" dirty="0"/>
              <a:t>and Amazon’s </a:t>
            </a:r>
            <a:r>
              <a:rPr lang="en-US" i="1" dirty="0"/>
              <a:t>S3…</a:t>
            </a:r>
          </a:p>
          <a:p>
            <a:r>
              <a:rPr lang="en-US" i="1" dirty="0"/>
              <a:t>A</a:t>
            </a:r>
            <a:r>
              <a:rPr lang="en-US" dirty="0"/>
              <a:t>nd databases like </a:t>
            </a:r>
            <a:r>
              <a:rPr lang="en-US" i="1" dirty="0" err="1"/>
              <a:t>HBase</a:t>
            </a:r>
            <a:r>
              <a:rPr lang="en-US" i="1" dirty="0"/>
              <a:t> </a:t>
            </a:r>
            <a:r>
              <a:rPr lang="en-US" dirty="0"/>
              <a:t>(the Hadoop database)</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1662727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a Hive Database?</a:t>
            </a:r>
          </a:p>
        </p:txBody>
      </p:sp>
      <p:sp>
        <p:nvSpPr>
          <p:cNvPr id="3" name="Content Placeholder 2"/>
          <p:cNvSpPr>
            <a:spLocks noGrp="1"/>
          </p:cNvSpPr>
          <p:nvPr>
            <p:ph idx="1"/>
          </p:nvPr>
        </p:nvSpPr>
        <p:spPr/>
        <p:txBody>
          <a:bodyPr/>
          <a:lstStyle/>
          <a:p>
            <a:r>
              <a:rPr lang="en-US" dirty="0"/>
              <a:t>Hive is a technology that can define databases and tables to analyze structured or semi-structured data</a:t>
            </a:r>
          </a:p>
          <a:p>
            <a:r>
              <a:rPr lang="en-US" dirty="0"/>
              <a:t>The theme for such data analysis is to store the data in a tabular manner, and issue queries to analyze it</a:t>
            </a:r>
          </a:p>
          <a:p>
            <a:r>
              <a:rPr lang="en-US" dirty="0"/>
              <a:t>Although the words are the same, the terms database and table do not mean quite the same thing for Hive as for any relational database management system (RDBMS)</a:t>
            </a:r>
          </a:p>
          <a:p>
            <a:r>
              <a:rPr lang="en-US" dirty="0"/>
              <a:t>An RDBMS database is a construct holding the content of tables along with metadata describing access permissions and storage characteristics and other properties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3703218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a Hive Database?</a:t>
            </a:r>
          </a:p>
        </p:txBody>
      </p:sp>
      <p:sp>
        <p:nvSpPr>
          <p:cNvPr id="3" name="Content Placeholder 2"/>
          <p:cNvSpPr>
            <a:spLocks noGrp="1"/>
          </p:cNvSpPr>
          <p:nvPr>
            <p:ph idx="1"/>
          </p:nvPr>
        </p:nvSpPr>
        <p:spPr/>
        <p:txBody>
          <a:bodyPr>
            <a:normAutofit lnSpcReduction="10000"/>
          </a:bodyPr>
          <a:lstStyle/>
          <a:p>
            <a:r>
              <a:rPr lang="en-US" dirty="0"/>
              <a:t>Hive uses MapReduce for processing, HDFS for storage and a small RDBMS and service process for metadata</a:t>
            </a:r>
          </a:p>
          <a:p>
            <a:r>
              <a:rPr lang="en-US" dirty="0"/>
              <a:t>For Hive a database is not a storage construct but has two purposes</a:t>
            </a:r>
          </a:p>
          <a:p>
            <a:pPr lvl="1"/>
            <a:r>
              <a:rPr lang="en-US" dirty="0"/>
              <a:t>A namespace to disambiguate (avoid naming conflicts for) tables of the same name that may be associated with different projects</a:t>
            </a:r>
          </a:p>
          <a:p>
            <a:pPr lvl="1"/>
            <a:r>
              <a:rPr lang="en-US" dirty="0"/>
              <a:t>Db1.Customers and Db2.Customers are two separate tables under Hive even though each has the same name</a:t>
            </a:r>
          </a:p>
          <a:p>
            <a:pPr lvl="1"/>
            <a:r>
              <a:rPr lang="en-US" dirty="0"/>
              <a:t>So it is common to use databases to organize production tables into logical grouping</a:t>
            </a:r>
          </a:p>
          <a:p>
            <a:pPr lvl="1"/>
            <a:r>
              <a:rPr lang="en-US" dirty="0"/>
              <a:t>Databases can also be used to enforce security (access) policies for users and groups</a:t>
            </a:r>
          </a:p>
          <a:p>
            <a:r>
              <a:rPr lang="en-US" dirty="0"/>
              <a:t>In Hive if a table is not explicitly associated with some named database it is associated with “default”</a:t>
            </a:r>
          </a:p>
          <a:p>
            <a:pPr lvl="1"/>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1254392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Database?</a:t>
            </a:r>
          </a:p>
        </p:txBody>
      </p:sp>
      <p:sp>
        <p:nvSpPr>
          <p:cNvPr id="3" name="Content Placeholder 2"/>
          <p:cNvSpPr>
            <a:spLocks noGrp="1"/>
          </p:cNvSpPr>
          <p:nvPr>
            <p:ph idx="1"/>
          </p:nvPr>
        </p:nvSpPr>
        <p:spPr/>
        <p:txBody>
          <a:bodyPr/>
          <a:lstStyle/>
          <a:p>
            <a:r>
              <a:rPr lang="en-US" dirty="0"/>
              <a:t>The simplest syntax for creating a database is as follows</a:t>
            </a:r>
          </a:p>
          <a:p>
            <a:pPr marL="274320" lvl="1" indent="0">
              <a:buNone/>
            </a:pPr>
            <a:r>
              <a:rPr lang="en-US" dirty="0"/>
              <a:t>CREATE DATABASE </a:t>
            </a:r>
            <a:r>
              <a:rPr lang="en-US" dirty="0" err="1"/>
              <a:t>someDatabase</a:t>
            </a:r>
            <a:r>
              <a:rPr lang="en-US" dirty="0"/>
              <a:t>;</a:t>
            </a:r>
          </a:p>
          <a:p>
            <a:pPr marL="274320" lvl="1" indent="0">
              <a:buNone/>
            </a:pPr>
            <a:endParaRPr lang="en-US" dirty="0"/>
          </a:p>
          <a:p>
            <a:r>
              <a:rPr lang="en-US" dirty="0"/>
              <a:t>Hive will indicate an error if “</a:t>
            </a:r>
            <a:r>
              <a:rPr lang="en-US" dirty="0" err="1"/>
              <a:t>someDatabase</a:t>
            </a:r>
            <a:r>
              <a:rPr lang="en-US" dirty="0"/>
              <a:t>” already exists</a:t>
            </a:r>
          </a:p>
          <a:p>
            <a:r>
              <a:rPr lang="en-US" dirty="0"/>
              <a:t>You can suppress this error indication with the following variation</a:t>
            </a:r>
          </a:p>
          <a:p>
            <a:pPr marL="274320" lvl="1" indent="0">
              <a:buNone/>
            </a:pPr>
            <a:r>
              <a:rPr lang="en-US" dirty="0"/>
              <a:t>CREATE DATABASE IF NOT EXISTS </a:t>
            </a:r>
            <a:r>
              <a:rPr lang="en-US" dirty="0" err="1"/>
              <a:t>someDatabase</a:t>
            </a:r>
            <a:r>
              <a:rPr lang="en-US" dirty="0"/>
              <a:t>;</a:t>
            </a:r>
          </a:p>
          <a:p>
            <a:pPr marL="274320" lvl="1" indent="0">
              <a:buNone/>
            </a:pPr>
            <a:endParaRPr lang="en-US" dirty="0"/>
          </a:p>
          <a:p>
            <a:r>
              <a:rPr lang="en-US" dirty="0"/>
              <a:t>The above is useful for scripts that create a database only if it does not exist and otherwise use the existing one</a:t>
            </a:r>
          </a:p>
          <a:p>
            <a:pPr lvl="1"/>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3966591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Database?</a:t>
            </a:r>
          </a:p>
        </p:txBody>
      </p:sp>
      <p:sp>
        <p:nvSpPr>
          <p:cNvPr id="3" name="Content Placeholder 2"/>
          <p:cNvSpPr>
            <a:spLocks noGrp="1"/>
          </p:cNvSpPr>
          <p:nvPr>
            <p:ph idx="1"/>
          </p:nvPr>
        </p:nvSpPr>
        <p:spPr/>
        <p:txBody>
          <a:bodyPr/>
          <a:lstStyle/>
          <a:p>
            <a:r>
              <a:rPr lang="en-US" dirty="0"/>
              <a:t>Hive will create an HDFS directory for each database</a:t>
            </a:r>
          </a:p>
          <a:p>
            <a:r>
              <a:rPr lang="en-US" dirty="0"/>
              <a:t>Tables in that database will be stored in subdirectories of the database directory</a:t>
            </a:r>
          </a:p>
          <a:p>
            <a:r>
              <a:rPr lang="en-US" dirty="0"/>
              <a:t>The exception is tables in the default database which does not have its own directory</a:t>
            </a:r>
          </a:p>
          <a:p>
            <a:r>
              <a:rPr lang="en-US" dirty="0"/>
              <a:t>The database directory is created under a top level directory specified by the following Hive property</a:t>
            </a:r>
          </a:p>
          <a:p>
            <a:pPr marL="274320" lvl="1" indent="0">
              <a:buNone/>
            </a:pPr>
            <a:r>
              <a:rPr lang="en-US" dirty="0" err="1"/>
              <a:t>hive.metastore.warehouse.dir</a:t>
            </a:r>
            <a:r>
              <a:rPr lang="en-US" dirty="0"/>
              <a:t> </a:t>
            </a:r>
          </a:p>
          <a:p>
            <a:pPr marL="274320" lvl="1" indent="0">
              <a:buNone/>
            </a:pPr>
            <a:endParaRPr lang="en-US" dirty="0"/>
          </a:p>
          <a:p>
            <a:pPr marL="274320" lvl="1" indent="0">
              <a:buNone/>
            </a:pPr>
            <a:r>
              <a:rPr lang="en-US" dirty="0"/>
              <a:t>The default value for the property is usually /user/hive/warehouse   or sometimes /app/hive/warehouse</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2402234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Database?</a:t>
            </a:r>
          </a:p>
        </p:txBody>
      </p:sp>
      <p:sp>
        <p:nvSpPr>
          <p:cNvPr id="3" name="Content Placeholder 2"/>
          <p:cNvSpPr>
            <a:spLocks noGrp="1"/>
          </p:cNvSpPr>
          <p:nvPr>
            <p:ph idx="1"/>
          </p:nvPr>
        </p:nvSpPr>
        <p:spPr/>
        <p:txBody>
          <a:bodyPr/>
          <a:lstStyle/>
          <a:p>
            <a:r>
              <a:rPr lang="en-US" dirty="0"/>
              <a:t>You can override this default location for the new </a:t>
            </a:r>
            <a:r>
              <a:rPr lang="en-US" dirty="0" err="1"/>
              <a:t>databse</a:t>
            </a:r>
            <a:r>
              <a:rPr lang="en-US" dirty="0"/>
              <a:t> directory as shown</a:t>
            </a:r>
          </a:p>
          <a:p>
            <a:pPr marL="274320" lvl="1" indent="0">
              <a:buNone/>
            </a:pPr>
            <a:r>
              <a:rPr lang="en-US" dirty="0"/>
              <a:t>CREATE DATABASE </a:t>
            </a:r>
            <a:r>
              <a:rPr lang="en-US" dirty="0" err="1"/>
              <a:t>someDatabase</a:t>
            </a:r>
            <a:r>
              <a:rPr lang="en-US" dirty="0"/>
              <a:t> LOCATION ‘/my/path’</a:t>
            </a:r>
          </a:p>
          <a:p>
            <a:pPr marL="274320" lvl="1" indent="0">
              <a:buNone/>
            </a:pPr>
            <a:endParaRPr lang="en-US" dirty="0"/>
          </a:p>
          <a:p>
            <a:r>
              <a:rPr lang="en-US" dirty="0"/>
              <a:t>You can add a descriptive comment to the database as follows (that will be show by the DESCRIBE command)</a:t>
            </a:r>
          </a:p>
          <a:p>
            <a:pPr marL="274320" lvl="1" indent="0">
              <a:buNone/>
            </a:pPr>
            <a:r>
              <a:rPr lang="en-US" dirty="0"/>
              <a:t>CREATE DATABASE </a:t>
            </a:r>
            <a:r>
              <a:rPr lang="en-US" dirty="0" err="1"/>
              <a:t>someDatabase</a:t>
            </a:r>
            <a:r>
              <a:rPr lang="en-US" dirty="0"/>
              <a:t> COMMENT ‘some note’</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2571648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Show Databases That Already Exist?</a:t>
            </a:r>
          </a:p>
        </p:txBody>
      </p:sp>
      <p:sp>
        <p:nvSpPr>
          <p:cNvPr id="3" name="Content Placeholder 2"/>
          <p:cNvSpPr>
            <a:spLocks noGrp="1"/>
          </p:cNvSpPr>
          <p:nvPr>
            <p:ph idx="1"/>
          </p:nvPr>
        </p:nvSpPr>
        <p:spPr/>
        <p:txBody>
          <a:bodyPr/>
          <a:lstStyle/>
          <a:p>
            <a:r>
              <a:rPr lang="en-US" dirty="0"/>
              <a:t>Any time you can display a list of already created databases</a:t>
            </a:r>
          </a:p>
          <a:p>
            <a:pPr marL="274320" lvl="1" indent="0">
              <a:buNone/>
            </a:pPr>
            <a:r>
              <a:rPr lang="en-US" dirty="0"/>
              <a:t>SHOW DATABASES;</a:t>
            </a:r>
          </a:p>
          <a:p>
            <a:pPr marL="274320" lvl="1" indent="0">
              <a:buNone/>
            </a:pPr>
            <a:endParaRPr lang="en-US" dirty="0"/>
          </a:p>
          <a:p>
            <a:r>
              <a:rPr lang="en-US" dirty="0"/>
              <a:t>If you have many databases defined you can restrict the listing using a regular expression</a:t>
            </a:r>
          </a:p>
          <a:p>
            <a:pPr marL="274320" lvl="1" indent="0">
              <a:buNone/>
            </a:pPr>
            <a:r>
              <a:rPr lang="en-US" dirty="0"/>
              <a:t>SHOW DATABASES LIKE ‘h.*’;</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2253347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Make a Database the Default in the Hive CLI Instead of “default”?</a:t>
            </a:r>
          </a:p>
        </p:txBody>
      </p:sp>
      <p:sp>
        <p:nvSpPr>
          <p:cNvPr id="3" name="Content Placeholder 2"/>
          <p:cNvSpPr>
            <a:spLocks noGrp="1"/>
          </p:cNvSpPr>
          <p:nvPr>
            <p:ph idx="1"/>
          </p:nvPr>
        </p:nvSpPr>
        <p:spPr/>
        <p:txBody>
          <a:bodyPr/>
          <a:lstStyle/>
          <a:p>
            <a:r>
              <a:rPr lang="en-US" dirty="0"/>
              <a:t>To make the default database something other than “default” do this</a:t>
            </a:r>
          </a:p>
          <a:p>
            <a:pPr lvl="1"/>
            <a:r>
              <a:rPr lang="en-US" dirty="0"/>
              <a:t>hive&gt; USE </a:t>
            </a:r>
            <a:r>
              <a:rPr lang="en-US" dirty="0" err="1"/>
              <a:t>someDatabase</a:t>
            </a:r>
            <a:r>
              <a:rPr lang="en-US" dirty="0"/>
              <a:t>;</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1337688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a Hive Database Table?</a:t>
            </a:r>
          </a:p>
        </p:txBody>
      </p:sp>
      <p:sp>
        <p:nvSpPr>
          <p:cNvPr id="3" name="Content Placeholder 2"/>
          <p:cNvSpPr>
            <a:spLocks noGrp="1"/>
          </p:cNvSpPr>
          <p:nvPr>
            <p:ph idx="1"/>
          </p:nvPr>
        </p:nvSpPr>
        <p:spPr/>
        <p:txBody>
          <a:bodyPr>
            <a:normAutofit lnSpcReduction="10000"/>
          </a:bodyPr>
          <a:lstStyle/>
          <a:p>
            <a:r>
              <a:rPr lang="en-US" dirty="0"/>
              <a:t>A Hive database table is just HDFS file which is described to follow a given schema</a:t>
            </a:r>
          </a:p>
          <a:p>
            <a:r>
              <a:rPr lang="en-US" dirty="0"/>
              <a:t>Here a schema is a specification of the names, types and groupings to which each record in the table must conform</a:t>
            </a:r>
          </a:p>
          <a:p>
            <a:r>
              <a:rPr lang="en-US" dirty="0"/>
              <a:t>The schema and other table properties are maintained in the Hive metadata repository</a:t>
            </a:r>
          </a:p>
          <a:p>
            <a:r>
              <a:rPr lang="en-US" dirty="0"/>
              <a:t>Unlike an RDBMS table an HDFS file full of data could exist prior to its being indicated as a Hive table</a:t>
            </a:r>
          </a:p>
          <a:p>
            <a:pPr lvl="1"/>
            <a:r>
              <a:rPr lang="en-US" dirty="0"/>
              <a:t>We will talk more about this when discussing external tables</a:t>
            </a:r>
          </a:p>
          <a:p>
            <a:r>
              <a:rPr lang="en-US" dirty="0"/>
              <a:t>If the schema for a table differs from the actual format of the data in a file Hive will not warn you on table creation</a:t>
            </a:r>
          </a:p>
          <a:p>
            <a:r>
              <a:rPr lang="en-US" dirty="0"/>
              <a:t>It is only when you try to query the table (via a SELECT statement) that Hive will handle any divergences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3162406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Table?</a:t>
            </a:r>
          </a:p>
        </p:txBody>
      </p:sp>
      <p:sp>
        <p:nvSpPr>
          <p:cNvPr id="3" name="Content Placeholder 2"/>
          <p:cNvSpPr>
            <a:spLocks noGrp="1"/>
          </p:cNvSpPr>
          <p:nvPr>
            <p:ph idx="1"/>
          </p:nvPr>
        </p:nvSpPr>
        <p:spPr/>
        <p:txBody>
          <a:bodyPr>
            <a:normAutofit/>
          </a:bodyPr>
          <a:lstStyle/>
          <a:p>
            <a:r>
              <a:rPr lang="en-US" dirty="0"/>
              <a:t>The Hive command to create tables follows some SQL conventions with extensions to support a wide range of options as to table format, where tables are stored etc.</a:t>
            </a:r>
          </a:p>
          <a:p>
            <a:r>
              <a:rPr lang="en-US" dirty="0"/>
              <a:t>While creating a table, you can specify these aspects and more</a:t>
            </a:r>
          </a:p>
          <a:p>
            <a:pPr lvl="1"/>
            <a:r>
              <a:rPr lang="en-US" dirty="0"/>
              <a:t>The database with which the table is associated</a:t>
            </a:r>
          </a:p>
          <a:p>
            <a:pPr lvl="1"/>
            <a:r>
              <a:rPr lang="en-US" dirty="0"/>
              <a:t>Whether the table is internal or external</a:t>
            </a:r>
          </a:p>
          <a:p>
            <a:pPr lvl="1"/>
            <a:r>
              <a:rPr lang="en-US" dirty="0"/>
              <a:t>The name of the table being created (or included)</a:t>
            </a:r>
          </a:p>
          <a:p>
            <a:pPr lvl="1"/>
            <a:r>
              <a:rPr lang="en-US" dirty="0"/>
              <a:t>The table schema (columns and associated data types)</a:t>
            </a:r>
          </a:p>
          <a:p>
            <a:pPr lvl="1"/>
            <a:r>
              <a:rPr lang="en-US" dirty="0"/>
              <a:t>The columns used for partitioning the data into multiple files</a:t>
            </a:r>
          </a:p>
          <a:p>
            <a:pPr lvl="1"/>
            <a:r>
              <a:rPr lang="en-US" dirty="0"/>
              <a:t>The file format for data files</a:t>
            </a:r>
          </a:p>
          <a:p>
            <a:pPr lvl="1"/>
            <a:r>
              <a:rPr lang="en-US" dirty="0"/>
              <a:t>The HDFS directory where the data files are located</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3981562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Table?</a:t>
            </a:r>
          </a:p>
        </p:txBody>
      </p:sp>
      <p:sp>
        <p:nvSpPr>
          <p:cNvPr id="3" name="Content Placeholder 2"/>
          <p:cNvSpPr>
            <a:spLocks noGrp="1"/>
          </p:cNvSpPr>
          <p:nvPr>
            <p:ph idx="1"/>
          </p:nvPr>
        </p:nvSpPr>
        <p:spPr/>
        <p:txBody>
          <a:bodyPr>
            <a:normAutofit/>
          </a:bodyPr>
          <a:lstStyle/>
          <a:p>
            <a:r>
              <a:rPr lang="en-US" dirty="0"/>
              <a:t>To create a new table and specify its characteristics</a:t>
            </a:r>
          </a:p>
          <a:p>
            <a:pPr marL="0" indent="0">
              <a:buNone/>
            </a:pPr>
            <a:endParaRPr lang="en-US" dirty="0"/>
          </a:p>
          <a:p>
            <a:pPr marL="274320" lvl="1" indent="0">
              <a:buNone/>
            </a:pPr>
            <a:r>
              <a:rPr lang="en-US" sz="1800" dirty="0"/>
              <a:t>CREATE [EXTERNAL] TABLE [IF NOT EXISTS] [</a:t>
            </a:r>
            <a:r>
              <a:rPr lang="en-US" sz="1800" dirty="0" err="1"/>
              <a:t>db_name</a:t>
            </a:r>
            <a:r>
              <a:rPr lang="en-US" sz="1800" dirty="0"/>
              <a:t>.] </a:t>
            </a:r>
            <a:r>
              <a:rPr lang="en-US" sz="1800" dirty="0" err="1"/>
              <a:t>table_name</a:t>
            </a:r>
            <a:endParaRPr lang="en-US" sz="1800" dirty="0"/>
          </a:p>
          <a:p>
            <a:pPr marL="274320" lvl="1" indent="0">
              <a:buNone/>
            </a:pPr>
            <a:r>
              <a:rPr lang="en-US" sz="1800" dirty="0"/>
              <a:t>[(</a:t>
            </a:r>
            <a:r>
              <a:rPr lang="en-US" sz="1800" dirty="0" err="1"/>
              <a:t>col_name</a:t>
            </a:r>
            <a:r>
              <a:rPr lang="en-US" sz="1800" dirty="0"/>
              <a:t> </a:t>
            </a:r>
            <a:r>
              <a:rPr lang="en-US" sz="1800" dirty="0" err="1"/>
              <a:t>data_type</a:t>
            </a:r>
            <a:r>
              <a:rPr lang="en-US" sz="1800" dirty="0"/>
              <a:t> [COMMENT </a:t>
            </a:r>
            <a:r>
              <a:rPr lang="en-US" sz="1800" dirty="0" err="1"/>
              <a:t>col_comment</a:t>
            </a:r>
            <a:r>
              <a:rPr lang="en-US" sz="1800" dirty="0"/>
              <a:t>], ...)]</a:t>
            </a:r>
          </a:p>
          <a:p>
            <a:pPr marL="274320" lvl="1" indent="0">
              <a:buNone/>
            </a:pPr>
            <a:r>
              <a:rPr lang="en-US" sz="1800" dirty="0"/>
              <a:t>[COMMENT </a:t>
            </a:r>
            <a:r>
              <a:rPr lang="en-US" sz="1800" dirty="0" err="1"/>
              <a:t>table_comment</a:t>
            </a:r>
            <a:r>
              <a:rPr lang="en-US" sz="1800" dirty="0"/>
              <a:t>]</a:t>
            </a:r>
          </a:p>
          <a:p>
            <a:pPr marL="274320" lvl="1" indent="0">
              <a:buNone/>
            </a:pPr>
            <a:r>
              <a:rPr lang="en-US" sz="1800" dirty="0"/>
              <a:t>[ROW FORMAT </a:t>
            </a:r>
            <a:r>
              <a:rPr lang="en-US" sz="1800" dirty="0" err="1"/>
              <a:t>row_format</a:t>
            </a:r>
            <a:r>
              <a:rPr lang="en-US" sz="1800" dirty="0"/>
              <a:t>]</a:t>
            </a:r>
          </a:p>
          <a:p>
            <a:pPr marL="274320" lvl="1" indent="0">
              <a:buNone/>
            </a:pPr>
            <a:r>
              <a:rPr lang="en-US" sz="1800" dirty="0"/>
              <a:t>[STORED AS </a:t>
            </a:r>
            <a:r>
              <a:rPr lang="en-US" sz="1800" dirty="0" err="1"/>
              <a:t>file_format</a:t>
            </a:r>
            <a:r>
              <a:rPr lang="en-US" sz="1800" dirty="0"/>
              <a:t>]</a:t>
            </a:r>
          </a:p>
          <a:p>
            <a:pPr marL="274320" lvl="1" indent="0">
              <a:buNone/>
            </a:pPr>
            <a:r>
              <a:rPr lang="en-US" sz="1800" dirty="0"/>
              <a:t>[LOCATION path];</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243355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Hadoop For Big Data Management</a:t>
            </a:r>
            <a:endParaRPr lang="en-US" dirty="0"/>
          </a:p>
        </p:txBody>
      </p:sp>
      <p:sp>
        <p:nvSpPr>
          <p:cNvPr id="3" name="Content Placeholder 2"/>
          <p:cNvSpPr>
            <a:spLocks noGrp="1"/>
          </p:cNvSpPr>
          <p:nvPr>
            <p:ph idx="1"/>
          </p:nvPr>
        </p:nvSpPr>
        <p:spPr/>
        <p:txBody>
          <a:bodyPr>
            <a:normAutofit/>
          </a:bodyPr>
          <a:lstStyle/>
          <a:p>
            <a:r>
              <a:rPr lang="en-US" dirty="0"/>
              <a:t>SQL knowledge is widespread for a reason</a:t>
            </a:r>
          </a:p>
          <a:p>
            <a:r>
              <a:rPr lang="en-US" dirty="0"/>
              <a:t>It’s an effective, reasonably intuitive model tor organizing and using data</a:t>
            </a:r>
          </a:p>
          <a:p>
            <a:r>
              <a:rPr lang="en-US" dirty="0"/>
              <a:t>Mapping these familiar data operations to the low-level MapReduce Java API can be daunting</a:t>
            </a:r>
          </a:p>
          <a:p>
            <a:pPr lvl="1"/>
            <a:r>
              <a:rPr lang="en-US" dirty="0"/>
              <a:t>Even for experienced Java developers</a:t>
            </a:r>
          </a:p>
          <a:p>
            <a:r>
              <a:rPr lang="en-US" dirty="0"/>
              <a:t>Hive does this dirty work for you, so you can focus on the query itself</a:t>
            </a:r>
          </a:p>
          <a:p>
            <a:r>
              <a:rPr lang="en-US" dirty="0"/>
              <a:t>Hive translates most queries to MapReduce jobs exploiting the scalability of Hadoop</a:t>
            </a:r>
          </a:p>
          <a:p>
            <a:pPr lvl="1"/>
            <a:r>
              <a:rPr lang="en-US" dirty="0"/>
              <a:t>While presenting a familiar SQL abstraction.</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4141453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Table?</a:t>
            </a:r>
          </a:p>
        </p:txBody>
      </p:sp>
      <p:sp>
        <p:nvSpPr>
          <p:cNvPr id="3" name="Content Placeholder 2"/>
          <p:cNvSpPr>
            <a:spLocks noGrp="1"/>
          </p:cNvSpPr>
          <p:nvPr>
            <p:ph idx="1"/>
          </p:nvPr>
        </p:nvSpPr>
        <p:spPr/>
        <p:txBody>
          <a:bodyPr>
            <a:normAutofit/>
          </a:bodyPr>
          <a:lstStyle/>
          <a:p>
            <a:r>
              <a:rPr lang="en-US" dirty="0"/>
              <a:t>Here is a simple example of creating a table:</a:t>
            </a:r>
          </a:p>
          <a:p>
            <a:pPr marL="274320" lvl="1" indent="0">
              <a:buNone/>
            </a:pPr>
            <a:r>
              <a:rPr lang="en-US" dirty="0"/>
              <a:t>CREATE TABLE </a:t>
            </a:r>
            <a:r>
              <a:rPr lang="en-US" dirty="0" err="1"/>
              <a:t>mydb.demo</a:t>
            </a:r>
            <a:r>
              <a:rPr lang="en-US" dirty="0"/>
              <a:t> (foo INT, bar STRING);</a:t>
            </a:r>
          </a:p>
          <a:p>
            <a:pPr marL="274320" lvl="1" indent="0">
              <a:buNone/>
            </a:pPr>
            <a:endParaRPr lang="en-US" dirty="0"/>
          </a:p>
          <a:p>
            <a:r>
              <a:rPr lang="en-US" dirty="0"/>
              <a:t>Creates a table called demo in the </a:t>
            </a:r>
            <a:r>
              <a:rPr lang="en-US" dirty="0" err="1"/>
              <a:t>mydb</a:t>
            </a:r>
            <a:r>
              <a:rPr lang="en-US" dirty="0"/>
              <a:t> database with two columns, the first being an integer and the other a string</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3754614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Table?</a:t>
            </a:r>
          </a:p>
        </p:txBody>
      </p:sp>
      <p:sp>
        <p:nvSpPr>
          <p:cNvPr id="3" name="Content Placeholder 2"/>
          <p:cNvSpPr>
            <a:spLocks noGrp="1"/>
          </p:cNvSpPr>
          <p:nvPr>
            <p:ph idx="1"/>
          </p:nvPr>
        </p:nvSpPr>
        <p:spPr>
          <a:xfrm>
            <a:off x="457200" y="1524000"/>
            <a:ext cx="8229600" cy="4953000"/>
          </a:xfrm>
        </p:spPr>
        <p:txBody>
          <a:bodyPr>
            <a:normAutofit fontScale="85000" lnSpcReduction="20000"/>
          </a:bodyPr>
          <a:lstStyle/>
          <a:p>
            <a:r>
              <a:rPr lang="en-US" dirty="0"/>
              <a:t>Unspecified defaults are assumed about this table as if the table was specified as follows…</a:t>
            </a:r>
          </a:p>
          <a:p>
            <a:pPr marL="0" indent="0">
              <a:buNone/>
            </a:pPr>
            <a:endParaRPr lang="en-US" dirty="0"/>
          </a:p>
          <a:p>
            <a:pPr marL="274320" lvl="2" indent="0">
              <a:buNone/>
            </a:pPr>
            <a:r>
              <a:rPr lang="en-US" dirty="0"/>
              <a:t>CREATE INTERNAL TABLE </a:t>
            </a:r>
            <a:r>
              <a:rPr lang="en-US" dirty="0" err="1"/>
              <a:t>mydb.demo</a:t>
            </a:r>
            <a:r>
              <a:rPr lang="en-US" dirty="0"/>
              <a:t> (foo INT, bar STRING)</a:t>
            </a:r>
          </a:p>
          <a:p>
            <a:pPr marL="274320" lvl="1" indent="0">
              <a:buNone/>
            </a:pPr>
            <a:r>
              <a:rPr lang="en-US" sz="1600" dirty="0"/>
              <a:t>ROW FORMAT DELIMITED</a:t>
            </a:r>
          </a:p>
          <a:p>
            <a:pPr marL="274320" lvl="1" indent="0">
              <a:buNone/>
            </a:pPr>
            <a:r>
              <a:rPr lang="en-US" sz="1600" dirty="0"/>
              <a:t>   FIELDS TERMINATED BY '\001'</a:t>
            </a:r>
          </a:p>
          <a:p>
            <a:pPr marL="274320" lvl="1" indent="0">
              <a:buNone/>
            </a:pPr>
            <a:r>
              <a:rPr lang="en-US" sz="1600" dirty="0"/>
              <a:t>   COLLECTION ITEMS TERMINATED BY '\002'</a:t>
            </a:r>
          </a:p>
          <a:p>
            <a:pPr marL="274320" lvl="1" indent="0">
              <a:buNone/>
            </a:pPr>
            <a:r>
              <a:rPr lang="en-US" sz="1600" dirty="0"/>
              <a:t>   MAP KEYS TERMINATED BY '\003'</a:t>
            </a:r>
          </a:p>
          <a:p>
            <a:pPr marL="274320" lvl="1" indent="0">
              <a:buNone/>
            </a:pPr>
            <a:r>
              <a:rPr lang="en-US" sz="1600" dirty="0"/>
              <a:t> STORED AS TEXTFILE</a:t>
            </a:r>
          </a:p>
          <a:p>
            <a:pPr marL="274320" lvl="1" indent="0">
              <a:buNone/>
            </a:pPr>
            <a:r>
              <a:rPr lang="en-US" sz="1600" dirty="0"/>
              <a:t> LOCATION ‘/user/hive/warehouse/</a:t>
            </a:r>
            <a:r>
              <a:rPr lang="en-US" sz="1600" dirty="0" err="1"/>
              <a:t>mydb</a:t>
            </a:r>
            <a:r>
              <a:rPr lang="en-US" sz="1600" dirty="0"/>
              <a:t>/demo’</a:t>
            </a:r>
          </a:p>
          <a:p>
            <a:pPr marL="274320" lvl="1" indent="0">
              <a:buNone/>
            </a:pPr>
            <a:endParaRPr lang="en-US" sz="1600" dirty="0"/>
          </a:p>
          <a:p>
            <a:r>
              <a:rPr lang="en-US" dirty="0"/>
              <a:t>The table is assumed to be under the control of Hive (INTERNAL)</a:t>
            </a:r>
          </a:p>
          <a:p>
            <a:r>
              <a:rPr lang="en-US" dirty="0"/>
              <a:t>The table is assumed to be just a plain old text file (TEXTFILE)</a:t>
            </a:r>
          </a:p>
          <a:p>
            <a:r>
              <a:rPr lang="en-US" dirty="0"/>
              <a:t>The row format is records of delimited fields, where…</a:t>
            </a:r>
          </a:p>
          <a:p>
            <a:r>
              <a:rPr lang="en-US" dirty="0"/>
              <a:t>Each field in the file is assumed terminated by a Ctrl-A</a:t>
            </a:r>
          </a:p>
          <a:p>
            <a:r>
              <a:rPr lang="en-US" dirty="0"/>
              <a:t>Each array or </a:t>
            </a:r>
            <a:r>
              <a:rPr lang="en-US" dirty="0" err="1"/>
              <a:t>struct</a:t>
            </a:r>
            <a:r>
              <a:rPr lang="en-US" dirty="0"/>
              <a:t> member is assumed terminated by a CTRL-B</a:t>
            </a:r>
          </a:p>
          <a:p>
            <a:r>
              <a:rPr lang="en-US" dirty="0"/>
              <a:t>Each map key is assumed separated from its value by a  CTRL-C</a:t>
            </a:r>
          </a:p>
          <a:p>
            <a:r>
              <a:rPr lang="en-US" dirty="0"/>
              <a:t>The table location is in the usual place for INTERNAL tables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1932074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Table?</a:t>
            </a:r>
          </a:p>
        </p:txBody>
      </p:sp>
      <p:sp>
        <p:nvSpPr>
          <p:cNvPr id="3" name="Content Placeholder 2"/>
          <p:cNvSpPr>
            <a:spLocks noGrp="1"/>
          </p:cNvSpPr>
          <p:nvPr>
            <p:ph idx="1"/>
          </p:nvPr>
        </p:nvSpPr>
        <p:spPr/>
        <p:txBody>
          <a:bodyPr>
            <a:normAutofit fontScale="92500" lnSpcReduction="10000"/>
          </a:bodyPr>
          <a:lstStyle/>
          <a:p>
            <a:r>
              <a:rPr lang="en-US" dirty="0"/>
              <a:t>Here is a more elaborate example of creating a table:</a:t>
            </a:r>
          </a:p>
          <a:p>
            <a:endParaRPr lang="en-US" dirty="0"/>
          </a:p>
          <a:p>
            <a:pPr marL="274320" lvl="1" indent="0">
              <a:buNone/>
            </a:pPr>
            <a:r>
              <a:rPr lang="en-US" sz="1700" dirty="0"/>
              <a:t>CREATE TABLE IF NOT EXISTS </a:t>
            </a:r>
            <a:r>
              <a:rPr lang="en-US" sz="1700" dirty="0" err="1"/>
              <a:t>mydb.employees</a:t>
            </a:r>
            <a:r>
              <a:rPr lang="en-US" sz="1700" dirty="0"/>
              <a:t> (</a:t>
            </a:r>
          </a:p>
          <a:p>
            <a:pPr marL="274320" lvl="1" indent="0">
              <a:buNone/>
            </a:pPr>
            <a:r>
              <a:rPr lang="en-US" sz="1700" dirty="0"/>
              <a:t>  name         	STRING COMMENT 'Employee name',</a:t>
            </a:r>
          </a:p>
          <a:p>
            <a:pPr marL="274320" lvl="1" indent="0">
              <a:buNone/>
            </a:pPr>
            <a:r>
              <a:rPr lang="en-US" sz="1700" dirty="0"/>
              <a:t>  salary       	FLOAT  COMMENT 'Employee salary',</a:t>
            </a:r>
          </a:p>
          <a:p>
            <a:pPr marL="274320" lvl="1" indent="0">
              <a:buNone/>
            </a:pPr>
            <a:r>
              <a:rPr lang="en-US" sz="1700" dirty="0"/>
              <a:t>  subordinates 	ARRAY&lt;STRING&gt; COMMENT 'Names of subordinates',</a:t>
            </a:r>
          </a:p>
          <a:p>
            <a:pPr marL="274320" lvl="1" indent="0">
              <a:buNone/>
            </a:pPr>
            <a:r>
              <a:rPr lang="en-US" sz="1700" dirty="0"/>
              <a:t>  deductions   	MAP&lt;STRING, FLOAT&gt;</a:t>
            </a:r>
          </a:p>
          <a:p>
            <a:pPr marL="274320" lvl="1" indent="0">
              <a:buNone/>
            </a:pPr>
            <a:r>
              <a:rPr lang="en-US" sz="1700" dirty="0"/>
              <a:t>  	COMMENT 'Keys are deductions names, values are percentages',</a:t>
            </a:r>
          </a:p>
          <a:p>
            <a:pPr marL="274320" lvl="1" indent="0">
              <a:buNone/>
            </a:pPr>
            <a:r>
              <a:rPr lang="en-US" sz="1700" dirty="0"/>
              <a:t>  address      	STRUCT&lt;</a:t>
            </a:r>
            <a:r>
              <a:rPr lang="en-US" sz="1700" dirty="0" err="1"/>
              <a:t>street:STRING</a:t>
            </a:r>
            <a:r>
              <a:rPr lang="en-US" sz="1700" dirty="0"/>
              <a:t>, </a:t>
            </a:r>
            <a:r>
              <a:rPr lang="en-US" sz="1700" dirty="0" err="1"/>
              <a:t>city:STRING</a:t>
            </a:r>
            <a:r>
              <a:rPr lang="en-US" sz="1700" dirty="0"/>
              <a:t>, </a:t>
            </a:r>
            <a:r>
              <a:rPr lang="en-US" sz="1700" dirty="0" err="1"/>
              <a:t>state:STRING</a:t>
            </a:r>
            <a:r>
              <a:rPr lang="en-US" sz="1700" dirty="0"/>
              <a:t>, </a:t>
            </a:r>
            <a:r>
              <a:rPr lang="en-US" sz="1700" dirty="0" err="1"/>
              <a:t>zip:INT</a:t>
            </a:r>
            <a:r>
              <a:rPr lang="en-US" sz="1700" dirty="0"/>
              <a:t>&gt;</a:t>
            </a:r>
          </a:p>
          <a:p>
            <a:pPr marL="274320" lvl="1" indent="0">
              <a:buNone/>
            </a:pPr>
            <a:r>
              <a:rPr lang="en-US" sz="1700" dirty="0"/>
              <a:t>           COMMENT 'Home address‘</a:t>
            </a:r>
          </a:p>
          <a:p>
            <a:pPr marL="274320" lvl="1" indent="0">
              <a:buNone/>
            </a:pPr>
            <a:r>
              <a:rPr lang="en-US" sz="1700" dirty="0"/>
              <a:t>)</a:t>
            </a:r>
          </a:p>
          <a:p>
            <a:pPr marL="274320" lvl="1" indent="0">
              <a:buNone/>
            </a:pPr>
            <a:r>
              <a:rPr lang="en-US" sz="1700" dirty="0"/>
              <a:t>COMMENT 'Description of the table’;</a:t>
            </a:r>
          </a:p>
          <a:p>
            <a:pPr marL="274320" lvl="1" indent="0">
              <a:buNone/>
            </a:pPr>
            <a:endParaRPr lang="en-US" sz="1700" dirty="0"/>
          </a:p>
          <a:p>
            <a:r>
              <a:rPr lang="en-US" sz="2100" dirty="0"/>
              <a:t>Notice that unlike a relational database tables, the fields are not only atomic types</a:t>
            </a:r>
          </a:p>
          <a:p>
            <a:r>
              <a:rPr lang="en-US" sz="2100" dirty="0"/>
              <a:t>This violates the normal form criteria of no repeating groups and also no complex types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3137438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Are Internal Hive Tables?</a:t>
            </a:r>
          </a:p>
        </p:txBody>
      </p:sp>
      <p:sp>
        <p:nvSpPr>
          <p:cNvPr id="3" name="Content Placeholder 2"/>
          <p:cNvSpPr>
            <a:spLocks noGrp="1"/>
          </p:cNvSpPr>
          <p:nvPr>
            <p:ph idx="1"/>
          </p:nvPr>
        </p:nvSpPr>
        <p:spPr/>
        <p:txBody>
          <a:bodyPr>
            <a:normAutofit/>
          </a:bodyPr>
          <a:lstStyle/>
          <a:p>
            <a:pPr fontAlgn="base"/>
            <a:r>
              <a:rPr lang="en-US" dirty="0"/>
              <a:t>Hive controls the lifecycle of internal tables</a:t>
            </a:r>
          </a:p>
          <a:p>
            <a:pPr fontAlgn="base"/>
            <a:r>
              <a:rPr lang="en-US" dirty="0"/>
              <a:t>Hive stores the data for these tables in a subdirectory under the directory defined by </a:t>
            </a:r>
          </a:p>
          <a:p>
            <a:pPr lvl="1" fontAlgn="base"/>
            <a:r>
              <a:rPr lang="en-US" dirty="0" err="1"/>
              <a:t>hive.metastore.warehouse.dir</a:t>
            </a:r>
            <a:r>
              <a:rPr lang="en-US" dirty="0"/>
              <a:t> (e.g., </a:t>
            </a:r>
            <a:r>
              <a:rPr lang="en-US" i="1" dirty="0"/>
              <a:t>/user/hive/warehouse</a:t>
            </a:r>
            <a:r>
              <a:rPr lang="en-US" dirty="0"/>
              <a:t>)</a:t>
            </a:r>
          </a:p>
          <a:p>
            <a:pPr fontAlgn="base"/>
            <a:r>
              <a:rPr lang="en-US" dirty="0"/>
              <a:t>When we drop an internal table Hive deletes the data in the table</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4045839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Are External Hive Tables?</a:t>
            </a:r>
          </a:p>
        </p:txBody>
      </p:sp>
      <p:sp>
        <p:nvSpPr>
          <p:cNvPr id="3" name="Content Placeholder 2"/>
          <p:cNvSpPr>
            <a:spLocks noGrp="1"/>
          </p:cNvSpPr>
          <p:nvPr>
            <p:ph idx="1"/>
          </p:nvPr>
        </p:nvSpPr>
        <p:spPr/>
        <p:txBody>
          <a:bodyPr>
            <a:normAutofit/>
          </a:bodyPr>
          <a:lstStyle/>
          <a:p>
            <a:pPr fontAlgn="base"/>
            <a:r>
              <a:rPr lang="en-US" dirty="0"/>
              <a:t>However, internal tables are less convenient for sharing with other tools</a:t>
            </a:r>
          </a:p>
          <a:p>
            <a:pPr fontAlgn="base"/>
            <a:r>
              <a:rPr lang="en-US" dirty="0"/>
              <a:t>For example, suppose we have data that is created and used primarily by </a:t>
            </a:r>
            <a:r>
              <a:rPr lang="en-US" i="1" dirty="0"/>
              <a:t>Pig</a:t>
            </a:r>
            <a:r>
              <a:rPr lang="en-US" dirty="0"/>
              <a:t> or other tools…</a:t>
            </a:r>
          </a:p>
          <a:p>
            <a:pPr fontAlgn="base"/>
            <a:r>
              <a:rPr lang="en-US" dirty="0"/>
              <a:t>But we want to run some queries against it, but not give Hive </a:t>
            </a:r>
            <a:r>
              <a:rPr lang="en-US" i="1" dirty="0"/>
              <a:t>ownership</a:t>
            </a:r>
            <a:r>
              <a:rPr lang="en-US" dirty="0"/>
              <a:t> of the data</a:t>
            </a:r>
          </a:p>
          <a:p>
            <a:pPr fontAlgn="base"/>
            <a:r>
              <a:rPr lang="en-US" dirty="0"/>
              <a:t>We can define an </a:t>
            </a:r>
            <a:r>
              <a:rPr lang="en-US" i="1" dirty="0"/>
              <a:t>external</a:t>
            </a:r>
            <a:r>
              <a:rPr lang="en-US" dirty="0"/>
              <a:t> table that points to that data, but doesn’t take ownership of it</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560334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What Are External Hive Tables?</a:t>
            </a:r>
            <a:br>
              <a:rPr lang="en-US" sz="3100" dirty="0"/>
            </a:br>
            <a:r>
              <a:rPr lang="en-US" sz="2400" dirty="0"/>
              <a:t>Example</a:t>
            </a:r>
          </a:p>
        </p:txBody>
      </p:sp>
      <p:sp>
        <p:nvSpPr>
          <p:cNvPr id="3" name="Content Placeholder 2"/>
          <p:cNvSpPr>
            <a:spLocks noGrp="1"/>
          </p:cNvSpPr>
          <p:nvPr>
            <p:ph idx="1"/>
          </p:nvPr>
        </p:nvSpPr>
        <p:spPr/>
        <p:txBody>
          <a:bodyPr>
            <a:normAutofit/>
          </a:bodyPr>
          <a:lstStyle/>
          <a:p>
            <a:r>
              <a:rPr lang="en-US" dirty="0"/>
              <a:t>Suppose we are analyzing data from the stock markets</a:t>
            </a:r>
          </a:p>
          <a:p>
            <a:r>
              <a:rPr lang="en-US" dirty="0"/>
              <a:t>Periodically, we ingest the data for NASDAQ and the NYSE and we want to study this data with many tools </a:t>
            </a:r>
          </a:p>
          <a:p>
            <a:r>
              <a:rPr lang="en-US" dirty="0"/>
              <a:t>Let’s assume the data files are in the distributed filesystem directory </a:t>
            </a:r>
            <a:r>
              <a:rPr lang="en-US" i="1" dirty="0"/>
              <a:t>/data/stocks</a:t>
            </a:r>
            <a:r>
              <a:rPr lang="en-US" dirty="0"/>
              <a:t>.</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10608338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What Are External Hive Tables?</a:t>
            </a:r>
            <a:br>
              <a:rPr lang="en-US" sz="3100" dirty="0"/>
            </a:br>
            <a:r>
              <a:rPr lang="en-US" sz="2400" dirty="0"/>
              <a:t>Example</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a:t>The following table declaration creates an </a:t>
            </a:r>
            <a:r>
              <a:rPr lang="en-US" i="1" dirty="0"/>
              <a:t>external</a:t>
            </a:r>
            <a:r>
              <a:rPr lang="en-US" dirty="0"/>
              <a:t> table that can read all the data files for this comma-delimited data in </a:t>
            </a:r>
            <a:r>
              <a:rPr lang="en-US" i="1" dirty="0"/>
              <a:t>/data/stocks</a:t>
            </a:r>
            <a:endParaRPr lang="en-US" dirty="0"/>
          </a:p>
          <a:p>
            <a:pPr marL="274320" lvl="1" indent="0">
              <a:buNone/>
            </a:pPr>
            <a:r>
              <a:rPr lang="en-US" dirty="0"/>
              <a:t>CREATE EXTERNAL TABLE IF NOT EXISTS stocks (</a:t>
            </a:r>
          </a:p>
          <a:p>
            <a:pPr marL="274320" lvl="1" indent="0">
              <a:buNone/>
            </a:pPr>
            <a:r>
              <a:rPr lang="en-US" dirty="0"/>
              <a:t>  exchange        STRING,</a:t>
            </a:r>
          </a:p>
          <a:p>
            <a:pPr marL="274320" lvl="1" indent="0">
              <a:buNone/>
            </a:pPr>
            <a:r>
              <a:rPr lang="en-US" dirty="0"/>
              <a:t>  symbol          STRING,</a:t>
            </a:r>
          </a:p>
          <a:p>
            <a:pPr marL="274320" lvl="1" indent="0">
              <a:buNone/>
            </a:pPr>
            <a:r>
              <a:rPr lang="en-US" dirty="0"/>
              <a:t>  </a:t>
            </a:r>
            <a:r>
              <a:rPr lang="en-US" dirty="0" err="1"/>
              <a:t>ymd</a:t>
            </a:r>
            <a:r>
              <a:rPr lang="en-US" dirty="0"/>
              <a:t>             STRING,</a:t>
            </a:r>
          </a:p>
          <a:p>
            <a:pPr marL="274320" lvl="1" indent="0">
              <a:buNone/>
            </a:pPr>
            <a:r>
              <a:rPr lang="en-US" dirty="0"/>
              <a:t>  </a:t>
            </a:r>
            <a:r>
              <a:rPr lang="en-US" dirty="0" err="1"/>
              <a:t>price_open</a:t>
            </a:r>
            <a:r>
              <a:rPr lang="en-US" dirty="0"/>
              <a:t>      FLOAT,</a:t>
            </a:r>
          </a:p>
          <a:p>
            <a:pPr marL="274320" lvl="1" indent="0">
              <a:buNone/>
            </a:pPr>
            <a:r>
              <a:rPr lang="en-US" dirty="0"/>
              <a:t>  </a:t>
            </a:r>
            <a:r>
              <a:rPr lang="en-US" dirty="0" err="1"/>
              <a:t>price_high</a:t>
            </a:r>
            <a:r>
              <a:rPr lang="en-US" dirty="0"/>
              <a:t>      FLOAT,</a:t>
            </a:r>
          </a:p>
          <a:p>
            <a:pPr marL="274320" lvl="1" indent="0">
              <a:buNone/>
            </a:pPr>
            <a:r>
              <a:rPr lang="en-US" dirty="0"/>
              <a:t>  </a:t>
            </a:r>
            <a:r>
              <a:rPr lang="en-US" dirty="0" err="1"/>
              <a:t>price_low</a:t>
            </a:r>
            <a:r>
              <a:rPr lang="en-US" dirty="0"/>
              <a:t>       FLOAT,</a:t>
            </a:r>
          </a:p>
          <a:p>
            <a:pPr marL="274320" lvl="1" indent="0">
              <a:buNone/>
            </a:pPr>
            <a:r>
              <a:rPr lang="en-US" dirty="0"/>
              <a:t>  </a:t>
            </a:r>
            <a:r>
              <a:rPr lang="en-US" dirty="0" err="1"/>
              <a:t>price_close</a:t>
            </a:r>
            <a:r>
              <a:rPr lang="en-US" dirty="0"/>
              <a:t>     FLOAT,</a:t>
            </a:r>
          </a:p>
          <a:p>
            <a:pPr marL="274320" lvl="1" indent="0">
              <a:buNone/>
            </a:pPr>
            <a:r>
              <a:rPr lang="en-US" dirty="0"/>
              <a:t>  volume          INT,</a:t>
            </a:r>
          </a:p>
          <a:p>
            <a:pPr marL="274320" lvl="1" indent="0">
              <a:buNone/>
            </a:pPr>
            <a:r>
              <a:rPr lang="en-US" dirty="0"/>
              <a:t>  </a:t>
            </a:r>
            <a:r>
              <a:rPr lang="en-US" dirty="0" err="1"/>
              <a:t>price_adj_close</a:t>
            </a:r>
            <a:r>
              <a:rPr lang="en-US" dirty="0"/>
              <a:t> FLOAT)</a:t>
            </a:r>
          </a:p>
          <a:p>
            <a:pPr marL="274320" lvl="1" indent="0">
              <a:buNone/>
            </a:pPr>
            <a:r>
              <a:rPr lang="en-US" dirty="0"/>
              <a:t>ROW FORMAT DELIMITED FIELDS TERMINATED BY ','</a:t>
            </a:r>
          </a:p>
          <a:p>
            <a:pPr marL="274320" lvl="1" indent="0">
              <a:buNone/>
            </a:pPr>
            <a:r>
              <a:rPr lang="en-US" dirty="0"/>
              <a:t>LOCATION '/data/stocks';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
        <p:nvSpPr>
          <p:cNvPr id="6" name="Rectangular Callout 5"/>
          <p:cNvSpPr/>
          <p:nvPr/>
        </p:nvSpPr>
        <p:spPr>
          <a:xfrm>
            <a:off x="5715000" y="3962400"/>
            <a:ext cx="2209800" cy="1371600"/>
          </a:xfrm>
          <a:prstGeom prst="wedgeRectCallout">
            <a:avLst>
              <a:gd name="adj1" fmla="val -20833"/>
              <a:gd name="adj2" fmla="val 7638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Note this is specified as having CSV row format</a:t>
            </a:r>
          </a:p>
        </p:txBody>
      </p:sp>
    </p:spTree>
    <p:extLst>
      <p:ext uri="{BB962C8B-B14F-4D97-AF65-F5344CB8AC3E}">
        <p14:creationId xmlns:p14="http://schemas.microsoft.com/office/powerpoint/2010/main" val="23798372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Are External Hive Tables?</a:t>
            </a:r>
            <a:br>
              <a:rPr lang="en-US" sz="2800" dirty="0"/>
            </a:br>
            <a:r>
              <a:rPr lang="en-US" sz="2700" dirty="0"/>
              <a:t>Example</a:t>
            </a:r>
          </a:p>
        </p:txBody>
      </p:sp>
      <p:sp>
        <p:nvSpPr>
          <p:cNvPr id="3" name="Content Placeholder 2"/>
          <p:cNvSpPr>
            <a:spLocks noGrp="1"/>
          </p:cNvSpPr>
          <p:nvPr>
            <p:ph idx="1"/>
          </p:nvPr>
        </p:nvSpPr>
        <p:spPr/>
        <p:txBody>
          <a:bodyPr>
            <a:normAutofit/>
          </a:bodyPr>
          <a:lstStyle/>
          <a:p>
            <a:pPr fontAlgn="base"/>
            <a:r>
              <a:rPr lang="en-US" dirty="0"/>
              <a:t>The EXTERNAL keyword tells Hive this table is external </a:t>
            </a:r>
          </a:p>
          <a:p>
            <a:pPr fontAlgn="base"/>
            <a:r>
              <a:rPr lang="en-US" dirty="0"/>
              <a:t>And the LOCATION … clause is required to also tell Hive where it’s located</a:t>
            </a:r>
          </a:p>
          <a:p>
            <a:pPr fontAlgn="base"/>
            <a:r>
              <a:rPr lang="en-US" dirty="0"/>
              <a:t>Because it’s external, Hive does not assume it </a:t>
            </a:r>
            <a:r>
              <a:rPr lang="en-US" i="1" dirty="0"/>
              <a:t>owns</a:t>
            </a:r>
            <a:r>
              <a:rPr lang="en-US" dirty="0"/>
              <a:t> the data</a:t>
            </a:r>
          </a:p>
          <a:p>
            <a:pPr fontAlgn="base"/>
            <a:r>
              <a:rPr lang="en-US" dirty="0"/>
              <a:t>Therefore, dropping the table </a:t>
            </a:r>
            <a:r>
              <a:rPr lang="en-US" i="1" dirty="0"/>
              <a:t>does not</a:t>
            </a:r>
            <a:r>
              <a:rPr lang="en-US" dirty="0"/>
              <a:t> delete the data, although the </a:t>
            </a:r>
            <a:r>
              <a:rPr lang="en-US" i="1" dirty="0"/>
              <a:t>metadata</a:t>
            </a:r>
            <a:r>
              <a:rPr lang="en-US" dirty="0"/>
              <a:t> for the table will be deleted</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2198956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External Hive Tables?</a:t>
            </a:r>
            <a:br>
              <a:rPr lang="en-US" sz="2800" dirty="0">
                <a:solidFill>
                  <a:srgbClr val="D2533C"/>
                </a:solidFill>
              </a:rPr>
            </a:br>
            <a:r>
              <a:rPr lang="en-US" sz="2700" dirty="0">
                <a:solidFill>
                  <a:srgbClr val="D2533C"/>
                </a:solidFill>
              </a:rPr>
              <a:t>Example</a:t>
            </a:r>
            <a:endParaRPr lang="en-US" dirty="0"/>
          </a:p>
        </p:txBody>
      </p:sp>
      <p:sp>
        <p:nvSpPr>
          <p:cNvPr id="3" name="Content Placeholder 2"/>
          <p:cNvSpPr>
            <a:spLocks noGrp="1"/>
          </p:cNvSpPr>
          <p:nvPr>
            <p:ph idx="1"/>
          </p:nvPr>
        </p:nvSpPr>
        <p:spPr/>
        <p:txBody>
          <a:bodyPr>
            <a:normAutofit/>
          </a:bodyPr>
          <a:lstStyle/>
          <a:p>
            <a:pPr fontAlgn="base"/>
            <a:r>
              <a:rPr lang="en-US" dirty="0"/>
              <a:t>However, it’s important to note that the differences between managed and external tables are smaller than they appear at first</a:t>
            </a:r>
          </a:p>
          <a:p>
            <a:pPr fontAlgn="base"/>
            <a:r>
              <a:rPr lang="en-US" dirty="0"/>
              <a:t>Even for internal tables, you </a:t>
            </a:r>
            <a:r>
              <a:rPr lang="en-US" i="1" dirty="0"/>
              <a:t>know</a:t>
            </a:r>
            <a:r>
              <a:rPr lang="en-US" dirty="0"/>
              <a:t> where they are located, so you can use other tools, </a:t>
            </a:r>
            <a:r>
              <a:rPr lang="en-US" dirty="0" err="1"/>
              <a:t>hadoop</a:t>
            </a:r>
            <a:r>
              <a:rPr lang="en-US" dirty="0"/>
              <a:t> fs commands, etc., to modify and even delete the files in the directories for managed tables </a:t>
            </a:r>
          </a:p>
          <a:p>
            <a:pPr fontAlgn="base"/>
            <a:r>
              <a:rPr lang="en-US" dirty="0"/>
              <a:t>Hive may technically own these directories and files, but it doesn’t have full control over them</a:t>
            </a:r>
          </a:p>
          <a:p>
            <a:pPr fontAlgn="base"/>
            <a:r>
              <a:rPr lang="en-US" dirty="0"/>
              <a:t>Still, a general principle of good design to express intent</a:t>
            </a:r>
          </a:p>
          <a:p>
            <a:pPr fontAlgn="base"/>
            <a:r>
              <a:rPr lang="en-US" dirty="0"/>
              <a:t>If the data is shared between tools, then do creating an external table makes this explicit</a:t>
            </a:r>
          </a:p>
          <a:p>
            <a:pPr fontAlgn="base"/>
            <a:endParaRPr lang="en-US" dirty="0"/>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33770643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What Data Types Can I Use to Specify Table Schemas?</a:t>
            </a:r>
          </a:p>
        </p:txBody>
      </p:sp>
      <p:sp>
        <p:nvSpPr>
          <p:cNvPr id="3" name="Content Placeholder 2"/>
          <p:cNvSpPr>
            <a:spLocks noGrp="1"/>
          </p:cNvSpPr>
          <p:nvPr>
            <p:ph idx="1"/>
          </p:nvPr>
        </p:nvSpPr>
        <p:spPr/>
        <p:txBody>
          <a:bodyPr/>
          <a:lstStyle/>
          <a:p>
            <a:r>
              <a:rPr lang="en-US" dirty="0"/>
              <a:t>Hive supports many of the </a:t>
            </a:r>
            <a:r>
              <a:rPr lang="en-US" i="1" dirty="0"/>
              <a:t>primitive</a:t>
            </a:r>
            <a:r>
              <a:rPr lang="en-US" dirty="0"/>
              <a:t> data types you find in relational databases…</a:t>
            </a:r>
          </a:p>
          <a:p>
            <a:r>
              <a:rPr lang="en-US" dirty="0"/>
              <a:t>As well as three </a:t>
            </a:r>
            <a:r>
              <a:rPr lang="en-US" i="1" dirty="0"/>
              <a:t>collection</a:t>
            </a:r>
            <a:r>
              <a:rPr lang="en-US" dirty="0"/>
              <a:t> data types that are rarely found in relational databases</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274327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Hive</a:t>
            </a:r>
          </a:p>
        </p:txBody>
      </p:sp>
      <p:sp>
        <p:nvSpPr>
          <p:cNvPr id="3" name="Content Placeholder 2"/>
          <p:cNvSpPr>
            <a:spLocks noGrp="1"/>
          </p:cNvSpPr>
          <p:nvPr>
            <p:ph idx="1"/>
          </p:nvPr>
        </p:nvSpPr>
        <p:spPr/>
        <p:txBody>
          <a:bodyPr>
            <a:normAutofit/>
          </a:bodyPr>
          <a:lstStyle/>
          <a:p>
            <a:r>
              <a:rPr lang="en-US" dirty="0"/>
              <a:t>Most data warehouse applications are implemented using relational databases that use SQL as the query language</a:t>
            </a:r>
          </a:p>
          <a:p>
            <a:r>
              <a:rPr lang="en-US" dirty="0"/>
              <a:t>Hive lowers the barrier for moving these applications to Hadoop</a:t>
            </a:r>
          </a:p>
          <a:p>
            <a:r>
              <a:rPr lang="en-US" dirty="0"/>
              <a:t>People who know SQL can learn Hive easily</a:t>
            </a:r>
          </a:p>
          <a:p>
            <a:r>
              <a:rPr lang="en-US" dirty="0"/>
              <a:t>Without Hive, these users must learn new languages and tools to become productive again</a:t>
            </a:r>
          </a:p>
          <a:p>
            <a:r>
              <a:rPr lang="en-US" dirty="0"/>
              <a:t>Hive makes it easier for developers to port SQL-based applications to Hadoop, compared to other tool options</a:t>
            </a:r>
          </a:p>
          <a:p>
            <a:r>
              <a:rPr lang="en-US" dirty="0"/>
              <a:t>Without Hive, developers would face a challenge when porting their SQL applications to Hadoop</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6910092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solidFill>
                  <a:srgbClr val="D2533C"/>
                </a:solidFill>
              </a:rPr>
              <a:t>What Data Types Can I Use to Specify Table Schemas?</a:t>
            </a:r>
            <a:br>
              <a:rPr lang="en-US" sz="2700" dirty="0">
                <a:solidFill>
                  <a:srgbClr val="D2533C"/>
                </a:solidFill>
              </a:rPr>
            </a:br>
            <a:r>
              <a:rPr lang="en-US" sz="2400" dirty="0">
                <a:solidFill>
                  <a:srgbClr val="D2533C"/>
                </a:solidFill>
              </a:rPr>
              <a:t>Primitive Types</a:t>
            </a:r>
            <a:endParaRPr lang="en-US" sz="2700" dirty="0"/>
          </a:p>
        </p:txBody>
      </p:sp>
      <p:sp>
        <p:nvSpPr>
          <p:cNvPr id="3" name="Content Placeholder 2"/>
          <p:cNvSpPr>
            <a:spLocks noGrp="1"/>
          </p:cNvSpPr>
          <p:nvPr>
            <p:ph idx="1"/>
          </p:nvPr>
        </p:nvSpPr>
        <p:spPr/>
        <p:txBody>
          <a:bodyPr>
            <a:normAutofit/>
          </a:bodyPr>
          <a:lstStyle/>
          <a:p>
            <a:r>
              <a:rPr lang="en-US" b="1" dirty="0"/>
              <a:t>Numeric Types</a:t>
            </a:r>
          </a:p>
          <a:p>
            <a:pPr lvl="1"/>
            <a:r>
              <a:rPr lang="en-US" dirty="0"/>
              <a:t>TINYINT (1-byte signed integer, from -128 to 127)</a:t>
            </a:r>
          </a:p>
          <a:p>
            <a:pPr lvl="1"/>
            <a:r>
              <a:rPr lang="en-US" dirty="0"/>
              <a:t>SMALLINT (2-byte signed integer, from -32,768 to 32,767)</a:t>
            </a:r>
          </a:p>
          <a:p>
            <a:pPr lvl="1"/>
            <a:r>
              <a:rPr lang="en-US" dirty="0"/>
              <a:t>INT (4-byte signed integer, from -2,147,483,648 to 2,147,483,647)</a:t>
            </a:r>
          </a:p>
          <a:p>
            <a:pPr lvl="1"/>
            <a:r>
              <a:rPr lang="en-US" dirty="0"/>
              <a:t>BIGINT (8-byte signed integer)</a:t>
            </a:r>
          </a:p>
          <a:p>
            <a:pPr lvl="1"/>
            <a:r>
              <a:rPr lang="en-US" dirty="0"/>
              <a:t>FLOAT (4-byte single precision floating point number)</a:t>
            </a:r>
          </a:p>
          <a:p>
            <a:pPr lvl="1"/>
            <a:r>
              <a:rPr lang="en-US" dirty="0"/>
              <a:t>DOUBLE (8-byte double precision floating point number)</a:t>
            </a:r>
          </a:p>
          <a:p>
            <a:r>
              <a:rPr lang="en-US" b="1" dirty="0"/>
              <a:t>Date/Time Types</a:t>
            </a:r>
          </a:p>
          <a:p>
            <a:pPr lvl="1"/>
            <a:r>
              <a:rPr lang="en-US" dirty="0"/>
              <a:t>TIMESTAMP</a:t>
            </a:r>
          </a:p>
          <a:p>
            <a:pPr lvl="2"/>
            <a:r>
              <a:rPr lang="en-US" dirty="0"/>
              <a:t>Timestamps use the format </a:t>
            </a:r>
            <a:r>
              <a:rPr lang="en-US" dirty="0" err="1"/>
              <a:t>yyyy</a:t>
            </a:r>
            <a:r>
              <a:rPr lang="en-US" dirty="0"/>
              <a:t>-mm-</a:t>
            </a:r>
            <a:r>
              <a:rPr lang="en-US" dirty="0" err="1"/>
              <a:t>dd</a:t>
            </a:r>
            <a:r>
              <a:rPr lang="en-US" dirty="0"/>
              <a:t> </a:t>
            </a:r>
            <a:r>
              <a:rPr lang="en-US" dirty="0" err="1"/>
              <a:t>hh:mm:ss</a:t>
            </a:r>
            <a:r>
              <a:rPr lang="en-US" dirty="0"/>
              <a:t>[.f...]</a:t>
            </a:r>
          </a:p>
          <a:p>
            <a:pPr lvl="1"/>
            <a:r>
              <a:rPr lang="en-US" dirty="0"/>
              <a:t>DATE</a:t>
            </a:r>
          </a:p>
          <a:p>
            <a:pPr lvl="2"/>
            <a:r>
              <a:rPr lang="en-US" dirty="0"/>
              <a:t>Describe a particular year/month/day, in the form YYYY-­MM-­DD</a:t>
            </a:r>
          </a:p>
          <a:p>
            <a:pPr lvl="1"/>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162668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solidFill>
                  <a:srgbClr val="D2533C"/>
                </a:solidFill>
              </a:rPr>
              <a:t>What Data Types Can I Use to Specify Table Schemas?</a:t>
            </a:r>
            <a:br>
              <a:rPr lang="en-US" sz="2700" dirty="0">
                <a:solidFill>
                  <a:srgbClr val="D2533C"/>
                </a:solidFill>
              </a:rPr>
            </a:br>
            <a:r>
              <a:rPr lang="en-US" sz="2400" dirty="0">
                <a:solidFill>
                  <a:srgbClr val="D2533C"/>
                </a:solidFill>
              </a:rPr>
              <a:t>Primitive Types</a:t>
            </a:r>
            <a:endParaRPr lang="en-US" sz="2700" dirty="0"/>
          </a:p>
        </p:txBody>
      </p:sp>
      <p:sp>
        <p:nvSpPr>
          <p:cNvPr id="3" name="Content Placeholder 2"/>
          <p:cNvSpPr>
            <a:spLocks noGrp="1"/>
          </p:cNvSpPr>
          <p:nvPr>
            <p:ph idx="1"/>
          </p:nvPr>
        </p:nvSpPr>
        <p:spPr/>
        <p:txBody>
          <a:bodyPr>
            <a:normAutofit fontScale="92500" lnSpcReduction="20000"/>
          </a:bodyPr>
          <a:lstStyle/>
          <a:p>
            <a:r>
              <a:rPr lang="en-US" b="1" dirty="0"/>
              <a:t>String Types</a:t>
            </a:r>
          </a:p>
          <a:p>
            <a:pPr lvl="1"/>
            <a:r>
              <a:rPr lang="en-US" dirty="0"/>
              <a:t>STRING</a:t>
            </a:r>
          </a:p>
          <a:p>
            <a:pPr lvl="2"/>
            <a:r>
              <a:rPr lang="en-US" dirty="0"/>
              <a:t>String literals can be expressed with either single quotes (') or double quotes ("). Hive uses C-style escaping within the strings</a:t>
            </a:r>
          </a:p>
          <a:p>
            <a:pPr lvl="3"/>
            <a:r>
              <a:rPr lang="en-US" dirty="0"/>
              <a:t>Example: ‘a’, “a”</a:t>
            </a:r>
          </a:p>
          <a:p>
            <a:pPr lvl="1"/>
            <a:r>
              <a:rPr lang="en-US" dirty="0"/>
              <a:t>VARCHAR</a:t>
            </a:r>
          </a:p>
          <a:p>
            <a:pPr lvl="2"/>
            <a:r>
              <a:rPr lang="en-US" dirty="0"/>
              <a:t>Created with a length specifier (between 1 and 65355), which defines the maximum number of characters allowed in the character string</a:t>
            </a:r>
          </a:p>
          <a:p>
            <a:pPr lvl="3"/>
            <a:r>
              <a:rPr lang="en-US" dirty="0"/>
              <a:t>Example: ‘a’, “a”</a:t>
            </a:r>
          </a:p>
          <a:p>
            <a:pPr lvl="1"/>
            <a:r>
              <a:rPr lang="en-US" dirty="0"/>
              <a:t>CHAR</a:t>
            </a:r>
          </a:p>
          <a:p>
            <a:pPr lvl="2"/>
            <a:r>
              <a:rPr lang="en-US" dirty="0"/>
              <a:t>Similar to VARCHAR but are fixed-length meaning that values shorter than specified length value are padded with spaces but trailing spaces are not important during comparisons</a:t>
            </a:r>
          </a:p>
          <a:p>
            <a:pPr lvl="2"/>
            <a:r>
              <a:rPr lang="en-US" dirty="0"/>
              <a:t>The maximum length is fixed at 255</a:t>
            </a:r>
          </a:p>
          <a:p>
            <a:pPr lvl="3"/>
            <a:r>
              <a:rPr lang="en-US" dirty="0"/>
              <a:t>Example: ’a’, “a”</a:t>
            </a:r>
          </a:p>
          <a:p>
            <a:r>
              <a:rPr lang="en-US" b="1" dirty="0"/>
              <a:t>Misc. Types</a:t>
            </a:r>
          </a:p>
          <a:p>
            <a:pPr lvl="1"/>
            <a:r>
              <a:rPr lang="en-US" dirty="0"/>
              <a:t>BOOLEAN</a:t>
            </a:r>
          </a:p>
          <a:p>
            <a:pPr lvl="2"/>
            <a:r>
              <a:rPr lang="en-US" dirty="0"/>
              <a:t>Example: TRUE</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1192638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p:txBody>
          <a:bodyPr/>
          <a:lstStyle/>
          <a:p>
            <a:r>
              <a:rPr lang="en-US" dirty="0"/>
              <a:t>Hive supports several collection types</a:t>
            </a:r>
          </a:p>
          <a:p>
            <a:pPr lvl="1"/>
            <a:r>
              <a:rPr lang="en-US" dirty="0"/>
              <a:t>ARRAY</a:t>
            </a:r>
          </a:p>
          <a:p>
            <a:pPr lvl="2"/>
            <a:r>
              <a:rPr lang="en-US" dirty="0"/>
              <a:t>Ordered collection of fields, all of the same type</a:t>
            </a:r>
          </a:p>
          <a:p>
            <a:pPr lvl="2"/>
            <a:r>
              <a:rPr lang="en-US" dirty="0"/>
              <a:t>Example: array(1, 2)</a:t>
            </a:r>
          </a:p>
          <a:p>
            <a:pPr lvl="1"/>
            <a:r>
              <a:rPr lang="en-US" dirty="0"/>
              <a:t>MAP</a:t>
            </a:r>
          </a:p>
          <a:p>
            <a:pPr lvl="2"/>
            <a:r>
              <a:rPr lang="en-US" dirty="0"/>
              <a:t>Unordered collection of key-value pairs. Keys must be primitives; values may be any type. For one particular instance of map, all keys must be the same type, all values must be the same type.</a:t>
            </a:r>
          </a:p>
          <a:p>
            <a:pPr lvl="2"/>
            <a:r>
              <a:rPr lang="en-US" dirty="0"/>
              <a:t>Example: map(‘a’, 1, ‘b’, 2)</a:t>
            </a:r>
          </a:p>
          <a:p>
            <a:pPr lvl="1"/>
            <a:r>
              <a:rPr lang="en-US" dirty="0"/>
              <a:t>STRUCT</a:t>
            </a:r>
          </a:p>
          <a:p>
            <a:pPr lvl="2"/>
            <a:r>
              <a:rPr lang="en-US" dirty="0"/>
              <a:t>A collection of named fields. The fields may be of different types. The columns are named ‘col1’, ‘col2’, ‘col3’, etc.</a:t>
            </a:r>
          </a:p>
          <a:p>
            <a:pPr lvl="2"/>
            <a:r>
              <a:rPr lang="en-US" dirty="0"/>
              <a:t>Example: struct(‘a’, 1, 1.0); </a:t>
            </a:r>
            <a:r>
              <a:rPr lang="en-US" dirty="0" err="1"/>
              <a:t>named_struct</a:t>
            </a:r>
            <a:r>
              <a:rPr lang="en-US" dirty="0"/>
              <a:t>(‘col1’, ‘a’, ‘col2’, 1, ‘col3’, 1.0)</a:t>
            </a:r>
          </a:p>
          <a:p>
            <a:pPr marL="0" indent="0">
              <a:buNone/>
            </a:pPr>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33328613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Most relational databases don’t support such collection types, because using them tends to break </a:t>
            </a:r>
            <a:r>
              <a:rPr lang="en-US" i="1" dirty="0"/>
              <a:t>normal form</a:t>
            </a:r>
            <a:r>
              <a:rPr lang="en-US" dirty="0"/>
              <a:t>. </a:t>
            </a:r>
          </a:p>
          <a:p>
            <a:pPr fontAlgn="base"/>
            <a:r>
              <a:rPr lang="en-US" dirty="0"/>
              <a:t>For example, in traditional data models, </a:t>
            </a:r>
            <a:r>
              <a:rPr lang="en-US" dirty="0" err="1"/>
              <a:t>structs</a:t>
            </a:r>
            <a:r>
              <a:rPr lang="en-US" dirty="0"/>
              <a:t> might be captured in separate tables, with foreign key relations between the tables</a:t>
            </a:r>
          </a:p>
          <a:p>
            <a:pPr fontAlgn="base"/>
            <a:r>
              <a:rPr lang="en-US" dirty="0"/>
              <a:t>A practical problem with breaking normal form is the greater risk of data duplication, leading to unnecessary disk space consumption and potential data inconsistencies</a:t>
            </a:r>
          </a:p>
          <a:p>
            <a:pPr lvl="1" fontAlgn="base"/>
            <a:r>
              <a:rPr lang="en-US" dirty="0"/>
              <a:t>As duplicate copies can grow out of sync as changes are made</a:t>
            </a:r>
          </a:p>
          <a:p>
            <a:pPr fontAlgn="base"/>
            <a:r>
              <a:rPr lang="en-US" dirty="0"/>
              <a:t>However, in </a:t>
            </a:r>
            <a:r>
              <a:rPr lang="en-US" i="1" dirty="0"/>
              <a:t>Big Data</a:t>
            </a:r>
            <a:r>
              <a:rPr lang="en-US" dirty="0"/>
              <a:t> systems, a benefit of sacrificing normal form is higher processing throughput </a:t>
            </a:r>
          </a:p>
          <a:p>
            <a:pPr fontAlgn="base"/>
            <a:r>
              <a:rPr lang="en-US" dirty="0"/>
              <a:t>Scanning data off disks with minimal “head seeks” is essential when processing terabytes to petabytes of data</a:t>
            </a:r>
          </a:p>
          <a:p>
            <a:pPr fontAlgn="base"/>
            <a:r>
              <a:rPr lang="en-US" dirty="0"/>
              <a:t>Embedding collections in records makes retrieval faster with minimal seeks</a:t>
            </a:r>
          </a:p>
          <a:p>
            <a:pPr fontAlgn="base"/>
            <a:r>
              <a:rPr lang="en-US" dirty="0"/>
              <a:t>Navigating each foreign key relationship requires seeking across the disk, with significant performance overhead.</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22210189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Here is a table declaration that demonstrates how to use complex types, an </a:t>
            </a:r>
            <a:r>
              <a:rPr lang="en-US" i="1" dirty="0"/>
              <a:t>employees</a:t>
            </a:r>
            <a:r>
              <a:rPr lang="en-US" dirty="0"/>
              <a:t> table in a Human Resources application</a:t>
            </a:r>
          </a:p>
          <a:p>
            <a:endParaRPr lang="en-US" dirty="0"/>
          </a:p>
          <a:p>
            <a:pPr marL="274320" lvl="1" indent="0">
              <a:buNone/>
            </a:pPr>
            <a:r>
              <a:rPr lang="en-US" sz="1900" dirty="0"/>
              <a:t>CREATE TABLE employees (</a:t>
            </a:r>
          </a:p>
          <a:p>
            <a:pPr marL="274320" lvl="1" indent="0">
              <a:buNone/>
            </a:pPr>
            <a:r>
              <a:rPr lang="en-US" sz="1900" dirty="0"/>
              <a:t>  name         	STRING,</a:t>
            </a:r>
          </a:p>
          <a:p>
            <a:pPr marL="274320" lvl="1" indent="0">
              <a:buNone/>
            </a:pPr>
            <a:r>
              <a:rPr lang="en-US" sz="1900" dirty="0"/>
              <a:t>  salary       	FLOAT,</a:t>
            </a:r>
          </a:p>
          <a:p>
            <a:pPr marL="274320" lvl="1" indent="0">
              <a:buNone/>
            </a:pPr>
            <a:r>
              <a:rPr lang="en-US" sz="1900" dirty="0"/>
              <a:t>  subordinates 	ARRAY&lt;STRING&gt;,</a:t>
            </a:r>
          </a:p>
          <a:p>
            <a:pPr marL="274320" lvl="1" indent="0">
              <a:buNone/>
            </a:pPr>
            <a:r>
              <a:rPr lang="en-US" sz="1900" dirty="0"/>
              <a:t>  deductions   	MAP&lt;STRING, FLOAT&gt;,</a:t>
            </a:r>
          </a:p>
          <a:p>
            <a:pPr marL="274320" lvl="1" indent="0">
              <a:buNone/>
            </a:pPr>
            <a:r>
              <a:rPr lang="en-US" sz="1900" dirty="0"/>
              <a:t>  address      	STRUCT&lt;</a:t>
            </a:r>
            <a:r>
              <a:rPr lang="en-US" sz="1900" dirty="0" err="1"/>
              <a:t>street:STRING</a:t>
            </a:r>
            <a:r>
              <a:rPr lang="en-US" sz="1900" dirty="0"/>
              <a:t>, </a:t>
            </a:r>
            <a:r>
              <a:rPr lang="en-US" sz="1900" dirty="0" err="1"/>
              <a:t>city:STRING</a:t>
            </a:r>
            <a:r>
              <a:rPr lang="en-US" sz="1900" dirty="0"/>
              <a:t>, </a:t>
            </a:r>
            <a:r>
              <a:rPr lang="en-US" sz="1900" dirty="0" err="1"/>
              <a:t>state:STRING</a:t>
            </a:r>
            <a:r>
              <a:rPr lang="en-US" sz="1900" dirty="0"/>
              <a:t>, </a:t>
            </a:r>
            <a:r>
              <a:rPr lang="en-US" sz="1900" dirty="0" err="1"/>
              <a:t>zip:INT</a:t>
            </a:r>
            <a:r>
              <a:rPr lang="en-US" sz="1900" dirty="0"/>
              <a:t>&gt;);</a:t>
            </a:r>
          </a:p>
          <a:p>
            <a:pPr marL="274320" lvl="1" indent="0">
              <a:buNone/>
            </a:pPr>
            <a:endParaRPr lang="en-US" sz="1600" dirty="0"/>
          </a:p>
          <a:p>
            <a:r>
              <a:rPr lang="en-US" dirty="0"/>
              <a:t>Note that Java syntax conventions for </a:t>
            </a:r>
            <a:r>
              <a:rPr lang="en-US" i="1" dirty="0"/>
              <a:t>generics</a:t>
            </a:r>
            <a:r>
              <a:rPr lang="en-US" dirty="0"/>
              <a:t> are followed for the collection types</a:t>
            </a:r>
          </a:p>
          <a:p>
            <a:r>
              <a:rPr lang="en-US" dirty="0"/>
              <a:t>For example, MAP&lt;STRING, FLOAT&gt; means that every key in the map will be of type STRING and every value will be of type FLOAT</a:t>
            </a:r>
          </a:p>
          <a:p>
            <a:r>
              <a:rPr lang="en-US" dirty="0"/>
              <a:t>For an ARRAY&lt;STRING&gt;, every item in the array will be a STRING</a:t>
            </a:r>
          </a:p>
          <a:p>
            <a:r>
              <a:rPr lang="en-US" dirty="0"/>
              <a:t>STRUCTs can mix different types, but the locations are fixed to the declared position in the STRUCT</a:t>
            </a:r>
          </a:p>
          <a:p>
            <a:pPr lvl="1"/>
            <a:r>
              <a:rPr lang="en-US" dirty="0"/>
              <a:t>street is always the first column in the </a:t>
            </a:r>
            <a:r>
              <a:rPr lang="en-US" dirty="0" err="1"/>
              <a:t>struct</a:t>
            </a:r>
            <a:r>
              <a:rPr lang="en-US" dirty="0"/>
              <a:t> and zip is always the last</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13646368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Structs</a:t>
            </a:r>
            <a:r>
              <a:rPr lang="en-US" dirty="0"/>
              <a:t> (named grouping of types)</a:t>
            </a:r>
          </a:p>
          <a:p>
            <a:pPr lvl="1"/>
            <a:r>
              <a:rPr lang="en-US" dirty="0"/>
              <a:t>Declare as…</a:t>
            </a:r>
          </a:p>
          <a:p>
            <a:pPr marL="548640" lvl="2" indent="0">
              <a:buNone/>
            </a:pPr>
            <a:r>
              <a:rPr lang="en-US" dirty="0"/>
              <a:t>STRUCT&lt;</a:t>
            </a:r>
            <a:r>
              <a:rPr lang="en-US" dirty="0" err="1"/>
              <a:t>col_name</a:t>
            </a:r>
            <a:r>
              <a:rPr lang="en-US" dirty="0"/>
              <a:t> : </a:t>
            </a:r>
            <a:r>
              <a:rPr lang="en-US" dirty="0" err="1"/>
              <a:t>data_type</a:t>
            </a:r>
            <a:r>
              <a:rPr lang="en-US" dirty="0"/>
              <a:t>, {</a:t>
            </a:r>
            <a:r>
              <a:rPr lang="en-US" dirty="0" err="1"/>
              <a:t>col_name</a:t>
            </a:r>
            <a:r>
              <a:rPr lang="en-US" dirty="0"/>
              <a:t> : </a:t>
            </a:r>
            <a:r>
              <a:rPr lang="en-US" dirty="0" err="1"/>
              <a:t>data_type</a:t>
            </a:r>
            <a:r>
              <a:rPr lang="en-US" dirty="0"/>
              <a:t>}*&gt;</a:t>
            </a:r>
          </a:p>
          <a:p>
            <a:pPr lvl="1"/>
            <a:r>
              <a:rPr lang="en-US" dirty="0"/>
              <a:t>For example…</a:t>
            </a:r>
          </a:p>
          <a:p>
            <a:pPr marL="548640" lvl="2" indent="0">
              <a:buNone/>
            </a:pPr>
            <a:r>
              <a:rPr lang="en-US" dirty="0"/>
              <a:t>STRUCT&lt;</a:t>
            </a:r>
            <a:r>
              <a:rPr lang="en-US" dirty="0" err="1"/>
              <a:t>street:STRING</a:t>
            </a:r>
            <a:r>
              <a:rPr lang="en-US" dirty="0"/>
              <a:t>, </a:t>
            </a:r>
            <a:r>
              <a:rPr lang="en-US" dirty="0" err="1"/>
              <a:t>city:STRING</a:t>
            </a:r>
            <a:r>
              <a:rPr lang="en-US" dirty="0"/>
              <a:t>, </a:t>
            </a:r>
            <a:r>
              <a:rPr lang="en-US" dirty="0" err="1"/>
              <a:t>state:STRING</a:t>
            </a:r>
            <a:r>
              <a:rPr lang="en-US" dirty="0"/>
              <a:t>, </a:t>
            </a:r>
            <a:r>
              <a:rPr lang="en-US" dirty="0" err="1"/>
              <a:t>zip:INT</a:t>
            </a:r>
            <a:r>
              <a:rPr lang="en-US" dirty="0"/>
              <a:t>&gt;);</a:t>
            </a:r>
          </a:p>
          <a:p>
            <a:pPr lvl="1"/>
            <a:r>
              <a:rPr lang="en-US" dirty="0"/>
              <a:t>The elements within the array type can be accessed using the DOT (.) notation. </a:t>
            </a:r>
          </a:p>
          <a:p>
            <a:pPr lvl="1"/>
            <a:r>
              <a:rPr lang="en-US" dirty="0"/>
              <a:t>For example, for a column c of type STRUCT {a INT; b INT}, the a field is accessed by the expression </a:t>
            </a:r>
            <a:r>
              <a:rPr lang="en-US" dirty="0" err="1"/>
              <a:t>c.a</a:t>
            </a:r>
            <a:endParaRPr lang="en-US" dirty="0"/>
          </a:p>
          <a:p>
            <a:r>
              <a:rPr lang="en-US" dirty="0"/>
              <a:t>Maps (collection of key value pairs)</a:t>
            </a:r>
          </a:p>
          <a:p>
            <a:pPr lvl="1"/>
            <a:r>
              <a:rPr lang="en-US" dirty="0"/>
              <a:t>Declare as MAP &lt;</a:t>
            </a:r>
            <a:r>
              <a:rPr lang="en-US" i="1" dirty="0"/>
              <a:t>key-type, value-type</a:t>
            </a:r>
            <a:r>
              <a:rPr lang="en-US" dirty="0"/>
              <a:t>&gt;</a:t>
            </a:r>
          </a:p>
          <a:p>
            <a:pPr lvl="1"/>
            <a:r>
              <a:rPr lang="en-US" dirty="0"/>
              <a:t>For example MAP&lt;STRING, FLOAT&gt;</a:t>
            </a:r>
          </a:p>
          <a:p>
            <a:pPr lvl="1"/>
            <a:r>
              <a:rPr lang="en-US" dirty="0"/>
              <a:t>The elements are accessed using ['element name'] notation</a:t>
            </a:r>
          </a:p>
          <a:p>
            <a:pPr lvl="1"/>
            <a:r>
              <a:rPr lang="en-US" dirty="0"/>
              <a:t>For example in a map M comprising of a mapping from 'group' to id, the id value can be accessed using M['group']</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11700946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p:txBody>
          <a:bodyPr>
            <a:normAutofit/>
          </a:bodyPr>
          <a:lstStyle/>
          <a:p>
            <a:r>
              <a:rPr lang="en-US" dirty="0"/>
              <a:t>Arrays (</a:t>
            </a:r>
            <a:r>
              <a:rPr lang="en-US" dirty="0" err="1"/>
              <a:t>indexable</a:t>
            </a:r>
            <a:r>
              <a:rPr lang="en-US" dirty="0"/>
              <a:t> lists)</a:t>
            </a:r>
          </a:p>
          <a:p>
            <a:pPr lvl="1"/>
            <a:r>
              <a:rPr lang="en-US" dirty="0"/>
              <a:t>Declare as ARRAY &lt;</a:t>
            </a:r>
            <a:r>
              <a:rPr lang="en-US" i="1" dirty="0"/>
              <a:t>element-type</a:t>
            </a:r>
            <a:r>
              <a:rPr lang="en-US" dirty="0"/>
              <a:t>&gt; </a:t>
            </a:r>
          </a:p>
          <a:p>
            <a:pPr lvl="1"/>
            <a:r>
              <a:rPr lang="en-US" dirty="0"/>
              <a:t>For example, ARRAY&lt;STRING&gt;</a:t>
            </a:r>
          </a:p>
          <a:p>
            <a:pPr lvl="1"/>
            <a:r>
              <a:rPr lang="en-US" dirty="0"/>
              <a:t>The elements in the array have to be in the same type</a:t>
            </a:r>
          </a:p>
          <a:p>
            <a:pPr lvl="1"/>
            <a:r>
              <a:rPr lang="en-US" dirty="0"/>
              <a:t>Elements can be accessed using the [n] notation where n is an index (zero based) into the array</a:t>
            </a:r>
          </a:p>
          <a:p>
            <a:pPr lvl="1"/>
            <a:r>
              <a:rPr lang="en-US" dirty="0"/>
              <a:t>For example, for an array A having the elements ['a', 'b', 'c'], A[1] returns 'b'.</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410173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Are Hive Storage Formats?</a:t>
            </a:r>
          </a:p>
        </p:txBody>
      </p:sp>
      <p:sp>
        <p:nvSpPr>
          <p:cNvPr id="3" name="Content Placeholder 2"/>
          <p:cNvSpPr>
            <a:spLocks noGrp="1"/>
          </p:cNvSpPr>
          <p:nvPr>
            <p:ph idx="1"/>
          </p:nvPr>
        </p:nvSpPr>
        <p:spPr/>
        <p:txBody>
          <a:bodyPr/>
          <a:lstStyle/>
          <a:p>
            <a:r>
              <a:rPr lang="en-US" dirty="0"/>
              <a:t>Hive can read and write HDFS files in a range of formats</a:t>
            </a:r>
          </a:p>
          <a:p>
            <a:r>
              <a:rPr lang="en-US" dirty="0"/>
              <a:t>A file format is the way in which information is stored and encoded in a file</a:t>
            </a:r>
          </a:p>
          <a:p>
            <a:r>
              <a:rPr lang="en-US" dirty="0"/>
              <a:t>Each of the ways a file is formatted or encoded can have its own advantages and disadvantages</a:t>
            </a:r>
          </a:p>
          <a:p>
            <a:r>
              <a:rPr lang="en-US" dirty="0"/>
              <a:t>Some formats are more nearly standard and assume basic text encoding and delimiter separated columns</a:t>
            </a:r>
          </a:p>
          <a:p>
            <a:r>
              <a:rPr lang="en-US" dirty="0"/>
              <a:t>Other formats are unique to Hadoop and have been developed to optimize query performance or storage</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1514539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Storage Formats?</a:t>
            </a:r>
            <a:endParaRPr lang="en-US" dirty="0"/>
          </a:p>
        </p:txBody>
      </p:sp>
      <p:sp>
        <p:nvSpPr>
          <p:cNvPr id="3" name="Content Placeholder 2"/>
          <p:cNvSpPr>
            <a:spLocks noGrp="1"/>
          </p:cNvSpPr>
          <p:nvPr>
            <p:ph idx="1"/>
          </p:nvPr>
        </p:nvSpPr>
        <p:spPr/>
        <p:txBody>
          <a:bodyPr/>
          <a:lstStyle/>
          <a:p>
            <a:r>
              <a:rPr lang="en-US" dirty="0"/>
              <a:t>Some storage formats are</a:t>
            </a:r>
          </a:p>
          <a:p>
            <a:pPr lvl="1"/>
            <a:r>
              <a:rPr lang="en-US" dirty="0"/>
              <a:t>TEXTFILE</a:t>
            </a:r>
          </a:p>
          <a:p>
            <a:pPr lvl="2"/>
            <a:r>
              <a:rPr lang="en-US" dirty="0"/>
              <a:t>STORE AS TEXTFILE</a:t>
            </a:r>
          </a:p>
          <a:p>
            <a:pPr lvl="2"/>
            <a:r>
              <a:rPr lang="en-US" dirty="0"/>
              <a:t>Default if no other is declared on table creation)</a:t>
            </a:r>
          </a:p>
          <a:p>
            <a:pPr lvl="2"/>
            <a:r>
              <a:rPr lang="en-US" dirty="0"/>
              <a:t>Use the DELIMITED clause to read delimited files</a:t>
            </a:r>
          </a:p>
          <a:p>
            <a:pPr lvl="1"/>
            <a:r>
              <a:rPr lang="en-US" dirty="0"/>
              <a:t>ORC, PARQUET, RCFILE</a:t>
            </a:r>
          </a:p>
          <a:p>
            <a:pPr lvl="2"/>
            <a:r>
              <a:rPr lang="en-US" dirty="0"/>
              <a:t>STORE AS ORCFILE | PARQUET, | RCFILE</a:t>
            </a:r>
          </a:p>
          <a:p>
            <a:pPr lvl="2"/>
            <a:r>
              <a:rPr lang="en-US" dirty="0"/>
              <a:t>Stores file rows in ways that optimizes query performance</a:t>
            </a:r>
          </a:p>
          <a:p>
            <a:pPr lvl="2"/>
            <a:r>
              <a:rPr lang="en-US" dirty="0"/>
              <a:t>Some of these formats also optimize for data compression</a:t>
            </a:r>
          </a:p>
          <a:p>
            <a:pPr lvl="2"/>
            <a:r>
              <a:rPr lang="en-US" dirty="0"/>
              <a:t>Not human readable and only created by Hive operations</a:t>
            </a:r>
          </a:p>
          <a:p>
            <a:pPr lvl="1"/>
            <a:r>
              <a:rPr lang="en-US" dirty="0"/>
              <a:t>Other formats (we will not discuss)</a:t>
            </a:r>
          </a:p>
          <a:p>
            <a:pPr lvl="2"/>
            <a:r>
              <a:rPr lang="en-US" dirty="0"/>
              <a:t>AVRO</a:t>
            </a:r>
          </a:p>
          <a:p>
            <a:pPr lvl="2"/>
            <a:r>
              <a:rPr lang="en-US" dirty="0"/>
              <a:t>SEQENTIALFILE</a:t>
            </a:r>
          </a:p>
          <a:p>
            <a:pPr lvl="2"/>
            <a:endParaRPr lang="en-US" dirty="0"/>
          </a:p>
          <a:p>
            <a:pPr lvl="2"/>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17151004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ORC Storage Format?</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a:t>ORC is a columnar file format designed for Hadoop workloads</a:t>
            </a:r>
          </a:p>
          <a:p>
            <a:r>
              <a:rPr lang="en-US" dirty="0"/>
              <a:t>In row file format all the columns for a single record are stored together</a:t>
            </a:r>
          </a:p>
          <a:p>
            <a:r>
              <a:rPr lang="en-US" dirty="0"/>
              <a:t>In column file format all the values for a column for all records are stored together</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278454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Hive Query Language (HIVEQL, HQL) Capabilities</a:t>
            </a:r>
          </a:p>
        </p:txBody>
      </p:sp>
      <p:sp>
        <p:nvSpPr>
          <p:cNvPr id="3" name="Content Placeholder 2"/>
          <p:cNvSpPr>
            <a:spLocks noGrp="1"/>
          </p:cNvSpPr>
          <p:nvPr>
            <p:ph idx="1"/>
          </p:nvPr>
        </p:nvSpPr>
        <p:spPr/>
        <p:txBody>
          <a:bodyPr>
            <a:normAutofit/>
          </a:bodyPr>
          <a:lstStyle/>
          <a:p>
            <a:r>
              <a:rPr lang="en-US" dirty="0"/>
              <a:t>Hive's SQL provides the basic SQL operations</a:t>
            </a:r>
          </a:p>
          <a:p>
            <a:r>
              <a:rPr lang="en-US" dirty="0"/>
              <a:t>These operations work on tables or partitions</a:t>
            </a:r>
          </a:p>
          <a:p>
            <a:r>
              <a:rPr lang="en-US" dirty="0"/>
              <a:t>Operations are:</a:t>
            </a:r>
          </a:p>
          <a:p>
            <a:pPr lvl="1"/>
            <a:r>
              <a:rPr lang="en-US" dirty="0"/>
              <a:t>Ability to filter rows from a table using a WHERE clause</a:t>
            </a:r>
          </a:p>
          <a:p>
            <a:pPr lvl="1"/>
            <a:r>
              <a:rPr lang="en-US" dirty="0"/>
              <a:t>Ability to select certain columns from the table using a SELECT clause</a:t>
            </a:r>
          </a:p>
          <a:p>
            <a:pPr lvl="1"/>
            <a:r>
              <a:rPr lang="en-US" dirty="0"/>
              <a:t>Ability to do equijoins between two tables</a:t>
            </a:r>
          </a:p>
          <a:p>
            <a:pPr lvl="1"/>
            <a:r>
              <a:rPr lang="en-US" dirty="0"/>
              <a:t>Ability to evaluate aggregations on multiple "group by" columns for the data stored in a table</a:t>
            </a:r>
          </a:p>
          <a:p>
            <a:pPr lvl="1"/>
            <a:r>
              <a:rPr lang="en-US" dirty="0"/>
              <a:t>Ability to store the results of a query into another table</a:t>
            </a:r>
          </a:p>
          <a:p>
            <a:pPr lvl="1"/>
            <a:r>
              <a:rPr lang="en-US" dirty="0"/>
              <a:t>Ability to download the contents of a table to a local directory</a:t>
            </a:r>
          </a:p>
          <a:p>
            <a:pPr lvl="1"/>
            <a:r>
              <a:rPr lang="en-US" dirty="0"/>
              <a:t>Ability to manage tables and partitions (create, drop and alter)</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37425661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ORC Storage Format?</a:t>
            </a:r>
            <a:endParaRPr lang="en-US" dirty="0"/>
          </a:p>
        </p:txBody>
      </p:sp>
      <p:sp>
        <p:nvSpPr>
          <p:cNvPr id="3" name="Footer Placeholder 2"/>
          <p:cNvSpPr>
            <a:spLocks noGrp="1"/>
          </p:cNvSpPr>
          <p:nvPr>
            <p:ph type="ftr" sz="quarter" idx="11"/>
          </p:nvPr>
        </p:nvSpPr>
        <p:spPr/>
        <p:txBody>
          <a:bodyPr/>
          <a:lstStyle/>
          <a:p>
            <a:r>
              <a:rPr lang="en-US"/>
              <a:t>CS595 Module 04</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371600"/>
            <a:ext cx="7872453" cy="52726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64339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ORC Storage Format?</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a:t>ORC format is useful if your query only requires values from a subset of columns</a:t>
            </a:r>
          </a:p>
          <a:p>
            <a:pPr lvl="1"/>
            <a:r>
              <a:rPr lang="en-US" dirty="0"/>
              <a:t>In row format you still need to read data one record (all columns) </a:t>
            </a:r>
          </a:p>
          <a:p>
            <a:pPr lvl="1"/>
            <a:r>
              <a:rPr lang="en-US" dirty="0"/>
              <a:t>In column format you can read a column in a sequential operation</a:t>
            </a:r>
          </a:p>
          <a:p>
            <a:r>
              <a:rPr lang="en-US" dirty="0"/>
              <a:t>It is optimized for large streaming reads, but with indexes for finding required rows quickly</a:t>
            </a:r>
          </a:p>
          <a:p>
            <a:r>
              <a:rPr lang="en-US" dirty="0"/>
              <a:t>Organizing data into columns also offers opportunities for compression </a:t>
            </a:r>
          </a:p>
          <a:p>
            <a:pPr lvl="1"/>
            <a:r>
              <a:rPr lang="en-US" dirty="0"/>
              <a:t>Imagine a column having two value “M” and “F”</a:t>
            </a:r>
          </a:p>
          <a:p>
            <a:pPr lvl="1"/>
            <a:r>
              <a:rPr lang="en-US" dirty="0"/>
              <a:t>This could be compressed using a bit map with 0 for “M” and 1 for “F”</a:t>
            </a:r>
          </a:p>
          <a:p>
            <a:pPr lvl="1"/>
            <a:r>
              <a:rPr lang="en-US" dirty="0"/>
              <a:t>Here eight columns of data could then be packed into one byte making reading that column require much less I/O</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32713443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ORC Storage Format?</a:t>
            </a:r>
            <a:endParaRPr lang="en-US" dirty="0"/>
          </a:p>
        </p:txBody>
      </p:sp>
      <p:sp>
        <p:nvSpPr>
          <p:cNvPr id="3" name="Footer Placeholder 2"/>
          <p:cNvSpPr>
            <a:spLocks noGrp="1"/>
          </p:cNvSpPr>
          <p:nvPr>
            <p:ph type="ftr" sz="quarter" idx="11"/>
          </p:nvPr>
        </p:nvSpPr>
        <p:spPr/>
        <p:txBody>
          <a:bodyPr/>
          <a:lstStyle/>
          <a:p>
            <a:r>
              <a:rPr lang="en-US"/>
              <a:t>CS595 Module 04</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70" y="2438400"/>
            <a:ext cx="8759630" cy="35290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7812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the Text File Encoding of Data Values?</a:t>
            </a:r>
          </a:p>
        </p:txBody>
      </p:sp>
      <p:sp>
        <p:nvSpPr>
          <p:cNvPr id="3" name="Content Placeholder 2"/>
          <p:cNvSpPr>
            <a:spLocks noGrp="1"/>
          </p:cNvSpPr>
          <p:nvPr>
            <p:ph idx="1"/>
          </p:nvPr>
        </p:nvSpPr>
        <p:spPr/>
        <p:txBody>
          <a:bodyPr/>
          <a:lstStyle/>
          <a:p>
            <a:r>
              <a:rPr lang="en-US" dirty="0"/>
              <a:t>You are familiar with text files delimited by commas, the so-called comma-separated values (CSVs)</a:t>
            </a:r>
          </a:p>
          <a:p>
            <a:r>
              <a:rPr lang="en-US" dirty="0"/>
              <a:t>Or text files delimited by tabs, the so-called tab-separated values (TSVs)</a:t>
            </a:r>
          </a:p>
          <a:p>
            <a:r>
              <a:rPr lang="en-US" dirty="0"/>
              <a:t>However, there is a drawback to both formats…</a:t>
            </a:r>
          </a:p>
          <a:p>
            <a:pPr lvl="1"/>
            <a:r>
              <a:rPr lang="en-US" dirty="0"/>
              <a:t>You have to be careful about commas or tabs embedded in text and not intended as field or column delimiters</a:t>
            </a:r>
          </a:p>
          <a:p>
            <a:r>
              <a:rPr lang="en-US" dirty="0"/>
              <a:t>For this reason, Hive uses various control characters by default, which are less likely to appear in value strings</a:t>
            </a:r>
          </a:p>
          <a:p>
            <a:pPr marL="0" indent="0">
              <a:buNone/>
            </a:pPr>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438976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solidFill>
                  <a:srgbClr val="D2533C"/>
                </a:solidFill>
              </a:rPr>
              <a:t>What is the Text File Encoding of Data Values?</a:t>
            </a:r>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4499035"/>
              </p:ext>
            </p:extLst>
          </p:nvPr>
        </p:nvGraphicFramePr>
        <p:xfrm>
          <a:off x="457200" y="2006600"/>
          <a:ext cx="8229600" cy="34798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70840">
                <a:tc>
                  <a:txBody>
                    <a:bodyPr/>
                    <a:lstStyle/>
                    <a:p>
                      <a:r>
                        <a:rPr lang="en-US" dirty="0"/>
                        <a:t>Delimiter</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\n</a:t>
                      </a:r>
                    </a:p>
                  </a:txBody>
                  <a:tcPr/>
                </a:tc>
                <a:tc>
                  <a:txBody>
                    <a:bodyPr/>
                    <a:lstStyle/>
                    <a:p>
                      <a:r>
                        <a:rPr lang="en-US" sz="1800" b="0" i="0" u="none" strike="noStrike" kern="1200" baseline="0" dirty="0">
                          <a:solidFill>
                            <a:schemeClr val="dk1"/>
                          </a:solidFill>
                          <a:latin typeface="+mn-lt"/>
                          <a:ea typeface="+mn-ea"/>
                          <a:cs typeface="+mn-cs"/>
                        </a:rPr>
                        <a:t>For text files, each line is a record, so the line feed character separates records</a:t>
                      </a:r>
                      <a:endParaRPr lang="en-US" dirty="0"/>
                    </a:p>
                  </a:txBody>
                  <a:tcPr/>
                </a:tc>
                <a:extLst>
                  <a:ext uri="{0D108BD9-81ED-4DB2-BD59-A6C34878D82A}">
                    <a16:rowId xmlns:a16="http://schemas.microsoft.com/office/drawing/2014/main" val="10001"/>
                  </a:ext>
                </a:extLst>
              </a:tr>
              <a:tr h="370840">
                <a:tc>
                  <a:txBody>
                    <a:bodyPr/>
                    <a:lstStyle/>
                    <a:p>
                      <a:r>
                        <a:rPr lang="en-US" dirty="0"/>
                        <a:t>^A (control-A)</a:t>
                      </a:r>
                    </a:p>
                  </a:txBody>
                  <a:tcPr/>
                </a:tc>
                <a:tc>
                  <a:txBody>
                    <a:bodyPr/>
                    <a:lstStyle/>
                    <a:p>
                      <a:r>
                        <a:rPr lang="en-US" sz="1800" b="0" i="0" u="none" strike="noStrike" kern="1200" baseline="0" dirty="0">
                          <a:solidFill>
                            <a:schemeClr val="dk1"/>
                          </a:solidFill>
                          <a:latin typeface="+mn-lt"/>
                          <a:ea typeface="+mn-ea"/>
                          <a:cs typeface="+mn-cs"/>
                        </a:rPr>
                        <a:t>Separates all fields (columns). Written using the octal code \001 when explicitly specified in CREATE TABLE statements</a:t>
                      </a:r>
                      <a:endParaRPr lang="en-US" dirty="0"/>
                    </a:p>
                  </a:txBody>
                  <a:tcPr/>
                </a:tc>
                <a:extLst>
                  <a:ext uri="{0D108BD9-81ED-4DB2-BD59-A6C34878D82A}">
                    <a16:rowId xmlns:a16="http://schemas.microsoft.com/office/drawing/2014/main" val="10002"/>
                  </a:ext>
                </a:extLst>
              </a:tr>
              <a:tr h="370840">
                <a:tc>
                  <a:txBody>
                    <a:bodyPr/>
                    <a:lstStyle/>
                    <a:p>
                      <a:r>
                        <a:rPr lang="en-US" dirty="0"/>
                        <a:t>^B</a:t>
                      </a:r>
                    </a:p>
                  </a:txBody>
                  <a:tcPr/>
                </a:tc>
                <a:tc>
                  <a:txBody>
                    <a:bodyPr/>
                    <a:lstStyle/>
                    <a:p>
                      <a:r>
                        <a:rPr lang="en-US" sz="1800" b="0" i="0" u="none" strike="noStrike" kern="1200" baseline="0" dirty="0">
                          <a:solidFill>
                            <a:schemeClr val="dk1"/>
                          </a:solidFill>
                          <a:latin typeface="+mn-lt"/>
                          <a:ea typeface="+mn-ea"/>
                          <a:cs typeface="+mn-cs"/>
                        </a:rPr>
                        <a:t>Separate the elements in an ARRAY or STRUCT, or the key-value pairs in a MAP. Written using the octal code \002 when explicitly specified in CREATE TABLE statements</a:t>
                      </a:r>
                      <a:endParaRPr lang="en-US" dirty="0"/>
                    </a:p>
                  </a:txBody>
                  <a:tcPr/>
                </a:tc>
                <a:extLst>
                  <a:ext uri="{0D108BD9-81ED-4DB2-BD59-A6C34878D82A}">
                    <a16:rowId xmlns:a16="http://schemas.microsoft.com/office/drawing/2014/main" val="10003"/>
                  </a:ext>
                </a:extLst>
              </a:tr>
              <a:tr h="370840">
                <a:tc>
                  <a:txBody>
                    <a:bodyPr/>
                    <a:lstStyle/>
                    <a:p>
                      <a:r>
                        <a:rPr lang="en-US" dirty="0"/>
                        <a:t>^C</a:t>
                      </a:r>
                    </a:p>
                  </a:txBody>
                  <a:tcPr/>
                </a:tc>
                <a:tc>
                  <a:txBody>
                    <a:bodyPr/>
                    <a:lstStyle/>
                    <a:p>
                      <a:r>
                        <a:rPr lang="en-US" sz="1800" b="0" i="0" u="none" strike="noStrike" kern="1200" baseline="0" dirty="0">
                          <a:solidFill>
                            <a:schemeClr val="dk1"/>
                          </a:solidFill>
                          <a:latin typeface="+mn-lt"/>
                          <a:ea typeface="+mn-ea"/>
                          <a:cs typeface="+mn-cs"/>
                        </a:rPr>
                        <a:t>Separate the key from the corresponding value in MAP key-value pairs. Written using the octal code \003 when explicitly specified in CREATE TABLE statements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33308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the Text File Encoding of Data Values?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Here is a table declaration with all the format defaults explicitly specified:</a:t>
            </a:r>
          </a:p>
          <a:p>
            <a:endParaRPr lang="en-US" dirty="0"/>
          </a:p>
          <a:p>
            <a:pPr marL="274320" lvl="1" indent="0">
              <a:buNone/>
            </a:pPr>
            <a:r>
              <a:rPr lang="en-US" dirty="0"/>
              <a:t>CREATE TABLE employees (</a:t>
            </a:r>
          </a:p>
          <a:p>
            <a:pPr marL="274320" lvl="1" indent="0">
              <a:buNone/>
            </a:pPr>
            <a:r>
              <a:rPr lang="en-US" dirty="0"/>
              <a:t>name STRING,</a:t>
            </a:r>
          </a:p>
          <a:p>
            <a:pPr marL="274320" lvl="1" indent="0">
              <a:buNone/>
            </a:pPr>
            <a:r>
              <a:rPr lang="en-US" dirty="0"/>
              <a:t>salary FLOAT,</a:t>
            </a:r>
          </a:p>
          <a:p>
            <a:pPr marL="274320" lvl="1" indent="0">
              <a:buNone/>
            </a:pPr>
            <a:r>
              <a:rPr lang="en-US" dirty="0"/>
              <a:t>subordinates ARRAY&lt;STRING&gt;,</a:t>
            </a:r>
          </a:p>
          <a:p>
            <a:pPr marL="274320" lvl="1" indent="0">
              <a:buNone/>
            </a:pPr>
            <a:r>
              <a:rPr lang="en-US" dirty="0"/>
              <a:t>deductions MAP&lt;STRING, FLOAT&gt;,</a:t>
            </a:r>
          </a:p>
          <a:p>
            <a:pPr marL="274320" lvl="1" indent="0">
              <a:buNone/>
            </a:pPr>
            <a:r>
              <a:rPr lang="en-US" dirty="0"/>
              <a:t>address STRUCT&lt;</a:t>
            </a:r>
            <a:r>
              <a:rPr lang="en-US" dirty="0" err="1"/>
              <a:t>street:STRING</a:t>
            </a:r>
            <a:r>
              <a:rPr lang="en-US" dirty="0"/>
              <a:t>, </a:t>
            </a:r>
            <a:r>
              <a:rPr lang="en-US" dirty="0" err="1"/>
              <a:t>city:STRING</a:t>
            </a:r>
            <a:r>
              <a:rPr lang="en-US" dirty="0"/>
              <a:t>, </a:t>
            </a:r>
            <a:r>
              <a:rPr lang="en-US" dirty="0" err="1"/>
              <a:t>state:STRING</a:t>
            </a:r>
            <a:r>
              <a:rPr lang="en-US" dirty="0"/>
              <a:t>, </a:t>
            </a:r>
            <a:r>
              <a:rPr lang="en-US" dirty="0" err="1"/>
              <a:t>zip:INT</a:t>
            </a:r>
            <a:r>
              <a:rPr lang="en-US" dirty="0"/>
              <a:t>&gt;</a:t>
            </a:r>
          </a:p>
          <a:p>
            <a:pPr marL="274320" lvl="1" indent="0">
              <a:buNone/>
            </a:pPr>
            <a:r>
              <a:rPr lang="en-US" dirty="0"/>
              <a:t>)</a:t>
            </a:r>
          </a:p>
          <a:p>
            <a:pPr marL="274320" lvl="1" indent="0">
              <a:buNone/>
            </a:pPr>
            <a:r>
              <a:rPr lang="en-US" dirty="0"/>
              <a:t>ROW FORMAT DELIMITED</a:t>
            </a:r>
          </a:p>
          <a:p>
            <a:pPr marL="274320" lvl="1" indent="0">
              <a:buNone/>
            </a:pPr>
            <a:r>
              <a:rPr lang="en-US" dirty="0"/>
              <a:t>FIELDS TERMINATED BY '\001'</a:t>
            </a:r>
          </a:p>
          <a:p>
            <a:pPr marL="274320" lvl="1" indent="0">
              <a:buNone/>
            </a:pPr>
            <a:r>
              <a:rPr lang="en-US" dirty="0"/>
              <a:t>COLLECTION ITEMS TERMINATED BY '\002'</a:t>
            </a:r>
          </a:p>
          <a:p>
            <a:pPr marL="274320" lvl="1" indent="0">
              <a:buNone/>
            </a:pPr>
            <a:r>
              <a:rPr lang="en-US" dirty="0"/>
              <a:t>MAP KEYS TERMINATED BY '\003'</a:t>
            </a:r>
          </a:p>
          <a:p>
            <a:pPr marL="274320" lvl="1" indent="0">
              <a:buNone/>
            </a:pPr>
            <a:r>
              <a:rPr lang="en-US" dirty="0"/>
              <a:t>LINES TERMINATED BY '\n'</a:t>
            </a:r>
          </a:p>
          <a:p>
            <a:pPr marL="274320" lvl="1" indent="0">
              <a:buNone/>
            </a:pPr>
            <a:r>
              <a:rPr lang="en-US" dirty="0"/>
              <a:t>STORED AS TEXTFILE;</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37868434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the Text File Encoding of Data Values?</a:t>
            </a:r>
            <a:endParaRPr lang="en-US" dirty="0"/>
          </a:p>
        </p:txBody>
      </p:sp>
      <p:sp>
        <p:nvSpPr>
          <p:cNvPr id="3" name="Content Placeholder 2"/>
          <p:cNvSpPr>
            <a:spLocks noGrp="1"/>
          </p:cNvSpPr>
          <p:nvPr>
            <p:ph idx="1"/>
          </p:nvPr>
        </p:nvSpPr>
        <p:spPr/>
        <p:txBody>
          <a:bodyPr/>
          <a:lstStyle/>
          <a:p>
            <a:r>
              <a:rPr lang="en-US" sz="2000" dirty="0"/>
              <a:t>Here is the format of one record we might find in the declared table</a:t>
            </a:r>
          </a:p>
          <a:p>
            <a:pPr marL="0" indent="0">
              <a:buNone/>
            </a:pPr>
            <a:endParaRPr lang="en-US" sz="2000" dirty="0"/>
          </a:p>
          <a:p>
            <a:pPr marL="0" indent="0">
              <a:buNone/>
            </a:pPr>
            <a:r>
              <a:rPr lang="en-US" sz="2000" dirty="0"/>
              <a:t>John Doe^A100000.0^AMary </a:t>
            </a:r>
            <a:r>
              <a:rPr lang="en-US" sz="2000" dirty="0" err="1"/>
              <a:t>Smith^BTodd</a:t>
            </a:r>
            <a:r>
              <a:rPr lang="en-US" sz="2000" dirty="0"/>
              <a:t> </a:t>
            </a:r>
            <a:r>
              <a:rPr lang="en-US" sz="2000" dirty="0" err="1"/>
              <a:t>Jones^AFederal</a:t>
            </a:r>
            <a:r>
              <a:rPr lang="en-US" sz="2000" dirty="0"/>
              <a:t> Taxes^C.2^Bstate Taxes^C.05^BInsurance^C.1^A1 Michigan Ave.^BChicago^BIL^B60600</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7340815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the Text File Encoding of Data Values?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Here is a table definition where the data will contain the more common comma-delimited fields</a:t>
            </a:r>
          </a:p>
          <a:p>
            <a:r>
              <a:rPr lang="en-US" dirty="0"/>
              <a:t>Note that we do not indicate the data is stored in TEXTFILE format as this is the default</a:t>
            </a:r>
          </a:p>
          <a:p>
            <a:endParaRPr lang="en-US" dirty="0"/>
          </a:p>
          <a:p>
            <a:pPr marL="0" indent="0">
              <a:buNone/>
            </a:pPr>
            <a:r>
              <a:rPr lang="en-US" b="1" dirty="0"/>
              <a:t>CREATE TABLE </a:t>
            </a:r>
            <a:r>
              <a:rPr lang="en-US" dirty="0" err="1"/>
              <a:t>some_data</a:t>
            </a:r>
            <a:r>
              <a:rPr lang="en-US" dirty="0"/>
              <a:t> (</a:t>
            </a:r>
          </a:p>
          <a:p>
            <a:pPr marL="0" indent="0">
              <a:buNone/>
            </a:pPr>
            <a:r>
              <a:rPr lang="en-US" b="1" dirty="0"/>
              <a:t>first </a:t>
            </a:r>
            <a:r>
              <a:rPr lang="en-US" dirty="0"/>
              <a:t>FLOAT,</a:t>
            </a:r>
          </a:p>
          <a:p>
            <a:pPr marL="0" indent="0">
              <a:buNone/>
            </a:pPr>
            <a:r>
              <a:rPr lang="en-US" b="1" dirty="0"/>
              <a:t>second </a:t>
            </a:r>
            <a:r>
              <a:rPr lang="en-US" dirty="0"/>
              <a:t>FLOAT,</a:t>
            </a:r>
          </a:p>
          <a:p>
            <a:pPr marL="0" indent="0">
              <a:buNone/>
            </a:pPr>
            <a:r>
              <a:rPr lang="en-US" dirty="0"/>
              <a:t>third FLOAT</a:t>
            </a:r>
          </a:p>
          <a:p>
            <a:pPr marL="0" indent="0">
              <a:buNone/>
            </a:pPr>
            <a:r>
              <a:rPr lang="en-US" dirty="0"/>
              <a:t>)</a:t>
            </a:r>
          </a:p>
          <a:p>
            <a:pPr marL="0" indent="0">
              <a:buNone/>
            </a:pPr>
            <a:r>
              <a:rPr lang="en-US" b="1" dirty="0"/>
              <a:t>ROW </a:t>
            </a:r>
            <a:r>
              <a:rPr lang="en-US" dirty="0"/>
              <a:t>FORMAT DELIMITED</a:t>
            </a:r>
          </a:p>
          <a:p>
            <a:pPr marL="0" indent="0">
              <a:buNone/>
            </a:pPr>
            <a:r>
              <a:rPr lang="en-US" dirty="0"/>
              <a:t>FIELDS TERMINATED </a:t>
            </a:r>
            <a:r>
              <a:rPr lang="en-US" b="1" dirty="0"/>
              <a:t>BY </a:t>
            </a:r>
            <a:r>
              <a:rPr lang="en-US" dirty="0"/>
              <a:t>',';</a:t>
            </a:r>
          </a:p>
          <a:p>
            <a:pPr marL="0" indent="0">
              <a:buNone/>
            </a:pPr>
            <a:endParaRPr lang="en-US" dirty="0"/>
          </a:p>
          <a:p>
            <a:r>
              <a:rPr lang="en-US" dirty="0"/>
              <a:t>Use '\t' for tab-delimited fields.</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18104158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a:t>Lets assume we have a file of the following format</a:t>
            </a:r>
          </a:p>
          <a:p>
            <a:endParaRPr lang="en-US" dirty="0"/>
          </a:p>
          <a:p>
            <a:endParaRPr lang="en-US" dirty="0"/>
          </a:p>
          <a:p>
            <a:endParaRPr lang="en-US" dirty="0"/>
          </a:p>
          <a:p>
            <a:endParaRPr lang="en-US" dirty="0"/>
          </a:p>
          <a:p>
            <a:endParaRPr lang="en-US" dirty="0"/>
          </a:p>
          <a:p>
            <a:endParaRPr lang="en-US" dirty="0"/>
          </a:p>
          <a:p>
            <a:r>
              <a:rPr lang="en-US" dirty="0"/>
              <a:t>Based on experience we know that the majority of our queries of this data will have the following form</a:t>
            </a:r>
          </a:p>
          <a:p>
            <a:pPr lvl="1"/>
            <a:r>
              <a:rPr lang="en-US" dirty="0"/>
              <a:t>SELECT ID, Name, </a:t>
            </a:r>
            <a:r>
              <a:rPr lang="en-US" dirty="0" err="1"/>
              <a:t>Dept</a:t>
            </a:r>
            <a:r>
              <a:rPr lang="en-US" dirty="0"/>
              <a:t> FROM table WHERE Year = ‘</a:t>
            </a:r>
            <a:r>
              <a:rPr lang="en-US" dirty="0" err="1"/>
              <a:t>someYear</a:t>
            </a:r>
            <a:r>
              <a:rPr lang="en-US" dirty="0"/>
              <a:t>’</a:t>
            </a:r>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32461030"/>
              </p:ext>
            </p:extLst>
          </p:nvPr>
        </p:nvGraphicFramePr>
        <p:xfrm>
          <a:off x="1371600" y="2286000"/>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ID</a:t>
                      </a:r>
                    </a:p>
                  </a:txBody>
                  <a:tcPr/>
                </a:tc>
                <a:tc>
                  <a:txBody>
                    <a:bodyPr/>
                    <a:lstStyle/>
                    <a:p>
                      <a:r>
                        <a:rPr lang="en-US" dirty="0"/>
                        <a:t>Name</a:t>
                      </a:r>
                    </a:p>
                  </a:txBody>
                  <a:tcPr/>
                </a:tc>
                <a:tc>
                  <a:txBody>
                    <a:bodyPr/>
                    <a:lstStyle/>
                    <a:p>
                      <a:r>
                        <a:rPr lang="en-US" dirty="0" err="1"/>
                        <a:t>Dept</a:t>
                      </a:r>
                      <a:endParaRPr lang="en-US" dirty="0"/>
                    </a:p>
                  </a:txBody>
                  <a:tcPr/>
                </a:tc>
                <a:tc>
                  <a:txBody>
                    <a:bodyPr/>
                    <a:lstStyle/>
                    <a:p>
                      <a:r>
                        <a:rPr lang="en-US" dirty="0"/>
                        <a:t>Year</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Joe</a:t>
                      </a:r>
                    </a:p>
                  </a:txBody>
                  <a:tcPr/>
                </a:tc>
                <a:tc>
                  <a:txBody>
                    <a:bodyPr/>
                    <a:lstStyle/>
                    <a:p>
                      <a:r>
                        <a:rPr lang="en-US" dirty="0"/>
                        <a:t>IT</a:t>
                      </a:r>
                    </a:p>
                  </a:txBody>
                  <a:tcPr/>
                </a:tc>
                <a:tc>
                  <a:txBody>
                    <a:bodyPr/>
                    <a:lstStyle/>
                    <a:p>
                      <a:r>
                        <a:rPr lang="en-US" dirty="0"/>
                        <a:t>2012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Jane</a:t>
                      </a:r>
                    </a:p>
                  </a:txBody>
                  <a:tcPr/>
                </a:tc>
                <a:tc>
                  <a:txBody>
                    <a:bodyPr/>
                    <a:lstStyle/>
                    <a:p>
                      <a:r>
                        <a:rPr lang="en-US" dirty="0"/>
                        <a:t>ECON</a:t>
                      </a:r>
                    </a:p>
                  </a:txBody>
                  <a:tcPr/>
                </a:tc>
                <a:tc>
                  <a:txBody>
                    <a:bodyPr/>
                    <a:lstStyle/>
                    <a:p>
                      <a:r>
                        <a:rPr lang="en-US" dirty="0"/>
                        <a:t>2012</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Jill</a:t>
                      </a:r>
                    </a:p>
                  </a:txBody>
                  <a:tcPr/>
                </a:tc>
                <a:tc>
                  <a:txBody>
                    <a:bodyPr/>
                    <a:lstStyle/>
                    <a:p>
                      <a:r>
                        <a:rPr lang="en-US" dirty="0"/>
                        <a:t>FIN</a:t>
                      </a:r>
                    </a:p>
                  </a:txBody>
                  <a:tcPr/>
                </a:tc>
                <a:tc>
                  <a:txBody>
                    <a:bodyPr/>
                    <a:lstStyle/>
                    <a:p>
                      <a:r>
                        <a:rPr lang="en-US" dirty="0"/>
                        <a:t>2011</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Jack</a:t>
                      </a:r>
                    </a:p>
                  </a:txBody>
                  <a:tcPr/>
                </a:tc>
                <a:tc>
                  <a:txBody>
                    <a:bodyPr/>
                    <a:lstStyle/>
                    <a:p>
                      <a:r>
                        <a:rPr lang="en-US" dirty="0"/>
                        <a:t>HR</a:t>
                      </a:r>
                    </a:p>
                  </a:txBody>
                  <a:tcPr/>
                </a:tc>
                <a:tc>
                  <a:txBody>
                    <a:bodyPr/>
                    <a:lstStyle/>
                    <a:p>
                      <a:r>
                        <a:rPr lang="en-US" dirty="0"/>
                        <a:t>2011</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Sam</a:t>
                      </a:r>
                    </a:p>
                  </a:txBody>
                  <a:tcPr/>
                </a:tc>
                <a:tc>
                  <a:txBody>
                    <a:bodyPr/>
                    <a:lstStyle/>
                    <a:p>
                      <a:r>
                        <a:rPr lang="en-US" dirty="0"/>
                        <a:t>IT</a:t>
                      </a:r>
                    </a:p>
                  </a:txBody>
                  <a:tcPr/>
                </a:tc>
                <a:tc>
                  <a:txBody>
                    <a:bodyPr/>
                    <a:lstStyle/>
                    <a:p>
                      <a:r>
                        <a:rPr lang="en-US" dirty="0"/>
                        <a:t>2010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437863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lnSpcReduction="10000"/>
          </a:bodyPr>
          <a:lstStyle/>
          <a:p>
            <a:r>
              <a:rPr lang="en-US" dirty="0"/>
              <a:t>Now consider if the table were Terabytes long; we would still need to scan records for years of no interest</a:t>
            </a:r>
          </a:p>
          <a:p>
            <a:r>
              <a:rPr lang="en-US" dirty="0"/>
              <a:t>But what if could organize our table into tables based on the value of the Year column; call these table partitions</a:t>
            </a:r>
          </a:p>
          <a:p>
            <a:endParaRPr lang="en-US" dirty="0"/>
          </a:p>
          <a:p>
            <a:endParaRPr lang="en-US" dirty="0"/>
          </a:p>
          <a:p>
            <a:endParaRPr lang="en-US" dirty="0"/>
          </a:p>
          <a:p>
            <a:endParaRPr lang="en-US" dirty="0"/>
          </a:p>
          <a:p>
            <a:endParaRPr lang="en-US" dirty="0"/>
          </a:p>
          <a:p>
            <a:endParaRPr lang="en-US" dirty="0"/>
          </a:p>
          <a:p>
            <a:r>
              <a:rPr lang="en-US" dirty="0"/>
              <a:t>Then each data based query would need to scan many few records and therefore execute more quickly</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43898533"/>
              </p:ext>
            </p:extLst>
          </p:nvPr>
        </p:nvGraphicFramePr>
        <p:xfrm>
          <a:off x="762000" y="3185160"/>
          <a:ext cx="3352800" cy="1097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56540">
                <a:tc>
                  <a:txBody>
                    <a:bodyPr/>
                    <a:lstStyle/>
                    <a:p>
                      <a:r>
                        <a:rPr lang="en-US" dirty="0"/>
                        <a:t>ID</a:t>
                      </a:r>
                    </a:p>
                  </a:txBody>
                  <a:tcPr/>
                </a:tc>
                <a:tc>
                  <a:txBody>
                    <a:bodyPr/>
                    <a:lstStyle/>
                    <a:p>
                      <a:r>
                        <a:rPr lang="en-US" dirty="0"/>
                        <a:t>Name</a:t>
                      </a:r>
                    </a:p>
                  </a:txBody>
                  <a:tcPr/>
                </a:tc>
                <a:tc>
                  <a:txBody>
                    <a:bodyPr/>
                    <a:lstStyle/>
                    <a:p>
                      <a:r>
                        <a:rPr lang="en-US" dirty="0" err="1"/>
                        <a:t>Dept</a:t>
                      </a:r>
                      <a:endParaRPr lang="en-US" dirty="0"/>
                    </a:p>
                  </a:txBody>
                  <a:tcPr/>
                </a:tc>
                <a:tc>
                  <a:txBody>
                    <a:bodyPr/>
                    <a:lstStyle/>
                    <a:p>
                      <a:r>
                        <a:rPr lang="en-US" dirty="0"/>
                        <a:t>Year</a:t>
                      </a:r>
                    </a:p>
                  </a:txBody>
                  <a:tcPr/>
                </a:tc>
                <a:extLst>
                  <a:ext uri="{0D108BD9-81ED-4DB2-BD59-A6C34878D82A}">
                    <a16:rowId xmlns:a16="http://schemas.microsoft.com/office/drawing/2014/main" val="10000"/>
                  </a:ext>
                </a:extLst>
              </a:tr>
              <a:tr h="256540">
                <a:tc>
                  <a:txBody>
                    <a:bodyPr/>
                    <a:lstStyle/>
                    <a:p>
                      <a:r>
                        <a:rPr lang="en-US" dirty="0"/>
                        <a:t>1</a:t>
                      </a:r>
                    </a:p>
                  </a:txBody>
                  <a:tcPr/>
                </a:tc>
                <a:tc>
                  <a:txBody>
                    <a:bodyPr/>
                    <a:lstStyle/>
                    <a:p>
                      <a:r>
                        <a:rPr lang="en-US" dirty="0"/>
                        <a:t>Joe</a:t>
                      </a:r>
                    </a:p>
                  </a:txBody>
                  <a:tcPr/>
                </a:tc>
                <a:tc>
                  <a:txBody>
                    <a:bodyPr/>
                    <a:lstStyle/>
                    <a:p>
                      <a:r>
                        <a:rPr lang="en-US" dirty="0"/>
                        <a:t>IT</a:t>
                      </a:r>
                    </a:p>
                  </a:txBody>
                  <a:tcPr/>
                </a:tc>
                <a:tc>
                  <a:txBody>
                    <a:bodyPr/>
                    <a:lstStyle/>
                    <a:p>
                      <a:r>
                        <a:rPr lang="en-US" dirty="0"/>
                        <a:t>2012</a:t>
                      </a:r>
                    </a:p>
                  </a:txBody>
                  <a:tcPr/>
                </a:tc>
                <a:extLst>
                  <a:ext uri="{0D108BD9-81ED-4DB2-BD59-A6C34878D82A}">
                    <a16:rowId xmlns:a16="http://schemas.microsoft.com/office/drawing/2014/main" val="10001"/>
                  </a:ext>
                </a:extLst>
              </a:tr>
              <a:tr h="256540">
                <a:tc>
                  <a:txBody>
                    <a:bodyPr/>
                    <a:lstStyle/>
                    <a:p>
                      <a:r>
                        <a:rPr lang="en-US" dirty="0"/>
                        <a:t>2</a:t>
                      </a:r>
                    </a:p>
                  </a:txBody>
                  <a:tcPr/>
                </a:tc>
                <a:tc>
                  <a:txBody>
                    <a:bodyPr/>
                    <a:lstStyle/>
                    <a:p>
                      <a:r>
                        <a:rPr lang="en-US" dirty="0"/>
                        <a:t>Jane</a:t>
                      </a:r>
                    </a:p>
                  </a:txBody>
                  <a:tcPr/>
                </a:tc>
                <a:tc>
                  <a:txBody>
                    <a:bodyPr/>
                    <a:lstStyle/>
                    <a:p>
                      <a:r>
                        <a:rPr lang="en-US" dirty="0"/>
                        <a:t>ECON</a:t>
                      </a:r>
                    </a:p>
                  </a:txBody>
                  <a:tcPr/>
                </a:tc>
                <a:tc>
                  <a:txBody>
                    <a:bodyPr/>
                    <a:lstStyle/>
                    <a:p>
                      <a:r>
                        <a:rPr lang="en-US" dirty="0"/>
                        <a:t>2012</a:t>
                      </a:r>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57071975"/>
              </p:ext>
            </p:extLst>
          </p:nvPr>
        </p:nvGraphicFramePr>
        <p:xfrm>
          <a:off x="5105400" y="3154680"/>
          <a:ext cx="3352800" cy="1097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56540">
                <a:tc>
                  <a:txBody>
                    <a:bodyPr/>
                    <a:lstStyle/>
                    <a:p>
                      <a:r>
                        <a:rPr lang="en-US" dirty="0"/>
                        <a:t>ID</a:t>
                      </a:r>
                    </a:p>
                  </a:txBody>
                  <a:tcPr/>
                </a:tc>
                <a:tc>
                  <a:txBody>
                    <a:bodyPr/>
                    <a:lstStyle/>
                    <a:p>
                      <a:r>
                        <a:rPr lang="en-US" dirty="0"/>
                        <a:t>Name</a:t>
                      </a:r>
                    </a:p>
                  </a:txBody>
                  <a:tcPr/>
                </a:tc>
                <a:tc>
                  <a:txBody>
                    <a:bodyPr/>
                    <a:lstStyle/>
                    <a:p>
                      <a:r>
                        <a:rPr lang="en-US" dirty="0" err="1"/>
                        <a:t>Dept</a:t>
                      </a:r>
                      <a:endParaRPr lang="en-US" dirty="0"/>
                    </a:p>
                  </a:txBody>
                  <a:tcPr/>
                </a:tc>
                <a:tc>
                  <a:txBody>
                    <a:bodyPr/>
                    <a:lstStyle/>
                    <a:p>
                      <a:r>
                        <a:rPr lang="en-US" dirty="0"/>
                        <a:t>Year</a:t>
                      </a:r>
                    </a:p>
                  </a:txBody>
                  <a:tcPr/>
                </a:tc>
                <a:extLst>
                  <a:ext uri="{0D108BD9-81ED-4DB2-BD59-A6C34878D82A}">
                    <a16:rowId xmlns:a16="http://schemas.microsoft.com/office/drawing/2014/main" val="10000"/>
                  </a:ext>
                </a:extLst>
              </a:tr>
              <a:tr h="256540">
                <a:tc>
                  <a:txBody>
                    <a:bodyPr/>
                    <a:lstStyle/>
                    <a:p>
                      <a:r>
                        <a:rPr lang="en-US" dirty="0"/>
                        <a:t>3</a:t>
                      </a:r>
                    </a:p>
                  </a:txBody>
                  <a:tcPr/>
                </a:tc>
                <a:tc>
                  <a:txBody>
                    <a:bodyPr/>
                    <a:lstStyle/>
                    <a:p>
                      <a:r>
                        <a:rPr lang="en-US" dirty="0"/>
                        <a:t>Jill</a:t>
                      </a:r>
                    </a:p>
                  </a:txBody>
                  <a:tcPr/>
                </a:tc>
                <a:tc>
                  <a:txBody>
                    <a:bodyPr/>
                    <a:lstStyle/>
                    <a:p>
                      <a:r>
                        <a:rPr lang="en-US" dirty="0"/>
                        <a:t>FIN</a:t>
                      </a:r>
                    </a:p>
                  </a:txBody>
                  <a:tcPr/>
                </a:tc>
                <a:tc>
                  <a:txBody>
                    <a:bodyPr/>
                    <a:lstStyle/>
                    <a:p>
                      <a:r>
                        <a:rPr lang="en-US" dirty="0"/>
                        <a:t>2011</a:t>
                      </a:r>
                    </a:p>
                  </a:txBody>
                  <a:tcPr/>
                </a:tc>
                <a:extLst>
                  <a:ext uri="{0D108BD9-81ED-4DB2-BD59-A6C34878D82A}">
                    <a16:rowId xmlns:a16="http://schemas.microsoft.com/office/drawing/2014/main" val="10001"/>
                  </a:ext>
                </a:extLst>
              </a:tr>
              <a:tr h="256540">
                <a:tc>
                  <a:txBody>
                    <a:bodyPr/>
                    <a:lstStyle/>
                    <a:p>
                      <a:r>
                        <a:rPr lang="en-US" dirty="0"/>
                        <a:t>4</a:t>
                      </a:r>
                    </a:p>
                  </a:txBody>
                  <a:tcPr/>
                </a:tc>
                <a:tc>
                  <a:txBody>
                    <a:bodyPr/>
                    <a:lstStyle/>
                    <a:p>
                      <a:r>
                        <a:rPr lang="en-US" dirty="0"/>
                        <a:t>Jack</a:t>
                      </a:r>
                    </a:p>
                  </a:txBody>
                  <a:tcPr/>
                </a:tc>
                <a:tc>
                  <a:txBody>
                    <a:bodyPr/>
                    <a:lstStyle/>
                    <a:p>
                      <a:r>
                        <a:rPr lang="en-US" dirty="0"/>
                        <a:t>HR</a:t>
                      </a:r>
                    </a:p>
                  </a:txBody>
                  <a:tcPr/>
                </a:tc>
                <a:tc>
                  <a:txBody>
                    <a:bodyPr/>
                    <a:lstStyle/>
                    <a:p>
                      <a:r>
                        <a:rPr lang="en-US" dirty="0"/>
                        <a:t>2011</a:t>
                      </a:r>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32854869"/>
              </p:ext>
            </p:extLst>
          </p:nvPr>
        </p:nvGraphicFramePr>
        <p:xfrm>
          <a:off x="3048000" y="4526280"/>
          <a:ext cx="3352800" cy="731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56540">
                <a:tc>
                  <a:txBody>
                    <a:bodyPr/>
                    <a:lstStyle/>
                    <a:p>
                      <a:r>
                        <a:rPr lang="en-US" dirty="0"/>
                        <a:t>ID</a:t>
                      </a:r>
                    </a:p>
                  </a:txBody>
                  <a:tcPr/>
                </a:tc>
                <a:tc>
                  <a:txBody>
                    <a:bodyPr/>
                    <a:lstStyle/>
                    <a:p>
                      <a:r>
                        <a:rPr lang="en-US" dirty="0"/>
                        <a:t>Name</a:t>
                      </a:r>
                    </a:p>
                  </a:txBody>
                  <a:tcPr/>
                </a:tc>
                <a:tc>
                  <a:txBody>
                    <a:bodyPr/>
                    <a:lstStyle/>
                    <a:p>
                      <a:r>
                        <a:rPr lang="en-US" dirty="0" err="1"/>
                        <a:t>Dept</a:t>
                      </a:r>
                      <a:endParaRPr lang="en-US" dirty="0"/>
                    </a:p>
                  </a:txBody>
                  <a:tcPr/>
                </a:tc>
                <a:tc>
                  <a:txBody>
                    <a:bodyPr/>
                    <a:lstStyle/>
                    <a:p>
                      <a:r>
                        <a:rPr lang="en-US" dirty="0"/>
                        <a:t>Year</a:t>
                      </a:r>
                    </a:p>
                  </a:txBody>
                  <a:tcPr/>
                </a:tc>
                <a:extLst>
                  <a:ext uri="{0D108BD9-81ED-4DB2-BD59-A6C34878D82A}">
                    <a16:rowId xmlns:a16="http://schemas.microsoft.com/office/drawing/2014/main" val="10000"/>
                  </a:ext>
                </a:extLst>
              </a:tr>
              <a:tr h="256540">
                <a:tc>
                  <a:txBody>
                    <a:bodyPr/>
                    <a:lstStyle/>
                    <a:p>
                      <a:r>
                        <a:rPr lang="en-US" dirty="0"/>
                        <a:t>5</a:t>
                      </a:r>
                    </a:p>
                  </a:txBody>
                  <a:tcPr/>
                </a:tc>
                <a:tc>
                  <a:txBody>
                    <a:bodyPr/>
                    <a:lstStyle/>
                    <a:p>
                      <a:r>
                        <a:rPr lang="en-US" dirty="0"/>
                        <a:t>Sam</a:t>
                      </a:r>
                    </a:p>
                  </a:txBody>
                  <a:tcPr/>
                </a:tc>
                <a:tc>
                  <a:txBody>
                    <a:bodyPr/>
                    <a:lstStyle/>
                    <a:p>
                      <a:r>
                        <a:rPr lang="en-US" dirty="0"/>
                        <a:t>IT</a:t>
                      </a:r>
                    </a:p>
                  </a:txBody>
                  <a:tcPr/>
                </a:tc>
                <a:tc>
                  <a:txBody>
                    <a:bodyPr/>
                    <a:lstStyle/>
                    <a:p>
                      <a:r>
                        <a:rPr lang="en-US" dirty="0"/>
                        <a:t>2010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153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err="1"/>
              <a:t>WordCount</a:t>
            </a:r>
            <a:br>
              <a:rPr lang="en-US" dirty="0"/>
            </a:br>
            <a:r>
              <a:rPr lang="en-US" sz="2400" dirty="0"/>
              <a:t>MapReduce Java API (Partial)</a:t>
            </a:r>
          </a:p>
        </p:txBody>
      </p:sp>
      <p:sp>
        <p:nvSpPr>
          <p:cNvPr id="3" name="Content Placeholder 2"/>
          <p:cNvSpPr>
            <a:spLocks noGrp="1"/>
          </p:cNvSpPr>
          <p:nvPr>
            <p:ph idx="1"/>
          </p:nvPr>
        </p:nvSpPr>
        <p:spPr/>
        <p:txBody>
          <a:bodyPr>
            <a:noAutofit/>
          </a:bodyPr>
          <a:lstStyle/>
          <a:p>
            <a:pPr marL="0" indent="0">
              <a:buNone/>
            </a:pPr>
            <a:r>
              <a:rPr lang="en-US" sz="1200" b="1" dirty="0"/>
              <a:t>public static class Map extends </a:t>
            </a:r>
            <a:r>
              <a:rPr lang="en-US" sz="1200" dirty="0"/>
              <a:t>Mapper&lt;</a:t>
            </a:r>
            <a:r>
              <a:rPr lang="en-US" sz="1200" dirty="0" err="1"/>
              <a:t>LongWritable</a:t>
            </a:r>
            <a:r>
              <a:rPr lang="en-US" sz="1200" dirty="0"/>
              <a:t>, Text, Text, </a:t>
            </a:r>
            <a:r>
              <a:rPr lang="en-US" sz="1200" dirty="0" err="1"/>
              <a:t>IntWritable</a:t>
            </a:r>
            <a:r>
              <a:rPr lang="en-US" sz="1200" dirty="0"/>
              <a:t>&gt; {</a:t>
            </a:r>
          </a:p>
          <a:p>
            <a:pPr marL="0" indent="0">
              <a:buNone/>
            </a:pPr>
            <a:r>
              <a:rPr lang="en-US" sz="1200" b="1" dirty="0"/>
              <a:t>	private final static </a:t>
            </a:r>
            <a:r>
              <a:rPr lang="en-US" sz="1200" dirty="0" err="1"/>
              <a:t>IntWritable</a:t>
            </a:r>
            <a:r>
              <a:rPr lang="en-US" sz="1200" dirty="0"/>
              <a:t> one = </a:t>
            </a:r>
            <a:r>
              <a:rPr lang="en-US" sz="1200" b="1" dirty="0"/>
              <a:t>new </a:t>
            </a:r>
            <a:r>
              <a:rPr lang="en-US" sz="1200" dirty="0" err="1"/>
              <a:t>IntWritable</a:t>
            </a:r>
            <a:r>
              <a:rPr lang="en-US" sz="1200" dirty="0"/>
              <a:t>(1);</a:t>
            </a:r>
          </a:p>
          <a:p>
            <a:pPr marL="0" indent="0">
              <a:buNone/>
            </a:pPr>
            <a:r>
              <a:rPr lang="en-US" sz="1200" b="1" dirty="0"/>
              <a:t>	private </a:t>
            </a:r>
            <a:r>
              <a:rPr lang="en-US" sz="1200" dirty="0"/>
              <a:t>Text word = </a:t>
            </a:r>
            <a:r>
              <a:rPr lang="en-US" sz="1200" b="1" dirty="0"/>
              <a:t>new </a:t>
            </a:r>
            <a:r>
              <a:rPr lang="en-US" sz="1200" dirty="0"/>
              <a:t>Text();</a:t>
            </a:r>
            <a:endParaRPr lang="en-US" sz="1200" b="1" dirty="0"/>
          </a:p>
          <a:p>
            <a:pPr marL="0" indent="0">
              <a:buNone/>
            </a:pPr>
            <a:r>
              <a:rPr lang="en-US" sz="1200" b="1" dirty="0"/>
              <a:t>	public void </a:t>
            </a:r>
            <a:r>
              <a:rPr lang="en-US" sz="1200" dirty="0"/>
              <a:t>map(</a:t>
            </a:r>
            <a:r>
              <a:rPr lang="en-US" sz="1200" dirty="0" err="1"/>
              <a:t>LongWritable</a:t>
            </a:r>
            <a:r>
              <a:rPr lang="en-US" sz="1200" dirty="0"/>
              <a:t> key, Text value, Context context)</a:t>
            </a:r>
          </a:p>
          <a:p>
            <a:pPr marL="0" indent="0">
              <a:buNone/>
            </a:pPr>
            <a:r>
              <a:rPr lang="en-US" sz="1200" b="1" dirty="0"/>
              <a:t>	throws </a:t>
            </a:r>
            <a:r>
              <a:rPr lang="en-US" sz="1200" dirty="0" err="1"/>
              <a:t>IOException</a:t>
            </a:r>
            <a:r>
              <a:rPr lang="en-US" sz="1200" dirty="0"/>
              <a:t>, </a:t>
            </a:r>
            <a:r>
              <a:rPr lang="en-US" sz="1200" dirty="0" err="1"/>
              <a:t>InterruptedException</a:t>
            </a:r>
            <a:r>
              <a:rPr lang="en-US" sz="1200" dirty="0"/>
              <a:t> {</a:t>
            </a:r>
          </a:p>
          <a:p>
            <a:pPr marL="0" indent="0">
              <a:buNone/>
            </a:pPr>
            <a:r>
              <a:rPr lang="en-US" sz="1200" dirty="0"/>
              <a:t>		String line = </a:t>
            </a:r>
            <a:r>
              <a:rPr lang="en-US" sz="1200" dirty="0" err="1"/>
              <a:t>value.toString</a:t>
            </a:r>
            <a:r>
              <a:rPr lang="en-US" sz="1200" dirty="0"/>
              <a:t>();</a:t>
            </a:r>
          </a:p>
          <a:p>
            <a:pPr marL="0" indent="0">
              <a:buNone/>
            </a:pPr>
            <a:r>
              <a:rPr lang="en-US" sz="1200" dirty="0"/>
              <a:t>		</a:t>
            </a:r>
            <a:r>
              <a:rPr lang="en-US" sz="1200" dirty="0" err="1"/>
              <a:t>StringTokenizer</a:t>
            </a:r>
            <a:r>
              <a:rPr lang="en-US" sz="1200" dirty="0"/>
              <a:t> tokenizer = </a:t>
            </a:r>
            <a:r>
              <a:rPr lang="en-US" sz="1200" b="1" dirty="0"/>
              <a:t>new </a:t>
            </a:r>
            <a:r>
              <a:rPr lang="en-US" sz="1200" dirty="0" err="1"/>
              <a:t>StringTokenizer</a:t>
            </a:r>
            <a:r>
              <a:rPr lang="en-US" sz="1200" dirty="0"/>
              <a:t>(line);</a:t>
            </a:r>
          </a:p>
          <a:p>
            <a:pPr marL="0" indent="0">
              <a:buNone/>
            </a:pPr>
            <a:r>
              <a:rPr lang="en-US" sz="1200" b="1" dirty="0"/>
              <a:t>		while </a:t>
            </a:r>
            <a:r>
              <a:rPr lang="en-US" sz="1200" dirty="0"/>
              <a:t>(</a:t>
            </a:r>
            <a:r>
              <a:rPr lang="en-US" sz="1200" dirty="0" err="1"/>
              <a:t>tokenizer.hasMoreTokens</a:t>
            </a:r>
            <a:r>
              <a:rPr lang="en-US" sz="1200" dirty="0"/>
              <a:t>()) {</a:t>
            </a:r>
          </a:p>
          <a:p>
            <a:pPr marL="0" indent="0">
              <a:buNone/>
            </a:pPr>
            <a:r>
              <a:rPr lang="en-US" sz="1200" dirty="0"/>
              <a:t>			</a:t>
            </a:r>
            <a:r>
              <a:rPr lang="en-US" sz="1200" dirty="0" err="1"/>
              <a:t>word.set</a:t>
            </a:r>
            <a:r>
              <a:rPr lang="en-US" sz="1200" dirty="0"/>
              <a:t>(</a:t>
            </a:r>
            <a:r>
              <a:rPr lang="en-US" sz="1200" dirty="0" err="1"/>
              <a:t>tokenizer.nextToken</a:t>
            </a:r>
            <a:r>
              <a:rPr lang="en-US" sz="1200" dirty="0"/>
              <a:t>());</a:t>
            </a:r>
          </a:p>
          <a:p>
            <a:pPr marL="0" indent="0">
              <a:buNone/>
            </a:pPr>
            <a:r>
              <a:rPr lang="en-US" sz="1200" dirty="0"/>
              <a:t>			</a:t>
            </a:r>
            <a:r>
              <a:rPr lang="en-US" sz="1200" dirty="0" err="1"/>
              <a:t>context.write</a:t>
            </a:r>
            <a:r>
              <a:rPr lang="en-US" sz="1200" dirty="0"/>
              <a:t>(word, one);</a:t>
            </a:r>
          </a:p>
          <a:p>
            <a:pPr marL="0" indent="0">
              <a:buNone/>
            </a:pPr>
            <a:r>
              <a:rPr lang="en-US" sz="1200" dirty="0"/>
              <a:t>		}</a:t>
            </a:r>
          </a:p>
          <a:p>
            <a:pPr marL="0" indent="0">
              <a:buNone/>
            </a:pPr>
            <a:r>
              <a:rPr lang="en-US" sz="1200" dirty="0"/>
              <a:t>	}</a:t>
            </a:r>
          </a:p>
          <a:p>
            <a:pPr marL="0" indent="0">
              <a:buNone/>
            </a:pPr>
            <a:r>
              <a:rPr lang="en-US" sz="1200" dirty="0"/>
              <a:t>}</a:t>
            </a:r>
          </a:p>
          <a:p>
            <a:pPr marL="0" indent="0">
              <a:buNone/>
            </a:pPr>
            <a:r>
              <a:rPr lang="en-US" sz="1200" b="1" dirty="0"/>
              <a:t>public static class Reduce extends </a:t>
            </a:r>
            <a:r>
              <a:rPr lang="en-US" sz="1200" dirty="0"/>
              <a:t>Reducer&lt;Text, </a:t>
            </a:r>
            <a:r>
              <a:rPr lang="en-US" sz="1200" dirty="0" err="1"/>
              <a:t>IntWritable</a:t>
            </a:r>
            <a:r>
              <a:rPr lang="en-US" sz="1200" dirty="0"/>
              <a:t>, Text, </a:t>
            </a:r>
            <a:r>
              <a:rPr lang="en-US" sz="1200" dirty="0" err="1"/>
              <a:t>IntWritable</a:t>
            </a:r>
            <a:r>
              <a:rPr lang="en-US" sz="1200" dirty="0"/>
              <a:t>&gt; {</a:t>
            </a:r>
          </a:p>
          <a:p>
            <a:pPr marL="0" indent="0">
              <a:buNone/>
            </a:pPr>
            <a:r>
              <a:rPr lang="en-US" sz="1200" b="1" dirty="0"/>
              <a:t>	public void </a:t>
            </a:r>
            <a:r>
              <a:rPr lang="en-US" sz="1200" dirty="0"/>
              <a:t>reduce(Text key, </a:t>
            </a:r>
            <a:r>
              <a:rPr lang="en-US" sz="1200" dirty="0" err="1"/>
              <a:t>Iterable</a:t>
            </a:r>
            <a:r>
              <a:rPr lang="en-US" sz="1200" dirty="0"/>
              <a:t>&lt;</a:t>
            </a:r>
            <a:r>
              <a:rPr lang="en-US" sz="1200" dirty="0" err="1"/>
              <a:t>IntWritable</a:t>
            </a:r>
            <a:r>
              <a:rPr lang="en-US" sz="1200" dirty="0"/>
              <a:t>&gt; values, Context context)</a:t>
            </a:r>
          </a:p>
          <a:p>
            <a:pPr marL="0" indent="0">
              <a:buNone/>
            </a:pPr>
            <a:r>
              <a:rPr lang="en-US" sz="1200" b="1" dirty="0"/>
              <a:t>	throws </a:t>
            </a:r>
            <a:r>
              <a:rPr lang="en-US" sz="1200" dirty="0" err="1"/>
              <a:t>IOException</a:t>
            </a:r>
            <a:r>
              <a:rPr lang="en-US" sz="1200" dirty="0"/>
              <a:t>, </a:t>
            </a:r>
            <a:r>
              <a:rPr lang="en-US" sz="1200" dirty="0" err="1"/>
              <a:t>InterruptedException</a:t>
            </a:r>
            <a:r>
              <a:rPr lang="en-US" sz="1200" dirty="0"/>
              <a:t> {</a:t>
            </a:r>
          </a:p>
          <a:p>
            <a:pPr marL="0" indent="0">
              <a:buNone/>
            </a:pPr>
            <a:r>
              <a:rPr lang="en-US" sz="1200" b="1" dirty="0"/>
              <a:t>		</a:t>
            </a:r>
            <a:r>
              <a:rPr lang="en-US" sz="1200" b="1" dirty="0" err="1"/>
              <a:t>int</a:t>
            </a:r>
            <a:r>
              <a:rPr lang="en-US" sz="1200" b="1" dirty="0"/>
              <a:t> </a:t>
            </a:r>
            <a:r>
              <a:rPr lang="en-US" sz="1200" dirty="0"/>
              <a:t>sum = 0;</a:t>
            </a:r>
          </a:p>
          <a:p>
            <a:pPr marL="0" indent="0">
              <a:buNone/>
            </a:pPr>
            <a:r>
              <a:rPr lang="en-US" sz="1200" b="1" dirty="0"/>
              <a:t>		for </a:t>
            </a:r>
            <a:r>
              <a:rPr lang="en-US" sz="1200" dirty="0"/>
              <a:t>(</a:t>
            </a:r>
            <a:r>
              <a:rPr lang="en-US" sz="1200" dirty="0" err="1"/>
              <a:t>IntWritable</a:t>
            </a:r>
            <a:r>
              <a:rPr lang="en-US" sz="1200" dirty="0"/>
              <a:t> </a:t>
            </a:r>
            <a:r>
              <a:rPr lang="en-US" sz="1200" dirty="0" err="1"/>
              <a:t>val</a:t>
            </a:r>
            <a:r>
              <a:rPr lang="en-US" sz="1200" dirty="0"/>
              <a:t> : values) {</a:t>
            </a:r>
          </a:p>
          <a:p>
            <a:pPr marL="0" indent="0">
              <a:buNone/>
            </a:pPr>
            <a:r>
              <a:rPr lang="en-US" sz="1200" dirty="0"/>
              <a:t>			sum += </a:t>
            </a:r>
            <a:r>
              <a:rPr lang="en-US" sz="1200" dirty="0" err="1"/>
              <a:t>val.get</a:t>
            </a:r>
            <a:r>
              <a:rPr lang="en-US" sz="1200" dirty="0"/>
              <a:t>();</a:t>
            </a:r>
          </a:p>
          <a:p>
            <a:pPr marL="0" indent="0">
              <a:buNone/>
            </a:pPr>
            <a:r>
              <a:rPr lang="en-US" sz="1200" dirty="0"/>
              <a:t>		}</a:t>
            </a:r>
          </a:p>
          <a:p>
            <a:pPr marL="0" indent="0">
              <a:buNone/>
            </a:pPr>
            <a:r>
              <a:rPr lang="en-US" sz="1200" dirty="0"/>
              <a:t>		</a:t>
            </a:r>
            <a:r>
              <a:rPr lang="en-US" sz="1200" dirty="0" err="1"/>
              <a:t>context.write</a:t>
            </a:r>
            <a:r>
              <a:rPr lang="en-US" sz="1200" dirty="0"/>
              <a:t>(key, </a:t>
            </a:r>
            <a:r>
              <a:rPr lang="en-US" sz="1200" b="1" dirty="0"/>
              <a:t>new </a:t>
            </a:r>
            <a:r>
              <a:rPr lang="en-US" sz="1200" dirty="0" err="1"/>
              <a:t>IntWritable</a:t>
            </a:r>
            <a:r>
              <a:rPr lang="en-US" sz="1200" dirty="0"/>
              <a:t>(sum));</a:t>
            </a:r>
          </a:p>
          <a:p>
            <a:pPr marL="0" indent="0">
              <a:buNone/>
            </a:pPr>
            <a:r>
              <a:rPr lang="en-US" sz="1200" dirty="0"/>
              <a:t>	}</a:t>
            </a:r>
          </a:p>
          <a:p>
            <a:pPr marL="0" indent="0">
              <a:buNone/>
            </a:pPr>
            <a:r>
              <a:rPr lang="en-US" sz="1200" dirty="0"/>
              <a:t>}</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22368388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r>
              <a:rPr lang="en-US" dirty="0"/>
              <a:t>Up to this point a table is stored in a file with the table’s name the database directory for that table </a:t>
            </a:r>
          </a:p>
          <a:p>
            <a:pPr lvl="1"/>
            <a:r>
              <a:rPr lang="en-US" dirty="0"/>
              <a:t>So if we have table T1 in database D1 we would see the directory</a:t>
            </a:r>
          </a:p>
          <a:p>
            <a:pPr marL="548640" lvl="2" indent="0">
              <a:buNone/>
            </a:pPr>
            <a:r>
              <a:rPr lang="en-US" dirty="0"/>
              <a:t>/user/hive/warehouse/D1/T1 </a:t>
            </a:r>
          </a:p>
          <a:p>
            <a:r>
              <a:rPr lang="en-US" dirty="0"/>
              <a:t>In Hive partitioning, a each partition of a table is stored in a subdirectory where the parent directory has the Table’s name</a:t>
            </a:r>
          </a:p>
          <a:p>
            <a:r>
              <a:rPr lang="en-US" dirty="0"/>
              <a:t>Each partition subdirectory is named corresponding to a particular value of partition column(s)</a:t>
            </a:r>
          </a:p>
          <a:p>
            <a:r>
              <a:rPr lang="en-US" dirty="0"/>
              <a:t>When the table is queried, where possible, only required partitions of the table are searched reducing I/O and the time required by the query</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867402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r>
              <a:rPr lang="en-US" dirty="0"/>
              <a:t>As an example consider the following table definition where we partition on country and then state</a:t>
            </a:r>
          </a:p>
          <a:p>
            <a:pPr marL="0" indent="0">
              <a:buNone/>
            </a:pPr>
            <a:endParaRPr lang="en-US" dirty="0"/>
          </a:p>
          <a:p>
            <a:pPr marL="274320" lvl="1" indent="0">
              <a:buNone/>
            </a:pPr>
            <a:r>
              <a:rPr lang="en-US" sz="1600" dirty="0"/>
              <a:t>CREATE TABLE employees (</a:t>
            </a:r>
          </a:p>
          <a:p>
            <a:pPr marL="274320" lvl="1" indent="0">
              <a:buNone/>
            </a:pPr>
            <a:r>
              <a:rPr lang="en-US" sz="1600" dirty="0"/>
              <a:t>  name         STRING,</a:t>
            </a:r>
          </a:p>
          <a:p>
            <a:pPr marL="274320" lvl="1" indent="0">
              <a:buNone/>
            </a:pPr>
            <a:r>
              <a:rPr lang="en-US" sz="1600" dirty="0"/>
              <a:t>  salary       FLOAT,</a:t>
            </a:r>
          </a:p>
          <a:p>
            <a:pPr marL="274320" lvl="1" indent="0">
              <a:buNone/>
            </a:pPr>
            <a:r>
              <a:rPr lang="en-US" sz="1600" dirty="0"/>
              <a:t>  subordinates ARRAY&lt;STRING&gt;,</a:t>
            </a:r>
          </a:p>
          <a:p>
            <a:pPr marL="274320" lvl="1" indent="0">
              <a:buNone/>
            </a:pPr>
            <a:r>
              <a:rPr lang="en-US" sz="1600" dirty="0"/>
              <a:t>  deductions   MAP&lt;STRING, FLOAT&gt;,</a:t>
            </a:r>
          </a:p>
          <a:p>
            <a:pPr marL="274320" lvl="1" indent="0">
              <a:buNone/>
            </a:pPr>
            <a:r>
              <a:rPr lang="en-US" sz="1600" dirty="0"/>
              <a:t>  address      STRUCT&lt;</a:t>
            </a:r>
            <a:r>
              <a:rPr lang="en-US" sz="1600" dirty="0" err="1"/>
              <a:t>street:STRING</a:t>
            </a:r>
            <a:r>
              <a:rPr lang="en-US" sz="1600" dirty="0"/>
              <a:t>, </a:t>
            </a:r>
            <a:r>
              <a:rPr lang="en-US" sz="1600" dirty="0" err="1"/>
              <a:t>city:STRING</a:t>
            </a:r>
            <a:r>
              <a:rPr lang="en-US" sz="1600" dirty="0"/>
              <a:t>, </a:t>
            </a:r>
            <a:r>
              <a:rPr lang="en-US" sz="1600" dirty="0" err="1"/>
              <a:t>state:STRING</a:t>
            </a:r>
            <a:r>
              <a:rPr lang="en-US" sz="1600" dirty="0"/>
              <a:t>, </a:t>
            </a:r>
            <a:r>
              <a:rPr lang="en-US" sz="1600" dirty="0" err="1"/>
              <a:t>zip:INT</a:t>
            </a:r>
            <a:r>
              <a:rPr lang="en-US" sz="1600" dirty="0"/>
              <a:t>&gt;</a:t>
            </a:r>
          </a:p>
          <a:p>
            <a:pPr marL="274320" lvl="1" indent="0">
              <a:buNone/>
            </a:pPr>
            <a:r>
              <a:rPr lang="en-US" sz="1600" dirty="0"/>
              <a:t>)</a:t>
            </a:r>
          </a:p>
          <a:p>
            <a:pPr marL="274320" lvl="1" indent="0">
              <a:buNone/>
            </a:pPr>
            <a:r>
              <a:rPr lang="en-US" sz="1600" dirty="0"/>
              <a:t>PARTITIONED BY (country STRING, state STRING);</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31736405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Partitioning tables changes how Hive structures the data storage. </a:t>
            </a:r>
          </a:p>
          <a:p>
            <a:pPr fontAlgn="base"/>
            <a:r>
              <a:rPr lang="en-US" dirty="0"/>
              <a:t>If we create this table in the </a:t>
            </a:r>
            <a:r>
              <a:rPr lang="en-US" dirty="0" err="1"/>
              <a:t>mydb</a:t>
            </a:r>
            <a:r>
              <a:rPr lang="en-US" dirty="0"/>
              <a:t> database, there will still be an </a:t>
            </a:r>
            <a:r>
              <a:rPr lang="en-US" i="1" dirty="0"/>
              <a:t>employees</a:t>
            </a:r>
            <a:r>
              <a:rPr lang="en-US" dirty="0"/>
              <a:t> directory for the table</a:t>
            </a:r>
          </a:p>
          <a:p>
            <a:pPr marL="274320" lvl="1" indent="0" fontAlgn="base">
              <a:buNone/>
            </a:pPr>
            <a:r>
              <a:rPr lang="en-US" i="1" dirty="0"/>
              <a:t>/user/hive/warehouse/</a:t>
            </a:r>
            <a:r>
              <a:rPr lang="en-US" i="1" dirty="0" err="1"/>
              <a:t>mydb.db</a:t>
            </a:r>
            <a:r>
              <a:rPr lang="en-US" i="1" dirty="0"/>
              <a:t>/employees</a:t>
            </a:r>
            <a:endParaRPr lang="en-US" dirty="0"/>
          </a:p>
          <a:p>
            <a:pPr fontAlgn="base"/>
            <a:r>
              <a:rPr lang="en-US" dirty="0"/>
              <a:t>But Hive will now create subdirectories reflecting the partitioning structure. For example:</a:t>
            </a:r>
          </a:p>
          <a:p>
            <a:pPr marL="274320" lvl="1" indent="0" fontAlgn="base">
              <a:buNone/>
            </a:pPr>
            <a:r>
              <a:rPr lang="en-US" dirty="0"/>
              <a:t>... .../employees/country=CA/state=AB</a:t>
            </a:r>
          </a:p>
          <a:p>
            <a:pPr marL="274320" lvl="1" indent="0" fontAlgn="base">
              <a:buNone/>
            </a:pPr>
            <a:r>
              <a:rPr lang="en-US" dirty="0"/>
              <a:t>... .../employees/country=CA/state=BC</a:t>
            </a:r>
          </a:p>
          <a:p>
            <a:pPr marL="274320" lvl="1" indent="0" fontAlgn="base">
              <a:buNone/>
            </a:pPr>
            <a:r>
              <a:rPr lang="en-US" dirty="0"/>
              <a:t>... .../employees/country=US/state=AL </a:t>
            </a:r>
          </a:p>
          <a:p>
            <a:pPr fontAlgn="base"/>
            <a:r>
              <a:rPr lang="en-US" dirty="0"/>
              <a:t>The state directories will contain zero or more files for the employees in those states</a:t>
            </a:r>
          </a:p>
          <a:p>
            <a:pPr fontAlgn="base"/>
            <a:r>
              <a:rPr lang="en-US" dirty="0"/>
              <a:t>Once created the partition keys (country and state) behave like actual columns</a:t>
            </a:r>
          </a:p>
          <a:p>
            <a:pPr fontAlgn="base"/>
            <a:r>
              <a:rPr lang="en-US" dirty="0"/>
              <a:t>Because the country and state values are encoded in directory names there is no reason to have this data in the data files themselves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82</a:t>
            </a:fld>
            <a:endParaRPr lang="en-US" dirty="0"/>
          </a:p>
        </p:txBody>
      </p:sp>
    </p:spTree>
    <p:extLst>
      <p:ext uri="{BB962C8B-B14F-4D97-AF65-F5344CB8AC3E}">
        <p14:creationId xmlns:p14="http://schemas.microsoft.com/office/powerpoint/2010/main" val="38272825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pPr fontAlgn="base"/>
            <a:r>
              <a:rPr lang="en-US" dirty="0"/>
              <a:t>For example, the following query selects all employees in the state of Illinois in the United States:</a:t>
            </a:r>
          </a:p>
          <a:p>
            <a:pPr marL="274320" lvl="1" indent="0">
              <a:buNone/>
            </a:pPr>
            <a:r>
              <a:rPr lang="en-US" sz="1800" dirty="0"/>
              <a:t>SELECT * FROM employees WHERE country = 'US' AND state = 'IL';</a:t>
            </a:r>
          </a:p>
          <a:p>
            <a:endParaRPr lang="en-US" sz="2200"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493979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lnSpcReduction="10000"/>
          </a:bodyPr>
          <a:lstStyle/>
          <a:p>
            <a:pPr fontAlgn="base"/>
            <a:r>
              <a:rPr lang="en-US" sz="2000" dirty="0"/>
              <a:t>Perhaps the most important reason to partition data is for faster queries. </a:t>
            </a:r>
          </a:p>
          <a:p>
            <a:pPr fontAlgn="base"/>
            <a:r>
              <a:rPr lang="en-US" sz="2000" dirty="0"/>
              <a:t>In the example query, which limits the results to employees in Illinois, it is only necessary to scan the contents of </a:t>
            </a:r>
            <a:r>
              <a:rPr lang="en-US" sz="2000" i="1" dirty="0"/>
              <a:t>one</a:t>
            </a:r>
            <a:r>
              <a:rPr lang="en-US" sz="2000" dirty="0"/>
              <a:t> directory</a:t>
            </a:r>
          </a:p>
          <a:p>
            <a:pPr fontAlgn="base"/>
            <a:r>
              <a:rPr lang="en-US" sz="2000" dirty="0"/>
              <a:t>Even if we have thousands of country and state directories, all but one can be ignored</a:t>
            </a:r>
          </a:p>
          <a:p>
            <a:pPr fontAlgn="base"/>
            <a:r>
              <a:rPr lang="en-US" sz="2000" dirty="0"/>
              <a:t>For very large data sets, partitioning can dramatically improve query performance</a:t>
            </a:r>
          </a:p>
          <a:p>
            <a:pPr lvl="1" fontAlgn="base"/>
            <a:r>
              <a:rPr lang="en-US" sz="1600" dirty="0"/>
              <a:t>But </a:t>
            </a:r>
            <a:r>
              <a:rPr lang="en-US" sz="1600" i="1" dirty="0"/>
              <a:t>only</a:t>
            </a:r>
            <a:r>
              <a:rPr lang="en-US" sz="1600" dirty="0"/>
              <a:t> if the partitioning scheme reflects  common </a:t>
            </a:r>
            <a:r>
              <a:rPr lang="en-US" sz="1600" i="1" dirty="0"/>
              <a:t>range</a:t>
            </a:r>
            <a:r>
              <a:rPr lang="en-US" sz="1600" dirty="0"/>
              <a:t> filtering (e.g., by locations, timestamp ranges).</a:t>
            </a:r>
          </a:p>
          <a:p>
            <a:pPr fontAlgn="base"/>
            <a:r>
              <a:rPr lang="en-US" sz="2000" dirty="0"/>
              <a:t>When we add predicates to WHERE clauses that filter on partition values, these predicates are called </a:t>
            </a:r>
            <a:r>
              <a:rPr lang="en-US" sz="2000" i="1" dirty="0"/>
              <a:t>partition filter</a:t>
            </a:r>
            <a:endParaRPr lang="en-US" sz="2000" dirty="0"/>
          </a:p>
          <a:p>
            <a:pPr fontAlgn="base"/>
            <a:r>
              <a:rPr lang="en-US" sz="2000" dirty="0"/>
              <a:t>Of course, if you need to do a query for all employees around the globe, you can still do it. </a:t>
            </a:r>
          </a:p>
          <a:p>
            <a:pPr lvl="1" fontAlgn="base"/>
            <a:r>
              <a:rPr lang="en-US" sz="1600" dirty="0"/>
              <a:t>Hive will have to read every directory, but hopefully these broader disk scans will be relatively rare.</a:t>
            </a:r>
          </a:p>
          <a:p>
            <a:endParaRPr lang="en-US" sz="2200"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84</a:t>
            </a:fld>
            <a:endParaRPr lang="en-US" dirty="0"/>
          </a:p>
        </p:txBody>
      </p:sp>
    </p:spTree>
    <p:extLst>
      <p:ext uri="{BB962C8B-B14F-4D97-AF65-F5344CB8AC3E}">
        <p14:creationId xmlns:p14="http://schemas.microsoft.com/office/powerpoint/2010/main" val="17207873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lstStyle/>
          <a:p>
            <a:pPr fontAlgn="base"/>
            <a:r>
              <a:rPr lang="en-US" dirty="0"/>
              <a:t>You can see the partitions that exist with the SHOW PARTITIONS command:</a:t>
            </a:r>
          </a:p>
          <a:p>
            <a:pPr marL="274320" lvl="1" indent="0">
              <a:buNone/>
            </a:pPr>
            <a:r>
              <a:rPr lang="en-US" dirty="0"/>
              <a:t>hive&gt; SHOW PARTITIONS employees; </a:t>
            </a:r>
          </a:p>
          <a:p>
            <a:pPr marL="274320" lvl="1" indent="0">
              <a:buNone/>
            </a:pPr>
            <a:endParaRPr lang="en-US" dirty="0"/>
          </a:p>
          <a:p>
            <a:pPr marL="274320" lvl="1" indent="0">
              <a:buNone/>
            </a:pPr>
            <a:r>
              <a:rPr lang="en-US" dirty="0"/>
              <a:t>country=CA/state=AB </a:t>
            </a:r>
          </a:p>
          <a:p>
            <a:pPr marL="274320" lvl="1" indent="0">
              <a:buNone/>
            </a:pPr>
            <a:r>
              <a:rPr lang="en-US" dirty="0"/>
              <a:t>country=CA/state=BC</a:t>
            </a:r>
          </a:p>
          <a:p>
            <a:pPr marL="274320" lvl="1" indent="0">
              <a:buNone/>
            </a:pPr>
            <a:r>
              <a:rPr lang="en-US" dirty="0"/>
              <a:t>country=US/state=AL </a:t>
            </a:r>
          </a:p>
          <a:p>
            <a:pPr marL="274320" lvl="1" indent="0">
              <a:buNone/>
            </a:pPr>
            <a:r>
              <a:rPr lang="en-US" dirty="0"/>
              <a:t>country=US/state=AK </a:t>
            </a:r>
          </a:p>
          <a:p>
            <a:pPr marL="274320" lvl="1" indent="0">
              <a:buNone/>
            </a:pPr>
            <a:r>
              <a:rPr lang="en-US" dirty="0"/>
              <a:t>...</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85</a:t>
            </a:fld>
            <a:endParaRPr lang="en-US" dirty="0"/>
          </a:p>
        </p:txBody>
      </p:sp>
    </p:spTree>
    <p:extLst>
      <p:ext uri="{BB962C8B-B14F-4D97-AF65-F5344CB8AC3E}">
        <p14:creationId xmlns:p14="http://schemas.microsoft.com/office/powerpoint/2010/main" val="19952831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lstStyle/>
          <a:p>
            <a:pPr fontAlgn="base"/>
            <a:r>
              <a:rPr lang="en-US" dirty="0"/>
              <a:t>You can use partitioning with external tables</a:t>
            </a:r>
          </a:p>
          <a:p>
            <a:pPr fontAlgn="base"/>
            <a:r>
              <a:rPr lang="en-US" dirty="0"/>
              <a:t>In fact, you may find that this is your most common scenario for managing large production data sets</a:t>
            </a:r>
          </a:p>
          <a:p>
            <a:pPr fontAlgn="base"/>
            <a:r>
              <a:rPr lang="en-US" dirty="0"/>
              <a:t>The combination gives you a way to “share” data with other tools, while still optimizing query performance</a:t>
            </a:r>
          </a:p>
          <a:p>
            <a:pPr fontAlgn="base"/>
            <a:r>
              <a:rPr lang="en-US" dirty="0"/>
              <a:t>You also have more flexibility in the directory structure used, as you define it yourself</a:t>
            </a:r>
          </a:p>
          <a:p>
            <a:pPr fontAlgn="base"/>
            <a:r>
              <a:rPr lang="en-US" dirty="0"/>
              <a:t>We’ll see a particularly useful example in a moment.</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86</a:t>
            </a:fld>
            <a:endParaRPr lang="en-US" dirty="0"/>
          </a:p>
        </p:txBody>
      </p:sp>
    </p:spTree>
    <p:extLst>
      <p:ext uri="{BB962C8B-B14F-4D97-AF65-F5344CB8AC3E}">
        <p14:creationId xmlns:p14="http://schemas.microsoft.com/office/powerpoint/2010/main" val="10672489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fontScale="92500"/>
          </a:bodyPr>
          <a:lstStyle/>
          <a:p>
            <a:r>
              <a:rPr lang="en-US" dirty="0"/>
              <a:t>Here’s how we might define an external partitioned Hive table:</a:t>
            </a:r>
          </a:p>
          <a:p>
            <a:pPr marL="274320" lvl="1" indent="0">
              <a:buNone/>
            </a:pPr>
            <a:r>
              <a:rPr lang="en-US" dirty="0"/>
              <a:t>CREATE EXTERNAL TABLE IF NOT EXISTS </a:t>
            </a:r>
            <a:r>
              <a:rPr lang="en-US" dirty="0" err="1"/>
              <a:t>log_messages</a:t>
            </a:r>
            <a:r>
              <a:rPr lang="en-US" dirty="0"/>
              <a:t> (</a:t>
            </a:r>
          </a:p>
          <a:p>
            <a:pPr marL="274320" lvl="1" indent="0">
              <a:buNone/>
            </a:pPr>
            <a:r>
              <a:rPr lang="en-US" dirty="0"/>
              <a:t>  </a:t>
            </a:r>
            <a:r>
              <a:rPr lang="en-US" dirty="0" err="1"/>
              <a:t>hms</a:t>
            </a:r>
            <a:r>
              <a:rPr lang="en-US" dirty="0"/>
              <a:t>             INT,</a:t>
            </a:r>
          </a:p>
          <a:p>
            <a:pPr marL="274320" lvl="1" indent="0">
              <a:buNone/>
            </a:pPr>
            <a:r>
              <a:rPr lang="en-US" dirty="0"/>
              <a:t>  severity        STRING,</a:t>
            </a:r>
          </a:p>
          <a:p>
            <a:pPr marL="274320" lvl="1" indent="0">
              <a:buNone/>
            </a:pPr>
            <a:r>
              <a:rPr lang="en-US" dirty="0"/>
              <a:t>  server          STRING,</a:t>
            </a:r>
          </a:p>
          <a:p>
            <a:pPr marL="274320" lvl="1" indent="0">
              <a:buNone/>
            </a:pPr>
            <a:r>
              <a:rPr lang="en-US" dirty="0"/>
              <a:t>  </a:t>
            </a:r>
            <a:r>
              <a:rPr lang="en-US" dirty="0" err="1"/>
              <a:t>process_id</a:t>
            </a:r>
            <a:r>
              <a:rPr lang="en-US" dirty="0"/>
              <a:t>      INT,</a:t>
            </a:r>
          </a:p>
          <a:p>
            <a:pPr marL="274320" lvl="1" indent="0">
              <a:buNone/>
            </a:pPr>
            <a:r>
              <a:rPr lang="en-US" dirty="0"/>
              <a:t>  message         STRING)</a:t>
            </a:r>
          </a:p>
          <a:p>
            <a:pPr marL="274320" lvl="1" indent="0">
              <a:buNone/>
            </a:pPr>
            <a:r>
              <a:rPr lang="en-US" dirty="0"/>
              <a:t>PARTITIONED BY (year INT, month INT, day INT)</a:t>
            </a:r>
          </a:p>
          <a:p>
            <a:pPr marL="274320" lvl="1" indent="0">
              <a:buNone/>
            </a:pPr>
            <a:r>
              <a:rPr lang="en-US" dirty="0"/>
              <a:t>ROW FORMAT DELIMITED FIELDS TERMINATED BY '\t';</a:t>
            </a:r>
          </a:p>
          <a:p>
            <a:pPr marL="274320" lvl="1" indent="0">
              <a:buNone/>
            </a:pPr>
            <a:endParaRPr lang="en-US" dirty="0"/>
          </a:p>
          <a:p>
            <a:r>
              <a:rPr lang="en-US" dirty="0"/>
              <a:t>We assume a day’s worth of log data is the correct size for a useful partition</a:t>
            </a:r>
          </a:p>
          <a:p>
            <a:r>
              <a:rPr lang="en-US" dirty="0"/>
              <a:t>And finer grain queries over a day’s data will be fast enough</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87</a:t>
            </a:fld>
            <a:endParaRPr lang="en-US" dirty="0"/>
          </a:p>
        </p:txBody>
      </p:sp>
    </p:spTree>
    <p:extLst>
      <p:ext uri="{BB962C8B-B14F-4D97-AF65-F5344CB8AC3E}">
        <p14:creationId xmlns:p14="http://schemas.microsoft.com/office/powerpoint/2010/main" val="17920059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r>
              <a:rPr lang="en-US" dirty="0"/>
              <a:t>Recall that when we created the non-partitioned external  table, a LOCATION … clause was required</a:t>
            </a:r>
          </a:p>
          <a:p>
            <a:r>
              <a:rPr lang="en-US" dirty="0"/>
              <a:t>It isn’t used for external partitioned tables</a:t>
            </a:r>
          </a:p>
          <a:p>
            <a:r>
              <a:rPr lang="en-US" dirty="0"/>
              <a:t>Instead, an ALTER TABLE statement is used to add </a:t>
            </a:r>
            <a:r>
              <a:rPr lang="en-US" i="1" dirty="0"/>
              <a:t>each</a:t>
            </a:r>
            <a:r>
              <a:rPr lang="en-US" dirty="0"/>
              <a:t> partition separately</a:t>
            </a:r>
          </a:p>
          <a:p>
            <a:r>
              <a:rPr lang="en-US" dirty="0"/>
              <a:t>It must specify a value for each partition key, the year, month, and day, in this case </a:t>
            </a:r>
          </a:p>
          <a:p>
            <a:r>
              <a:rPr lang="en-US" dirty="0"/>
              <a:t>Here is an example, where we add a partition for January 2</a:t>
            </a:r>
            <a:r>
              <a:rPr lang="en-US" baseline="30000" dirty="0"/>
              <a:t>nd</a:t>
            </a:r>
            <a:r>
              <a:rPr lang="en-US" dirty="0"/>
              <a:t>, 2012:</a:t>
            </a:r>
          </a:p>
          <a:p>
            <a:pPr marL="274320" lvl="1" indent="0">
              <a:buNone/>
            </a:pPr>
            <a:r>
              <a:rPr lang="en-US" sz="1800" dirty="0"/>
              <a:t>ALTER TABLE </a:t>
            </a:r>
            <a:r>
              <a:rPr lang="en-US" sz="1800" dirty="0" err="1"/>
              <a:t>log_messages</a:t>
            </a:r>
            <a:r>
              <a:rPr lang="en-US" sz="1800" dirty="0"/>
              <a:t> ADD PARTITION(year = 2012, month = 1, day = 2) LOCATION '/data/</a:t>
            </a:r>
            <a:r>
              <a:rPr lang="en-US" sz="1800" dirty="0" err="1"/>
              <a:t>log_messages</a:t>
            </a:r>
            <a:r>
              <a:rPr lang="en-US" sz="1800" dirty="0"/>
              <a:t>/2012/01/02';</a:t>
            </a:r>
          </a:p>
          <a:p>
            <a:r>
              <a:rPr lang="en-US" sz="2200" dirty="0"/>
              <a:t>Notice the partition directory naming conventions are up to us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88</a:t>
            </a:fld>
            <a:endParaRPr lang="en-US" dirty="0"/>
          </a:p>
        </p:txBody>
      </p:sp>
    </p:spTree>
    <p:extLst>
      <p:ext uri="{BB962C8B-B14F-4D97-AF65-F5344CB8AC3E}">
        <p14:creationId xmlns:p14="http://schemas.microsoft.com/office/powerpoint/2010/main" val="19165557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a:t>If used incorrectly, partitioning can lead to performance degradation </a:t>
            </a:r>
          </a:p>
          <a:p>
            <a:r>
              <a:rPr lang="en-US" dirty="0"/>
              <a:t>The key thing with Hive partitioning is not to over partition</a:t>
            </a:r>
          </a:p>
          <a:p>
            <a:pPr lvl="1"/>
            <a:r>
              <a:rPr lang="en-US" dirty="0"/>
              <a:t>Partitions increase the overhead in data loading and data retrieval</a:t>
            </a:r>
          </a:p>
          <a:p>
            <a:pPr lvl="1"/>
            <a:r>
              <a:rPr lang="en-US" dirty="0"/>
              <a:t>If you create a very large number of partitions with small chunk of data in each partition, you are more likely to have small files</a:t>
            </a:r>
          </a:p>
          <a:p>
            <a:pPr lvl="1"/>
            <a:r>
              <a:rPr lang="en-US" dirty="0"/>
              <a:t>Large number of small files is generally much slower in Hadoop than fewer, larger files</a:t>
            </a:r>
          </a:p>
          <a:p>
            <a:r>
              <a:rPr lang="en-US" dirty="0"/>
              <a:t>Some of the best practices to consider when partitioning tables </a:t>
            </a:r>
          </a:p>
          <a:p>
            <a:pPr lvl="1"/>
            <a:r>
              <a:rPr lang="en-US" dirty="0"/>
              <a:t>Pick a column for partition key with low to medium Number of Distinct Values (NDVs)</a:t>
            </a:r>
          </a:p>
          <a:p>
            <a:pPr lvl="1"/>
            <a:r>
              <a:rPr lang="en-US" dirty="0"/>
              <a:t>Avoid partitions that are less than 1 GB (bigger is better) </a:t>
            </a:r>
          </a:p>
          <a:p>
            <a:pPr lvl="1"/>
            <a:r>
              <a:rPr lang="en-US" dirty="0"/>
              <a:t>You should avoid deep nesting as it can cause too many partitions and hence create very small files</a:t>
            </a:r>
          </a:p>
          <a:p>
            <a:pPr lvl="2"/>
            <a:r>
              <a:rPr lang="en-US" dirty="0"/>
              <a:t>When you use multiple columns for partition key, it will create a nested tree of subdirectories for each combination of partition key columns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89</a:t>
            </a:fld>
            <a:endParaRPr lang="en-US" dirty="0"/>
          </a:p>
        </p:txBody>
      </p:sp>
    </p:spTree>
    <p:extLst>
      <p:ext uri="{BB962C8B-B14F-4D97-AF65-F5344CB8AC3E}">
        <p14:creationId xmlns:p14="http://schemas.microsoft.com/office/powerpoint/2010/main" val="44373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err="1"/>
              <a:t>WordCount</a:t>
            </a:r>
            <a:br>
              <a:rPr lang="en-US" sz="3100" dirty="0"/>
            </a:br>
            <a:r>
              <a:rPr lang="en-US" sz="2400" dirty="0" err="1"/>
              <a:t>HiveQL</a:t>
            </a:r>
            <a:r>
              <a:rPr lang="en-US" sz="2400" dirty="0"/>
              <a:t> (Full)</a:t>
            </a:r>
          </a:p>
        </p:txBody>
      </p:sp>
      <p:sp>
        <p:nvSpPr>
          <p:cNvPr id="3" name="Content Placeholder 2"/>
          <p:cNvSpPr>
            <a:spLocks noGrp="1"/>
          </p:cNvSpPr>
          <p:nvPr>
            <p:ph idx="1"/>
          </p:nvPr>
        </p:nvSpPr>
        <p:spPr/>
        <p:txBody>
          <a:bodyPr>
            <a:normAutofit/>
          </a:bodyPr>
          <a:lstStyle/>
          <a:p>
            <a:pPr marL="0" indent="0">
              <a:buNone/>
            </a:pPr>
            <a:r>
              <a:rPr lang="en-US" sz="2000" dirty="0"/>
              <a:t>CREATE TABLE docs (line STRING);</a:t>
            </a:r>
          </a:p>
          <a:p>
            <a:pPr marL="0" indent="0">
              <a:buNone/>
            </a:pPr>
            <a:endParaRPr lang="en-US" sz="2000" dirty="0"/>
          </a:p>
          <a:p>
            <a:pPr marL="0" indent="0">
              <a:buNone/>
            </a:pPr>
            <a:r>
              <a:rPr lang="en-US" sz="2000" dirty="0"/>
              <a:t>LOAD DATA INPATH 'docs' OVERWRITE INTO TABLE docs;</a:t>
            </a:r>
          </a:p>
          <a:p>
            <a:pPr marL="0" indent="0">
              <a:buNone/>
            </a:pPr>
            <a:endParaRPr lang="en-US" sz="2000" dirty="0"/>
          </a:p>
          <a:p>
            <a:pPr marL="0" indent="0">
              <a:buNone/>
            </a:pPr>
            <a:r>
              <a:rPr lang="en-US" sz="2000" dirty="0"/>
              <a:t>CREATE TABLE </a:t>
            </a:r>
            <a:r>
              <a:rPr lang="en-US" sz="2000" dirty="0" err="1"/>
              <a:t>word_counts</a:t>
            </a:r>
            <a:r>
              <a:rPr lang="en-US" sz="2000" dirty="0"/>
              <a:t> AS</a:t>
            </a:r>
          </a:p>
          <a:p>
            <a:pPr marL="0" indent="0">
              <a:buNone/>
            </a:pPr>
            <a:r>
              <a:rPr lang="en-US" sz="2000" dirty="0"/>
              <a:t>SELECT word, count(1) AS count FROM</a:t>
            </a:r>
          </a:p>
          <a:p>
            <a:pPr marL="0" indent="0">
              <a:buNone/>
            </a:pPr>
            <a:r>
              <a:rPr lang="en-US" sz="2000" dirty="0"/>
              <a:t>(SELECT explode(split(line, '\s')) AS word FROM docs) w</a:t>
            </a:r>
          </a:p>
          <a:p>
            <a:pPr marL="0" indent="0">
              <a:buNone/>
            </a:pPr>
            <a:r>
              <a:rPr lang="en-US" sz="2000" dirty="0"/>
              <a:t>GROUP BY word</a:t>
            </a:r>
          </a:p>
          <a:p>
            <a:pPr marL="0" indent="0">
              <a:buNone/>
            </a:pPr>
            <a:r>
              <a:rPr lang="en-US" sz="2000" dirty="0"/>
              <a:t>ORDER BY word;</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22603133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Load Data Into Tables</a:t>
            </a:r>
          </a:p>
        </p:txBody>
      </p:sp>
      <p:sp>
        <p:nvSpPr>
          <p:cNvPr id="3" name="Content Placeholder 2"/>
          <p:cNvSpPr>
            <a:spLocks noGrp="1"/>
          </p:cNvSpPr>
          <p:nvPr>
            <p:ph idx="1"/>
          </p:nvPr>
        </p:nvSpPr>
        <p:spPr/>
        <p:txBody>
          <a:bodyPr/>
          <a:lstStyle/>
          <a:p>
            <a:pPr fontAlgn="base"/>
            <a:r>
              <a:rPr lang="en-US" dirty="0"/>
              <a:t>Hive has no row level insert, update, and delete operations</a:t>
            </a:r>
          </a:p>
          <a:p>
            <a:pPr fontAlgn="base"/>
            <a:r>
              <a:rPr lang="en-US" dirty="0"/>
              <a:t>The only way to put data into an table is to use one of the “bulk” load operations</a:t>
            </a:r>
          </a:p>
          <a:p>
            <a:pPr lvl="1" fontAlgn="base"/>
            <a:r>
              <a:rPr lang="en-US" dirty="0"/>
              <a:t>LOAD</a:t>
            </a:r>
          </a:p>
          <a:p>
            <a:pPr lvl="1" fontAlgn="base"/>
            <a:r>
              <a:rPr lang="en-US" dirty="0"/>
              <a:t>INSERT</a:t>
            </a:r>
          </a:p>
          <a:p>
            <a:pPr fontAlgn="base"/>
            <a:r>
              <a:rPr lang="en-US" dirty="0"/>
              <a:t>Or you can just write files in the correct directories by other means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90</a:t>
            </a:fld>
            <a:endParaRPr lang="en-US" dirty="0"/>
          </a:p>
        </p:txBody>
      </p:sp>
    </p:spTree>
    <p:extLst>
      <p:ext uri="{BB962C8B-B14F-4D97-AF65-F5344CB8AC3E}">
        <p14:creationId xmlns:p14="http://schemas.microsoft.com/office/powerpoint/2010/main" val="35794174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We Load Data Into Hive Tables?</a:t>
            </a:r>
          </a:p>
        </p:txBody>
      </p:sp>
      <p:sp>
        <p:nvSpPr>
          <p:cNvPr id="3" name="Content Placeholder 2"/>
          <p:cNvSpPr>
            <a:spLocks noGrp="1"/>
          </p:cNvSpPr>
          <p:nvPr>
            <p:ph idx="1"/>
          </p:nvPr>
        </p:nvSpPr>
        <p:spPr/>
        <p:txBody>
          <a:bodyPr>
            <a:normAutofit lnSpcReduction="10000"/>
          </a:bodyPr>
          <a:lstStyle/>
          <a:p>
            <a:pPr fontAlgn="base"/>
            <a:r>
              <a:rPr lang="en-US" dirty="0"/>
              <a:t>The LOAD command has the following </a:t>
            </a:r>
            <a:r>
              <a:rPr lang="en-US" dirty="0" err="1"/>
              <a:t>genral</a:t>
            </a:r>
            <a:r>
              <a:rPr lang="en-US" dirty="0"/>
              <a:t> syntax</a:t>
            </a:r>
          </a:p>
          <a:p>
            <a:pPr marL="274320" lvl="1" indent="0" fontAlgn="base">
              <a:buNone/>
            </a:pPr>
            <a:r>
              <a:rPr lang="en-US" dirty="0"/>
              <a:t>LOAD DATA [LOCAL] INPATH '</a:t>
            </a:r>
            <a:r>
              <a:rPr lang="en-US" dirty="0" err="1"/>
              <a:t>filepath</a:t>
            </a:r>
            <a:r>
              <a:rPr lang="en-US" dirty="0"/>
              <a:t>' </a:t>
            </a:r>
          </a:p>
          <a:p>
            <a:pPr marL="274320" lvl="1" indent="0" fontAlgn="base">
              <a:buNone/>
            </a:pPr>
            <a:r>
              <a:rPr lang="en-US" dirty="0"/>
              <a:t>[OVERWRITE] INTO TABLE </a:t>
            </a:r>
            <a:r>
              <a:rPr lang="en-US" dirty="0" err="1"/>
              <a:t>tablename</a:t>
            </a:r>
            <a:r>
              <a:rPr lang="en-US" dirty="0"/>
              <a:t> </a:t>
            </a:r>
          </a:p>
          <a:p>
            <a:pPr marL="274320" lvl="1" indent="0" fontAlgn="base">
              <a:buNone/>
            </a:pPr>
            <a:r>
              <a:rPr lang="en-US" dirty="0"/>
              <a:t>[PARTITION (partcol1=val1, partcol2=val2 ...)];</a:t>
            </a:r>
          </a:p>
          <a:p>
            <a:pPr fontAlgn="base"/>
            <a:r>
              <a:rPr lang="en-US" dirty="0"/>
              <a:t>The target being loaded to can be a table or a partition</a:t>
            </a:r>
          </a:p>
          <a:p>
            <a:pPr fontAlgn="base"/>
            <a:r>
              <a:rPr lang="en-US" dirty="0"/>
              <a:t>If the table is partitioned, then one must indicate a specific partition of the table</a:t>
            </a:r>
          </a:p>
          <a:p>
            <a:pPr lvl="1" fontAlgn="base"/>
            <a:r>
              <a:rPr lang="en-US" dirty="0"/>
              <a:t>By specifying values for all of the partitioning column</a:t>
            </a:r>
          </a:p>
          <a:p>
            <a:pPr fontAlgn="base"/>
            <a:r>
              <a:rPr lang="en-US" dirty="0"/>
              <a:t>If the OVERWRITE keyword is used then the contents of the target table (or partition) will be deleted and replaced by the files referred to by </a:t>
            </a:r>
            <a:r>
              <a:rPr lang="en-US" i="1" dirty="0" err="1"/>
              <a:t>filepath</a:t>
            </a:r>
            <a:endParaRPr lang="en-US" dirty="0"/>
          </a:p>
          <a:p>
            <a:pPr lvl="1" fontAlgn="base"/>
            <a:r>
              <a:rPr lang="en-US" dirty="0"/>
              <a:t>Otherwise the files referred by </a:t>
            </a:r>
            <a:r>
              <a:rPr lang="en-US" i="1" dirty="0" err="1"/>
              <a:t>filepath</a:t>
            </a:r>
            <a:r>
              <a:rPr lang="en-US" dirty="0"/>
              <a:t> will be added to the table.</a:t>
            </a:r>
          </a:p>
          <a:p>
            <a:pPr fontAlgn="base"/>
            <a:r>
              <a:rPr lang="en-US" dirty="0"/>
              <a:t>.</a:t>
            </a:r>
          </a:p>
          <a:p>
            <a:pPr fontAlgn="base"/>
            <a:endParaRPr lang="en-US" dirty="0"/>
          </a:p>
          <a:p>
            <a:pPr fontAlgn="base"/>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91</a:t>
            </a:fld>
            <a:endParaRPr lang="en-US" dirty="0"/>
          </a:p>
        </p:txBody>
      </p:sp>
    </p:spTree>
    <p:extLst>
      <p:ext uri="{BB962C8B-B14F-4D97-AF65-F5344CB8AC3E}">
        <p14:creationId xmlns:p14="http://schemas.microsoft.com/office/powerpoint/2010/main" val="34595095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a:bodyPr>
          <a:lstStyle/>
          <a:p>
            <a:r>
              <a:rPr lang="en-US" dirty="0"/>
              <a:t>If the keyword LOCAL is specified, then:</a:t>
            </a:r>
          </a:p>
          <a:p>
            <a:pPr lvl="1"/>
            <a:r>
              <a:rPr lang="en-US" dirty="0"/>
              <a:t>A </a:t>
            </a:r>
            <a:r>
              <a:rPr lang="en-US" b="1" i="1" u="sng" dirty="0"/>
              <a:t>local file is copied </a:t>
            </a:r>
            <a:r>
              <a:rPr lang="en-US" dirty="0"/>
              <a:t>to the table or partition</a:t>
            </a:r>
          </a:p>
          <a:p>
            <a:r>
              <a:rPr lang="en-US" dirty="0"/>
              <a:t>If the keyword LOCAL is </a:t>
            </a:r>
            <a:r>
              <a:rPr lang="en-US" i="1" dirty="0"/>
              <a:t>not</a:t>
            </a:r>
            <a:r>
              <a:rPr lang="en-US" dirty="0"/>
              <a:t> specified</a:t>
            </a:r>
          </a:p>
          <a:p>
            <a:pPr lvl="1"/>
            <a:r>
              <a:rPr lang="en-US" dirty="0"/>
              <a:t>An </a:t>
            </a:r>
            <a:r>
              <a:rPr lang="en-US" b="1" i="1" u="sng" dirty="0"/>
              <a:t>HDFS file is moved </a:t>
            </a:r>
            <a:r>
              <a:rPr lang="en-US" dirty="0"/>
              <a:t>to the table or partition</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92</a:t>
            </a:fld>
            <a:endParaRPr lang="en-US" dirty="0"/>
          </a:p>
        </p:txBody>
      </p:sp>
    </p:spTree>
    <p:extLst>
      <p:ext uri="{BB962C8B-B14F-4D97-AF65-F5344CB8AC3E}">
        <p14:creationId xmlns:p14="http://schemas.microsoft.com/office/powerpoint/2010/main" val="32295090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Here is an example of loading a file from the local file system into a specific partition of a Hive database table</a:t>
            </a:r>
          </a:p>
          <a:p>
            <a:pPr marL="0" indent="0">
              <a:buNone/>
            </a:pPr>
            <a:endParaRPr lang="en-US" dirty="0"/>
          </a:p>
          <a:p>
            <a:pPr marL="274320" lvl="1" indent="0">
              <a:buNone/>
            </a:pPr>
            <a:r>
              <a:rPr lang="en-US" dirty="0"/>
              <a:t>LOAD DATA LOCAL INPATH '$home/</a:t>
            </a:r>
            <a:r>
              <a:rPr lang="en-US" dirty="0" err="1"/>
              <a:t>jrosen</a:t>
            </a:r>
            <a:r>
              <a:rPr lang="en-US" dirty="0"/>
              <a:t>/</a:t>
            </a:r>
            <a:r>
              <a:rPr lang="en-US" dirty="0" err="1"/>
              <a:t>california</a:t>
            </a:r>
            <a:r>
              <a:rPr lang="en-US" dirty="0"/>
              <a:t>-employees'</a:t>
            </a:r>
          </a:p>
          <a:p>
            <a:pPr marL="274320" lvl="1" indent="0">
              <a:buNone/>
            </a:pPr>
            <a:r>
              <a:rPr lang="en-US" dirty="0"/>
              <a:t>OVERWRITE INTO TABLE employees</a:t>
            </a:r>
          </a:p>
          <a:p>
            <a:pPr marL="274320" lvl="1" indent="0">
              <a:buNone/>
            </a:pPr>
            <a:r>
              <a:rPr lang="en-US" dirty="0"/>
              <a:t>PARTITION (country = 'US', state = 'CA');</a:t>
            </a:r>
          </a:p>
          <a:p>
            <a:pPr marL="274320" lvl="1" indent="0">
              <a:buNone/>
            </a:pPr>
            <a:endParaRPr lang="en-US" dirty="0"/>
          </a:p>
          <a:p>
            <a:pPr fontAlgn="base"/>
            <a:r>
              <a:rPr lang="en-US" dirty="0"/>
              <a:t>This command will first create the directory for the partition if it doesn’t already exist…</a:t>
            </a:r>
          </a:p>
          <a:p>
            <a:pPr fontAlgn="base"/>
            <a:r>
              <a:rPr lang="en-US" dirty="0"/>
              <a:t>And then it will copy the data to it; the source file will not be moved as we use the LOCAL option</a:t>
            </a:r>
          </a:p>
          <a:p>
            <a:pPr fontAlgn="base"/>
            <a:r>
              <a:rPr lang="en-US" dirty="0"/>
              <a:t>If the target table is not partitioned, then you omit the PARTITION clause</a:t>
            </a:r>
          </a:p>
          <a:p>
            <a:pPr fontAlgn="base"/>
            <a:r>
              <a:rPr lang="en-US" dirty="0"/>
              <a:t>Hive does not verify that the data you are loading matches the schema for the table</a:t>
            </a:r>
          </a:p>
          <a:p>
            <a:pPr fontAlgn="base"/>
            <a:r>
              <a:rPr lang="en-US" dirty="0"/>
              <a:t>However, it will verify that the file format matches the table definition</a:t>
            </a:r>
          </a:p>
          <a:p>
            <a:pPr fontAlgn="base"/>
            <a:r>
              <a:rPr lang="en-US" dirty="0"/>
              <a:t>For example, if the table was created with SEQUENCEFILE storage, the loaded files must be sequence files.</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93</a:t>
            </a:fld>
            <a:endParaRPr lang="en-US" dirty="0"/>
          </a:p>
        </p:txBody>
      </p:sp>
    </p:spTree>
    <p:extLst>
      <p:ext uri="{BB962C8B-B14F-4D97-AF65-F5344CB8AC3E}">
        <p14:creationId xmlns:p14="http://schemas.microsoft.com/office/powerpoint/2010/main" val="8267556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lstStyle/>
          <a:p>
            <a:r>
              <a:rPr lang="en-US" dirty="0"/>
              <a:t>Notice that on limitation of the LOAD command is the source file is required to be of the same format as the target Hive table</a:t>
            </a:r>
          </a:p>
          <a:p>
            <a:r>
              <a:rPr lang="en-US" dirty="0"/>
              <a:t>This raises a several questions</a:t>
            </a:r>
          </a:p>
          <a:p>
            <a:pPr lvl="1"/>
            <a:r>
              <a:rPr lang="en-US" dirty="0"/>
              <a:t>How can I load data into a table not in TEXTFILE format, say in ORC format</a:t>
            </a:r>
          </a:p>
          <a:p>
            <a:pPr lvl="1"/>
            <a:r>
              <a:rPr lang="en-US" dirty="0"/>
              <a:t>How can I load data from one Hive table to another</a:t>
            </a:r>
          </a:p>
          <a:p>
            <a:pPr lvl="1"/>
            <a:r>
              <a:rPr lang="en-US" dirty="0"/>
              <a:t>How can I load data into a partitioned table without needing to identify each partition manually</a:t>
            </a:r>
          </a:p>
          <a:p>
            <a:pPr lvl="1"/>
            <a:r>
              <a:rPr lang="en-US" dirty="0"/>
              <a:t>How can I load data from a non-partitioned file or table to a partitioned table</a:t>
            </a:r>
          </a:p>
          <a:p>
            <a:pPr lvl="2"/>
            <a:r>
              <a:rPr lang="en-US" dirty="0"/>
              <a:t>The non-partitioned data source includes partition columns but the partition table must not include them</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94</a:t>
            </a:fld>
            <a:endParaRPr lang="en-US" dirty="0"/>
          </a:p>
        </p:txBody>
      </p:sp>
    </p:spTree>
    <p:extLst>
      <p:ext uri="{BB962C8B-B14F-4D97-AF65-F5344CB8AC3E}">
        <p14:creationId xmlns:p14="http://schemas.microsoft.com/office/powerpoint/2010/main" val="17711919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lstStyle/>
          <a:p>
            <a:r>
              <a:rPr lang="en-US" dirty="0"/>
              <a:t>The INSERT statement lets you load data into a table from a query</a:t>
            </a:r>
          </a:p>
          <a:p>
            <a:pPr marL="274320" lvl="1" indent="0">
              <a:buNone/>
            </a:pPr>
            <a:r>
              <a:rPr lang="en-US" dirty="0"/>
              <a:t>INSERT OVERWRITE TABLE employees</a:t>
            </a:r>
          </a:p>
          <a:p>
            <a:pPr marL="274320" lvl="1" indent="0">
              <a:buNone/>
            </a:pPr>
            <a:r>
              <a:rPr lang="en-US" dirty="0"/>
              <a:t>PARTITION (country = 'US', state = 'OR')</a:t>
            </a:r>
          </a:p>
          <a:p>
            <a:pPr marL="274320" lvl="1" indent="0">
              <a:buNone/>
            </a:pPr>
            <a:r>
              <a:rPr lang="en-US" dirty="0"/>
              <a:t>SELECT * FROM </a:t>
            </a:r>
            <a:r>
              <a:rPr lang="en-US" dirty="0" err="1"/>
              <a:t>staged_employees</a:t>
            </a:r>
            <a:r>
              <a:rPr lang="en-US" dirty="0"/>
              <a:t> se</a:t>
            </a:r>
          </a:p>
          <a:p>
            <a:pPr marL="274320" lvl="1" indent="0">
              <a:buNone/>
            </a:pPr>
            <a:r>
              <a:rPr lang="en-US" dirty="0"/>
              <a:t>WHERE </a:t>
            </a:r>
            <a:r>
              <a:rPr lang="en-US" dirty="0" err="1"/>
              <a:t>se.cnty</a:t>
            </a:r>
            <a:r>
              <a:rPr lang="en-US" dirty="0"/>
              <a:t> = 'US' AND se.st = 'OR';</a:t>
            </a:r>
          </a:p>
          <a:p>
            <a:pPr marL="274320" lvl="1" indent="0">
              <a:buNone/>
            </a:pPr>
            <a:endParaRPr lang="en-US" dirty="0"/>
          </a:p>
          <a:p>
            <a:pPr fontAlgn="base"/>
            <a:r>
              <a:rPr lang="en-US" dirty="0"/>
              <a:t>With OVERWRITE, any previous contents of the partition (or whole table if not partitioned) are replaced</a:t>
            </a:r>
          </a:p>
          <a:p>
            <a:pPr fontAlgn="base"/>
            <a:r>
              <a:rPr lang="en-US" dirty="0"/>
              <a:t>If you drop the keyword OVERWRITE or replace it with INTO, Hive appends the data</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95</a:t>
            </a:fld>
            <a:endParaRPr lang="en-US" dirty="0"/>
          </a:p>
        </p:txBody>
      </p:sp>
    </p:spTree>
    <p:extLst>
      <p:ext uri="{BB962C8B-B14F-4D97-AF65-F5344CB8AC3E}">
        <p14:creationId xmlns:p14="http://schemas.microsoft.com/office/powerpoint/2010/main" val="21118138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example suggests one common scenario where this feature is useful…</a:t>
            </a:r>
          </a:p>
          <a:p>
            <a:r>
              <a:rPr lang="en-US" dirty="0"/>
              <a:t>Data has been staged in a directory, exposed to Hive as an external table, and now you want to put it into the final, partitioned table</a:t>
            </a:r>
          </a:p>
          <a:p>
            <a:r>
              <a:rPr lang="en-US" dirty="0"/>
              <a:t>A workflow like this is also useful if you want the target table to have a different record format than the source table (e.g., a different field delimiter)</a:t>
            </a:r>
          </a:p>
          <a:p>
            <a:r>
              <a:rPr lang="en-US" dirty="0"/>
              <a:t>It is also the primary way data can be moved from a table or file having one storage format to one having a different storage format</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96</a:t>
            </a:fld>
            <a:endParaRPr lang="en-US" dirty="0"/>
          </a:p>
        </p:txBody>
      </p:sp>
    </p:spTree>
    <p:extLst>
      <p:ext uri="{BB962C8B-B14F-4D97-AF65-F5344CB8AC3E}">
        <p14:creationId xmlns:p14="http://schemas.microsoft.com/office/powerpoint/2010/main" val="36756904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lstStyle/>
          <a:p>
            <a:r>
              <a:rPr lang="en-US" dirty="0"/>
              <a:t>Hive supports two partitioning models: static and dynamic</a:t>
            </a:r>
          </a:p>
          <a:p>
            <a:r>
              <a:rPr lang="en-US" dirty="0"/>
              <a:t>When either is used, queries are run against only a portion of the data, providing significant performance gains. </a:t>
            </a:r>
          </a:p>
          <a:p>
            <a:r>
              <a:rPr lang="en-US" dirty="0"/>
              <a:t>But what type of partitioning should you use, and when?</a:t>
            </a:r>
          </a:p>
          <a:p>
            <a:r>
              <a:rPr lang="en-US" b="1" dirty="0"/>
              <a:t>Static Partitioning</a:t>
            </a:r>
            <a:r>
              <a:rPr lang="en-US" dirty="0"/>
              <a:t>—Used when the values for partition columns are known well in advance of loading the data into a Hive table</a:t>
            </a:r>
          </a:p>
          <a:p>
            <a:r>
              <a:rPr lang="en-US" b="1" dirty="0"/>
              <a:t>Dynamic Partitioning</a:t>
            </a:r>
            <a:r>
              <a:rPr lang="en-US" dirty="0"/>
              <a:t>—Used when the values for partition columns are known only during loading of the data into a Hive table  </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97</a:t>
            </a:fld>
            <a:endParaRPr lang="en-US" dirty="0"/>
          </a:p>
        </p:txBody>
      </p:sp>
    </p:spTree>
    <p:extLst>
      <p:ext uri="{BB962C8B-B14F-4D97-AF65-F5344CB8AC3E}">
        <p14:creationId xmlns:p14="http://schemas.microsoft.com/office/powerpoint/2010/main" val="1323435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a:bodyPr>
          <a:lstStyle/>
          <a:p>
            <a:r>
              <a:rPr lang="en-US" dirty="0"/>
              <a:t>For example, let’s say you have a huge dataset accumulated over many years</a:t>
            </a:r>
          </a:p>
          <a:p>
            <a:r>
              <a:rPr lang="en-US" dirty="0"/>
              <a:t>You might be concerned about query performance against the Hive table created for this dataset</a:t>
            </a:r>
          </a:p>
          <a:p>
            <a:r>
              <a:rPr lang="en-US" dirty="0"/>
              <a:t>You could use one or more columns to partition the table created for this underlying data</a:t>
            </a:r>
          </a:p>
          <a:p>
            <a:r>
              <a:rPr lang="en-US" dirty="0"/>
              <a:t>One possibility would be to partition the data by year</a:t>
            </a:r>
          </a:p>
          <a:p>
            <a:r>
              <a:rPr lang="en-US" dirty="0"/>
              <a:t>If you already know that the data is nicely segregated by year before it’s loaded into Hive, static partitioning can be used</a:t>
            </a:r>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98</a:t>
            </a:fld>
            <a:endParaRPr lang="en-US" dirty="0"/>
          </a:p>
        </p:txBody>
      </p:sp>
    </p:spTree>
    <p:extLst>
      <p:ext uri="{BB962C8B-B14F-4D97-AF65-F5344CB8AC3E}">
        <p14:creationId xmlns:p14="http://schemas.microsoft.com/office/powerpoint/2010/main" val="34475869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fontScale="92500"/>
          </a:bodyPr>
          <a:lstStyle/>
          <a:p>
            <a:r>
              <a:rPr lang="en-US" dirty="0"/>
              <a:t>However, what if the year values are not known in advance of loading the data, and you want to avoid digging into the data to extract year values</a:t>
            </a:r>
          </a:p>
          <a:p>
            <a:r>
              <a:rPr lang="en-US" dirty="0"/>
              <a:t>In this case, dynamic partitioning is the best approach.</a:t>
            </a:r>
          </a:p>
          <a:p>
            <a:r>
              <a:rPr lang="en-US" dirty="0"/>
              <a:t>The values of dynamic partition columns are known only at execution time of the data-load query</a:t>
            </a:r>
          </a:p>
          <a:p>
            <a:r>
              <a:rPr lang="en-US" dirty="0"/>
              <a:t>Hive automatically takes care of not only creating the partitions, but also loading the data into the correct partitions</a:t>
            </a:r>
          </a:p>
          <a:p>
            <a:r>
              <a:rPr lang="en-US" dirty="0"/>
              <a:t>No manual user intervention is required. </a:t>
            </a:r>
          </a:p>
          <a:p>
            <a:r>
              <a:rPr lang="en-US" dirty="0"/>
              <a:t>Partition columns are specified by a “PARTITIONED BY” clause in “CREATE TABLE” query</a:t>
            </a:r>
          </a:p>
          <a:p>
            <a:r>
              <a:rPr lang="en-US" dirty="0"/>
              <a:t>For each distinct set of partition column values, Hive creates a unique HDFS path and loads data into it</a:t>
            </a:r>
          </a:p>
          <a:p>
            <a:endParaRPr lang="en-US" dirty="0"/>
          </a:p>
        </p:txBody>
      </p:sp>
      <p:sp>
        <p:nvSpPr>
          <p:cNvPr id="4" name="Footer Placeholder 3"/>
          <p:cNvSpPr>
            <a:spLocks noGrp="1"/>
          </p:cNvSpPr>
          <p:nvPr>
            <p:ph type="ftr" sz="quarter" idx="11"/>
          </p:nvPr>
        </p:nvSpPr>
        <p:spPr/>
        <p:txBody>
          <a:bodyPr/>
          <a:lstStyle/>
          <a:p>
            <a:r>
              <a:rPr lang="en-US"/>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99</a:t>
            </a:fld>
            <a:endParaRPr lang="en-US" dirty="0"/>
          </a:p>
        </p:txBody>
      </p:sp>
    </p:spTree>
    <p:extLst>
      <p:ext uri="{BB962C8B-B14F-4D97-AF65-F5344CB8AC3E}">
        <p14:creationId xmlns:p14="http://schemas.microsoft.com/office/powerpoint/2010/main" val="4177429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34348</TotalTime>
  <Words>7913</Words>
  <Application>Microsoft Macintosh PowerPoint</Application>
  <PresentationFormat>On-screen Show (4:3)</PresentationFormat>
  <Paragraphs>1157</Paragraphs>
  <Slides>111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111</vt:i4>
      </vt:variant>
    </vt:vector>
  </HeadingPairs>
  <TitlesOfParts>
    <vt:vector size="114" baseType="lpstr">
      <vt:lpstr>Arial</vt:lpstr>
      <vt:lpstr>Calibri</vt:lpstr>
      <vt:lpstr>Clarity</vt:lpstr>
      <vt:lpstr>CS595—Big Data Technologies</vt:lpstr>
      <vt:lpstr>Hadoop For Big Data Management</vt:lpstr>
      <vt:lpstr>Hadoop For Big Data Management</vt:lpstr>
      <vt:lpstr>Hive</vt:lpstr>
      <vt:lpstr>Hadoop For Big Data Management</vt:lpstr>
      <vt:lpstr>Hive</vt:lpstr>
      <vt:lpstr>Hive Query Language (HIVEQL, HQL) Capabilities</vt:lpstr>
      <vt:lpstr>WordCount MapReduce Java API (Partial)</vt:lpstr>
      <vt:lpstr>WordCount HiveQL (Full)</vt:lpstr>
      <vt:lpstr>WordCount</vt:lpstr>
      <vt:lpstr>Hadoop For Big Data Management</vt:lpstr>
      <vt:lpstr>Hadoop For Big Data Management</vt:lpstr>
      <vt:lpstr>Hadoop For Big Data Management</vt:lpstr>
      <vt:lpstr>Hadoop For Big Data Management</vt:lpstr>
      <vt:lpstr>Relational Databases Versus Hive</vt:lpstr>
      <vt:lpstr>Relational Databases Versus Hive</vt:lpstr>
      <vt:lpstr>Hive Architecture</vt:lpstr>
      <vt:lpstr>Hive Architecture</vt:lpstr>
      <vt:lpstr>Hive Architecture</vt:lpstr>
      <vt:lpstr>Hive Architecture</vt:lpstr>
      <vt:lpstr>Hive Architecture</vt:lpstr>
      <vt:lpstr>Hive Architecture</vt:lpstr>
      <vt:lpstr>Hive Architecture</vt:lpstr>
      <vt:lpstr>Hive Architecture</vt:lpstr>
      <vt:lpstr>Hive Architecture</vt:lpstr>
      <vt:lpstr>How Do I Execute Hive Commands Interactively? Hive</vt:lpstr>
      <vt:lpstr>How Do I Execute Hive Commands Interactively? Hive</vt:lpstr>
      <vt:lpstr>How Do I Execute Hive Command Interactively? Beeline</vt:lpstr>
      <vt:lpstr>How Do I Execute Hive Commands From a File? </vt:lpstr>
      <vt:lpstr>How Do I Add Comments to My Hive Command Files?</vt:lpstr>
      <vt:lpstr>How to I Execute Some Setup Commands on Starting the Hive CLI?</vt:lpstr>
      <vt:lpstr>How Can I Execute a Single Hive Command from the Shell Command Line?</vt:lpstr>
      <vt:lpstr>How Can I Execute a Single Hive Command From the Shell Command Line?</vt:lpstr>
      <vt:lpstr>How Can I Execute a Shell Command From Hive CLI Interactive Mode?</vt:lpstr>
      <vt:lpstr>How Can I Execute Hadoop File System Commands From Hive CLI Interactive Mode?</vt:lpstr>
      <vt:lpstr>How Can We View and Modify Hive Configuration Parameters?</vt:lpstr>
      <vt:lpstr>How Can We View and Modify Hive Configuration Parameters?</vt:lpstr>
      <vt:lpstr>How to Know Which Database We Are Using?</vt:lpstr>
      <vt:lpstr>How Can I Print Column Headers For the Output of a Table Query?</vt:lpstr>
      <vt:lpstr>What is a Hive Database?</vt:lpstr>
      <vt:lpstr>What is a Hive Database?</vt:lpstr>
      <vt:lpstr>How Do I Create a Hive Database?</vt:lpstr>
      <vt:lpstr>How Do I Create a Hive Database?</vt:lpstr>
      <vt:lpstr>How Do I Create a Hive Database?</vt:lpstr>
      <vt:lpstr>How Do I Show Databases That Already Exist?</vt:lpstr>
      <vt:lpstr>How Do I Make a Database the Default in the Hive CLI Instead of “default”?</vt:lpstr>
      <vt:lpstr>What is a Hive Database Table?</vt:lpstr>
      <vt:lpstr>How Do I Create a Hive Table?</vt:lpstr>
      <vt:lpstr>How Do I Create a Hive Table?</vt:lpstr>
      <vt:lpstr>How Do I Create a Hive Table?</vt:lpstr>
      <vt:lpstr>How Do I Create a Hive Table?</vt:lpstr>
      <vt:lpstr>How Do I Create a Hive Table?</vt:lpstr>
      <vt:lpstr>What Are Internal Hive Tables?</vt:lpstr>
      <vt:lpstr>What Are External Hive Tables?</vt:lpstr>
      <vt:lpstr>What Are External Hive Tables? Example</vt:lpstr>
      <vt:lpstr>What Are External Hive Tables? Example</vt:lpstr>
      <vt:lpstr>What Are External Hive Tables? Example</vt:lpstr>
      <vt:lpstr>What Are External Hive Tables? Example</vt:lpstr>
      <vt:lpstr>What Data Types Can I Use to Specify Table Schemas?</vt:lpstr>
      <vt:lpstr>What Data Types Can I Use to Specify Table Schemas? Primitive Types</vt:lpstr>
      <vt:lpstr>What Data Types Can I Use to Specify Table Schemas? Primitive Types</vt:lpstr>
      <vt:lpstr>What Data Types Can I Use to Specify Table Schemas? Complex Types</vt:lpstr>
      <vt:lpstr>What Data Types Can I Use to Specify Table Schemas? Complex Types</vt:lpstr>
      <vt:lpstr>What Data Types Can I Use to Specify Table Schemas? Complex Types</vt:lpstr>
      <vt:lpstr>What Data Types Can I Use to Specify Table Schemas? Complex Types</vt:lpstr>
      <vt:lpstr>What Data Types Can I Use to Specify Table Schemas? Complex Types</vt:lpstr>
      <vt:lpstr>What Are Hive Storage Formats?</vt:lpstr>
      <vt:lpstr>What Are Hive Storage Formats?</vt:lpstr>
      <vt:lpstr>What is ORC Storage Format?</vt:lpstr>
      <vt:lpstr>What is ORC Storage Format?</vt:lpstr>
      <vt:lpstr>What is ORC Storage Format?</vt:lpstr>
      <vt:lpstr>What is ORC Storage Format?</vt:lpstr>
      <vt:lpstr>What is the Text File Encoding of Data Values?</vt:lpstr>
      <vt:lpstr>What is the Text File Encoding of Data Values?</vt:lpstr>
      <vt:lpstr>What is the Text File Encoding of Data Values?</vt:lpstr>
      <vt:lpstr>What is the Text File Encoding of Data Values?</vt:lpstr>
      <vt:lpstr>What is the Text File Encoding of Data Values?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How Do We Load Data Into Tables</vt:lpstr>
      <vt:lpstr>How Do We Load Data Into Hive Tables?</vt:lpstr>
      <vt:lpstr>How Do We Load Data Into Hive Tables?</vt:lpstr>
      <vt:lpstr>How Do We Load Data Into Hive Tables?</vt:lpstr>
      <vt:lpstr>How Do We Load Data Into Hive Tables?</vt:lpstr>
      <vt:lpstr>How Do We Load Data Into Hive Tables?</vt:lpstr>
      <vt:lpstr>PowerPoint Presentation</vt:lpstr>
      <vt:lpstr>How Do We Load Data Into Hive Tables?</vt:lpstr>
      <vt:lpstr>How Do We Load Data Into Hive Tables?</vt:lpstr>
      <vt:lpstr>How Do We Load Data Into Hive Tables?</vt:lpstr>
      <vt:lpstr>How Do We Load Data Into Hive Tables?</vt:lpstr>
      <vt:lpstr>How Do We Load Data Into Hive Tables?</vt:lpstr>
      <vt:lpstr>How Do We Load Data Into Hive Tables?</vt:lpstr>
      <vt:lpstr>How Do We Load Data Into Hive Tables?</vt:lpstr>
      <vt:lpstr>How Query Data From Hive Tables?</vt:lpstr>
      <vt:lpstr>How Query Data From Hive Tables?</vt:lpstr>
      <vt:lpstr>How Query Data From Hive Tables?</vt:lpstr>
      <vt:lpstr>How Query Data From Hive Tables?</vt:lpstr>
      <vt:lpstr>Computing With Column Values</vt:lpstr>
      <vt:lpstr>How Query Data From Hive Tables?</vt:lpstr>
      <vt:lpstr>How Query Data From Hive Tables?</vt:lpstr>
      <vt:lpstr>How Query Data From Hive Tables?</vt:lpstr>
    </vt:vector>
  </TitlesOfParts>
  <Company>BCBSA</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Microsoft Office User</cp:lastModifiedBy>
  <cp:revision>445</cp:revision>
  <cp:lastPrinted>2017-02-09T14:20:26Z</cp:lastPrinted>
  <dcterms:created xsi:type="dcterms:W3CDTF">2016-12-18T19:56:54Z</dcterms:created>
  <dcterms:modified xsi:type="dcterms:W3CDTF">2018-09-12T00:04:45Z</dcterms:modified>
</cp:coreProperties>
</file>