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84"/>
  </p:notesMasterIdLst>
  <p:handoutMasterIdLst>
    <p:handoutMasterId r:id="rId85"/>
  </p:handoutMasterIdLst>
  <p:sldIdLst>
    <p:sldId id="256" r:id="rId2"/>
    <p:sldId id="409" r:id="rId3"/>
    <p:sldId id="405" r:id="rId4"/>
    <p:sldId id="406" r:id="rId5"/>
    <p:sldId id="407" r:id="rId6"/>
    <p:sldId id="408" r:id="rId7"/>
    <p:sldId id="411" r:id="rId8"/>
    <p:sldId id="410" r:id="rId9"/>
    <p:sldId id="306" r:id="rId10"/>
    <p:sldId id="354" r:id="rId11"/>
    <p:sldId id="341" r:id="rId12"/>
    <p:sldId id="305" r:id="rId13"/>
    <p:sldId id="394" r:id="rId14"/>
    <p:sldId id="395" r:id="rId15"/>
    <p:sldId id="396" r:id="rId16"/>
    <p:sldId id="398" r:id="rId17"/>
    <p:sldId id="399" r:id="rId18"/>
    <p:sldId id="273" r:id="rId19"/>
    <p:sldId id="274" r:id="rId20"/>
    <p:sldId id="275" r:id="rId21"/>
    <p:sldId id="369" r:id="rId22"/>
    <p:sldId id="311" r:id="rId23"/>
    <p:sldId id="312" r:id="rId24"/>
    <p:sldId id="280" r:id="rId25"/>
    <p:sldId id="314" r:id="rId26"/>
    <p:sldId id="357" r:id="rId27"/>
    <p:sldId id="287" r:id="rId28"/>
    <p:sldId id="401" r:id="rId29"/>
    <p:sldId id="288" r:id="rId30"/>
    <p:sldId id="400" r:id="rId31"/>
    <p:sldId id="289" r:id="rId32"/>
    <p:sldId id="365" r:id="rId33"/>
    <p:sldId id="370" r:id="rId34"/>
    <p:sldId id="319" r:id="rId35"/>
    <p:sldId id="290" r:id="rId36"/>
    <p:sldId id="402" r:id="rId37"/>
    <p:sldId id="320" r:id="rId38"/>
    <p:sldId id="258" r:id="rId39"/>
    <p:sldId id="367" r:id="rId40"/>
    <p:sldId id="291" r:id="rId41"/>
    <p:sldId id="292" r:id="rId42"/>
    <p:sldId id="317" r:id="rId43"/>
    <p:sldId id="294" r:id="rId44"/>
    <p:sldId id="296" r:id="rId45"/>
    <p:sldId id="331" r:id="rId46"/>
    <p:sldId id="332" r:id="rId47"/>
    <p:sldId id="333" r:id="rId48"/>
    <p:sldId id="335" r:id="rId49"/>
    <p:sldId id="336" r:id="rId50"/>
    <p:sldId id="334" r:id="rId51"/>
    <p:sldId id="404" r:id="rId52"/>
    <p:sldId id="339" r:id="rId53"/>
    <p:sldId id="297" r:id="rId54"/>
    <p:sldId id="285" r:id="rId55"/>
    <p:sldId id="377" r:id="rId56"/>
    <p:sldId id="378" r:id="rId57"/>
    <p:sldId id="382" r:id="rId58"/>
    <p:sldId id="383" r:id="rId59"/>
    <p:sldId id="381" r:id="rId60"/>
    <p:sldId id="349" r:id="rId61"/>
    <p:sldId id="327" r:id="rId62"/>
    <p:sldId id="326" r:id="rId63"/>
    <p:sldId id="328" r:id="rId64"/>
    <p:sldId id="403" r:id="rId65"/>
    <p:sldId id="329" r:id="rId66"/>
    <p:sldId id="384" r:id="rId67"/>
    <p:sldId id="385" r:id="rId68"/>
    <p:sldId id="352" r:id="rId69"/>
    <p:sldId id="353" r:id="rId70"/>
    <p:sldId id="299" r:id="rId71"/>
    <p:sldId id="387" r:id="rId72"/>
    <p:sldId id="386" r:id="rId73"/>
    <p:sldId id="344" r:id="rId74"/>
    <p:sldId id="389" r:id="rId75"/>
    <p:sldId id="388" r:id="rId76"/>
    <p:sldId id="390" r:id="rId77"/>
    <p:sldId id="345" r:id="rId78"/>
    <p:sldId id="346" r:id="rId79"/>
    <p:sldId id="347" r:id="rId80"/>
    <p:sldId id="391" r:id="rId81"/>
    <p:sldId id="393" r:id="rId82"/>
    <p:sldId id="372" r:id="rId8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7" autoAdjust="0"/>
    <p:restoredTop sz="94647"/>
  </p:normalViewPr>
  <p:slideViewPr>
    <p:cSldViewPr>
      <p:cViewPr varScale="1">
        <p:scale>
          <a:sx n="146" d="100"/>
          <a:sy n="146" d="100"/>
        </p:scale>
        <p:origin x="1080" y="168"/>
      </p:cViewPr>
      <p:guideLst>
        <p:guide orient="horz" pos="2160"/>
        <p:guide pos="2880"/>
      </p:guideLst>
    </p:cSldViewPr>
  </p:slideViewPr>
  <p:notesTextViewPr>
    <p:cViewPr>
      <p:scale>
        <a:sx n="1" d="1"/>
        <a:sy n="1" d="1"/>
      </p:scale>
      <p:origin x="0" y="0"/>
    </p:cViewPr>
  </p:notesTextViewPr>
  <p:sorterViewPr>
    <p:cViewPr>
      <p:scale>
        <a:sx n="90" d="100"/>
        <a:sy n="90" d="100"/>
      </p:scale>
      <p:origin x="0" y="4488"/>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C424C386-A62A-FE48-B088-2DE22DC6413E}" type="datetimeFigureOut">
              <a:rPr lang="en-US" smtClean="0"/>
              <a:t>10/3/18</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C387D501-38F0-7143-A2DF-B03BE265EBF8}" type="slidenum">
              <a:rPr lang="en-US" smtClean="0"/>
              <a:t>‹#›</a:t>
            </a:fld>
            <a:endParaRPr lang="en-US"/>
          </a:p>
        </p:txBody>
      </p:sp>
    </p:spTree>
    <p:extLst>
      <p:ext uri="{BB962C8B-B14F-4D97-AF65-F5344CB8AC3E}">
        <p14:creationId xmlns:p14="http://schemas.microsoft.com/office/powerpoint/2010/main" val="332131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10/3/18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1B69-B60C-4C28-9B4D-2FDE71D22B23}" type="slidenum">
              <a:rPr lang="en-US" smtClean="0"/>
              <a:t>1</a:t>
            </a:fld>
            <a:endParaRPr lang="en-US" dirty="0"/>
          </a:p>
        </p:txBody>
      </p:sp>
    </p:spTree>
    <p:extLst>
      <p:ext uri="{BB962C8B-B14F-4D97-AF65-F5344CB8AC3E}">
        <p14:creationId xmlns:p14="http://schemas.microsoft.com/office/powerpoint/2010/main" val="2508918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6B19C6-86BC-AD41-95BD-7D7A7DF61F04}" type="datetime1">
              <a:rPr lang="en-US" smtClean="0"/>
              <a:t>10/3/18</a:t>
            </a:fld>
            <a:endParaRPr lang="en-US" dirty="0"/>
          </a:p>
        </p:txBody>
      </p:sp>
      <p:sp>
        <p:nvSpPr>
          <p:cNvPr id="5" name="Footer Placeholder 4"/>
          <p:cNvSpPr>
            <a:spLocks noGrp="1"/>
          </p:cNvSpPr>
          <p:nvPr>
            <p:ph type="ftr" sz="quarter" idx="11"/>
          </p:nvPr>
        </p:nvSpPr>
        <p:spPr/>
        <p:txBody>
          <a:bodyPr/>
          <a:lstStyle/>
          <a:p>
            <a:r>
              <a:rPr lang="en-US"/>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97AAAA-A4F4-264B-8191-FD141B1847C3}" type="datetime1">
              <a:rPr lang="en-US" smtClean="0"/>
              <a:t>10/3/18</a:t>
            </a:fld>
            <a:endParaRPr lang="en-US" dirty="0"/>
          </a:p>
        </p:txBody>
      </p:sp>
      <p:sp>
        <p:nvSpPr>
          <p:cNvPr id="6" name="Footer Placeholder 5"/>
          <p:cNvSpPr>
            <a:spLocks noGrp="1"/>
          </p:cNvSpPr>
          <p:nvPr>
            <p:ph type="ftr" sz="quarter" idx="11"/>
          </p:nvPr>
        </p:nvSpPr>
        <p:spPr/>
        <p:txBody>
          <a:bodyPr/>
          <a:lstStyle/>
          <a:p>
            <a:r>
              <a:rPr lang="en-US"/>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622A78-74D5-AF4E-AC29-69083FAF004C}" type="datetime1">
              <a:rPr lang="en-US" smtClean="0"/>
              <a:t>10/3/18</a:t>
            </a:fld>
            <a:endParaRPr lang="en-US" dirty="0"/>
          </a:p>
        </p:txBody>
      </p:sp>
      <p:sp>
        <p:nvSpPr>
          <p:cNvPr id="5" name="Footer Placeholder 4"/>
          <p:cNvSpPr>
            <a:spLocks noGrp="1"/>
          </p:cNvSpPr>
          <p:nvPr>
            <p:ph type="ftr" sz="quarter" idx="11"/>
          </p:nvPr>
        </p:nvSpPr>
        <p:spPr/>
        <p:txBody>
          <a:bodyPr/>
          <a:lstStyle/>
          <a:p>
            <a:r>
              <a:rPr lang="en-US"/>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E28C8-8AAF-714A-B3BB-551401D537D9}" type="datetime1">
              <a:rPr lang="en-US" smtClean="0"/>
              <a:t>10/3/18</a:t>
            </a:fld>
            <a:endParaRPr lang="en-US" dirty="0"/>
          </a:p>
        </p:txBody>
      </p:sp>
      <p:sp>
        <p:nvSpPr>
          <p:cNvPr id="5" name="Footer Placeholder 4"/>
          <p:cNvSpPr>
            <a:spLocks noGrp="1"/>
          </p:cNvSpPr>
          <p:nvPr>
            <p:ph type="ftr" sz="quarter" idx="11"/>
          </p:nvPr>
        </p:nvSpPr>
        <p:spPr/>
        <p:txBody>
          <a:bodyPr/>
          <a:lstStyle/>
          <a:p>
            <a:r>
              <a:rPr lang="en-US"/>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268928" y="1344828"/>
            <a:ext cx="8605678" cy="1579407"/>
          </a:xfrm>
        </p:spPr>
        <p:txBody>
          <a:bodyPr>
            <a:spAutoFit/>
          </a:bodyPr>
          <a:lstStyle>
            <a:lvl1pPr marL="0" indent="0">
              <a:spcBef>
                <a:spcPts val="441"/>
              </a:spcBef>
              <a:buNone/>
              <a:defRPr sz="2059" spc="-22" baseline="0">
                <a:solidFill>
                  <a:srgbClr val="0072C6"/>
                </a:solidFill>
                <a:latin typeface="+mj-lt"/>
              </a:defRPr>
            </a:lvl1pPr>
            <a:lvl2pPr marL="0" indent="0">
              <a:spcBef>
                <a:spcPts val="441"/>
              </a:spcBef>
              <a:buFontTx/>
              <a:buNone/>
              <a:defRPr sz="1471"/>
            </a:lvl2pPr>
            <a:lvl3pPr marL="168090" indent="0">
              <a:spcBef>
                <a:spcPts val="441"/>
              </a:spcBef>
              <a:buNone/>
              <a:defRPr/>
            </a:lvl3pPr>
            <a:lvl4pPr marL="336179" indent="0">
              <a:spcBef>
                <a:spcPts val="441"/>
              </a:spcBef>
              <a:buNone/>
              <a:defRPr/>
            </a:lvl4pPr>
            <a:lvl5pPr marL="504269" indent="0">
              <a:spcBef>
                <a:spcPts val="441"/>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531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F3A9FD-E13C-DF43-8590-0BADD9D6A7C3}" type="datetime1">
              <a:rPr lang="en-US" smtClean="0"/>
              <a:t>10/3/18</a:t>
            </a:fld>
            <a:endParaRPr lang="en-US" dirty="0"/>
          </a:p>
        </p:txBody>
      </p:sp>
      <p:sp>
        <p:nvSpPr>
          <p:cNvPr id="5" name="Footer Placeholder 4"/>
          <p:cNvSpPr>
            <a:spLocks noGrp="1"/>
          </p:cNvSpPr>
          <p:nvPr>
            <p:ph type="ftr" sz="quarter" idx="11"/>
          </p:nvPr>
        </p:nvSpPr>
        <p:spPr/>
        <p:txBody>
          <a:bodyPr/>
          <a:lstStyle/>
          <a:p>
            <a:r>
              <a:rPr lang="en-US"/>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AE6CF-66CC-4348-B4D2-62A55CCEC351}" type="datetime1">
              <a:rPr lang="en-US" smtClean="0"/>
              <a:t>10/3/18</a:t>
            </a:fld>
            <a:endParaRPr lang="en-US" dirty="0"/>
          </a:p>
        </p:txBody>
      </p:sp>
      <p:sp>
        <p:nvSpPr>
          <p:cNvPr id="5" name="Footer Placeholder 4"/>
          <p:cNvSpPr>
            <a:spLocks noGrp="1"/>
          </p:cNvSpPr>
          <p:nvPr>
            <p:ph type="ftr" sz="quarter" idx="11"/>
          </p:nvPr>
        </p:nvSpPr>
        <p:spPr/>
        <p:txBody>
          <a:bodyPr/>
          <a:lstStyle/>
          <a:p>
            <a:r>
              <a:rPr lang="en-US"/>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2E68BE-C239-784C-A246-880B840D08D4}" type="datetime1">
              <a:rPr lang="en-US" smtClean="0"/>
              <a:t>10/3/18</a:t>
            </a:fld>
            <a:endParaRPr lang="en-US" dirty="0"/>
          </a:p>
        </p:txBody>
      </p:sp>
      <p:sp>
        <p:nvSpPr>
          <p:cNvPr id="6" name="Footer Placeholder 5"/>
          <p:cNvSpPr>
            <a:spLocks noGrp="1"/>
          </p:cNvSpPr>
          <p:nvPr>
            <p:ph type="ftr" sz="quarter" idx="11"/>
          </p:nvPr>
        </p:nvSpPr>
        <p:spPr/>
        <p:txBody>
          <a:bodyPr/>
          <a:lstStyle/>
          <a:p>
            <a:r>
              <a:rPr lang="en-US"/>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C9BF8C-882F-7B43-A2AD-2F52B5B68599}" type="datetime1">
              <a:rPr lang="en-US" smtClean="0"/>
              <a:t>10/3/18</a:t>
            </a:fld>
            <a:endParaRPr lang="en-US" dirty="0"/>
          </a:p>
        </p:txBody>
      </p:sp>
      <p:sp>
        <p:nvSpPr>
          <p:cNvPr id="8" name="Footer Placeholder 7"/>
          <p:cNvSpPr>
            <a:spLocks noGrp="1"/>
          </p:cNvSpPr>
          <p:nvPr>
            <p:ph type="ftr" sz="quarter" idx="11"/>
          </p:nvPr>
        </p:nvSpPr>
        <p:spPr/>
        <p:txBody>
          <a:bodyPr/>
          <a:lstStyle/>
          <a:p>
            <a:r>
              <a:rPr lang="en-US"/>
              <a:t>CS595 Module 08</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225D32-25E9-D141-880F-F481DDE3F8D8}" type="datetime1">
              <a:rPr lang="en-US" smtClean="0"/>
              <a:t>10/3/18</a:t>
            </a:fld>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42643E2-9568-6543-AA19-0F0C2B13AF30}" type="datetime1">
              <a:rPr lang="en-US" smtClean="0"/>
              <a:t>10/3/18</a:t>
            </a:fld>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F1C83-95F7-8F45-A165-6BF3F487D87D}" type="datetime1">
              <a:rPr lang="en-US" smtClean="0"/>
              <a:t>10/3/18</a:t>
            </a:fld>
            <a:endParaRPr lang="en-US" dirty="0"/>
          </a:p>
        </p:txBody>
      </p:sp>
      <p:sp>
        <p:nvSpPr>
          <p:cNvPr id="3" name="Footer Placeholder 2"/>
          <p:cNvSpPr>
            <a:spLocks noGrp="1"/>
          </p:cNvSpPr>
          <p:nvPr>
            <p:ph type="ftr" sz="quarter" idx="11"/>
          </p:nvPr>
        </p:nvSpPr>
        <p:spPr/>
        <p:txBody>
          <a:bodyPr/>
          <a:lstStyle/>
          <a:p>
            <a:r>
              <a:rPr lang="en-US"/>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FA4AE-C427-1F4F-A834-060E1108AABA}" type="datetime1">
              <a:rPr lang="en-US" smtClean="0"/>
              <a:t>10/3/18</a:t>
            </a:fld>
            <a:endParaRPr lang="en-US" dirty="0"/>
          </a:p>
        </p:txBody>
      </p:sp>
      <p:sp>
        <p:nvSpPr>
          <p:cNvPr id="6" name="Footer Placeholder 5"/>
          <p:cNvSpPr>
            <a:spLocks noGrp="1"/>
          </p:cNvSpPr>
          <p:nvPr>
            <p:ph type="ftr" sz="quarter" idx="11"/>
          </p:nvPr>
        </p:nvSpPr>
        <p:spPr/>
        <p:txBody>
          <a:bodyPr/>
          <a:lstStyle/>
          <a:p>
            <a:r>
              <a:rPr lang="en-US"/>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D83B89F-AB46-F840-8E40-0D73727F6A8C}" type="datetime1">
              <a:rPr lang="en-US" smtClean="0"/>
              <a:t>10/3/18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CS595 Module 08</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 id="2147483773" r:id="rId13"/>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dirty="0"/>
              <a:t>CS595—Big Data Technologies</a:t>
            </a:r>
          </a:p>
        </p:txBody>
      </p:sp>
      <p:sp>
        <p:nvSpPr>
          <p:cNvPr id="3" name="Subtitle 2"/>
          <p:cNvSpPr>
            <a:spLocks noGrp="1"/>
          </p:cNvSpPr>
          <p:nvPr>
            <p:ph type="subTitle" idx="1"/>
          </p:nvPr>
        </p:nvSpPr>
        <p:spPr/>
        <p:txBody>
          <a:bodyPr/>
          <a:lstStyle/>
          <a:p>
            <a:r>
              <a:rPr lang="en-US"/>
              <a:t>Module 08</a:t>
            </a:r>
            <a:endParaRPr lang="en-US" dirty="0"/>
          </a:p>
          <a:p>
            <a:r>
              <a:rPr lang="en-US" dirty="0"/>
              <a:t>High Velocity Data Processing</a:t>
            </a:r>
          </a:p>
          <a:p>
            <a:r>
              <a:rPr lang="en-US" dirty="0"/>
              <a:t>Apache Kafka</a:t>
            </a:r>
          </a:p>
        </p:txBody>
      </p:sp>
      <p:sp>
        <p:nvSpPr>
          <p:cNvPr id="6" name="Footer Placeholder 5"/>
          <p:cNvSpPr>
            <a:spLocks noGrp="1"/>
          </p:cNvSpPr>
          <p:nvPr>
            <p:ph type="ftr" sz="quarter" idx="11"/>
          </p:nvPr>
        </p:nvSpPr>
        <p:spPr/>
        <p:txBody>
          <a:bodyPr/>
          <a:lstStyle/>
          <a:p>
            <a:r>
              <a:rPr lang="en-US"/>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Kafka</a:t>
            </a:r>
          </a:p>
        </p:txBody>
      </p:sp>
      <p:sp>
        <p:nvSpPr>
          <p:cNvPr id="3" name="Content Placeholder 2"/>
          <p:cNvSpPr>
            <a:spLocks noGrp="1"/>
          </p:cNvSpPr>
          <p:nvPr>
            <p:ph idx="1"/>
          </p:nvPr>
        </p:nvSpPr>
        <p:spPr/>
        <p:txBody>
          <a:bodyPr>
            <a:normAutofit fontScale="92500"/>
          </a:bodyPr>
          <a:lstStyle/>
          <a:p>
            <a:r>
              <a:rPr lang="en-US" dirty="0"/>
              <a:t>Apache Kafka is fast becoming the preferred messaging infrastructure for dealing with contemporary, data-centric workloads such as Internet of Things, gaming and online advertising</a:t>
            </a:r>
          </a:p>
          <a:p>
            <a:r>
              <a:rPr lang="en-US" dirty="0"/>
              <a:t>The ability to ingest data at a lightening speed makes it an ideal choice for building complex data processing pipelines</a:t>
            </a:r>
          </a:p>
          <a:p>
            <a:r>
              <a:rPr lang="en-US" dirty="0"/>
              <a:t>Kafka is designed from the ground up to deal with transporting millions of high velocity events generated in rapid succession</a:t>
            </a:r>
          </a:p>
          <a:p>
            <a:r>
              <a:rPr lang="en-US" dirty="0"/>
              <a:t>It guarantees low latency and “at-least-once”, delivery of messages to consumers</a:t>
            </a:r>
          </a:p>
          <a:p>
            <a:r>
              <a:rPr lang="en-US" dirty="0"/>
              <a:t>Kafka also supports retention of data for offline consumers</a:t>
            </a:r>
          </a:p>
          <a:p>
            <a:r>
              <a:rPr lang="en-US" dirty="0"/>
              <a:t> Which means that the data can be processed either in real-time or in offline/batch mode</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29337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Kafka</a:t>
            </a:r>
          </a:p>
        </p:txBody>
      </p:sp>
      <p:sp>
        <p:nvSpPr>
          <p:cNvPr id="3" name="Content Placeholder 2"/>
          <p:cNvSpPr>
            <a:spLocks noGrp="1"/>
          </p:cNvSpPr>
          <p:nvPr>
            <p:ph idx="1"/>
          </p:nvPr>
        </p:nvSpPr>
        <p:spPr>
          <a:xfrm>
            <a:off x="457200" y="1600200"/>
            <a:ext cx="8229600" cy="2590800"/>
          </a:xfrm>
        </p:spPr>
        <p:txBody>
          <a:bodyPr>
            <a:normAutofit/>
          </a:bodyPr>
          <a:lstStyle/>
          <a:p>
            <a:r>
              <a:rPr lang="en-US" dirty="0"/>
              <a:t>A producer publishes messages to a Kafka topic</a:t>
            </a:r>
          </a:p>
          <a:p>
            <a:r>
              <a:rPr lang="en-US" dirty="0"/>
              <a:t>Topics represent a logical collection of messages</a:t>
            </a:r>
          </a:p>
          <a:p>
            <a:r>
              <a:rPr lang="en-US" dirty="0"/>
              <a:t>Consumers subscribe to the Kafka topics to get the messages</a:t>
            </a:r>
          </a:p>
          <a:p>
            <a:r>
              <a:rPr lang="en-US" dirty="0"/>
              <a:t>Each consumer is a process or thread and these are organized into consumer groups</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pic>
        <p:nvPicPr>
          <p:cNvPr id="327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09600" y="4419599"/>
            <a:ext cx="7806549" cy="1895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4022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Kafka?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57700957"/>
              </p:ext>
            </p:extLst>
          </p:nvPr>
        </p:nvGraphicFramePr>
        <p:xfrm>
          <a:off x="457200" y="1600200"/>
          <a:ext cx="8229600" cy="33020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0840">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High Throughput</a:t>
                      </a:r>
                    </a:p>
                  </a:txBody>
                  <a:tcPr/>
                </a:tc>
                <a:tc>
                  <a:txBody>
                    <a:bodyPr/>
                    <a:lstStyle/>
                    <a:p>
                      <a:r>
                        <a:rPr lang="en-US" dirty="0"/>
                        <a:t>Support for up to millions of messages/s with relatively modest cluster computing hardware</a:t>
                      </a:r>
                    </a:p>
                  </a:txBody>
                  <a:tcPr/>
                </a:tc>
                <a:extLst>
                  <a:ext uri="{0D108BD9-81ED-4DB2-BD59-A6C34878D82A}">
                    <a16:rowId xmlns:a16="http://schemas.microsoft.com/office/drawing/2014/main" val="10001"/>
                  </a:ext>
                </a:extLst>
              </a:tr>
              <a:tr h="370840">
                <a:tc>
                  <a:txBody>
                    <a:bodyPr/>
                    <a:lstStyle/>
                    <a:p>
                      <a:r>
                        <a:rPr lang="en-US" dirty="0"/>
                        <a:t>Scalability</a:t>
                      </a:r>
                    </a:p>
                  </a:txBody>
                  <a:tcPr/>
                </a:tc>
                <a:tc>
                  <a:txBody>
                    <a:bodyPr/>
                    <a:lstStyle/>
                    <a:p>
                      <a:r>
                        <a:rPr lang="en-US" dirty="0"/>
                        <a:t>Horizontally</a:t>
                      </a:r>
                      <a:r>
                        <a:rPr lang="en-US" baseline="0" dirty="0"/>
                        <a:t> scalable with no down time</a:t>
                      </a:r>
                      <a:endParaRPr lang="en-US" dirty="0"/>
                    </a:p>
                  </a:txBody>
                  <a:tcPr/>
                </a:tc>
                <a:extLst>
                  <a:ext uri="{0D108BD9-81ED-4DB2-BD59-A6C34878D82A}">
                    <a16:rowId xmlns:a16="http://schemas.microsoft.com/office/drawing/2014/main" val="10002"/>
                  </a:ext>
                </a:extLst>
              </a:tr>
              <a:tr h="370840">
                <a:tc>
                  <a:txBody>
                    <a:bodyPr/>
                    <a:lstStyle/>
                    <a:p>
                      <a:r>
                        <a:rPr lang="en-US" dirty="0"/>
                        <a:t>Replication</a:t>
                      </a:r>
                    </a:p>
                  </a:txBody>
                  <a:tcPr/>
                </a:tc>
                <a:tc>
                  <a:txBody>
                    <a:bodyPr/>
                    <a:lstStyle/>
                    <a:p>
                      <a:r>
                        <a:rPr lang="en-US" dirty="0"/>
                        <a:t>Messages can be replicated across a cluster which provides</a:t>
                      </a:r>
                      <a:r>
                        <a:rPr lang="en-US" baseline="0" dirty="0"/>
                        <a:t> load balancing and  failure support </a:t>
                      </a:r>
                      <a:endParaRPr lang="en-US" dirty="0"/>
                    </a:p>
                  </a:txBody>
                  <a:tcPr/>
                </a:tc>
                <a:extLst>
                  <a:ext uri="{0D108BD9-81ED-4DB2-BD59-A6C34878D82A}">
                    <a16:rowId xmlns:a16="http://schemas.microsoft.com/office/drawing/2014/main" val="10003"/>
                  </a:ext>
                </a:extLst>
              </a:tr>
              <a:tr h="370840">
                <a:tc>
                  <a:txBody>
                    <a:bodyPr/>
                    <a:lstStyle/>
                    <a:p>
                      <a:r>
                        <a:rPr lang="en-US" dirty="0"/>
                        <a:t>Durability</a:t>
                      </a:r>
                    </a:p>
                  </a:txBody>
                  <a:tcPr/>
                </a:tc>
                <a:tc>
                  <a:txBody>
                    <a:bodyPr/>
                    <a:lstStyle/>
                    <a:p>
                      <a:r>
                        <a:rPr lang="en-US" dirty="0"/>
                        <a:t>Provides support for</a:t>
                      </a:r>
                      <a:r>
                        <a:rPr lang="en-US" baseline="0" dirty="0"/>
                        <a:t> persistence of messages even across network, disk and server failures</a:t>
                      </a:r>
                      <a:endParaRPr lang="en-US" dirty="0"/>
                    </a:p>
                  </a:txBody>
                  <a:tcPr/>
                </a:tc>
                <a:extLst>
                  <a:ext uri="{0D108BD9-81ED-4DB2-BD59-A6C34878D82A}">
                    <a16:rowId xmlns:a16="http://schemas.microsoft.com/office/drawing/2014/main" val="10004"/>
                  </a:ext>
                </a:extLst>
              </a:tr>
              <a:tr h="370840">
                <a:tc>
                  <a:txBody>
                    <a:bodyPr/>
                    <a:lstStyle/>
                    <a:p>
                      <a:r>
                        <a:rPr lang="en-US" dirty="0"/>
                        <a:t>Integration</a:t>
                      </a:r>
                    </a:p>
                  </a:txBody>
                  <a:tcPr/>
                </a:tc>
                <a:tc>
                  <a:txBody>
                    <a:bodyPr/>
                    <a:lstStyle/>
                    <a:p>
                      <a:r>
                        <a:rPr lang="en-US" dirty="0"/>
                        <a:t>Kafka can be used with real time streaming systems like Spark Streaming and Storm</a:t>
                      </a:r>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52288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057400" y="2133600"/>
            <a:ext cx="4838700" cy="22849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What Is a Log?</a:t>
            </a: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A log is perhaps the simplest possible storage abstraction</a:t>
            </a:r>
          </a:p>
          <a:p>
            <a:r>
              <a:rPr lang="en-US" dirty="0"/>
              <a:t>It is an append-only, totally-ordered sequence of records ordered by time. It looks like this:</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r>
              <a:rPr lang="en-US" dirty="0"/>
              <a:t>Records are appended to the end of the log, and reads proceed left-to-right</a:t>
            </a:r>
          </a:p>
          <a:p>
            <a:r>
              <a:rPr lang="en-US" dirty="0"/>
              <a:t>Each entry is assigned a unique sequential log entry number</a:t>
            </a:r>
          </a:p>
          <a:p>
            <a:r>
              <a:rPr lang="en-US" dirty="0"/>
              <a:t>The ordering of records defines a notion of "time" </a:t>
            </a:r>
          </a:p>
          <a:p>
            <a:r>
              <a:rPr lang="en-US" dirty="0"/>
              <a:t>Since entries to the left are defined to be older then entries to the right</a:t>
            </a:r>
          </a:p>
          <a:p>
            <a:r>
              <a:rPr lang="en-US" dirty="0"/>
              <a:t>Log entry number can be thought of as the "timestamp" of the entry</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
        <p:nvSpPr>
          <p:cNvPr id="6" name="AutoShape 2" descr="https://content.linkedin.com/content/dam/engineering/en-us/blog/migrated/lo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https://content.linkedin.com/content/dam/engineering/en-us/blog/migrated/log.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330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Log?</a:t>
            </a:r>
          </a:p>
        </p:txBody>
      </p:sp>
      <p:sp>
        <p:nvSpPr>
          <p:cNvPr id="3" name="Content Placeholder 2"/>
          <p:cNvSpPr>
            <a:spLocks noGrp="1"/>
          </p:cNvSpPr>
          <p:nvPr>
            <p:ph idx="1"/>
          </p:nvPr>
        </p:nvSpPr>
        <p:spPr/>
        <p:txBody>
          <a:bodyPr/>
          <a:lstStyle/>
          <a:p>
            <a:r>
              <a:rPr lang="en-US" dirty="0"/>
              <a:t>The ordering of records defines a notion of "time" since entries to the left are defined to be older then entries to the right. The log entry number can be thought of as the "timestamp" of the entry. </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4156189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Logs in Databases (Commit Logs)</a:t>
            </a:r>
          </a:p>
        </p:txBody>
      </p:sp>
      <p:sp>
        <p:nvSpPr>
          <p:cNvPr id="3" name="Content Placeholder 2"/>
          <p:cNvSpPr>
            <a:spLocks noGrp="1"/>
          </p:cNvSpPr>
          <p:nvPr>
            <p:ph idx="1"/>
          </p:nvPr>
        </p:nvSpPr>
        <p:spPr/>
        <p:txBody>
          <a:bodyPr>
            <a:normAutofit/>
          </a:bodyPr>
          <a:lstStyle/>
          <a:p>
            <a:r>
              <a:rPr lang="en-US" dirty="0"/>
              <a:t>The most crucial structure for database recovery operations</a:t>
            </a:r>
          </a:p>
          <a:p>
            <a:r>
              <a:rPr lang="en-US" dirty="0"/>
              <a:t>Store all of the changes made to the database as they occur</a:t>
            </a:r>
          </a:p>
          <a:p>
            <a:r>
              <a:rPr lang="en-US" dirty="0"/>
              <a:t>Only reliable source of information about current state of the database</a:t>
            </a:r>
          </a:p>
          <a:p>
            <a:r>
              <a:rPr lang="en-US" dirty="0"/>
              <a:t>Used to recover consistent state of a database, upon failure</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253055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Messaging System? </a:t>
            </a:r>
          </a:p>
        </p:txBody>
      </p:sp>
      <p:sp>
        <p:nvSpPr>
          <p:cNvPr id="3" name="Content Placeholder 2"/>
          <p:cNvSpPr>
            <a:spLocks noGrp="1"/>
          </p:cNvSpPr>
          <p:nvPr>
            <p:ph idx="1"/>
          </p:nvPr>
        </p:nvSpPr>
        <p:spPr>
          <a:xfrm>
            <a:off x="457200" y="1600200"/>
            <a:ext cx="8229600" cy="1676400"/>
          </a:xfrm>
        </p:spPr>
        <p:txBody>
          <a:bodyPr>
            <a:normAutofit fontScale="85000" lnSpcReduction="10000"/>
          </a:bodyPr>
          <a:lstStyle/>
          <a:p>
            <a:r>
              <a:rPr lang="en-US" dirty="0"/>
              <a:t>Responsible for transferring data from one application to another</a:t>
            </a:r>
          </a:p>
          <a:p>
            <a:r>
              <a:rPr lang="en-US" dirty="0"/>
              <a:t>So the applications can focus on data and not worry about how to share it</a:t>
            </a:r>
          </a:p>
          <a:p>
            <a:r>
              <a:rPr lang="en-US" dirty="0"/>
              <a:t>Distributed messaging is based on the concept of reliable message queuing</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pic>
        <p:nvPicPr>
          <p:cNvPr id="7" name="Picture 2" descr="Image result for messaging system pub sub point to point"/>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7625"/>
          <a:stretch/>
        </p:blipFill>
        <p:spPr bwMode="auto">
          <a:xfrm>
            <a:off x="762000" y="3276600"/>
            <a:ext cx="6817659" cy="32914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2808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924176" y="4267200"/>
            <a:ext cx="5238296" cy="23593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19400" y="1676400"/>
            <a:ext cx="5266872" cy="21571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What is a Messaging System? </a:t>
            </a:r>
          </a:p>
        </p:txBody>
      </p:sp>
      <p:sp>
        <p:nvSpPr>
          <p:cNvPr id="3" name="Content Placeholder 2"/>
          <p:cNvSpPr>
            <a:spLocks noGrp="1"/>
          </p:cNvSpPr>
          <p:nvPr>
            <p:ph idx="1"/>
          </p:nvPr>
        </p:nvSpPr>
        <p:spPr/>
        <p:txBody>
          <a:bodyPr/>
          <a:lstStyle/>
          <a:p>
            <a:r>
              <a:rPr lang="en-US" dirty="0"/>
              <a:t>Two types of messaging patterns are possible in a messaging system</a:t>
            </a:r>
          </a:p>
          <a:p>
            <a:pPr lvl="1"/>
            <a:r>
              <a:rPr lang="en-US" dirty="0"/>
              <a:t>Point to point</a:t>
            </a:r>
          </a:p>
          <a:p>
            <a:pPr marL="274320" lvl="1" indent="0">
              <a:buNone/>
            </a:pPr>
            <a:endParaRPr lang="en-US" dirty="0"/>
          </a:p>
          <a:p>
            <a:pPr lvl="1"/>
            <a:endParaRPr lang="en-US" dirty="0"/>
          </a:p>
          <a:p>
            <a:pPr lvl="1"/>
            <a:endParaRPr lang="en-US" dirty="0"/>
          </a:p>
          <a:p>
            <a:pPr marL="274320" lvl="1" indent="0">
              <a:buNone/>
            </a:pPr>
            <a:endParaRPr lang="en-US" dirty="0"/>
          </a:p>
          <a:p>
            <a:pPr lvl="1"/>
            <a:r>
              <a:rPr lang="en-US" dirty="0"/>
              <a:t>Publish-subscribe </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1561143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724758" y="3810000"/>
            <a:ext cx="5514242" cy="2705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Point to Point Messaging System</a:t>
            </a:r>
          </a:p>
        </p:txBody>
      </p:sp>
      <p:sp>
        <p:nvSpPr>
          <p:cNvPr id="3" name="Content Placeholder 2"/>
          <p:cNvSpPr>
            <a:spLocks noGrp="1"/>
          </p:cNvSpPr>
          <p:nvPr>
            <p:ph idx="1"/>
          </p:nvPr>
        </p:nvSpPr>
        <p:spPr>
          <a:xfrm>
            <a:off x="457200" y="1600200"/>
            <a:ext cx="8229600" cy="2743200"/>
          </a:xfrm>
        </p:spPr>
        <p:txBody>
          <a:bodyPr>
            <a:normAutofit fontScale="92500"/>
          </a:bodyPr>
          <a:lstStyle/>
          <a:p>
            <a:r>
              <a:rPr lang="en-US" dirty="0"/>
              <a:t>In a point-to-point system, messages are persisted in a queue</a:t>
            </a:r>
          </a:p>
          <a:p>
            <a:r>
              <a:rPr lang="en-US" dirty="0"/>
              <a:t>One or more consumers can consume messages</a:t>
            </a:r>
          </a:p>
          <a:p>
            <a:r>
              <a:rPr lang="en-US" dirty="0"/>
              <a:t>But each message can be consumed by one consumer only</a:t>
            </a:r>
          </a:p>
          <a:p>
            <a:r>
              <a:rPr lang="en-US" dirty="0"/>
              <a:t>Once a consumer reads a message it disappears from that queue</a:t>
            </a:r>
          </a:p>
          <a:p>
            <a:r>
              <a:rPr lang="en-US" dirty="0"/>
              <a:t>The following diagram depicts the structure</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155146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752600" y="4114800"/>
            <a:ext cx="5029200" cy="26151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a:t>Publish-Subscribe Messaging System </a:t>
            </a:r>
          </a:p>
        </p:txBody>
      </p:sp>
      <p:sp>
        <p:nvSpPr>
          <p:cNvPr id="3" name="Content Placeholder 2"/>
          <p:cNvSpPr>
            <a:spLocks noGrp="1"/>
          </p:cNvSpPr>
          <p:nvPr>
            <p:ph idx="1"/>
          </p:nvPr>
        </p:nvSpPr>
        <p:spPr>
          <a:xfrm>
            <a:off x="457200" y="1371600"/>
            <a:ext cx="8229600" cy="2895600"/>
          </a:xfrm>
        </p:spPr>
        <p:txBody>
          <a:bodyPr>
            <a:normAutofit fontScale="92500"/>
          </a:bodyPr>
          <a:lstStyle/>
          <a:p>
            <a:r>
              <a:rPr lang="en-US" dirty="0"/>
              <a:t>In the publish-subscribe system, messages are persisted in one or more topics (think file folders or feeds)</a:t>
            </a:r>
          </a:p>
          <a:p>
            <a:r>
              <a:rPr lang="en-US" dirty="0"/>
              <a:t>Unlike point-to-point system, consumers can subscribe to one or more topics and consume all the messages in that topic</a:t>
            </a:r>
          </a:p>
          <a:p>
            <a:r>
              <a:rPr lang="en-US" dirty="0"/>
              <a:t>Here message producers are called publishers and message consumers are called subscribers</a:t>
            </a:r>
          </a:p>
          <a:p>
            <a:r>
              <a:rPr lang="en-US" dirty="0"/>
              <a:t>The following diagram depicts the structure</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146951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View</a:t>
            </a:r>
          </a:p>
        </p:txBody>
      </p:sp>
      <p:sp>
        <p:nvSpPr>
          <p:cNvPr id="3" name="Footer Placeholder 2"/>
          <p:cNvSpPr>
            <a:spLocks noGrp="1"/>
          </p:cNvSpPr>
          <p:nvPr>
            <p:ph type="ftr" sz="quarter" idx="11"/>
          </p:nvPr>
        </p:nvSpPr>
        <p:spPr/>
        <p:txBody>
          <a:bodyPr/>
          <a:lstStyle/>
          <a:p>
            <a:r>
              <a:rPr lang="en-US"/>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8133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Publish-Subscribe Messaging System </a:t>
            </a:r>
          </a:p>
        </p:txBody>
      </p:sp>
      <p:sp>
        <p:nvSpPr>
          <p:cNvPr id="3" name="Content Placeholder 2"/>
          <p:cNvSpPr>
            <a:spLocks noGrp="1"/>
          </p:cNvSpPr>
          <p:nvPr>
            <p:ph idx="1"/>
          </p:nvPr>
        </p:nvSpPr>
        <p:spPr/>
        <p:txBody>
          <a:bodyPr/>
          <a:lstStyle/>
          <a:p>
            <a:r>
              <a:rPr lang="en-US" dirty="0"/>
              <a:t>One example of this model is Twitter</a:t>
            </a:r>
          </a:p>
          <a:p>
            <a:r>
              <a:rPr lang="en-US" dirty="0"/>
              <a:t>A publisher established an account (a topic)</a:t>
            </a:r>
          </a:p>
          <a:p>
            <a:r>
              <a:rPr lang="en-US" dirty="0"/>
              <a:t>Multiple subscriber then indicate interest in (subscribe) receiving tweets from that account</a:t>
            </a:r>
          </a:p>
          <a:p>
            <a:r>
              <a:rPr lang="en-US" dirty="0"/>
              <a:t>The publisher then enters (publish)  one or more tweets (message)</a:t>
            </a:r>
          </a:p>
          <a:p>
            <a:r>
              <a:rPr lang="en-US" dirty="0"/>
              <a:t>Each tweet (message) is then made available to every subscriber of that account (topic)</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235777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Architectural Landscape</a:t>
            </a:r>
          </a:p>
        </p:txBody>
      </p:sp>
      <p:sp>
        <p:nvSpPr>
          <p:cNvPr id="3" name="Footer Placeholder 2"/>
          <p:cNvSpPr>
            <a:spLocks noGrp="1"/>
          </p:cNvSpPr>
          <p:nvPr>
            <p:ph type="ftr" sz="quarter" idx="11"/>
          </p:nvPr>
        </p:nvSpPr>
        <p:spPr/>
        <p:txBody>
          <a:bodyPr/>
          <a:lstStyle/>
          <a:p>
            <a:r>
              <a:rPr lang="en-US"/>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21</a:t>
            </a:fld>
            <a:endParaRPr lang="en-US" dirty="0"/>
          </a:p>
        </p:txBody>
      </p:sp>
      <p:pic>
        <p:nvPicPr>
          <p:cNvPr id="3993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95001"/>
            <a:ext cx="7848600" cy="5886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094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Messages and Batches</a:t>
            </a:r>
          </a:p>
        </p:txBody>
      </p:sp>
      <p:sp>
        <p:nvSpPr>
          <p:cNvPr id="3" name="Content Placeholder 2"/>
          <p:cNvSpPr>
            <a:spLocks noGrp="1"/>
          </p:cNvSpPr>
          <p:nvPr>
            <p:ph idx="1"/>
          </p:nvPr>
        </p:nvSpPr>
        <p:spPr/>
        <p:txBody>
          <a:bodyPr>
            <a:normAutofit lnSpcReduction="10000"/>
          </a:bodyPr>
          <a:lstStyle/>
          <a:p>
            <a:r>
              <a:rPr lang="en-US" dirty="0"/>
              <a:t>The unit of data within Kafka is called a </a:t>
            </a:r>
            <a:r>
              <a:rPr lang="en-US" i="1" dirty="0"/>
              <a:t>message</a:t>
            </a:r>
            <a:endParaRPr lang="en-US" dirty="0"/>
          </a:p>
          <a:p>
            <a:r>
              <a:rPr lang="en-US" dirty="0"/>
              <a:t>If you are approaching Kafka from a database background, you can think of this as similar to a </a:t>
            </a:r>
            <a:r>
              <a:rPr lang="en-US" i="1" dirty="0"/>
              <a:t>row</a:t>
            </a:r>
            <a:r>
              <a:rPr lang="en-US" dirty="0"/>
              <a:t> or a </a:t>
            </a:r>
            <a:r>
              <a:rPr lang="en-US" i="1" dirty="0"/>
              <a:t>record</a:t>
            </a:r>
            <a:endParaRPr lang="en-US" dirty="0"/>
          </a:p>
          <a:p>
            <a:r>
              <a:rPr lang="en-US" dirty="0"/>
              <a:t>A message is simply an array of bytes, as far as Kafka is concerned, so the data contained within it does not have a specific format or meaning to Kafka</a:t>
            </a:r>
          </a:p>
          <a:p>
            <a:r>
              <a:rPr lang="en-US" dirty="0"/>
              <a:t>Messages can have an optional bit of metadata which is referred to as a key</a:t>
            </a:r>
          </a:p>
          <a:p>
            <a:r>
              <a:rPr lang="en-US" dirty="0"/>
              <a:t>The key is also a byte array, and as with the message, has no specific meaning to Kafka</a:t>
            </a:r>
          </a:p>
          <a:p>
            <a:r>
              <a:rPr lang="en-US" dirty="0"/>
              <a:t>Keys are used when messages are to be written to partitions in a more controlled manner.</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365572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and Batches</a:t>
            </a:r>
          </a:p>
        </p:txBody>
      </p:sp>
      <p:sp>
        <p:nvSpPr>
          <p:cNvPr id="3" name="Content Placeholder 2"/>
          <p:cNvSpPr>
            <a:spLocks noGrp="1"/>
          </p:cNvSpPr>
          <p:nvPr>
            <p:ph idx="1"/>
          </p:nvPr>
        </p:nvSpPr>
        <p:spPr/>
        <p:txBody>
          <a:bodyPr>
            <a:normAutofit fontScale="92500" lnSpcReduction="10000"/>
          </a:bodyPr>
          <a:lstStyle/>
          <a:p>
            <a:r>
              <a:rPr lang="en-US" dirty="0"/>
              <a:t>For efficiency, messages are written into Kafka in batches </a:t>
            </a:r>
          </a:p>
          <a:p>
            <a:r>
              <a:rPr lang="en-US" dirty="0"/>
              <a:t>A </a:t>
            </a:r>
            <a:r>
              <a:rPr lang="en-US" i="1" dirty="0"/>
              <a:t>batch</a:t>
            </a:r>
            <a:r>
              <a:rPr lang="en-US" dirty="0"/>
              <a:t> is just a collection of messages, all of which are being produced to the same topic and partition</a:t>
            </a:r>
          </a:p>
          <a:p>
            <a:r>
              <a:rPr lang="en-US" dirty="0"/>
              <a:t>An individual round trip across the network for each message would result in excessive overhead, and collecting messages together into a batch reduces this</a:t>
            </a:r>
          </a:p>
          <a:p>
            <a:r>
              <a:rPr lang="en-US" dirty="0"/>
              <a:t>This, of course, presents a tradeoff between latency and throughput…</a:t>
            </a:r>
          </a:p>
          <a:p>
            <a:r>
              <a:rPr lang="en-US" dirty="0"/>
              <a:t>The larger the batches, the more messages that can be handled per unit of time…</a:t>
            </a:r>
          </a:p>
          <a:p>
            <a:r>
              <a:rPr lang="en-US" dirty="0"/>
              <a:t>But the longer it takes an individual message to propagate</a:t>
            </a:r>
          </a:p>
          <a:p>
            <a:r>
              <a:rPr lang="en-US" dirty="0"/>
              <a:t>Batches are also typically compressed, which provides for more efficient data transfer and storage at the cost of some processing power</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1530323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5" name="Content Placeholder 4"/>
          <p:cNvSpPr>
            <a:spLocks noGrp="1"/>
          </p:cNvSpPr>
          <p:nvPr>
            <p:ph idx="1"/>
          </p:nvPr>
        </p:nvSpPr>
        <p:spPr>
          <a:xfrm>
            <a:off x="457200" y="1600200"/>
            <a:ext cx="8229600" cy="2667000"/>
          </a:xfrm>
        </p:spPr>
        <p:txBody>
          <a:bodyPr>
            <a:normAutofit/>
          </a:bodyPr>
          <a:lstStyle/>
          <a:p>
            <a:r>
              <a:rPr lang="en-US" dirty="0"/>
              <a:t>Messages are organized into topics, and each topic is split into partitions</a:t>
            </a:r>
          </a:p>
          <a:p>
            <a:r>
              <a:rPr lang="en-US" dirty="0"/>
              <a:t>Each partition is an immutable, time-sequenced log of messages on disk</a:t>
            </a:r>
          </a:p>
          <a:p>
            <a:r>
              <a:rPr lang="en-US" dirty="0"/>
              <a:t>Note that time ordering is guaranteed within, but not across, partitions</a:t>
            </a:r>
          </a:p>
        </p:txBody>
      </p:sp>
      <p:sp>
        <p:nvSpPr>
          <p:cNvPr id="3" name="Footer Placeholder 2"/>
          <p:cNvSpPr>
            <a:spLocks noGrp="1"/>
          </p:cNvSpPr>
          <p:nvPr>
            <p:ph type="ftr" sz="quarter" idx="11"/>
          </p:nvPr>
        </p:nvSpPr>
        <p:spPr/>
        <p:txBody>
          <a:bodyPr/>
          <a:lstStyle/>
          <a:p>
            <a:r>
              <a:rPr lang="en-US"/>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24</a:t>
            </a:fld>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63" y="4524375"/>
            <a:ext cx="8431937" cy="2028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362180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a:xfrm>
            <a:off x="457200" y="1600200"/>
            <a:ext cx="8229600" cy="2590800"/>
          </a:xfrm>
        </p:spPr>
        <p:txBody>
          <a:bodyPr>
            <a:normAutofit fontScale="85000" lnSpcReduction="10000"/>
          </a:bodyPr>
          <a:lstStyle/>
          <a:p>
            <a:r>
              <a:rPr lang="en-US" dirty="0"/>
              <a:t>Here we show a topic with 4 partitions, with writes being appended to the end of each one</a:t>
            </a:r>
          </a:p>
          <a:p>
            <a:r>
              <a:rPr lang="en-US" dirty="0"/>
              <a:t>Partitions are also the way Kafka provides redundancy and scalability</a:t>
            </a:r>
          </a:p>
          <a:p>
            <a:r>
              <a:rPr lang="en-US" dirty="0"/>
              <a:t>Each partition can be hosted on a different server</a:t>
            </a:r>
          </a:p>
          <a:p>
            <a:r>
              <a:rPr lang="en-US" dirty="0"/>
              <a:t>This means that a single topic can be scaled horizontally across multiple servers…</a:t>
            </a:r>
          </a:p>
          <a:p>
            <a:r>
              <a:rPr lang="en-US" dirty="0"/>
              <a:t>To provide for performance far beyond the ability of a single server</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pic>
        <p:nvPicPr>
          <p:cNvPr id="20482" name="Picture 2" descr="ch01 partitions"/>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371600" y="3771899"/>
            <a:ext cx="6628946" cy="30099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83533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Topics and Logs</a:t>
            </a:r>
            <a:br>
              <a:rPr lang="en-US" dirty="0"/>
            </a:br>
            <a:r>
              <a:rPr lang="en-US" sz="3100" dirty="0"/>
              <a:t>Architectural Detail</a:t>
            </a:r>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
        <p:nvSpPr>
          <p:cNvPr id="3" name="Content Placeholder 2"/>
          <p:cNvSpPr>
            <a:spLocks noGrp="1"/>
          </p:cNvSpPr>
          <p:nvPr>
            <p:ph idx="4294967295"/>
          </p:nvPr>
        </p:nvSpPr>
        <p:spPr>
          <a:xfrm>
            <a:off x="0" y="1600200"/>
            <a:ext cx="8229600" cy="4876800"/>
          </a:xfrm>
        </p:spPr>
        <p:txBody>
          <a:bodyPr/>
          <a:lstStyle/>
          <a:p>
            <a:r>
              <a:rPr lang="en-US" dirty="0"/>
              <a:t>.</a:t>
            </a:r>
          </a:p>
        </p:txBody>
      </p:sp>
      <p:pic>
        <p:nvPicPr>
          <p:cNvPr id="36866" name="Picture 2" descr="https://cdn.thenewstack.io/media/2017/02/5648a9e9-kafka-arch.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04800" y="2041967"/>
            <a:ext cx="8369082" cy="4114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875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p:txBody>
          <a:bodyPr>
            <a:normAutofit fontScale="92500"/>
          </a:bodyPr>
          <a:lstStyle/>
          <a:p>
            <a:r>
              <a:rPr lang="en-US" dirty="0"/>
              <a:t>Each partition is an ordered, immutable sequence of records that is continually appended to—a structured commit log</a:t>
            </a:r>
          </a:p>
          <a:p>
            <a:r>
              <a:rPr lang="en-US" dirty="0"/>
              <a:t>The records in the partitions are each assigned a sequential id number called the </a:t>
            </a:r>
            <a:r>
              <a:rPr lang="en-US" i="1" dirty="0"/>
              <a:t>offset</a:t>
            </a:r>
            <a:r>
              <a:rPr lang="en-US" dirty="0"/>
              <a:t> which uniquely identifies each record within the partition</a:t>
            </a:r>
          </a:p>
          <a:p>
            <a:r>
              <a:rPr lang="en-US" dirty="0"/>
              <a:t>The cluster retains all published records, whether or not they have been consumed using a configurable retention period</a:t>
            </a:r>
          </a:p>
          <a:p>
            <a:r>
              <a:rPr lang="en-US" dirty="0"/>
              <a:t>For example, if the retention policy is set to two days…</a:t>
            </a:r>
          </a:p>
          <a:p>
            <a:r>
              <a:rPr lang="en-US" dirty="0"/>
              <a:t>Then for the two days after a record is published, it is available for consumption after which it will be dropped to free up space</a:t>
            </a:r>
          </a:p>
          <a:p>
            <a:r>
              <a:rPr lang="en-US" dirty="0"/>
              <a:t>Kafka's performance is effectively constant with respect to data size so storing data for a long time is not a problem </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4147906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p:txBody>
          <a:bodyPr/>
          <a:lstStyle/>
          <a:p>
            <a:r>
              <a:rPr lang="en-US" dirty="0"/>
              <a:t>The partitions in the log serve several purposes…</a:t>
            </a:r>
          </a:p>
          <a:p>
            <a:r>
              <a:rPr lang="en-US" dirty="0"/>
              <a:t>First, they allow the log to scale beyond a size that will fit on a single server</a:t>
            </a:r>
          </a:p>
          <a:p>
            <a:r>
              <a:rPr lang="en-US" dirty="0"/>
              <a:t>Each individual partition must fit on the server that hosts it</a:t>
            </a:r>
          </a:p>
          <a:p>
            <a:r>
              <a:rPr lang="en-US" dirty="0"/>
              <a:t>But a topic may have many partitions (distributed across multiple servers)</a:t>
            </a:r>
          </a:p>
          <a:p>
            <a:r>
              <a:rPr lang="en-US" dirty="0"/>
              <a:t>This allows a topic to handle an arbitrary amount of data</a:t>
            </a:r>
          </a:p>
          <a:p>
            <a:r>
              <a:rPr lang="en-US" dirty="0"/>
              <a:t>Second partitions act as the unit of parallelism—more on that in a bit</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205332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kafka.apache.org/0102/images/log_consum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689148"/>
            <a:ext cx="4953000" cy="301645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a:xfrm>
            <a:off x="457200" y="1600200"/>
            <a:ext cx="8229600" cy="2590800"/>
          </a:xfrm>
        </p:spPr>
        <p:txBody>
          <a:bodyPr>
            <a:normAutofit/>
          </a:bodyPr>
          <a:lstStyle/>
          <a:p>
            <a:r>
              <a:rPr lang="en-US" dirty="0"/>
              <a:t>The only metadata retained on a per-consumer basis is the offset or position of that consumer in the log</a:t>
            </a:r>
          </a:p>
          <a:p>
            <a:r>
              <a:rPr lang="en-US" dirty="0"/>
              <a:t>This offset is controlled by the consumer and saved in a special Kafka topic</a:t>
            </a:r>
          </a:p>
          <a:p>
            <a:r>
              <a:rPr lang="en-US" dirty="0"/>
              <a:t>Normally a consumer will advance its offset linearly to the next as it reads records</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326511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High Velocity Data Processing?</a:t>
            </a:r>
          </a:p>
        </p:txBody>
      </p:sp>
      <p:sp>
        <p:nvSpPr>
          <p:cNvPr id="3" name="Content Placeholder 2"/>
          <p:cNvSpPr>
            <a:spLocks noGrp="1"/>
          </p:cNvSpPr>
          <p:nvPr>
            <p:ph idx="1"/>
          </p:nvPr>
        </p:nvSpPr>
        <p:spPr/>
        <p:txBody>
          <a:bodyPr/>
          <a:lstStyle/>
          <a:p>
            <a:r>
              <a:rPr lang="en-US" dirty="0"/>
              <a:t>AKA Streaming or Stream Processing</a:t>
            </a:r>
          </a:p>
          <a:p>
            <a:r>
              <a:rPr lang="en-US" dirty="0"/>
              <a:t>So far we have focused on batch processing of data file</a:t>
            </a:r>
          </a:p>
          <a:p>
            <a:pPr lvl="1"/>
            <a:r>
              <a:rPr lang="en-US" dirty="0"/>
              <a:t>Sitting in HDFS, queried with Hive, transformed with Pig &amp; Spark</a:t>
            </a:r>
          </a:p>
          <a:p>
            <a:pPr lvl="1"/>
            <a:r>
              <a:rPr lang="en-US" dirty="0"/>
              <a:t>Using </a:t>
            </a:r>
            <a:r>
              <a:rPr lang="en-US" dirty="0" err="1"/>
              <a:t>Sqoop</a:t>
            </a:r>
            <a:r>
              <a:rPr lang="en-US" dirty="0"/>
              <a:t> as an ingestion tool</a:t>
            </a:r>
            <a:r>
              <a:rPr lang="mr-IN" dirty="0"/>
              <a:t>…</a:t>
            </a:r>
            <a:r>
              <a:rPr lang="en-US" dirty="0"/>
              <a:t> sitting in databases</a:t>
            </a:r>
          </a:p>
          <a:p>
            <a:r>
              <a:rPr lang="en-US" dirty="0"/>
              <a:t>But how does new data get into </a:t>
            </a:r>
            <a:r>
              <a:rPr lang="en-US" dirty="0" err="1"/>
              <a:t>Hadoop</a:t>
            </a:r>
            <a:r>
              <a:rPr lang="en-US" dirty="0"/>
              <a:t> at the time it is generated?</a:t>
            </a:r>
          </a:p>
          <a:p>
            <a:pPr lvl="1"/>
            <a:r>
              <a:rPr lang="en-US" dirty="0"/>
              <a:t>New log entries from your web servers</a:t>
            </a:r>
          </a:p>
          <a:p>
            <a:pPr lvl="1"/>
            <a:r>
              <a:rPr lang="en-US" dirty="0"/>
              <a:t>New sensor data from you </a:t>
            </a:r>
            <a:r>
              <a:rPr lang="en-US" dirty="0" err="1"/>
              <a:t>IoT</a:t>
            </a:r>
            <a:r>
              <a:rPr lang="en-US" dirty="0"/>
              <a:t> systems</a:t>
            </a:r>
          </a:p>
          <a:p>
            <a:pPr lvl="1"/>
            <a:r>
              <a:rPr lang="en-US" dirty="0"/>
              <a:t>New transactions form </a:t>
            </a:r>
            <a:r>
              <a:rPr lang="en-US" dirty="0" err="1"/>
              <a:t>oyur</a:t>
            </a:r>
            <a:r>
              <a:rPr lang="en-US" dirty="0"/>
              <a:t> </a:t>
            </a:r>
            <a:r>
              <a:rPr lang="en-US" dirty="0" err="1"/>
              <a:t>PoS</a:t>
            </a:r>
            <a:r>
              <a:rPr lang="en-US" dirty="0"/>
              <a:t> systems</a:t>
            </a:r>
          </a:p>
          <a:p>
            <a:r>
              <a:rPr lang="en-US" dirty="0"/>
              <a:t>Stream processing lets you accept this data from external systems into your </a:t>
            </a:r>
            <a:r>
              <a:rPr lang="en-US" dirty="0" err="1"/>
              <a:t>Hadoop</a:t>
            </a:r>
            <a:r>
              <a:rPr lang="en-US" dirty="0"/>
              <a:t> cluster in real time</a:t>
            </a:r>
          </a:p>
          <a:p>
            <a:pPr lvl="1"/>
            <a:r>
              <a:rPr lang="en-US" dirty="0"/>
              <a:t>And you can even process it in real time on its arrival</a:t>
            </a:r>
          </a:p>
          <a:p>
            <a:pPr lvl="1"/>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2137112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kafka.apache.org/0102/images/log_consum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460548"/>
            <a:ext cx="4953000" cy="301645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a:xfrm>
            <a:off x="457200" y="1600200"/>
            <a:ext cx="8229600" cy="1981200"/>
          </a:xfrm>
        </p:spPr>
        <p:txBody>
          <a:bodyPr>
            <a:normAutofit fontScale="92500" lnSpcReduction="20000"/>
          </a:bodyPr>
          <a:lstStyle/>
          <a:p>
            <a:r>
              <a:rPr lang="en-US" dirty="0"/>
              <a:t>But, in fact, since the position is controlled by the consumer it can consume records in any order it likes</a:t>
            </a:r>
          </a:p>
          <a:p>
            <a:r>
              <a:rPr lang="en-US" dirty="0"/>
              <a:t>For example a consumer can reset to an older offset to reprocess data from the past</a:t>
            </a:r>
          </a:p>
          <a:p>
            <a:r>
              <a:rPr lang="en-US" dirty="0"/>
              <a:t>Or the consumer can skip ahead to the most recent record and start consuming from "now"</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3279303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p:txBody>
          <a:bodyPr>
            <a:normAutofit/>
          </a:bodyPr>
          <a:lstStyle/>
          <a:p>
            <a:r>
              <a:rPr lang="en-US" dirty="0"/>
              <a:t>So Kafka does not need complex logic to provide the consumers with their next message</a:t>
            </a:r>
          </a:p>
          <a:p>
            <a:r>
              <a:rPr lang="en-US" dirty="0"/>
              <a:t>This means that Kafka consumers are very cheap…</a:t>
            </a:r>
          </a:p>
          <a:p>
            <a:r>
              <a:rPr lang="en-US" dirty="0"/>
              <a:t>They can come and go without much impact on the cluster or on other consumers</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553096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Brokers and Clusters</a:t>
            </a:r>
          </a:p>
        </p:txBody>
      </p:sp>
      <p:sp>
        <p:nvSpPr>
          <p:cNvPr id="3" name="Content Placeholder 2"/>
          <p:cNvSpPr>
            <a:spLocks noGrp="1"/>
          </p:cNvSpPr>
          <p:nvPr>
            <p:ph idx="1"/>
          </p:nvPr>
        </p:nvSpPr>
        <p:spPr/>
        <p:txBody>
          <a:bodyPr/>
          <a:lstStyle/>
          <a:p>
            <a:pPr fontAlgn="base"/>
            <a:r>
              <a:rPr lang="en-US" dirty="0"/>
              <a:t>Each Kafka instance belonging to a cluster is called a broker</a:t>
            </a:r>
          </a:p>
          <a:p>
            <a:pPr fontAlgn="base"/>
            <a:r>
              <a:rPr lang="en-US" dirty="0"/>
              <a:t>The brokers primary responsibilities are…</a:t>
            </a:r>
          </a:p>
          <a:p>
            <a:pPr lvl="1" fontAlgn="base"/>
            <a:r>
              <a:rPr lang="en-US" dirty="0"/>
              <a:t>To receive messages from producers</a:t>
            </a:r>
          </a:p>
          <a:p>
            <a:pPr lvl="1" fontAlgn="base"/>
            <a:r>
              <a:rPr lang="en-US" dirty="0"/>
              <a:t>To assign offsets to these messages </a:t>
            </a:r>
          </a:p>
          <a:p>
            <a:pPr lvl="1" fontAlgn="base"/>
            <a:r>
              <a:rPr lang="en-US" dirty="0"/>
              <a:t>To commit these messages to persistent storage</a:t>
            </a:r>
          </a:p>
          <a:p>
            <a:pPr fontAlgn="base"/>
            <a:r>
              <a:rPr lang="en-US" dirty="0"/>
              <a:t>Each broker can easily handle thousands of partitions and millions of messages per second.</a:t>
            </a:r>
          </a:p>
          <a:p>
            <a:pPr fontAlgn="base"/>
            <a:r>
              <a:rPr lang="en-US" dirty="0"/>
              <a:t>The partitions in a topic may be distributed across multiple brokers</a:t>
            </a:r>
          </a:p>
          <a:p>
            <a:pPr fontAlgn="base"/>
            <a:r>
              <a:rPr lang="en-US" dirty="0"/>
              <a:t>This redundancy ensures high availability of messages</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1611197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Brokers and Clusters</a:t>
            </a:r>
            <a:br>
              <a:rPr lang="en-US" dirty="0"/>
            </a:br>
            <a:r>
              <a:rPr lang="en-US" sz="3100" dirty="0"/>
              <a:t>Architectural Detail</a:t>
            </a:r>
            <a:endParaRPr lang="en-US" dirty="0"/>
          </a:p>
        </p:txBody>
      </p:sp>
      <p:sp>
        <p:nvSpPr>
          <p:cNvPr id="3" name="Footer Placeholder 2"/>
          <p:cNvSpPr>
            <a:spLocks noGrp="1"/>
          </p:cNvSpPr>
          <p:nvPr>
            <p:ph type="ftr" sz="quarter" idx="11"/>
          </p:nvPr>
        </p:nvSpPr>
        <p:spPr/>
        <p:txBody>
          <a:bodyPr/>
          <a:lstStyle/>
          <a:p>
            <a:r>
              <a:rPr lang="en-US"/>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33</a:t>
            </a:fld>
            <a:endParaRPr lang="en-US" dirty="0"/>
          </a:p>
        </p:txBody>
      </p:sp>
      <p:pic>
        <p:nvPicPr>
          <p:cNvPr id="40962" name="Picture 2" descr="Image result for apache kafka"/>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52400" y="1752600"/>
            <a:ext cx="8572498" cy="4800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77945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Brokers and Clusters</a:t>
            </a:r>
          </a:p>
        </p:txBody>
      </p:sp>
      <p:sp>
        <p:nvSpPr>
          <p:cNvPr id="3" name="Content Placeholder 2"/>
          <p:cNvSpPr>
            <a:spLocks noGrp="1"/>
          </p:cNvSpPr>
          <p:nvPr>
            <p:ph idx="1"/>
          </p:nvPr>
        </p:nvSpPr>
        <p:spPr/>
        <p:txBody>
          <a:bodyPr>
            <a:normAutofit/>
          </a:bodyPr>
          <a:lstStyle/>
          <a:p>
            <a:r>
              <a:rPr lang="en-US" dirty="0"/>
              <a:t>Within a cluster of brokers, one will always function as the cluster </a:t>
            </a:r>
            <a:r>
              <a:rPr lang="en-US" i="1" dirty="0"/>
              <a:t>controller</a:t>
            </a:r>
            <a:endParaRPr lang="en-US" dirty="0"/>
          </a:p>
          <a:p>
            <a:r>
              <a:rPr lang="en-US" dirty="0"/>
              <a:t>This controller is elected automatically from the live broker members of the cluster</a:t>
            </a:r>
          </a:p>
          <a:p>
            <a:r>
              <a:rPr lang="en-US" dirty="0"/>
              <a:t>The controller is responsible for administrative operations, including assigning partitions to brokers and monitoring for broker failures</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1623561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Partitions</a:t>
            </a:r>
          </a:p>
        </p:txBody>
      </p:sp>
      <p:sp>
        <p:nvSpPr>
          <p:cNvPr id="3" name="Content Placeholder 2"/>
          <p:cNvSpPr>
            <a:spLocks noGrp="1"/>
          </p:cNvSpPr>
          <p:nvPr>
            <p:ph idx="1"/>
          </p:nvPr>
        </p:nvSpPr>
        <p:spPr/>
        <p:txBody>
          <a:bodyPr>
            <a:normAutofit/>
          </a:bodyPr>
          <a:lstStyle/>
          <a:p>
            <a:r>
              <a:rPr lang="en-US" dirty="0"/>
              <a:t>The partitions of each topic are distributed over servers in the Kafka cluster…</a:t>
            </a:r>
          </a:p>
          <a:p>
            <a:r>
              <a:rPr lang="en-US" dirty="0"/>
              <a:t>With each server handling data and requests for a share of the partitions</a:t>
            </a:r>
          </a:p>
          <a:p>
            <a:r>
              <a:rPr lang="en-US" dirty="0"/>
              <a:t>Each partition is replicated across a configurable number of servers for fault tolerance</a:t>
            </a:r>
          </a:p>
          <a:p>
            <a:r>
              <a:rPr lang="en-US" dirty="0"/>
              <a:t>While sending data, producers don’t mention the partition but consumers are aware of the available partitions</a:t>
            </a:r>
          </a:p>
          <a:p>
            <a:r>
              <a:rPr lang="en-US" dirty="0"/>
              <a:t>Kafka may use the message key to automatically group similar messages into a partition</a:t>
            </a:r>
          </a:p>
          <a:p>
            <a:r>
              <a:rPr lang="en-US" dirty="0"/>
              <a:t>This scheme enables Kafka to dynamically scale the messaging infrastructure</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2662173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Partitions</a:t>
            </a:r>
          </a:p>
        </p:txBody>
      </p:sp>
      <p:sp>
        <p:nvSpPr>
          <p:cNvPr id="3" name="Content Placeholder 2"/>
          <p:cNvSpPr>
            <a:spLocks noGrp="1"/>
          </p:cNvSpPr>
          <p:nvPr>
            <p:ph idx="1"/>
          </p:nvPr>
        </p:nvSpPr>
        <p:spPr/>
        <p:txBody>
          <a:bodyPr>
            <a:normAutofit/>
          </a:bodyPr>
          <a:lstStyle/>
          <a:p>
            <a:r>
              <a:rPr lang="en-US" dirty="0"/>
              <a:t>Each partition has one server which acts as the "leader" and zero or more servers which act as "followers“</a:t>
            </a:r>
          </a:p>
          <a:p>
            <a:r>
              <a:rPr lang="en-US" dirty="0"/>
              <a:t>The leader handles all read and write requests for the partition while the followers passively replicate the leader</a:t>
            </a:r>
          </a:p>
          <a:p>
            <a:r>
              <a:rPr lang="en-US" dirty="0"/>
              <a:t>If the leader fails, one of the followers will automatically be promoted become to the new leader</a:t>
            </a:r>
          </a:p>
          <a:p>
            <a:r>
              <a:rPr lang="en-US" dirty="0"/>
              <a:t>Each server acts as a leader for some of its partitions and a follower for others</a:t>
            </a:r>
          </a:p>
          <a:p>
            <a:r>
              <a:rPr lang="en-US" dirty="0"/>
              <a:t>This allow I/O load to be well balanced within the cluster</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1074179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Footer Placeholder 2"/>
          <p:cNvSpPr>
            <a:spLocks noGrp="1"/>
          </p:cNvSpPr>
          <p:nvPr>
            <p:ph type="ftr" sz="quarter" idx="11"/>
          </p:nvPr>
        </p:nvSpPr>
        <p:spPr/>
        <p:txBody>
          <a:bodyPr/>
          <a:lstStyle/>
          <a:p>
            <a:r>
              <a:rPr lang="en-US"/>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37</a:t>
            </a:fld>
            <a:endParaRPr lang="en-US" dirty="0"/>
          </a:p>
        </p:txBody>
      </p:sp>
      <p:pic>
        <p:nvPicPr>
          <p:cNvPr id="24578" name="Picture 2" descr="ch01 replication"/>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52400" y="1438274"/>
            <a:ext cx="8745681" cy="48101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21805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Content Placeholder 2"/>
          <p:cNvSpPr>
            <a:spLocks noGrp="1"/>
          </p:cNvSpPr>
          <p:nvPr>
            <p:ph idx="1"/>
          </p:nvPr>
        </p:nvSpPr>
        <p:spPr/>
        <p:txBody>
          <a:bodyPr/>
          <a:lstStyle/>
          <a:p>
            <a:r>
              <a:rPr lang="en-US" dirty="0"/>
              <a:t>In replication, each partition of a message has </a:t>
            </a:r>
            <a:r>
              <a:rPr lang="en-US" i="1" dirty="0"/>
              <a:t>n </a:t>
            </a:r>
            <a:r>
              <a:rPr lang="en-US" dirty="0"/>
              <a:t>replicas and can afford </a:t>
            </a:r>
            <a:r>
              <a:rPr lang="en-US" i="1" dirty="0"/>
              <a:t>n-1 </a:t>
            </a:r>
            <a:r>
              <a:rPr lang="en-US" dirty="0"/>
              <a:t>failures to guarantee message delivery</a:t>
            </a:r>
          </a:p>
          <a:p>
            <a:r>
              <a:rPr lang="en-US" dirty="0"/>
              <a:t>Out of the </a:t>
            </a:r>
            <a:r>
              <a:rPr lang="en-US" i="1" dirty="0"/>
              <a:t>n </a:t>
            </a:r>
            <a:r>
              <a:rPr lang="en-US" dirty="0"/>
              <a:t>replicas, one replica acts as the lead replica for the rest of the replicas</a:t>
            </a:r>
          </a:p>
          <a:p>
            <a:r>
              <a:rPr lang="en-US" dirty="0" err="1"/>
              <a:t>ZooKeeper</a:t>
            </a:r>
            <a:r>
              <a:rPr lang="en-US" dirty="0"/>
              <a:t> keeps the information about the lead replica and the current in-sync follower replica</a:t>
            </a:r>
          </a:p>
          <a:p>
            <a:r>
              <a:rPr lang="en-US" dirty="0"/>
              <a:t>The lead replica maintains the list of all in-sync follower replicas</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4170396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Role of </a:t>
            </a:r>
            <a:r>
              <a:rPr lang="en-US" dirty="0" err="1"/>
              <a:t>ZooKeeper</a:t>
            </a:r>
            <a:endParaRPr lang="en-US" dirty="0"/>
          </a:p>
        </p:txBody>
      </p:sp>
      <p:sp>
        <p:nvSpPr>
          <p:cNvPr id="3" name="Content Placeholder 2"/>
          <p:cNvSpPr>
            <a:spLocks noGrp="1"/>
          </p:cNvSpPr>
          <p:nvPr>
            <p:ph idx="1"/>
          </p:nvPr>
        </p:nvSpPr>
        <p:spPr/>
        <p:txBody>
          <a:bodyPr>
            <a:normAutofit/>
          </a:bodyPr>
          <a:lstStyle/>
          <a:p>
            <a:pPr fontAlgn="base"/>
            <a:r>
              <a:rPr lang="en-US" dirty="0"/>
              <a:t>Kafka uses Apache </a:t>
            </a:r>
            <a:r>
              <a:rPr lang="en-US" dirty="0" err="1"/>
              <a:t>ZooKeeper</a:t>
            </a:r>
            <a:r>
              <a:rPr lang="en-US" dirty="0"/>
              <a:t> as a distributed configuration store</a:t>
            </a:r>
          </a:p>
          <a:p>
            <a:pPr fontAlgn="base"/>
            <a:r>
              <a:rPr lang="en-US" dirty="0"/>
              <a:t>It forms the backbone of Kafka cluster that continuously monitors the health of the brokers</a:t>
            </a:r>
          </a:p>
          <a:p>
            <a:pPr fontAlgn="base"/>
            <a:r>
              <a:rPr lang="en-US" dirty="0"/>
              <a:t>When new brokers get added to the cluster, </a:t>
            </a:r>
            <a:r>
              <a:rPr lang="en-US" dirty="0" err="1"/>
              <a:t>ZooKeeper</a:t>
            </a:r>
            <a:r>
              <a:rPr lang="en-US" dirty="0"/>
              <a:t> will start utilizing it by creating topics and partitions on it</a:t>
            </a:r>
          </a:p>
          <a:p>
            <a:pPr fontAlgn="base"/>
            <a:r>
              <a:rPr lang="en-US" dirty="0"/>
              <a:t>Initial versions of Kafka used </a:t>
            </a:r>
            <a:r>
              <a:rPr lang="en-US" dirty="0" err="1"/>
              <a:t>ZooKeeper</a:t>
            </a:r>
            <a:r>
              <a:rPr lang="en-US" dirty="0"/>
              <a:t> for storing the partition and offset information for each consumer</a:t>
            </a:r>
          </a:p>
          <a:p>
            <a:pPr fontAlgn="base"/>
            <a:r>
              <a:rPr lang="en-US" dirty="0"/>
              <a:t>Starting from Kafka version 0.10, that information has moved to an internal Kafka topic</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51769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Aspects of Stream Processing </a:t>
            </a:r>
          </a:p>
        </p:txBody>
      </p:sp>
      <p:sp>
        <p:nvSpPr>
          <p:cNvPr id="3" name="Content Placeholder 2"/>
          <p:cNvSpPr>
            <a:spLocks noGrp="1"/>
          </p:cNvSpPr>
          <p:nvPr>
            <p:ph idx="1"/>
          </p:nvPr>
        </p:nvSpPr>
        <p:spPr/>
        <p:txBody>
          <a:bodyPr/>
          <a:lstStyle/>
          <a:p>
            <a:r>
              <a:rPr lang="en-US" dirty="0"/>
              <a:t>Accepting data from different sources into </a:t>
            </a:r>
            <a:r>
              <a:rPr lang="en-US" dirty="0" err="1"/>
              <a:t>Hadoop</a:t>
            </a:r>
            <a:endParaRPr lang="en-US" dirty="0"/>
          </a:p>
          <a:p>
            <a:r>
              <a:rPr lang="en-US" dirty="0"/>
              <a:t>Processing the data ASAP when it gets into there</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2180702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Producers</a:t>
            </a:r>
          </a:p>
        </p:txBody>
      </p:sp>
      <p:sp>
        <p:nvSpPr>
          <p:cNvPr id="3" name="Content Placeholder 2"/>
          <p:cNvSpPr>
            <a:spLocks noGrp="1"/>
          </p:cNvSpPr>
          <p:nvPr>
            <p:ph idx="1"/>
          </p:nvPr>
        </p:nvSpPr>
        <p:spPr/>
        <p:txBody>
          <a:bodyPr/>
          <a:lstStyle/>
          <a:p>
            <a:r>
              <a:rPr lang="en-US" dirty="0"/>
              <a:t>Producers publish data to the topics of their choice</a:t>
            </a:r>
          </a:p>
          <a:p>
            <a:r>
              <a:rPr lang="en-US" dirty="0"/>
              <a:t>The producer is responsible for choosing which record to assign to which partition within the topic</a:t>
            </a:r>
          </a:p>
          <a:p>
            <a:r>
              <a:rPr lang="en-US" dirty="0"/>
              <a:t>This can be done in a round-robin fashion simply to balance load</a:t>
            </a:r>
          </a:p>
          <a:p>
            <a:r>
              <a:rPr lang="en-US" dirty="0"/>
              <a:t>Or it can be done according to some partition function (say based on some key in the record)</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1909685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Consumers</a:t>
            </a:r>
          </a:p>
        </p:txBody>
      </p:sp>
      <p:sp>
        <p:nvSpPr>
          <p:cNvPr id="3" name="Content Placeholder 2"/>
          <p:cNvSpPr>
            <a:spLocks noGrp="1"/>
          </p:cNvSpPr>
          <p:nvPr>
            <p:ph idx="1"/>
          </p:nvPr>
        </p:nvSpPr>
        <p:spPr/>
        <p:txBody>
          <a:bodyPr>
            <a:normAutofit/>
          </a:bodyPr>
          <a:lstStyle/>
          <a:p>
            <a:r>
              <a:rPr lang="en-US" dirty="0"/>
              <a:t>Consumers label themselves with a </a:t>
            </a:r>
            <a:r>
              <a:rPr lang="en-US" i="1" dirty="0"/>
              <a:t>consumer group</a:t>
            </a:r>
            <a:r>
              <a:rPr lang="en-US" dirty="0"/>
              <a:t> name…</a:t>
            </a:r>
          </a:p>
          <a:p>
            <a:r>
              <a:rPr lang="en-US" dirty="0"/>
              <a:t>And each record published to a topic is delivered to one consumer instance within each subscribing consumer group</a:t>
            </a:r>
          </a:p>
          <a:p>
            <a:r>
              <a:rPr lang="en-US" dirty="0"/>
              <a:t>If all the consumer instances have the same consumer group, then the records will effectively be load balanced over the consumer instances</a:t>
            </a:r>
          </a:p>
          <a:p>
            <a:r>
              <a:rPr lang="en-US" dirty="0"/>
              <a:t>If all the consumer instances have different consumer groups, then each record will be broadcast to all the consumer processes</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4126836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Consumers</a:t>
            </a:r>
          </a:p>
        </p:txBody>
      </p:sp>
      <p:sp>
        <p:nvSpPr>
          <p:cNvPr id="3" name="Content Placeholder 2"/>
          <p:cNvSpPr>
            <a:spLocks noGrp="1"/>
          </p:cNvSpPr>
          <p:nvPr>
            <p:ph idx="1"/>
          </p:nvPr>
        </p:nvSpPr>
        <p:spPr>
          <a:xfrm>
            <a:off x="457200" y="1447800"/>
            <a:ext cx="8229600" cy="2743200"/>
          </a:xfrm>
        </p:spPr>
        <p:txBody>
          <a:bodyPr>
            <a:normAutofit fontScale="85000" lnSpcReduction="10000"/>
          </a:bodyPr>
          <a:lstStyle/>
          <a:p>
            <a:r>
              <a:rPr lang="en-US" dirty="0"/>
              <a:t>Consumers are clients that consume records from a cluster</a:t>
            </a:r>
          </a:p>
          <a:p>
            <a:r>
              <a:rPr lang="en-US" dirty="0"/>
              <a:t>Consumers work together as part of a </a:t>
            </a:r>
            <a:r>
              <a:rPr lang="en-US" i="1" dirty="0"/>
              <a:t>consumer group</a:t>
            </a:r>
            <a:endParaRPr lang="en-US" dirty="0"/>
          </a:p>
          <a:p>
            <a:r>
              <a:rPr lang="en-US" dirty="0"/>
              <a:t>This is one or more consumers that work together to consume a topic</a:t>
            </a:r>
          </a:p>
          <a:p>
            <a:r>
              <a:rPr lang="en-US" dirty="0"/>
              <a:t>The group assures each partition is only consumed by one member</a:t>
            </a:r>
          </a:p>
          <a:p>
            <a:r>
              <a:rPr lang="en-US" dirty="0"/>
              <a:t>Below there are three consumers in a single group consuming a topic</a:t>
            </a:r>
          </a:p>
          <a:p>
            <a:r>
              <a:rPr lang="en-US" dirty="0"/>
              <a:t>Two of the consumers are working from one partition each, while the third consumer is working from two partitions</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pic>
        <p:nvPicPr>
          <p:cNvPr id="23554" name="Picture 2" descr="ch01 consume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143000" y="3409950"/>
            <a:ext cx="6369009" cy="34480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05387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kafka.apache.org/0102/images/consumer-grou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2" y="3276600"/>
            <a:ext cx="6019798" cy="32004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Consumers</a:t>
            </a:r>
          </a:p>
        </p:txBody>
      </p:sp>
      <p:sp>
        <p:nvSpPr>
          <p:cNvPr id="3" name="Content Placeholder 2"/>
          <p:cNvSpPr>
            <a:spLocks noGrp="1"/>
          </p:cNvSpPr>
          <p:nvPr>
            <p:ph idx="1"/>
          </p:nvPr>
        </p:nvSpPr>
        <p:spPr>
          <a:xfrm>
            <a:off x="457200" y="1600200"/>
            <a:ext cx="8229600" cy="2223785"/>
          </a:xfrm>
        </p:spPr>
        <p:txBody>
          <a:bodyPr>
            <a:normAutofit/>
          </a:bodyPr>
          <a:lstStyle/>
          <a:p>
            <a:r>
              <a:rPr lang="en-US" dirty="0"/>
              <a:t>Here is an example of a two server Kafka cluster hosting a four partition (P0-P3) topic with two consumer groups</a:t>
            </a:r>
          </a:p>
          <a:p>
            <a:r>
              <a:rPr lang="en-US" dirty="0"/>
              <a:t>Consumer group A has two consumer instances and group B has four</a:t>
            </a:r>
          </a:p>
          <a:p>
            <a:pPr marL="0" indent="0">
              <a:buNone/>
            </a:pPr>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3617608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Consumers</a:t>
            </a:r>
          </a:p>
        </p:txBody>
      </p:sp>
      <p:sp>
        <p:nvSpPr>
          <p:cNvPr id="3" name="Content Placeholder 2"/>
          <p:cNvSpPr>
            <a:spLocks noGrp="1"/>
          </p:cNvSpPr>
          <p:nvPr>
            <p:ph idx="1"/>
          </p:nvPr>
        </p:nvSpPr>
        <p:spPr/>
        <p:txBody>
          <a:bodyPr/>
          <a:lstStyle/>
          <a:p>
            <a:r>
              <a:rPr lang="en-US" dirty="0"/>
              <a:t>Each group is composed of many consumer instances for scalability and fault tolerance</a:t>
            </a:r>
          </a:p>
          <a:p>
            <a:r>
              <a:rPr lang="en-US" dirty="0"/>
              <a:t>This is nothing more than an extension of typical publish-subscribe semantics…</a:t>
            </a:r>
          </a:p>
          <a:p>
            <a:r>
              <a:rPr lang="en-US" dirty="0"/>
              <a:t>But here the subscriber is a cluster of consumers instead of a single process</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2904221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lstStyle/>
          <a:p>
            <a:pPr fontAlgn="base"/>
            <a:r>
              <a:rPr lang="en-US" dirty="0"/>
              <a:t>Kafka consumers are typically part of a consumer group</a:t>
            </a:r>
          </a:p>
          <a:p>
            <a:pPr fontAlgn="base"/>
            <a:r>
              <a:rPr lang="en-US" dirty="0"/>
              <a:t>When multiple consumers are subscribed to a topic and belong to the same consumer group…</a:t>
            </a:r>
          </a:p>
          <a:p>
            <a:pPr fontAlgn="base"/>
            <a:r>
              <a:rPr lang="en-US" dirty="0"/>
              <a:t>Then each consumer in the group will receive messages from a different subset of the partitions in the topic</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2689461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2438400"/>
          </a:xfrm>
        </p:spPr>
        <p:txBody>
          <a:bodyPr/>
          <a:lstStyle/>
          <a:p>
            <a:pPr fontAlgn="base"/>
            <a:r>
              <a:rPr lang="en-US" dirty="0"/>
              <a:t>Lets take topic </a:t>
            </a:r>
            <a:r>
              <a:rPr lang="en-US" i="1" dirty="0"/>
              <a:t>t1</a:t>
            </a:r>
            <a:r>
              <a:rPr lang="en-US" dirty="0"/>
              <a:t> with 4 partitions</a:t>
            </a:r>
          </a:p>
          <a:p>
            <a:pPr fontAlgn="base"/>
            <a:r>
              <a:rPr lang="en-US" dirty="0"/>
              <a:t>Now suppose we created a new consumer, </a:t>
            </a:r>
            <a:r>
              <a:rPr lang="en-US" i="1" dirty="0"/>
              <a:t>c1</a:t>
            </a:r>
            <a:r>
              <a:rPr lang="en-US" dirty="0"/>
              <a:t>, which is the only consumer in group </a:t>
            </a:r>
            <a:r>
              <a:rPr lang="en-US" i="1" dirty="0"/>
              <a:t>g1</a:t>
            </a:r>
            <a:r>
              <a:rPr lang="en-US" dirty="0"/>
              <a:t> and use it to subscribe to topic </a:t>
            </a:r>
            <a:r>
              <a:rPr lang="en-US" i="1" dirty="0"/>
              <a:t>t1</a:t>
            </a:r>
            <a:endParaRPr lang="en-US" dirty="0"/>
          </a:p>
          <a:p>
            <a:pPr fontAlgn="base"/>
            <a:r>
              <a:rPr lang="en-US" dirty="0"/>
              <a:t>Consumer c1 will get all messages from all four of t1 partitions</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pic>
        <p:nvPicPr>
          <p:cNvPr id="26626" name="Picture 2" descr="ch04 consumer group 1 consu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038600"/>
            <a:ext cx="6241707" cy="27740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37212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lstStyle/>
          <a:p>
            <a:r>
              <a:rPr lang="en-US" dirty="0"/>
              <a:t>If we add another consumer, </a:t>
            </a:r>
            <a:r>
              <a:rPr lang="en-US" i="1" dirty="0"/>
              <a:t>c2</a:t>
            </a:r>
            <a:r>
              <a:rPr lang="en-US" dirty="0"/>
              <a:t> to group </a:t>
            </a:r>
            <a:r>
              <a:rPr lang="en-US" i="1" dirty="0"/>
              <a:t>g1</a:t>
            </a:r>
            <a:r>
              <a:rPr lang="en-US" dirty="0"/>
              <a:t>, each consumer will only get messages from two partitions</a:t>
            </a:r>
          </a:p>
          <a:p>
            <a:r>
              <a:rPr lang="en-US" dirty="0"/>
              <a:t>Perhaps messages from partition 0 and 2 go to </a:t>
            </a:r>
            <a:r>
              <a:rPr lang="en-US" i="1" dirty="0"/>
              <a:t>c1</a:t>
            </a:r>
            <a:r>
              <a:rPr lang="en-US" dirty="0"/>
              <a:t> and messages from partitions 1 and 3 go to consumer </a:t>
            </a:r>
            <a:r>
              <a:rPr lang="en-US" i="1" dirty="0"/>
              <a:t>c</a:t>
            </a:r>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pic>
        <p:nvPicPr>
          <p:cNvPr id="27650" name="Picture 2" descr="ch04 consumer group 2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6600"/>
            <a:ext cx="7250094" cy="34001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62546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1143000"/>
          </a:xfrm>
        </p:spPr>
        <p:txBody>
          <a:bodyPr/>
          <a:lstStyle/>
          <a:p>
            <a:r>
              <a:rPr lang="en-US" dirty="0"/>
              <a:t>If </a:t>
            </a:r>
            <a:r>
              <a:rPr lang="en-US" i="1" dirty="0"/>
              <a:t>g1</a:t>
            </a:r>
            <a:r>
              <a:rPr lang="en-US" dirty="0"/>
              <a:t> has 4 consumers, then each will read messages from a single partition</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pic>
        <p:nvPicPr>
          <p:cNvPr id="28674" name="Picture 2" descr="ch04 consumer group 4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95600"/>
            <a:ext cx="7248263" cy="32670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14529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1828800"/>
          </a:xfrm>
        </p:spPr>
        <p:txBody>
          <a:bodyPr/>
          <a:lstStyle/>
          <a:p>
            <a:r>
              <a:rPr lang="en-US" dirty="0"/>
              <a:t>If we add more consumers to a single group with a single topic than we have partitions…</a:t>
            </a:r>
          </a:p>
          <a:p>
            <a:r>
              <a:rPr lang="en-US" dirty="0"/>
              <a:t>Then some of the consumers will be idle and get no messages at all.</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pic>
        <p:nvPicPr>
          <p:cNvPr id="29698" name="Picture 2" descr="ch04 consumer group 5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29000"/>
            <a:ext cx="6163377" cy="3286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8010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Accepting Data into </a:t>
            </a:r>
            <a:r>
              <a:rPr lang="en-US" dirty="0" err="1"/>
              <a:t>Hadoop</a:t>
            </a:r>
            <a:r>
              <a:rPr lang="en-US" dirty="0"/>
              <a:t> in Real Time</a:t>
            </a:r>
            <a:br>
              <a:rPr lang="en-US" dirty="0"/>
            </a:br>
            <a:r>
              <a:rPr lang="en-US" dirty="0"/>
              <a:t>Using Kafka</a:t>
            </a:r>
          </a:p>
        </p:txBody>
      </p:sp>
      <p:sp>
        <p:nvSpPr>
          <p:cNvPr id="3" name="Content Placeholder 2"/>
          <p:cNvSpPr>
            <a:spLocks noGrp="1"/>
          </p:cNvSpPr>
          <p:nvPr>
            <p:ph idx="1"/>
          </p:nvPr>
        </p:nvSpPr>
        <p:spPr/>
        <p:txBody>
          <a:bodyPr>
            <a:normAutofit/>
          </a:bodyPr>
          <a:lstStyle/>
          <a:p>
            <a:r>
              <a:rPr lang="en-US" dirty="0"/>
              <a:t>Kafka is a general purpose publish and subscribe messaging system</a:t>
            </a:r>
          </a:p>
          <a:p>
            <a:r>
              <a:rPr lang="en-US" dirty="0"/>
              <a:t>Kafka servers/nodes accept and store incoming messages from data sources</a:t>
            </a:r>
          </a:p>
          <a:p>
            <a:r>
              <a:rPr lang="en-US" dirty="0"/>
              <a:t>Data sources are referred to as data publishers</a:t>
            </a:r>
          </a:p>
          <a:p>
            <a:r>
              <a:rPr lang="en-US" dirty="0"/>
              <a:t>Kafka stores messages into groupings as topics</a:t>
            </a:r>
          </a:p>
          <a:p>
            <a:r>
              <a:rPr lang="en-US" dirty="0"/>
              <a:t>Message consumers, known as subscribers, register interest with Kafka about one or more topics</a:t>
            </a:r>
          </a:p>
          <a:p>
            <a:r>
              <a:rPr lang="en-US" dirty="0"/>
              <a:t>When data is stored in a topic it is made available to that topic’s subscribers</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4084612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normAutofit fontScale="92500" lnSpcReduction="20000"/>
          </a:bodyPr>
          <a:lstStyle/>
          <a:p>
            <a:r>
              <a:rPr lang="en-US" dirty="0"/>
              <a:t>The main way we scale consumption of data from a Kafka topic is by adding more consumers to a consumer group</a:t>
            </a:r>
          </a:p>
          <a:p>
            <a:r>
              <a:rPr lang="en-US" dirty="0"/>
              <a:t>It is common for Kafka consumers to do high latency operations such as write to a database or to HDFS, or a time-consuming computation on the data</a:t>
            </a:r>
          </a:p>
          <a:p>
            <a:r>
              <a:rPr lang="en-US" dirty="0"/>
              <a:t>In these cases, a single consumer can’t possibly keep up with the rate data flows into a topic, and adding more consumers that share the load by having each consumer own just a subset of the partitions and messages is our main method of scaling</a:t>
            </a:r>
          </a:p>
          <a:p>
            <a:r>
              <a:rPr lang="en-US" dirty="0"/>
              <a:t>This is a good reason to create topics with a large number of partitions - it allows adding more consumers when the load increases</a:t>
            </a:r>
          </a:p>
          <a:p>
            <a:r>
              <a:rPr lang="en-US" dirty="0"/>
              <a:t>Keep in mind that there is no point in adding more consumers than you have partitions in a topic - some of the consumers will just be idle.</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1175343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normAutofit/>
          </a:bodyPr>
          <a:lstStyle/>
          <a:p>
            <a:r>
              <a:rPr lang="en-US" dirty="0"/>
              <a:t>It is very common to have multiple applications that need to read data from the same topic</a:t>
            </a:r>
          </a:p>
          <a:p>
            <a:r>
              <a:rPr lang="en-US" dirty="0"/>
              <a:t>In fact, one of the main design goals in Kafka was to make the data produced to Kafka topics available for many use-cases throughout the organization</a:t>
            </a:r>
          </a:p>
          <a:p>
            <a:r>
              <a:rPr lang="en-US" dirty="0"/>
              <a:t>In those cases, we want each application to get all of the messages, rather than just a subset</a:t>
            </a:r>
          </a:p>
          <a:p>
            <a:r>
              <a:rPr lang="en-US" dirty="0"/>
              <a:t>To make sure an application gets all the messages in a topic…</a:t>
            </a:r>
          </a:p>
          <a:p>
            <a:r>
              <a:rPr lang="en-US" dirty="0"/>
              <a:t>You make sure the application has its own consumer group</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1718424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1219200"/>
          </a:xfrm>
        </p:spPr>
        <p:txBody>
          <a:bodyPr>
            <a:normAutofit/>
          </a:bodyPr>
          <a:lstStyle/>
          <a:p>
            <a:r>
              <a:rPr lang="en-US" dirty="0"/>
              <a:t>If we add a new consumer group </a:t>
            </a:r>
            <a:r>
              <a:rPr lang="en-US" i="1" dirty="0"/>
              <a:t>2 </a:t>
            </a:r>
            <a:r>
              <a:rPr lang="en-US" dirty="0"/>
              <a:t>it will get messages in topic t1 independently of what </a:t>
            </a:r>
            <a:r>
              <a:rPr lang="en-US" i="1" dirty="0"/>
              <a:t>group1</a:t>
            </a:r>
            <a:r>
              <a:rPr lang="en-US" dirty="0"/>
              <a:t> is doing</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pic>
        <p:nvPicPr>
          <p:cNvPr id="30722" name="Picture 2" descr="ch04 two consumer grou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19400"/>
            <a:ext cx="4902200" cy="40561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73277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Guarantees</a:t>
            </a:r>
          </a:p>
        </p:txBody>
      </p:sp>
      <p:sp>
        <p:nvSpPr>
          <p:cNvPr id="3" name="Content Placeholder 2"/>
          <p:cNvSpPr>
            <a:spLocks noGrp="1"/>
          </p:cNvSpPr>
          <p:nvPr>
            <p:ph idx="1"/>
          </p:nvPr>
        </p:nvSpPr>
        <p:spPr/>
        <p:txBody>
          <a:bodyPr/>
          <a:lstStyle/>
          <a:p>
            <a:r>
              <a:rPr lang="en-US" dirty="0"/>
              <a:t>At a high-level Kafka gives the following guarantees:</a:t>
            </a:r>
          </a:p>
          <a:p>
            <a:r>
              <a:rPr lang="en-US" dirty="0"/>
              <a:t>Messages sent by a producer to a particular topic partition will be appended in the order they are sent</a:t>
            </a:r>
          </a:p>
          <a:p>
            <a:r>
              <a:rPr lang="en-US" dirty="0"/>
              <a:t>That is, if a record M1 is sent by the same producer as a record M2, and M1 is sent first, then M1 will have a lower offset than M2 and appear earlier in the log</a:t>
            </a:r>
          </a:p>
          <a:p>
            <a:r>
              <a:rPr lang="en-US" dirty="0"/>
              <a:t>A consumer instance sees records in the order they are stored in the log</a:t>
            </a:r>
          </a:p>
          <a:p>
            <a:r>
              <a:rPr lang="en-US" dirty="0"/>
              <a:t>For a topic with replication factor N, we will tolerate up to N-1 server failures without losing any records committed to the log</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2205048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Kafka</a:t>
            </a:r>
            <a:br>
              <a:rPr lang="en-US" dirty="0"/>
            </a:br>
            <a:r>
              <a:rPr lang="en-US" sz="3100" dirty="0"/>
              <a:t>Four Core APIs</a:t>
            </a:r>
            <a:endParaRPr lang="en-US" dirty="0"/>
          </a:p>
        </p:txBody>
      </p:sp>
      <p:sp>
        <p:nvSpPr>
          <p:cNvPr id="3" name="Content Placeholder 2"/>
          <p:cNvSpPr>
            <a:spLocks noGrp="1"/>
          </p:cNvSpPr>
          <p:nvPr>
            <p:ph idx="1"/>
          </p:nvPr>
        </p:nvSpPr>
        <p:spPr/>
        <p:txBody>
          <a:bodyPr>
            <a:normAutofit lnSpcReduction="10000"/>
          </a:bodyPr>
          <a:lstStyle/>
          <a:p>
            <a:r>
              <a:rPr lang="en-US" dirty="0"/>
              <a:t>The Producer API allows an application to publish a stream of records to one or more Kafka topics.</a:t>
            </a:r>
          </a:p>
          <a:p>
            <a:r>
              <a:rPr lang="en-US" dirty="0"/>
              <a:t>The Consumer API allows an application to subscribe to one or more topics</a:t>
            </a:r>
          </a:p>
          <a:p>
            <a:pPr lvl="1"/>
            <a:r>
              <a:rPr lang="en-US" dirty="0"/>
              <a:t>And process the stream of records produced to them</a:t>
            </a:r>
          </a:p>
          <a:p>
            <a:r>
              <a:rPr lang="en-US" dirty="0"/>
              <a:t>The Streams API allows an application to consume input streams from topics and produce output streams to topics</a:t>
            </a:r>
          </a:p>
          <a:p>
            <a:pPr lvl="1"/>
            <a:r>
              <a:rPr lang="en-US" dirty="0"/>
              <a:t>Effectively transforming the input streams to output streams</a:t>
            </a:r>
          </a:p>
          <a:p>
            <a:r>
              <a:rPr lang="en-US" dirty="0"/>
              <a:t>The Connector API allows building and running producers or consumers that connect topics to existing apps or data systems.</a:t>
            </a:r>
          </a:p>
          <a:p>
            <a:pPr lvl="1"/>
            <a:r>
              <a:rPr lang="en-US" dirty="0"/>
              <a:t>For example, a connector to a relational database might capture every change to a table</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39236860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Kafka Producer</a:t>
            </a:r>
            <a:br>
              <a:rPr lang="en-US" dirty="0"/>
            </a:br>
            <a:r>
              <a:rPr lang="en-US" sz="3100" dirty="0"/>
              <a:t>Overview</a:t>
            </a:r>
          </a:p>
        </p:txBody>
      </p:sp>
      <p:sp>
        <p:nvSpPr>
          <p:cNvPr id="3" name="Content Placeholder 2"/>
          <p:cNvSpPr>
            <a:spLocks noGrp="1"/>
          </p:cNvSpPr>
          <p:nvPr>
            <p:ph idx="1"/>
          </p:nvPr>
        </p:nvSpPr>
        <p:spPr/>
        <p:txBody>
          <a:bodyPr>
            <a:normAutofit lnSpcReduction="10000"/>
          </a:bodyPr>
          <a:lstStyle/>
          <a:p>
            <a:r>
              <a:rPr lang="en-US" dirty="0"/>
              <a:t>Here is an example of using a Kafka producer to send records with strings containing sequential numbers as key/value pairs</a:t>
            </a:r>
          </a:p>
          <a:p>
            <a:r>
              <a:rPr lang="en-US" dirty="0"/>
              <a:t>From an implementation perspective the produce has… </a:t>
            </a:r>
          </a:p>
          <a:p>
            <a:pPr lvl="1"/>
            <a:r>
              <a:rPr lang="en-US" dirty="0"/>
              <a:t>A pool of buffer space that holds records (messages) that haven't yet been transmitted to the server</a:t>
            </a:r>
          </a:p>
          <a:p>
            <a:pPr lvl="1"/>
            <a:r>
              <a:rPr lang="en-US" dirty="0"/>
              <a:t>A background I/O thread responsible for turning these records into requests and transmitting them to the Kafka cluster</a:t>
            </a:r>
          </a:p>
          <a:p>
            <a:r>
              <a:rPr lang="en-US" dirty="0"/>
              <a:t>The example shows the four principle phases of a Kafka producer’s lifecycle</a:t>
            </a:r>
          </a:p>
          <a:p>
            <a:pPr marL="731520" lvl="1" indent="-457200">
              <a:buFont typeface="+mj-lt"/>
              <a:buAutoNum type="arabicPeriod"/>
            </a:pPr>
            <a:r>
              <a:rPr lang="en-US" dirty="0"/>
              <a:t>Setting the operating configuration of the producer</a:t>
            </a:r>
          </a:p>
          <a:p>
            <a:pPr marL="731520" lvl="1" indent="-457200">
              <a:buFont typeface="+mj-lt"/>
              <a:buAutoNum type="arabicPeriod"/>
            </a:pPr>
            <a:r>
              <a:rPr lang="en-US" dirty="0"/>
              <a:t>Creating the producer</a:t>
            </a:r>
          </a:p>
          <a:p>
            <a:pPr marL="731520" lvl="1" indent="-457200">
              <a:buFont typeface="+mj-lt"/>
              <a:buAutoNum type="arabicPeriod"/>
            </a:pPr>
            <a:r>
              <a:rPr lang="en-US" dirty="0"/>
              <a:t>Sending one or more messages to brokers (servers)</a:t>
            </a:r>
          </a:p>
          <a:p>
            <a:pPr marL="731520" lvl="1" indent="-457200">
              <a:buFont typeface="+mj-lt"/>
              <a:buAutoNum type="arabicPeriod"/>
            </a:pPr>
            <a:r>
              <a:rPr lang="en-US" dirty="0"/>
              <a:t>Closing the producer to release any resources</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3965765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Kafka Producer</a:t>
            </a:r>
            <a:br>
              <a:rPr lang="en-US" sz="3600" dirty="0">
                <a:solidFill>
                  <a:srgbClr val="D2533C"/>
                </a:solidFill>
              </a:rPr>
            </a:br>
            <a:r>
              <a:rPr lang="en-US" sz="2800" dirty="0">
                <a:solidFill>
                  <a:srgbClr val="D2533C"/>
                </a:solidFill>
              </a:rPr>
              <a:t>Phase 1—Setting up the operational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following code snippet shows how to set up the operating configuration (phase 1) of a new Producer</a:t>
            </a:r>
          </a:p>
          <a:p>
            <a:pPr marL="0" indent="0">
              <a:buNone/>
            </a:pPr>
            <a:endParaRPr lang="en-US" dirty="0"/>
          </a:p>
          <a:p>
            <a:pPr marL="0" indent="0">
              <a:buNone/>
            </a:pPr>
            <a:r>
              <a:rPr lang="en-US" dirty="0"/>
              <a:t> Properties props = new Properties();</a:t>
            </a:r>
          </a:p>
          <a:p>
            <a:pPr marL="0" indent="0">
              <a:buNone/>
            </a:pPr>
            <a:r>
              <a:rPr lang="en-US" dirty="0"/>
              <a:t> </a:t>
            </a:r>
            <a:r>
              <a:rPr lang="en-US" dirty="0" err="1"/>
              <a:t>props.put</a:t>
            </a:r>
            <a:r>
              <a:rPr lang="en-US" dirty="0"/>
              <a:t>("</a:t>
            </a:r>
            <a:r>
              <a:rPr lang="en-US" dirty="0" err="1"/>
              <a:t>bootstrap.servers</a:t>
            </a:r>
            <a:r>
              <a:rPr lang="en-US" dirty="0"/>
              <a:t>", ” sandbox.hortonworks.com:6667");</a:t>
            </a:r>
          </a:p>
          <a:p>
            <a:pPr marL="0" indent="0">
              <a:buNone/>
            </a:pPr>
            <a:r>
              <a:rPr lang="en-US" dirty="0"/>
              <a:t> </a:t>
            </a:r>
            <a:r>
              <a:rPr lang="en-US" dirty="0" err="1"/>
              <a:t>props.put</a:t>
            </a:r>
            <a:r>
              <a:rPr lang="en-US" dirty="0"/>
              <a:t>("</a:t>
            </a:r>
            <a:r>
              <a:rPr lang="en-US" dirty="0" err="1"/>
              <a:t>acks</a:t>
            </a:r>
            <a:r>
              <a:rPr lang="en-US" dirty="0"/>
              <a:t>", "all");</a:t>
            </a:r>
          </a:p>
          <a:p>
            <a:pPr marL="0" indent="0">
              <a:buNone/>
            </a:pPr>
            <a:r>
              <a:rPr lang="en-US" dirty="0"/>
              <a:t> </a:t>
            </a:r>
            <a:r>
              <a:rPr lang="en-US" dirty="0" err="1"/>
              <a:t>props.put</a:t>
            </a:r>
            <a:r>
              <a:rPr lang="en-US" dirty="0"/>
              <a:t>("retries", 0);</a:t>
            </a:r>
          </a:p>
          <a:p>
            <a:pPr marL="0" indent="0">
              <a:buNone/>
            </a:pPr>
            <a:r>
              <a:rPr lang="en-US" dirty="0"/>
              <a:t> </a:t>
            </a:r>
            <a:r>
              <a:rPr lang="en-US" dirty="0" err="1"/>
              <a:t>props.put</a:t>
            </a:r>
            <a:r>
              <a:rPr lang="en-US" dirty="0"/>
              <a:t>("</a:t>
            </a:r>
            <a:r>
              <a:rPr lang="en-US" dirty="0" err="1"/>
              <a:t>batch.size</a:t>
            </a:r>
            <a:r>
              <a:rPr lang="en-US" dirty="0"/>
              <a:t>", 16384);</a:t>
            </a:r>
          </a:p>
          <a:p>
            <a:pPr marL="0" indent="0">
              <a:buNone/>
            </a:pPr>
            <a:r>
              <a:rPr lang="en-US" dirty="0"/>
              <a:t> </a:t>
            </a:r>
            <a:r>
              <a:rPr lang="en-US" dirty="0" err="1"/>
              <a:t>props.put</a:t>
            </a:r>
            <a:r>
              <a:rPr lang="en-US" dirty="0"/>
              <a:t>("linger.ms", 1);</a:t>
            </a:r>
          </a:p>
          <a:p>
            <a:pPr marL="0" indent="0">
              <a:buNone/>
            </a:pPr>
            <a:r>
              <a:rPr lang="en-US" dirty="0"/>
              <a:t> </a:t>
            </a:r>
            <a:r>
              <a:rPr lang="en-US" dirty="0" err="1"/>
              <a:t>props.put</a:t>
            </a:r>
            <a:r>
              <a:rPr lang="en-US" dirty="0"/>
              <a:t>("</a:t>
            </a:r>
            <a:r>
              <a:rPr lang="en-US" dirty="0" err="1"/>
              <a:t>buffer.memory</a:t>
            </a:r>
            <a:r>
              <a:rPr lang="en-US" dirty="0"/>
              <a:t>", 33554432);</a:t>
            </a:r>
          </a:p>
          <a:p>
            <a:pPr marL="0" indent="0">
              <a:buNone/>
            </a:pPr>
            <a:r>
              <a:rPr lang="en-US" dirty="0"/>
              <a:t> </a:t>
            </a:r>
            <a:r>
              <a:rPr lang="en-US" dirty="0" err="1"/>
              <a:t>props.put</a:t>
            </a:r>
            <a:r>
              <a:rPr lang="en-US" dirty="0"/>
              <a:t>("</a:t>
            </a:r>
            <a:r>
              <a:rPr lang="en-US" dirty="0" err="1"/>
              <a:t>key.serializer</a:t>
            </a:r>
            <a:r>
              <a:rPr lang="en-US" dirty="0"/>
              <a:t>", "</a:t>
            </a:r>
            <a:r>
              <a:rPr lang="en-US" dirty="0" err="1"/>
              <a:t>org.apache.kafka.common.serialization.StringSerializer</a:t>
            </a:r>
            <a:r>
              <a:rPr lang="en-US" dirty="0"/>
              <a:t>");</a:t>
            </a:r>
          </a:p>
          <a:p>
            <a:pPr marL="0" indent="0">
              <a:buNone/>
            </a:pPr>
            <a:r>
              <a:rPr lang="en-US" dirty="0"/>
              <a:t> </a:t>
            </a:r>
            <a:r>
              <a:rPr lang="en-US" dirty="0" err="1"/>
              <a:t>props.put</a:t>
            </a:r>
            <a:r>
              <a:rPr lang="en-US" dirty="0"/>
              <a:t>("</a:t>
            </a:r>
            <a:r>
              <a:rPr lang="en-US" dirty="0" err="1"/>
              <a:t>value.serializer</a:t>
            </a:r>
            <a:r>
              <a:rPr lang="en-US" dirty="0"/>
              <a:t>", "</a:t>
            </a:r>
            <a:r>
              <a:rPr lang="en-US" dirty="0" err="1"/>
              <a:t>org.apache.kafka.common.serialization.StringSerializer</a:t>
            </a:r>
            <a:r>
              <a:rPr lang="en-US" dirty="0"/>
              <a:t>");</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30354251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Producer</a:t>
            </a:r>
            <a:br>
              <a:rPr lang="en-US" sz="3200" dirty="0">
                <a:solidFill>
                  <a:srgbClr val="D2533C"/>
                </a:solidFill>
              </a:rPr>
            </a:br>
            <a:r>
              <a:rPr lang="en-US" sz="2500" dirty="0">
                <a:solidFill>
                  <a:srgbClr val="D2533C"/>
                </a:solidFill>
              </a:rPr>
              <a:t>Phase 1—Setting up the operational configuration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1353440"/>
              </p:ext>
            </p:extLst>
          </p:nvPr>
        </p:nvGraphicFramePr>
        <p:xfrm>
          <a:off x="457200" y="1752600"/>
          <a:ext cx="8229600" cy="22910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sz="1800" b="0" i="0" kern="1200" dirty="0" err="1">
                          <a:solidFill>
                            <a:schemeClr val="dk1"/>
                          </a:solidFill>
                          <a:effectLst/>
                          <a:latin typeface="+mn-lt"/>
                          <a:ea typeface="+mn-ea"/>
                          <a:cs typeface="+mn-cs"/>
                        </a:rPr>
                        <a:t>bootstrap.servers</a:t>
                      </a:r>
                      <a:endParaRPr lang="en-US" dirty="0"/>
                    </a:p>
                  </a:txBody>
                  <a:tcPr/>
                </a:tc>
                <a:tc>
                  <a:txBody>
                    <a:bodyPr/>
                    <a:lstStyle/>
                    <a:p>
                      <a:r>
                        <a:rPr lang="en-US" sz="1800" b="0" i="0" kern="1200" dirty="0">
                          <a:solidFill>
                            <a:schemeClr val="dk1"/>
                          </a:solidFill>
                          <a:effectLst/>
                          <a:latin typeface="+mn-lt"/>
                          <a:ea typeface="+mn-ea"/>
                          <a:cs typeface="+mn-cs"/>
                        </a:rPr>
                        <a:t>A list of host/port pairs to use for establishing the initial connection to the Kafka cluster</a:t>
                      </a:r>
                      <a:endParaRPr lang="en-US" dirty="0"/>
                    </a:p>
                  </a:txBody>
                  <a:tcPr/>
                </a:tc>
                <a:extLst>
                  <a:ext uri="{0D108BD9-81ED-4DB2-BD59-A6C34878D82A}">
                    <a16:rowId xmlns:a16="http://schemas.microsoft.com/office/drawing/2014/main" val="10001"/>
                  </a:ext>
                </a:extLst>
              </a:tr>
              <a:tr h="370840">
                <a:tc>
                  <a:txBody>
                    <a:bodyPr/>
                    <a:lstStyle/>
                    <a:p>
                      <a:r>
                        <a:rPr lang="en-US" dirty="0" err="1"/>
                        <a:t>key.serializer</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The producer will use this class to serialize the message key object to a byte array</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0002"/>
                  </a:ext>
                </a:extLst>
              </a:tr>
              <a:tr h="370840">
                <a:tc>
                  <a:txBody>
                    <a:bodyPr/>
                    <a:lstStyle/>
                    <a:p>
                      <a:r>
                        <a:rPr lang="en-US" dirty="0" err="1"/>
                        <a:t>value.serializer</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The producer will use this class to serialize the message value</a:t>
                      </a:r>
                      <a:r>
                        <a:rPr lang="en-US" baseline="0" dirty="0">
                          <a:solidFill>
                            <a:schemeClr val="dk1"/>
                          </a:solidFill>
                        </a:rPr>
                        <a:t> </a:t>
                      </a:r>
                      <a:r>
                        <a:rPr lang="en-US" dirty="0">
                          <a:solidFill>
                            <a:schemeClr val="dk1"/>
                          </a:solidFill>
                        </a:rPr>
                        <a:t>object to a byte array</a:t>
                      </a:r>
                      <a:endParaRPr lang="en-US" dirty="0"/>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3061794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Producer</a:t>
            </a:r>
            <a:br>
              <a:rPr lang="en-US" sz="3200" dirty="0">
                <a:solidFill>
                  <a:srgbClr val="D2533C"/>
                </a:solidFill>
              </a:rPr>
            </a:br>
            <a:r>
              <a:rPr lang="en-US" sz="2500" dirty="0">
                <a:solidFill>
                  <a:srgbClr val="D2533C"/>
                </a:solidFill>
              </a:rPr>
              <a:t>Phase 1—Setting up the operational configuration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6327961"/>
              </p:ext>
            </p:extLst>
          </p:nvPr>
        </p:nvGraphicFramePr>
        <p:xfrm>
          <a:off x="457200" y="1752600"/>
          <a:ext cx="8229600" cy="48514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err="1"/>
                        <a:t>acks</a:t>
                      </a:r>
                      <a:endParaRPr lang="en-US" dirty="0"/>
                    </a:p>
                  </a:txBody>
                  <a:tcPr/>
                </a:tc>
                <a:tc>
                  <a:txBody>
                    <a:bodyPr/>
                    <a:lstStyle/>
                    <a:p>
                      <a:r>
                        <a:rPr lang="en-US" sz="1800" b="0" i="0" kern="1200" dirty="0">
                          <a:solidFill>
                            <a:schemeClr val="dk1"/>
                          </a:solidFill>
                          <a:effectLst/>
                          <a:latin typeface="+mn-lt"/>
                          <a:ea typeface="+mn-ea"/>
                          <a:cs typeface="+mn-cs"/>
                        </a:rPr>
                        <a:t>The number of acknowledgments the producer requires the leader to have received before considering a request complete. This controls the durability of records that are sent.</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The following settings are allowed</a:t>
                      </a:r>
                    </a:p>
                    <a:p>
                      <a:endParaRPr lang="en-US" sz="18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b="0" i="0" kern="1200" dirty="0" err="1">
                          <a:solidFill>
                            <a:schemeClr val="dk1"/>
                          </a:solidFill>
                          <a:effectLst/>
                          <a:latin typeface="+mn-lt"/>
                          <a:ea typeface="+mn-ea"/>
                          <a:cs typeface="+mn-cs"/>
                        </a:rPr>
                        <a:t>acks</a:t>
                      </a:r>
                      <a:r>
                        <a:rPr lang="en-US" sz="1800" b="0" i="0" kern="1200" dirty="0">
                          <a:solidFill>
                            <a:schemeClr val="dk1"/>
                          </a:solidFill>
                          <a:effectLst/>
                          <a:latin typeface="+mn-lt"/>
                          <a:ea typeface="+mn-ea"/>
                          <a:cs typeface="+mn-cs"/>
                        </a:rPr>
                        <a:t>=0 If set to zero then the producer will not wait for any acknowledgment from the server at all..</a:t>
                      </a:r>
                    </a:p>
                    <a:p>
                      <a:pPr marL="285750" indent="-285750">
                        <a:buFont typeface="Arial" panose="020B0604020202020204" pitchFamily="34" charset="0"/>
                        <a:buChar char="•"/>
                      </a:pPr>
                      <a:r>
                        <a:rPr lang="en-US" sz="1800" b="0" i="0" kern="1200" dirty="0" err="1">
                          <a:solidFill>
                            <a:schemeClr val="dk1"/>
                          </a:solidFill>
                          <a:effectLst/>
                          <a:latin typeface="+mn-lt"/>
                          <a:ea typeface="+mn-ea"/>
                          <a:cs typeface="+mn-cs"/>
                        </a:rPr>
                        <a:t>acks</a:t>
                      </a:r>
                      <a:r>
                        <a:rPr lang="en-US" sz="1800" b="0" i="0" kern="1200" dirty="0">
                          <a:solidFill>
                            <a:schemeClr val="dk1"/>
                          </a:solidFill>
                          <a:effectLst/>
                          <a:latin typeface="+mn-lt"/>
                          <a:ea typeface="+mn-ea"/>
                          <a:cs typeface="+mn-cs"/>
                        </a:rPr>
                        <a:t>=1 This will mean the leader will write the record to its local log but will respond without awaiting full acknowledgemen</a:t>
                      </a:r>
                      <a:r>
                        <a:rPr lang="en-US" sz="1800" b="0" i="0" kern="1200" baseline="0" dirty="0">
                          <a:solidFill>
                            <a:schemeClr val="dk1"/>
                          </a:solidFill>
                          <a:effectLst/>
                          <a:latin typeface="+mn-lt"/>
                          <a:ea typeface="+mn-ea"/>
                          <a:cs typeface="+mn-cs"/>
                        </a:rPr>
                        <a:t>t </a:t>
                      </a:r>
                      <a:r>
                        <a:rPr lang="en-US" sz="1800" b="0" i="0" kern="1200" dirty="0">
                          <a:solidFill>
                            <a:schemeClr val="dk1"/>
                          </a:solidFill>
                          <a:effectLst/>
                          <a:latin typeface="+mn-lt"/>
                          <a:ea typeface="+mn-ea"/>
                          <a:cs typeface="+mn-cs"/>
                        </a:rPr>
                        <a:t>rom all followers. </a:t>
                      </a:r>
                    </a:p>
                    <a:p>
                      <a:pPr marL="285750" indent="-285750">
                        <a:buFont typeface="Arial" panose="020B0604020202020204" pitchFamily="34" charset="0"/>
                        <a:buChar char="•"/>
                      </a:pPr>
                      <a:r>
                        <a:rPr lang="en-US" sz="1800" b="0" i="0" kern="1200" dirty="0" err="1">
                          <a:solidFill>
                            <a:schemeClr val="dk1"/>
                          </a:solidFill>
                          <a:effectLst/>
                          <a:latin typeface="+mn-lt"/>
                          <a:ea typeface="+mn-ea"/>
                          <a:cs typeface="+mn-cs"/>
                        </a:rPr>
                        <a:t>acks</a:t>
                      </a:r>
                      <a:r>
                        <a:rPr lang="en-US" sz="1800" b="0" i="0" kern="1200" dirty="0">
                          <a:solidFill>
                            <a:schemeClr val="dk1"/>
                          </a:solidFill>
                          <a:effectLst/>
                          <a:latin typeface="+mn-lt"/>
                          <a:ea typeface="+mn-ea"/>
                          <a:cs typeface="+mn-cs"/>
                        </a:rPr>
                        <a:t>=all This means the leader will wait for the full set of in-sync replicas to acknowledge the record. This guarantees that the record will not be lost as long as at least one in-sync replica remains alive. This is the strongest available guarantee. </a:t>
                      </a:r>
                    </a:p>
                    <a:p>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3836360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Producer</a:t>
            </a:r>
            <a:br>
              <a:rPr lang="en-US" sz="3200" dirty="0">
                <a:solidFill>
                  <a:srgbClr val="D2533C"/>
                </a:solidFill>
              </a:rPr>
            </a:br>
            <a:r>
              <a:rPr lang="en-US" sz="2500" dirty="0">
                <a:solidFill>
                  <a:srgbClr val="D2533C"/>
                </a:solidFill>
              </a:rPr>
              <a:t>Phase 1—Setting up the operational configuration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14183190"/>
              </p:ext>
            </p:extLst>
          </p:nvPr>
        </p:nvGraphicFramePr>
        <p:xfrm>
          <a:off x="457200" y="2174240"/>
          <a:ext cx="8229600" cy="2473959"/>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sz="1800" b="0" i="0" kern="1200" dirty="0" err="1">
                          <a:solidFill>
                            <a:schemeClr val="dk1"/>
                          </a:solidFill>
                          <a:effectLst/>
                          <a:latin typeface="+mn-lt"/>
                          <a:ea typeface="+mn-ea"/>
                          <a:cs typeface="+mn-cs"/>
                        </a:rPr>
                        <a:t>batch.size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default batch size in bytes.</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The producer will attempt to batch records together into fewer requests whenever multiple records are being sent to the same partition.</a:t>
                      </a:r>
                      <a:endParaRPr lang="en-US" dirty="0"/>
                    </a:p>
                  </a:txBody>
                  <a:tcPr/>
                </a:tc>
                <a:extLst>
                  <a:ext uri="{0D108BD9-81ED-4DB2-BD59-A6C34878D82A}">
                    <a16:rowId xmlns:a16="http://schemas.microsoft.com/office/drawing/2014/main" val="10001"/>
                  </a:ext>
                </a:extLst>
              </a:tr>
              <a:tr h="370840">
                <a:tc>
                  <a:txBody>
                    <a:bodyPr/>
                    <a:lstStyle/>
                    <a:p>
                      <a:r>
                        <a:rPr lang="en-US" sz="1800" b="0" i="0" kern="1200" dirty="0">
                          <a:solidFill>
                            <a:schemeClr val="dk1"/>
                          </a:solidFill>
                          <a:effectLst/>
                          <a:latin typeface="+mn-lt"/>
                          <a:ea typeface="+mn-ea"/>
                          <a:cs typeface="+mn-cs"/>
                        </a:rPr>
                        <a:t>linger.ms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Adds</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a small amount of artificial delay.</a:t>
                      </a:r>
                      <a:r>
                        <a:rPr lang="en-US" sz="1800" b="0" i="0" kern="1200" baseline="0" dirty="0">
                          <a:solidFill>
                            <a:schemeClr val="dk1"/>
                          </a:solidFill>
                          <a:effectLst/>
                          <a:latin typeface="+mn-lt"/>
                          <a:ea typeface="+mn-ea"/>
                          <a:cs typeface="+mn-cs"/>
                        </a:rPr>
                        <a:t> R</a:t>
                      </a:r>
                      <a:r>
                        <a:rPr lang="en-US" sz="1800" b="0" i="0" kern="1200" dirty="0">
                          <a:solidFill>
                            <a:schemeClr val="dk1"/>
                          </a:solidFill>
                          <a:effectLst/>
                          <a:latin typeface="+mn-lt"/>
                          <a:ea typeface="+mn-ea"/>
                          <a:cs typeface="+mn-cs"/>
                        </a:rPr>
                        <a:t>ather than immediately sending out a record the producer will wait for up to the given delay to allow other records to be sent so that the sends can be batched together</a:t>
                      </a:r>
                      <a:endParaRPr lang="en-US" dirty="0"/>
                    </a:p>
                  </a:txBody>
                  <a:tcP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317157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Accepting Data into </a:t>
            </a:r>
            <a:r>
              <a:rPr lang="en-US" dirty="0" err="1"/>
              <a:t>Hadoop</a:t>
            </a:r>
            <a:r>
              <a:rPr lang="en-US" dirty="0"/>
              <a:t> in Real Time</a:t>
            </a:r>
            <a:br>
              <a:rPr lang="en-US" dirty="0"/>
            </a:br>
            <a:r>
              <a:rPr lang="en-US" dirty="0"/>
              <a:t>Using Kafka</a:t>
            </a:r>
          </a:p>
        </p:txBody>
      </p:sp>
      <p:sp>
        <p:nvSpPr>
          <p:cNvPr id="3" name="Content Placeholder 2"/>
          <p:cNvSpPr>
            <a:spLocks noGrp="1"/>
          </p:cNvSpPr>
          <p:nvPr>
            <p:ph idx="1"/>
          </p:nvPr>
        </p:nvSpPr>
        <p:spPr/>
        <p:txBody>
          <a:bodyPr>
            <a:normAutofit/>
          </a:bodyPr>
          <a:lstStyle/>
          <a:p>
            <a:r>
              <a:rPr lang="en-US" dirty="0"/>
              <a:t>Kafka systems may be used by apps executing on </a:t>
            </a:r>
            <a:r>
              <a:rPr lang="en-US" dirty="0" err="1"/>
              <a:t>Hadoop</a:t>
            </a:r>
            <a:endParaRPr lang="en-US" dirty="0"/>
          </a:p>
          <a:p>
            <a:r>
              <a:rPr lang="en-US" dirty="0"/>
              <a:t>But Kafka can also be used generally as a very high reliability and high performance message processing system</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1162655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Producer</a:t>
            </a:r>
            <a:br>
              <a:rPr lang="en-US" sz="3200" dirty="0">
                <a:solidFill>
                  <a:srgbClr val="D2533C"/>
                </a:solidFill>
              </a:rPr>
            </a:br>
            <a:r>
              <a:rPr lang="en-US" sz="2500" dirty="0">
                <a:solidFill>
                  <a:srgbClr val="D2533C"/>
                </a:solidFill>
              </a:rPr>
              <a:t>Phase 2—Creating the producer</a:t>
            </a:r>
            <a:endParaRPr lang="en-US" dirty="0"/>
          </a:p>
        </p:txBody>
      </p:sp>
      <p:sp>
        <p:nvSpPr>
          <p:cNvPr id="3" name="Content Placeholder 2"/>
          <p:cNvSpPr>
            <a:spLocks noGrp="1"/>
          </p:cNvSpPr>
          <p:nvPr>
            <p:ph idx="1"/>
          </p:nvPr>
        </p:nvSpPr>
        <p:spPr/>
        <p:txBody>
          <a:bodyPr>
            <a:normAutofit/>
          </a:bodyPr>
          <a:lstStyle/>
          <a:p>
            <a:r>
              <a:rPr lang="en-US" dirty="0"/>
              <a:t>The following code snippet shows how to create a new Producer with the previously specified configuration</a:t>
            </a:r>
          </a:p>
          <a:p>
            <a:pPr marL="0" indent="0">
              <a:buNone/>
            </a:pPr>
            <a:endParaRPr lang="en-US" sz="2200" dirty="0"/>
          </a:p>
          <a:p>
            <a:pPr marL="0" indent="0">
              <a:buNone/>
            </a:pPr>
            <a:r>
              <a:rPr lang="en-US" sz="2000" dirty="0"/>
              <a:t>Producer&lt;String, String&gt; producer = new </a:t>
            </a:r>
            <a:r>
              <a:rPr lang="en-US" sz="2000" dirty="0" err="1"/>
              <a:t>KafkaProducer</a:t>
            </a:r>
            <a:r>
              <a:rPr lang="en-US" sz="2000" dirty="0"/>
              <a:t>&lt;&gt;(props);</a:t>
            </a:r>
          </a:p>
          <a:p>
            <a:pPr marL="0" indent="0">
              <a:buNone/>
            </a:pPr>
            <a:endParaRPr lang="en-US" sz="2000" dirty="0"/>
          </a:p>
          <a:p>
            <a:r>
              <a:rPr lang="en-US" dirty="0"/>
              <a:t>Note, here the producer is expected to send messages with keys and values of type String</a:t>
            </a:r>
          </a:p>
          <a:p>
            <a:r>
              <a:rPr lang="en-US" dirty="0"/>
              <a:t>This declaration corresponds to the types of </a:t>
            </a:r>
            <a:r>
              <a:rPr lang="en-US" dirty="0" err="1"/>
              <a:t>serializers</a:t>
            </a:r>
            <a:r>
              <a:rPr lang="en-US" dirty="0"/>
              <a:t> indicated in the configuration</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3724964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normAutofit lnSpcReduction="10000"/>
          </a:bodyPr>
          <a:lstStyle/>
          <a:p>
            <a:r>
              <a:rPr lang="en-US" dirty="0"/>
              <a:t>We start by creating a </a:t>
            </a:r>
            <a:r>
              <a:rPr lang="en-US" dirty="0" err="1"/>
              <a:t>ProducerRecord</a:t>
            </a:r>
            <a:r>
              <a:rPr lang="en-US" dirty="0"/>
              <a:t>, which must include the topic we want to send the record to and a value we are sending</a:t>
            </a:r>
          </a:p>
          <a:p>
            <a:r>
              <a:rPr lang="en-US" dirty="0"/>
              <a:t>Optionally, we can also specify a key and a partition</a:t>
            </a:r>
          </a:p>
          <a:p>
            <a:r>
              <a:rPr lang="en-US" dirty="0"/>
              <a:t>Once we send the </a:t>
            </a:r>
            <a:r>
              <a:rPr lang="en-US" dirty="0" err="1"/>
              <a:t>ProducerRecord</a:t>
            </a:r>
            <a:r>
              <a:rPr lang="en-US" dirty="0"/>
              <a:t>, the first thing the producer will do is serialize the key and value objects to </a:t>
            </a:r>
            <a:r>
              <a:rPr lang="en-US" dirty="0" err="1"/>
              <a:t>ByteArrays</a:t>
            </a:r>
            <a:r>
              <a:rPr lang="en-US" dirty="0"/>
              <a:t>, so they can be sent over the network</a:t>
            </a:r>
          </a:p>
          <a:p>
            <a:endParaRPr lang="en-US" dirty="0"/>
          </a:p>
          <a:p>
            <a:pPr marL="0" indent="0">
              <a:buNone/>
            </a:pPr>
            <a:r>
              <a:rPr lang="en-US" dirty="0" err="1"/>
              <a:t>msg</a:t>
            </a:r>
            <a:r>
              <a:rPr lang="en-US" dirty="0"/>
              <a:t>= new </a:t>
            </a:r>
            <a:r>
              <a:rPr lang="en-US" dirty="0" err="1"/>
              <a:t>ProducerRecord</a:t>
            </a:r>
            <a:r>
              <a:rPr lang="en-US" dirty="0"/>
              <a:t>&lt;String, String&gt;(</a:t>
            </a:r>
          </a:p>
          <a:p>
            <a:pPr marL="0" indent="0">
              <a:buNone/>
            </a:pPr>
            <a:r>
              <a:rPr lang="en-US" dirty="0"/>
              <a:t>		"my-topic", 		</a:t>
            </a:r>
            <a:r>
              <a:rPr lang="en-US" dirty="0">
                <a:sym typeface="Wingdings" panose="05000000000000000000" pitchFamily="2" charset="2"/>
              </a:rPr>
              <a:t> topic to send to</a:t>
            </a:r>
            <a:endParaRPr lang="en-US" dirty="0"/>
          </a:p>
          <a:p>
            <a:pPr marL="0" indent="0">
              <a:buNone/>
            </a:pPr>
            <a:r>
              <a:rPr lang="en-US" dirty="0"/>
              <a:t>		</a:t>
            </a:r>
            <a:r>
              <a:rPr lang="en-US" dirty="0" err="1"/>
              <a:t>Integer.toString</a:t>
            </a:r>
            <a:r>
              <a:rPr lang="en-US" dirty="0"/>
              <a:t>(</a:t>
            </a:r>
            <a:r>
              <a:rPr lang="en-US" dirty="0" err="1"/>
              <a:t>i</a:t>
            </a:r>
            <a:r>
              <a:rPr lang="en-US" dirty="0"/>
              <a:t>),  	</a:t>
            </a:r>
            <a:r>
              <a:rPr lang="en-US" dirty="0">
                <a:sym typeface="Wingdings" panose="05000000000000000000" pitchFamily="2" charset="2"/>
              </a:rPr>
              <a:t> key, a string</a:t>
            </a:r>
            <a:endParaRPr lang="en-US" dirty="0"/>
          </a:p>
          <a:p>
            <a:pPr marL="0" indent="0">
              <a:buNone/>
            </a:pPr>
            <a:r>
              <a:rPr lang="en-US" dirty="0"/>
              <a:t>		</a:t>
            </a:r>
            <a:r>
              <a:rPr lang="en-US" dirty="0" err="1"/>
              <a:t>Integer.toString</a:t>
            </a:r>
            <a:r>
              <a:rPr lang="en-US" dirty="0"/>
              <a:t>(</a:t>
            </a:r>
            <a:r>
              <a:rPr lang="en-US" dirty="0" err="1"/>
              <a:t>i</a:t>
            </a:r>
            <a:r>
              <a:rPr lang="en-US" dirty="0"/>
              <a:t>)));	</a:t>
            </a:r>
            <a:r>
              <a:rPr lang="en-US" dirty="0">
                <a:sym typeface="Wingdings" panose="05000000000000000000" pitchFamily="2" charset="2"/>
              </a:rPr>
              <a:t> value, a string</a:t>
            </a:r>
            <a:endParaRPr lang="en-US" dirty="0"/>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4188346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Footer Placeholder 2"/>
          <p:cNvSpPr>
            <a:spLocks noGrp="1"/>
          </p:cNvSpPr>
          <p:nvPr>
            <p:ph type="ftr" sz="quarter" idx="11"/>
          </p:nvPr>
        </p:nvSpPr>
        <p:spPr/>
        <p:txBody>
          <a:bodyPr/>
          <a:lstStyle/>
          <a:p>
            <a:r>
              <a:rPr lang="en-US"/>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62</a:t>
            </a:fld>
            <a:endParaRPr lang="en-US" dirty="0"/>
          </a:p>
        </p:txBody>
      </p:sp>
      <p:pic>
        <p:nvPicPr>
          <p:cNvPr id="25602" name="Picture 2" descr="ch03 producer diagram"/>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52400" y="1524000"/>
            <a:ext cx="8890000" cy="5000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83238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a:t>Next, the data is sent to a </a:t>
            </a:r>
            <a:r>
              <a:rPr lang="en-US" dirty="0" err="1"/>
              <a:t>partitioner</a:t>
            </a:r>
            <a:endParaRPr lang="en-US" dirty="0"/>
          </a:p>
          <a:p>
            <a:r>
              <a:rPr lang="en-US" dirty="0"/>
              <a:t>If we specified a partition in the </a:t>
            </a:r>
            <a:r>
              <a:rPr lang="en-US" dirty="0" err="1"/>
              <a:t>ProducerRecord</a:t>
            </a:r>
            <a:r>
              <a:rPr lang="en-US" dirty="0"/>
              <a:t>, the </a:t>
            </a:r>
            <a:r>
              <a:rPr lang="en-US" dirty="0" err="1"/>
              <a:t>partitioner</a:t>
            </a:r>
            <a:r>
              <a:rPr lang="en-US" dirty="0"/>
              <a:t> doesn’t do anything and simply returns the partition we specified</a:t>
            </a:r>
          </a:p>
          <a:p>
            <a:r>
              <a:rPr lang="en-US" dirty="0"/>
              <a:t>If we didn’t, the </a:t>
            </a:r>
            <a:r>
              <a:rPr lang="en-US" dirty="0" err="1"/>
              <a:t>partitioner</a:t>
            </a:r>
            <a:r>
              <a:rPr lang="en-US" dirty="0"/>
              <a:t> will choose a partition for us, usually based on the </a:t>
            </a:r>
            <a:r>
              <a:rPr lang="en-US" dirty="0" err="1"/>
              <a:t>ProducerRecord</a:t>
            </a:r>
            <a:r>
              <a:rPr lang="en-US" dirty="0"/>
              <a:t> key</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22056893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a:t>Once a partition is selected, the producer knows which topic and partition the record will go to</a:t>
            </a:r>
          </a:p>
          <a:p>
            <a:r>
              <a:rPr lang="en-US" dirty="0"/>
              <a:t>It then adds the record to a batch of records that will also be sent to the same topic and partition</a:t>
            </a:r>
          </a:p>
          <a:p>
            <a:r>
              <a:rPr lang="en-US" dirty="0"/>
              <a:t>A separate thread is responsible for sending those batches of records to the appropriate Kafka brokers.</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21456592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a:t>When the broker receives the messages, it sends back a response</a:t>
            </a:r>
          </a:p>
          <a:p>
            <a:r>
              <a:rPr lang="en-US" dirty="0"/>
              <a:t>If the messages were successfully written to Kafka…</a:t>
            </a:r>
          </a:p>
          <a:p>
            <a:r>
              <a:rPr lang="en-US" dirty="0"/>
              <a:t>It will return a </a:t>
            </a:r>
            <a:r>
              <a:rPr lang="en-US" dirty="0" err="1"/>
              <a:t>RecordMetadata</a:t>
            </a:r>
            <a:r>
              <a:rPr lang="en-US" dirty="0"/>
              <a:t> object with the topic, partition and the offset of the record in the partition</a:t>
            </a:r>
          </a:p>
          <a:p>
            <a:r>
              <a:rPr lang="en-US" dirty="0"/>
              <a:t>If the broker failed to write the messages…</a:t>
            </a:r>
          </a:p>
          <a:p>
            <a:r>
              <a:rPr lang="en-US" dirty="0"/>
              <a:t>It will return an error</a:t>
            </a:r>
          </a:p>
          <a:p>
            <a:r>
              <a:rPr lang="en-US" dirty="0"/>
              <a:t>When the producer receives an error…</a:t>
            </a:r>
          </a:p>
          <a:p>
            <a:r>
              <a:rPr lang="en-US" dirty="0"/>
              <a:t>It may retry sending the message few more times before giving up and returning an error</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1188565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200" dirty="0">
                <a:solidFill>
                  <a:srgbClr val="D2533C"/>
                </a:solidFill>
              </a:rPr>
              <a:t>Kafka Producer</a:t>
            </a:r>
            <a:br>
              <a:rPr lang="en-US" sz="3200" dirty="0">
                <a:solidFill>
                  <a:srgbClr val="D2533C"/>
                </a:solidFill>
              </a:rPr>
            </a:br>
            <a:r>
              <a:rPr lang="en-US" sz="250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for(</a:t>
            </a:r>
            <a:r>
              <a:rPr lang="en-US" sz="2000" dirty="0" err="1"/>
              <a:t>int</a:t>
            </a:r>
            <a:r>
              <a:rPr lang="en-US" sz="2000" dirty="0"/>
              <a:t> </a:t>
            </a:r>
            <a:r>
              <a:rPr lang="en-US" sz="2000" dirty="0" err="1"/>
              <a:t>i</a:t>
            </a:r>
            <a:r>
              <a:rPr lang="en-US" sz="2000" dirty="0"/>
              <a:t> = 0; </a:t>
            </a:r>
            <a:r>
              <a:rPr lang="en-US" sz="2000" dirty="0" err="1"/>
              <a:t>i</a:t>
            </a:r>
            <a:r>
              <a:rPr lang="en-US" sz="2000" dirty="0"/>
              <a:t> &lt; 100; </a:t>
            </a:r>
            <a:r>
              <a:rPr lang="en-US" sz="2000" dirty="0" err="1"/>
              <a:t>i</a:t>
            </a:r>
            <a:r>
              <a:rPr lang="en-US" sz="2000" dirty="0"/>
              <a:t>++)</a:t>
            </a:r>
          </a:p>
          <a:p>
            <a:pPr marL="0" indent="0">
              <a:buNone/>
            </a:pPr>
            <a:r>
              <a:rPr lang="en-US" sz="2000" dirty="0"/>
              <a:t>     </a:t>
            </a:r>
            <a:r>
              <a:rPr lang="en-US" sz="2000" dirty="0" err="1"/>
              <a:t>producer.send</a:t>
            </a:r>
            <a:r>
              <a:rPr lang="en-US" sz="2000" dirty="0"/>
              <a:t>(</a:t>
            </a:r>
          </a:p>
          <a:p>
            <a:pPr marL="0" indent="0">
              <a:buNone/>
            </a:pPr>
            <a:r>
              <a:rPr lang="en-US" sz="2000" dirty="0"/>
              <a:t>	new </a:t>
            </a:r>
            <a:r>
              <a:rPr lang="en-US" sz="2000" dirty="0" err="1"/>
              <a:t>ProducerRecord</a:t>
            </a:r>
            <a:r>
              <a:rPr lang="en-US" sz="2000" dirty="0"/>
              <a:t>&lt;String, String&gt;(</a:t>
            </a:r>
          </a:p>
          <a:p>
            <a:pPr marL="0" indent="0">
              <a:buNone/>
            </a:pPr>
            <a:r>
              <a:rPr lang="en-US" sz="2000" dirty="0"/>
              <a:t>		"my-topic", </a:t>
            </a:r>
          </a:p>
          <a:p>
            <a:pPr marL="0" indent="0">
              <a:buNone/>
            </a:pPr>
            <a:r>
              <a:rPr lang="en-US" sz="2000" dirty="0"/>
              <a:t>		</a:t>
            </a:r>
            <a:r>
              <a:rPr lang="en-US" sz="2000" dirty="0" err="1"/>
              <a:t>Integer.toString</a:t>
            </a:r>
            <a:r>
              <a:rPr lang="en-US" sz="2000" dirty="0"/>
              <a:t>(</a:t>
            </a:r>
            <a:r>
              <a:rPr lang="en-US" sz="2000" dirty="0" err="1"/>
              <a:t>i</a:t>
            </a:r>
            <a:r>
              <a:rPr lang="en-US" sz="2000" dirty="0"/>
              <a:t>), </a:t>
            </a:r>
          </a:p>
          <a:p>
            <a:pPr marL="0" indent="0">
              <a:buNone/>
            </a:pPr>
            <a:r>
              <a:rPr lang="en-US" sz="2000" dirty="0"/>
              <a:t>		</a:t>
            </a:r>
            <a:r>
              <a:rPr lang="en-US" sz="2000" dirty="0" err="1"/>
              <a:t>Integer.toString</a:t>
            </a:r>
            <a:r>
              <a:rPr lang="en-US" sz="2000" dirty="0"/>
              <a:t>(</a:t>
            </a:r>
            <a:r>
              <a:rPr lang="en-US" sz="2000" dirty="0" err="1"/>
              <a:t>i</a:t>
            </a:r>
            <a:r>
              <a:rPr lang="en-US" sz="2000" dirty="0"/>
              <a:t>)));</a:t>
            </a:r>
          </a:p>
          <a:p>
            <a:pPr marL="0" indent="0">
              <a:buNone/>
            </a:pPr>
            <a:endParaRPr lang="en-US" sz="2000" dirty="0"/>
          </a:p>
          <a:p>
            <a:r>
              <a:rPr lang="en-US" sz="2000" dirty="0"/>
              <a:t>In this case the send() method is asynchronous with no callback</a:t>
            </a:r>
          </a:p>
          <a:p>
            <a:r>
              <a:rPr lang="en-US" sz="2000" dirty="0"/>
              <a:t>When called it adds the record to a buffer of pending record sends and immediately returns</a:t>
            </a:r>
          </a:p>
          <a:p>
            <a:r>
              <a:rPr lang="en-US" sz="2000" dirty="0"/>
              <a:t>This allows the producer to batch together individual records for efficiency</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3430291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200" dirty="0">
                <a:solidFill>
                  <a:srgbClr val="D2533C"/>
                </a:solidFill>
              </a:rPr>
              <a:t>Kafka Producer</a:t>
            </a:r>
            <a:br>
              <a:rPr lang="en-US" sz="3200" dirty="0">
                <a:solidFill>
                  <a:srgbClr val="D2533C"/>
                </a:solidFill>
              </a:rPr>
            </a:br>
            <a:r>
              <a:rPr lang="en-US" sz="250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normAutofit/>
          </a:bodyPr>
          <a:lstStyle/>
          <a:p>
            <a:pPr fontAlgn="base"/>
            <a:r>
              <a:rPr lang="en-US" dirty="0"/>
              <a:t>There are three primary methods of sending messages:</a:t>
            </a:r>
          </a:p>
          <a:p>
            <a:pPr lvl="1" fontAlgn="base"/>
            <a:r>
              <a:rPr lang="en-US" dirty="0"/>
              <a:t>Synchronous Send</a:t>
            </a:r>
          </a:p>
          <a:p>
            <a:pPr lvl="2" fontAlgn="base"/>
            <a:r>
              <a:rPr lang="en-US" dirty="0"/>
              <a:t>We send a message and then wait and see if the send was successful or not</a:t>
            </a:r>
          </a:p>
          <a:p>
            <a:pPr lvl="1" fontAlgn="base"/>
            <a:r>
              <a:rPr lang="en-US" dirty="0"/>
              <a:t>Asynchronous Send wo/ Callback (“Fire and Forget”)</a:t>
            </a:r>
          </a:p>
          <a:p>
            <a:pPr lvl="2" fontAlgn="base"/>
            <a:r>
              <a:rPr lang="en-US" dirty="0"/>
              <a:t>We send a message to the server and don’t really care if it arrived successfully or not (as our previous example)</a:t>
            </a:r>
          </a:p>
          <a:p>
            <a:pPr lvl="2" fontAlgn="base"/>
            <a:r>
              <a:rPr lang="en-US" dirty="0"/>
              <a:t>If the send fails, the producer will retry, up to the configured “retries” count, but will not be notified of a retry or other failure</a:t>
            </a:r>
          </a:p>
          <a:p>
            <a:pPr lvl="1" fontAlgn="base"/>
            <a:r>
              <a:rPr lang="en-US" dirty="0"/>
              <a:t>Asynchronous Send w/ Callback</a:t>
            </a:r>
          </a:p>
          <a:p>
            <a:pPr lvl="2" fontAlgn="base"/>
            <a:r>
              <a:rPr lang="en-US" dirty="0"/>
              <a:t>We call the send() method with a callback function, which gets triggered when receive a response (ok or error) from the Kafka broker</a:t>
            </a:r>
          </a:p>
          <a:p>
            <a:pPr marL="0" indent="0">
              <a:buNone/>
            </a:pPr>
            <a:endParaRPr lang="en-US" sz="2000"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21754227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a:t>Here we send message synchronously is as follows:</a:t>
            </a:r>
          </a:p>
          <a:p>
            <a:endParaRPr lang="en-US" dirty="0"/>
          </a:p>
          <a:p>
            <a:pPr marL="0" indent="0">
              <a:buNone/>
            </a:pPr>
            <a:r>
              <a:rPr lang="en-US" sz="1800" dirty="0" err="1"/>
              <a:t>ProducerRecord</a:t>
            </a:r>
            <a:r>
              <a:rPr lang="en-US" sz="1800" dirty="0"/>
              <a:t>&lt;String, String&gt; record =</a:t>
            </a:r>
          </a:p>
          <a:p>
            <a:pPr marL="0" indent="0">
              <a:buNone/>
            </a:pPr>
            <a:r>
              <a:rPr lang="en-US" sz="1800" dirty="0"/>
              <a:t>  new </a:t>
            </a:r>
            <a:r>
              <a:rPr lang="en-US" sz="1800" dirty="0" err="1"/>
              <a:t>ProducerRecord</a:t>
            </a:r>
            <a:r>
              <a:rPr lang="en-US" sz="1800" dirty="0"/>
              <a:t>&lt;&gt;("</a:t>
            </a:r>
            <a:r>
              <a:rPr lang="en-US" sz="1800" dirty="0" err="1"/>
              <a:t>CustomerCountry</a:t>
            </a:r>
            <a:r>
              <a:rPr lang="en-US" sz="1800" dirty="0"/>
              <a:t>", "Precision Products", "France");</a:t>
            </a:r>
          </a:p>
          <a:p>
            <a:pPr marL="0" indent="0">
              <a:buNone/>
            </a:pPr>
            <a:r>
              <a:rPr lang="en-US" sz="1800" dirty="0"/>
              <a:t>try {</a:t>
            </a:r>
          </a:p>
          <a:p>
            <a:pPr marL="0" indent="0">
              <a:buNone/>
            </a:pPr>
            <a:r>
              <a:rPr lang="en-US" sz="1800" dirty="0"/>
              <a:t>  </a:t>
            </a:r>
            <a:r>
              <a:rPr lang="en-US" sz="1800" dirty="0" err="1"/>
              <a:t>producer.send</a:t>
            </a:r>
            <a:r>
              <a:rPr lang="en-US" sz="1800" dirty="0"/>
              <a:t>(record).get(); </a:t>
            </a:r>
          </a:p>
          <a:p>
            <a:pPr marL="0" indent="0">
              <a:buNone/>
            </a:pPr>
            <a:r>
              <a:rPr lang="en-US" sz="1800" dirty="0"/>
              <a:t>} catch (Exception e) {</a:t>
            </a:r>
          </a:p>
          <a:p>
            <a:pPr marL="0" indent="0">
              <a:buNone/>
            </a:pPr>
            <a:r>
              <a:rPr lang="en-US" sz="1800" dirty="0"/>
              <a:t>  </a:t>
            </a:r>
            <a:r>
              <a:rPr lang="en-US" sz="1800" dirty="0" err="1"/>
              <a:t>e.printStackTrace</a:t>
            </a:r>
            <a:r>
              <a:rPr lang="en-US" sz="1800" dirty="0"/>
              <a:t>(); </a:t>
            </a:r>
          </a:p>
          <a:p>
            <a:pPr marL="0" indent="0">
              <a:buNone/>
            </a:pPr>
            <a:r>
              <a:rPr lang="en-US" sz="1800" dirty="0"/>
              <a:t>}</a:t>
            </a:r>
          </a:p>
          <a:p>
            <a:pPr marL="0" indent="0">
              <a:buNone/>
            </a:pPr>
            <a:endParaRPr lang="en-US" sz="1800" dirty="0"/>
          </a:p>
          <a:p>
            <a:r>
              <a:rPr lang="en-US" dirty="0"/>
              <a:t>We are using </a:t>
            </a:r>
            <a:r>
              <a:rPr lang="en-US" dirty="0" err="1"/>
              <a:t>Future.get</a:t>
            </a:r>
            <a:r>
              <a:rPr lang="en-US" dirty="0"/>
              <a:t>() to wait until the reply from Kafka arrives back</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4231214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a:xfrm>
            <a:off x="457200" y="1600200"/>
            <a:ext cx="8229600" cy="5181600"/>
          </a:xfrm>
        </p:spPr>
        <p:txBody>
          <a:bodyPr>
            <a:normAutofit fontScale="77500" lnSpcReduction="20000"/>
          </a:bodyPr>
          <a:lstStyle/>
          <a:p>
            <a:r>
              <a:rPr lang="en-US" sz="2900" dirty="0"/>
              <a:t>In order to send messages asynchronously and still handle error scenarios, send() supports adding a callback</a:t>
            </a:r>
          </a:p>
          <a:p>
            <a:pPr marL="0" indent="0">
              <a:buNone/>
            </a:pPr>
            <a:endParaRPr lang="en-US" sz="2600" dirty="0"/>
          </a:p>
          <a:p>
            <a:pPr marL="0" indent="0">
              <a:buNone/>
            </a:pPr>
            <a:r>
              <a:rPr lang="en-US" sz="2300" dirty="0"/>
              <a:t>private class </a:t>
            </a:r>
            <a:r>
              <a:rPr lang="en-US" sz="2300" dirty="0" err="1"/>
              <a:t>DemoProducerCallback</a:t>
            </a:r>
            <a:r>
              <a:rPr lang="en-US" sz="2300" dirty="0"/>
              <a:t> implements Callback { </a:t>
            </a:r>
          </a:p>
          <a:p>
            <a:pPr marL="0" indent="0">
              <a:buNone/>
            </a:pPr>
            <a:r>
              <a:rPr lang="en-US" sz="2300" dirty="0"/>
              <a:t>	@Override</a:t>
            </a:r>
          </a:p>
          <a:p>
            <a:pPr marL="0" indent="0">
              <a:buNone/>
            </a:pPr>
            <a:r>
              <a:rPr lang="en-US" sz="2300" dirty="0"/>
              <a:t>    public void </a:t>
            </a:r>
            <a:r>
              <a:rPr lang="en-US" sz="2300" dirty="0" err="1"/>
              <a:t>onCompletion</a:t>
            </a:r>
            <a:r>
              <a:rPr lang="en-US" sz="2300" dirty="0"/>
              <a:t>(</a:t>
            </a:r>
            <a:r>
              <a:rPr lang="en-US" sz="2300" dirty="0" err="1"/>
              <a:t>RecordMetadata</a:t>
            </a:r>
            <a:r>
              <a:rPr lang="en-US" sz="2300" dirty="0"/>
              <a:t> </a:t>
            </a:r>
            <a:r>
              <a:rPr lang="en-US" sz="2300" dirty="0" err="1"/>
              <a:t>recordMetadata</a:t>
            </a:r>
            <a:r>
              <a:rPr lang="en-US" sz="2300" dirty="0"/>
              <a:t>, Exception e) {</a:t>
            </a:r>
          </a:p>
          <a:p>
            <a:pPr marL="0" indent="0">
              <a:buNone/>
            </a:pPr>
            <a:r>
              <a:rPr lang="en-US" sz="2300" dirty="0"/>
              <a:t>    	if (e != null) {</a:t>
            </a:r>
          </a:p>
          <a:p>
            <a:pPr marL="0" indent="0">
              <a:buNone/>
            </a:pPr>
            <a:r>
              <a:rPr lang="en-US" sz="2300" dirty="0"/>
              <a:t>        	</a:t>
            </a:r>
            <a:r>
              <a:rPr lang="en-US" sz="2300" dirty="0" err="1"/>
              <a:t>e.printStackTrace</a:t>
            </a:r>
            <a:r>
              <a:rPr lang="en-US" sz="2300" dirty="0"/>
              <a:t>(); </a:t>
            </a:r>
          </a:p>
          <a:p>
            <a:pPr marL="0" indent="0">
              <a:buNone/>
            </a:pPr>
            <a:r>
              <a:rPr lang="en-US" sz="2300" dirty="0"/>
              <a:t>        }</a:t>
            </a:r>
          </a:p>
          <a:p>
            <a:pPr marL="0" indent="0">
              <a:buNone/>
            </a:pPr>
            <a:r>
              <a:rPr lang="en-US" sz="2300" dirty="0"/>
              <a:t>    }</a:t>
            </a:r>
          </a:p>
          <a:p>
            <a:pPr marL="0" indent="0">
              <a:buNone/>
            </a:pPr>
            <a:r>
              <a:rPr lang="en-US" sz="2300" dirty="0"/>
              <a:t>}</a:t>
            </a:r>
          </a:p>
          <a:p>
            <a:pPr marL="0" indent="0">
              <a:buNone/>
            </a:pPr>
            <a:endParaRPr lang="en-US" sz="2300" dirty="0"/>
          </a:p>
          <a:p>
            <a:pPr marL="0" indent="0">
              <a:buNone/>
            </a:pPr>
            <a:r>
              <a:rPr lang="en-US" sz="2300" dirty="0" err="1"/>
              <a:t>ProducerRecord</a:t>
            </a:r>
            <a:r>
              <a:rPr lang="en-US" sz="2300" dirty="0"/>
              <a:t>&lt;String, String&gt; record =</a:t>
            </a:r>
          </a:p>
          <a:p>
            <a:pPr marL="0" indent="0">
              <a:buNone/>
            </a:pPr>
            <a:r>
              <a:rPr lang="en-US" sz="2300" dirty="0"/>
              <a:t>  new </a:t>
            </a:r>
            <a:r>
              <a:rPr lang="en-US" sz="2300" dirty="0" err="1"/>
              <a:t>ProducerRecord</a:t>
            </a:r>
            <a:r>
              <a:rPr lang="en-US" sz="2300" dirty="0"/>
              <a:t>&lt;&gt;("</a:t>
            </a:r>
            <a:r>
              <a:rPr lang="en-US" sz="2300" dirty="0" err="1"/>
              <a:t>CustomerCountry</a:t>
            </a:r>
            <a:r>
              <a:rPr lang="en-US" sz="2300" dirty="0"/>
              <a:t>", "Biomedical Materials", "USA"); </a:t>
            </a:r>
          </a:p>
          <a:p>
            <a:pPr marL="0" indent="0">
              <a:buNone/>
            </a:pPr>
            <a:r>
              <a:rPr lang="en-US" sz="2300" dirty="0" err="1"/>
              <a:t>producer.send</a:t>
            </a:r>
            <a:r>
              <a:rPr lang="en-US" sz="2300" dirty="0"/>
              <a:t>(record, new </a:t>
            </a:r>
            <a:r>
              <a:rPr lang="en-US" sz="2300" dirty="0" err="1"/>
              <a:t>DemoProducerCallback</a:t>
            </a:r>
            <a:r>
              <a:rPr lang="en-US" sz="2300" dirty="0"/>
              <a:t>()); </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252581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a:t>Kafka Architecture </a:t>
            </a:r>
            <a:br>
              <a:rPr lang="en-US" dirty="0"/>
            </a:br>
            <a:r>
              <a:rPr lang="en-US" sz="3600" dirty="0"/>
              <a:t>Initial Perspective</a:t>
            </a:r>
          </a:p>
        </p:txBody>
      </p:sp>
      <p:sp>
        <p:nvSpPr>
          <p:cNvPr id="3" name="Footer Placeholder 2"/>
          <p:cNvSpPr>
            <a:spLocks noGrp="1"/>
          </p:cNvSpPr>
          <p:nvPr>
            <p:ph type="ftr" sz="quarter" idx="11"/>
          </p:nvPr>
        </p:nvSpPr>
        <p:spPr/>
        <p:txBody>
          <a:bodyPr/>
          <a:lstStyle/>
          <a:p>
            <a:r>
              <a:rPr lang="en-US"/>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a:t>
            </a:fld>
            <a:endParaRPr lang="en-US" dirty="0"/>
          </a:p>
        </p:txBody>
      </p:sp>
      <p:sp>
        <p:nvSpPr>
          <p:cNvPr id="6" name="Rectangle 5"/>
          <p:cNvSpPr/>
          <p:nvPr/>
        </p:nvSpPr>
        <p:spPr>
          <a:xfrm>
            <a:off x="2972561" y="20574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7" name="Rectangle 6"/>
          <p:cNvSpPr/>
          <p:nvPr/>
        </p:nvSpPr>
        <p:spPr>
          <a:xfrm>
            <a:off x="4191761" y="20574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8" name="Magnetic Disk 7"/>
          <p:cNvSpPr/>
          <p:nvPr/>
        </p:nvSpPr>
        <p:spPr>
          <a:xfrm>
            <a:off x="595121" y="3048000"/>
            <a:ext cx="822960" cy="822960"/>
          </a:xfrm>
          <a:prstGeom prst="flowChartMagneticDisk">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a:t>DB</a:t>
            </a:r>
          </a:p>
        </p:txBody>
      </p:sp>
      <p:sp>
        <p:nvSpPr>
          <p:cNvPr id="9" name="Rectangle 8"/>
          <p:cNvSpPr/>
          <p:nvPr/>
        </p:nvSpPr>
        <p:spPr>
          <a:xfrm>
            <a:off x="5334761" y="20574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10" name="Magnetic Disk 9"/>
          <p:cNvSpPr/>
          <p:nvPr/>
        </p:nvSpPr>
        <p:spPr>
          <a:xfrm>
            <a:off x="610361" y="4495800"/>
            <a:ext cx="822960" cy="822960"/>
          </a:xfrm>
          <a:prstGeom prst="flowChartMagneticDisk">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a:t>DB</a:t>
            </a:r>
          </a:p>
        </p:txBody>
      </p:sp>
      <p:sp>
        <p:nvSpPr>
          <p:cNvPr id="11" name="Rectangle 10"/>
          <p:cNvSpPr/>
          <p:nvPr/>
        </p:nvSpPr>
        <p:spPr>
          <a:xfrm>
            <a:off x="3566921" y="3733800"/>
            <a:ext cx="2057400" cy="822960"/>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r>
              <a:rPr lang="en-US" dirty="0"/>
              <a:t>Kafka Cluster</a:t>
            </a:r>
          </a:p>
        </p:txBody>
      </p:sp>
      <p:sp>
        <p:nvSpPr>
          <p:cNvPr id="12" name="Rectangle 11"/>
          <p:cNvSpPr/>
          <p:nvPr/>
        </p:nvSpPr>
        <p:spPr>
          <a:xfrm>
            <a:off x="2957321" y="527304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13" name="Rectangle 12"/>
          <p:cNvSpPr/>
          <p:nvPr/>
        </p:nvSpPr>
        <p:spPr>
          <a:xfrm>
            <a:off x="4176521" y="527304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14" name="Rectangle 13"/>
          <p:cNvSpPr/>
          <p:nvPr/>
        </p:nvSpPr>
        <p:spPr>
          <a:xfrm>
            <a:off x="5319521" y="527304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cxnSp>
        <p:nvCxnSpPr>
          <p:cNvPr id="15" name="Straight Connector 14"/>
          <p:cNvCxnSpPr>
            <a:stCxn id="8" idx="4"/>
            <a:endCxn id="11" idx="1"/>
          </p:cNvCxnSpPr>
          <p:nvPr/>
        </p:nvCxnSpPr>
        <p:spPr>
          <a:xfrm>
            <a:off x="1418081" y="3459480"/>
            <a:ext cx="2148840" cy="68580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929519" y="3505200"/>
            <a:ext cx="1485002" cy="584776"/>
          </a:xfrm>
          <a:prstGeom prst="rect">
            <a:avLst/>
          </a:prstGeom>
          <a:noFill/>
        </p:spPr>
        <p:txBody>
          <a:bodyPr wrap="none" rtlCol="0">
            <a:spAutoFit/>
          </a:bodyPr>
          <a:lstStyle/>
          <a:p>
            <a:pPr algn="ctr"/>
            <a:r>
              <a:rPr lang="en-US" sz="1600" dirty="0"/>
              <a:t>New/Changed</a:t>
            </a:r>
          </a:p>
          <a:p>
            <a:pPr algn="ctr"/>
            <a:r>
              <a:rPr lang="en-US" sz="1600" dirty="0"/>
              <a:t>Record</a:t>
            </a:r>
          </a:p>
        </p:txBody>
      </p:sp>
      <p:cxnSp>
        <p:nvCxnSpPr>
          <p:cNvPr id="19" name="Straight Connector 18"/>
          <p:cNvCxnSpPr>
            <a:stCxn id="10" idx="4"/>
            <a:endCxn id="11" idx="1"/>
          </p:cNvCxnSpPr>
          <p:nvPr/>
        </p:nvCxnSpPr>
        <p:spPr>
          <a:xfrm flipV="1">
            <a:off x="1433321" y="4145280"/>
            <a:ext cx="2133600" cy="76200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890521" y="4267200"/>
            <a:ext cx="1485002" cy="584776"/>
          </a:xfrm>
          <a:prstGeom prst="rect">
            <a:avLst/>
          </a:prstGeom>
          <a:noFill/>
        </p:spPr>
        <p:txBody>
          <a:bodyPr wrap="none" rtlCol="0">
            <a:spAutoFit/>
          </a:bodyPr>
          <a:lstStyle/>
          <a:p>
            <a:pPr algn="ctr"/>
            <a:r>
              <a:rPr lang="en-US" sz="1600" dirty="0"/>
              <a:t>New/Changed</a:t>
            </a:r>
          </a:p>
          <a:p>
            <a:pPr algn="ctr"/>
            <a:r>
              <a:rPr lang="en-US" sz="1600" dirty="0"/>
              <a:t>Record</a:t>
            </a:r>
          </a:p>
        </p:txBody>
      </p:sp>
      <p:cxnSp>
        <p:nvCxnSpPr>
          <p:cNvPr id="23" name="Straight Connector 22"/>
          <p:cNvCxnSpPr>
            <a:stCxn id="6" idx="2"/>
            <a:endCxn id="11" idx="0"/>
          </p:cNvCxnSpPr>
          <p:nvPr/>
        </p:nvCxnSpPr>
        <p:spPr>
          <a:xfrm>
            <a:off x="3384041" y="2880360"/>
            <a:ext cx="1211580" cy="853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7" idx="2"/>
          </p:cNvCxnSpPr>
          <p:nvPr/>
        </p:nvCxnSpPr>
        <p:spPr>
          <a:xfrm flipH="1">
            <a:off x="4580381" y="2880360"/>
            <a:ext cx="22860" cy="86868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2"/>
            <a:endCxn id="11" idx="0"/>
          </p:cNvCxnSpPr>
          <p:nvPr/>
        </p:nvCxnSpPr>
        <p:spPr>
          <a:xfrm flipH="1">
            <a:off x="4595621" y="2880360"/>
            <a:ext cx="1150620" cy="853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1" idx="2"/>
            <a:endCxn id="12" idx="0"/>
          </p:cNvCxnSpPr>
          <p:nvPr/>
        </p:nvCxnSpPr>
        <p:spPr>
          <a:xfrm flipH="1">
            <a:off x="3368801" y="4556760"/>
            <a:ext cx="1226820" cy="71628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2"/>
          </p:cNvCxnSpPr>
          <p:nvPr/>
        </p:nvCxnSpPr>
        <p:spPr>
          <a:xfrm>
            <a:off x="4595621" y="4556760"/>
            <a:ext cx="38100" cy="73152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1" idx="2"/>
            <a:endCxn id="14" idx="0"/>
          </p:cNvCxnSpPr>
          <p:nvPr/>
        </p:nvCxnSpPr>
        <p:spPr>
          <a:xfrm>
            <a:off x="4595621" y="4556760"/>
            <a:ext cx="1135380" cy="71628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820591" y="2971800"/>
            <a:ext cx="1526880" cy="584776"/>
          </a:xfrm>
          <a:prstGeom prst="rect">
            <a:avLst/>
          </a:prstGeom>
          <a:noFill/>
        </p:spPr>
        <p:txBody>
          <a:bodyPr wrap="none" rtlCol="0">
            <a:spAutoFit/>
          </a:bodyPr>
          <a:lstStyle/>
          <a:p>
            <a:pPr algn="ctr"/>
            <a:r>
              <a:rPr lang="en-US" sz="1600" dirty="0"/>
              <a:t>Messages</a:t>
            </a:r>
          </a:p>
          <a:p>
            <a:pPr algn="ctr"/>
            <a:r>
              <a:rPr lang="en-US" sz="1600" dirty="0"/>
              <a:t>Send to Topics</a:t>
            </a:r>
          </a:p>
        </p:txBody>
      </p:sp>
      <p:sp>
        <p:nvSpPr>
          <p:cNvPr id="43" name="TextBox 42"/>
          <p:cNvSpPr txBox="1"/>
          <p:nvPr/>
        </p:nvSpPr>
        <p:spPr>
          <a:xfrm>
            <a:off x="3743557" y="4596824"/>
            <a:ext cx="1777450" cy="584776"/>
          </a:xfrm>
          <a:prstGeom prst="rect">
            <a:avLst/>
          </a:prstGeom>
          <a:noFill/>
        </p:spPr>
        <p:txBody>
          <a:bodyPr wrap="none" rtlCol="0">
            <a:spAutoFit/>
          </a:bodyPr>
          <a:lstStyle/>
          <a:p>
            <a:pPr algn="ctr"/>
            <a:r>
              <a:rPr lang="en-US" sz="1600" dirty="0"/>
              <a:t>Messages</a:t>
            </a:r>
          </a:p>
          <a:p>
            <a:pPr algn="ctr"/>
            <a:r>
              <a:rPr lang="en-US" sz="1600" dirty="0"/>
              <a:t>Read from Topics</a:t>
            </a:r>
          </a:p>
        </p:txBody>
      </p:sp>
      <p:sp>
        <p:nvSpPr>
          <p:cNvPr id="44" name="TextBox 43"/>
          <p:cNvSpPr txBox="1"/>
          <p:nvPr/>
        </p:nvSpPr>
        <p:spPr>
          <a:xfrm>
            <a:off x="3929027" y="6248400"/>
            <a:ext cx="1370387" cy="584776"/>
          </a:xfrm>
          <a:prstGeom prst="rect">
            <a:avLst/>
          </a:prstGeom>
          <a:noFill/>
        </p:spPr>
        <p:txBody>
          <a:bodyPr wrap="none" rtlCol="0">
            <a:spAutoFit/>
          </a:bodyPr>
          <a:lstStyle/>
          <a:p>
            <a:pPr algn="ctr"/>
            <a:r>
              <a:rPr lang="en-US" sz="1600" dirty="0"/>
              <a:t>Subscribers</a:t>
            </a:r>
          </a:p>
          <a:p>
            <a:pPr algn="ctr"/>
            <a:r>
              <a:rPr lang="en-US" sz="1600" dirty="0"/>
              <a:t>(Consumers)</a:t>
            </a:r>
          </a:p>
        </p:txBody>
      </p:sp>
      <p:sp>
        <p:nvSpPr>
          <p:cNvPr id="45" name="TextBox 44"/>
          <p:cNvSpPr txBox="1"/>
          <p:nvPr/>
        </p:nvSpPr>
        <p:spPr>
          <a:xfrm>
            <a:off x="4006093" y="1447800"/>
            <a:ext cx="1256474" cy="584776"/>
          </a:xfrm>
          <a:prstGeom prst="rect">
            <a:avLst/>
          </a:prstGeom>
          <a:noFill/>
        </p:spPr>
        <p:txBody>
          <a:bodyPr wrap="none" rtlCol="0">
            <a:spAutoFit/>
          </a:bodyPr>
          <a:lstStyle/>
          <a:p>
            <a:pPr algn="ctr"/>
            <a:r>
              <a:rPr lang="en-US" sz="1600" dirty="0"/>
              <a:t>Publishers</a:t>
            </a:r>
          </a:p>
          <a:p>
            <a:pPr algn="ctr"/>
            <a:r>
              <a:rPr lang="en-US" sz="1600" dirty="0"/>
              <a:t>(Producers)</a:t>
            </a:r>
          </a:p>
        </p:txBody>
      </p:sp>
      <p:sp>
        <p:nvSpPr>
          <p:cNvPr id="46" name="Rectangle 45"/>
          <p:cNvSpPr/>
          <p:nvPr/>
        </p:nvSpPr>
        <p:spPr>
          <a:xfrm>
            <a:off x="1433321" y="3276600"/>
            <a:ext cx="365760" cy="44196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a:endParaRPr lang="en-US" dirty="0"/>
          </a:p>
        </p:txBody>
      </p:sp>
      <p:sp>
        <p:nvSpPr>
          <p:cNvPr id="48" name="Rectangle 47"/>
          <p:cNvSpPr/>
          <p:nvPr/>
        </p:nvSpPr>
        <p:spPr>
          <a:xfrm>
            <a:off x="1433321" y="4648200"/>
            <a:ext cx="365760" cy="44196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a:endParaRPr lang="en-US" dirty="0"/>
          </a:p>
        </p:txBody>
      </p:sp>
      <p:sp>
        <p:nvSpPr>
          <p:cNvPr id="49" name="TextBox 48"/>
          <p:cNvSpPr txBox="1"/>
          <p:nvPr/>
        </p:nvSpPr>
        <p:spPr>
          <a:xfrm>
            <a:off x="1037589" y="2709446"/>
            <a:ext cx="1233932" cy="338554"/>
          </a:xfrm>
          <a:prstGeom prst="rect">
            <a:avLst/>
          </a:prstGeom>
          <a:noFill/>
        </p:spPr>
        <p:txBody>
          <a:bodyPr wrap="none" rtlCol="0">
            <a:spAutoFit/>
          </a:bodyPr>
          <a:lstStyle/>
          <a:p>
            <a:pPr algn="ctr"/>
            <a:r>
              <a:rPr lang="en-US" sz="1600" dirty="0"/>
              <a:t>Connectors</a:t>
            </a:r>
          </a:p>
        </p:txBody>
      </p:sp>
      <p:sp>
        <p:nvSpPr>
          <p:cNvPr id="51" name="Rectangle 50"/>
          <p:cNvSpPr/>
          <p:nvPr/>
        </p:nvSpPr>
        <p:spPr>
          <a:xfrm>
            <a:off x="6691121" y="37338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52" name="Curved Left Arrow 51"/>
          <p:cNvSpPr/>
          <p:nvPr/>
        </p:nvSpPr>
        <p:spPr>
          <a:xfrm>
            <a:off x="5624321" y="3796000"/>
            <a:ext cx="1061305" cy="822960"/>
          </a:xfrm>
          <a:prstGeom prst="curvedLeftArrow">
            <a:avLst>
              <a:gd name="adj1" fmla="val 9263"/>
              <a:gd name="adj2" fmla="val 50000"/>
              <a:gd name="adj3" fmla="val 25000"/>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TextBox 52"/>
          <p:cNvSpPr txBox="1"/>
          <p:nvPr/>
        </p:nvSpPr>
        <p:spPr>
          <a:xfrm>
            <a:off x="7780712" y="3886200"/>
            <a:ext cx="1210888" cy="584776"/>
          </a:xfrm>
          <a:prstGeom prst="rect">
            <a:avLst/>
          </a:prstGeom>
          <a:noFill/>
        </p:spPr>
        <p:txBody>
          <a:bodyPr wrap="none" rtlCol="0">
            <a:spAutoFit/>
          </a:bodyPr>
          <a:lstStyle/>
          <a:p>
            <a:pPr algn="ctr"/>
            <a:r>
              <a:rPr lang="en-US" sz="1600" dirty="0"/>
              <a:t>Stream</a:t>
            </a:r>
          </a:p>
          <a:p>
            <a:pPr algn="ctr"/>
            <a:r>
              <a:rPr lang="en-US" sz="1600" dirty="0"/>
              <a:t>Processors</a:t>
            </a:r>
          </a:p>
        </p:txBody>
      </p:sp>
    </p:spTree>
    <p:extLst>
      <p:ext uri="{BB962C8B-B14F-4D97-AF65-F5344CB8AC3E}">
        <p14:creationId xmlns:p14="http://schemas.microsoft.com/office/powerpoint/2010/main" val="5120444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normAutofit/>
          </a:bodyPr>
          <a:lstStyle/>
          <a:p>
            <a:r>
              <a:rPr lang="en-US" dirty="0"/>
              <a:t>Batching is one of the big drivers of efficiency in Kafka</a:t>
            </a:r>
          </a:p>
          <a:p>
            <a:r>
              <a:rPr lang="en-US" dirty="0"/>
              <a:t>And to enable batching the Kafka producer will attempt to accumulate data in memory and to send larger batches in a single request</a:t>
            </a:r>
          </a:p>
          <a:p>
            <a:r>
              <a:rPr lang="en-US" dirty="0"/>
              <a:t>The batching can be configured to accumulate no more than a fixed number of messages and to wait no longer than some fixed latency bound (say 64k or 10 </a:t>
            </a:r>
            <a:r>
              <a:rPr lang="en-US" dirty="0" err="1"/>
              <a:t>ms.</a:t>
            </a:r>
            <a:r>
              <a:rPr lang="en-US" dirty="0"/>
              <a:t>)</a:t>
            </a:r>
          </a:p>
          <a:p>
            <a:r>
              <a:rPr lang="en-US" dirty="0"/>
              <a:t>This allows the accumulation of more bytes to send, and few larger I/O operations on the servers</a:t>
            </a:r>
          </a:p>
          <a:p>
            <a:r>
              <a:rPr lang="en-US" dirty="0"/>
              <a:t>Buffering is configurable and gives a mechanism to trade off a small amount of added latency for better throughput</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13295679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4—Closing the producer to release any resources</a:t>
            </a:r>
            <a:endParaRPr lang="en-US" dirty="0"/>
          </a:p>
        </p:txBody>
      </p:sp>
      <p:sp>
        <p:nvSpPr>
          <p:cNvPr id="3" name="Content Placeholder 2"/>
          <p:cNvSpPr>
            <a:spLocks noGrp="1"/>
          </p:cNvSpPr>
          <p:nvPr>
            <p:ph idx="1"/>
          </p:nvPr>
        </p:nvSpPr>
        <p:spPr/>
        <p:txBody>
          <a:bodyPr/>
          <a:lstStyle/>
          <a:p>
            <a:r>
              <a:rPr lang="en-US" dirty="0"/>
              <a:t>The producer has a pool of buffer space to holds records and a background thread for transmitting records </a:t>
            </a:r>
          </a:p>
          <a:p>
            <a:r>
              <a:rPr lang="en-US" dirty="0"/>
              <a:t>Failure to close the producer after use will leak these resources</a:t>
            </a:r>
          </a:p>
          <a:p>
            <a:endParaRPr lang="en-US" dirty="0"/>
          </a:p>
          <a:p>
            <a:pPr marL="0" indent="0">
              <a:buNone/>
            </a:pPr>
            <a:r>
              <a:rPr lang="en-US" dirty="0" err="1"/>
              <a:t>producer.close</a:t>
            </a:r>
            <a:r>
              <a:rPr lang="en-US" dirty="0"/>
              <a:t>();</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13318081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kern="0" spc="0" dirty="0">
                <a:solidFill>
                  <a:srgbClr val="D2533C"/>
                </a:solidFill>
              </a:rPr>
              <a:t>Kafka Consumer</a:t>
            </a:r>
            <a:br>
              <a:rPr lang="en-US" sz="3200" kern="0" spc="0" dirty="0">
                <a:solidFill>
                  <a:srgbClr val="D2533C"/>
                </a:solidFill>
              </a:rPr>
            </a:br>
            <a:r>
              <a:rPr lang="en-US" sz="2500" kern="0" spc="0" dirty="0">
                <a:solidFill>
                  <a:srgbClr val="D2533C"/>
                </a:solidFill>
              </a:rPr>
              <a:t>Overview</a:t>
            </a:r>
            <a:endParaRPr lang="en-US" dirty="0"/>
          </a:p>
        </p:txBody>
      </p:sp>
      <p:sp>
        <p:nvSpPr>
          <p:cNvPr id="3" name="Content Placeholder 2"/>
          <p:cNvSpPr>
            <a:spLocks noGrp="1"/>
          </p:cNvSpPr>
          <p:nvPr>
            <p:ph idx="1"/>
          </p:nvPr>
        </p:nvSpPr>
        <p:spPr/>
        <p:txBody>
          <a:bodyPr/>
          <a:lstStyle/>
          <a:p>
            <a:r>
              <a:rPr lang="en-US" dirty="0"/>
              <a:t>The example shows the four principle phases of a Kafka consumer’s lifecycle</a:t>
            </a:r>
          </a:p>
          <a:p>
            <a:pPr marL="731520" lvl="1" indent="-457200">
              <a:buFont typeface="+mj-lt"/>
              <a:buAutoNum type="arabicPeriod"/>
            </a:pPr>
            <a:r>
              <a:rPr lang="en-US" dirty="0"/>
              <a:t>Setting the operating configuration of the consumer </a:t>
            </a:r>
          </a:p>
          <a:p>
            <a:pPr marL="731520" lvl="1" indent="-457200">
              <a:buFont typeface="+mj-lt"/>
              <a:buAutoNum type="arabicPeriod"/>
            </a:pPr>
            <a:r>
              <a:rPr lang="en-US" dirty="0"/>
              <a:t>Creating the consumer</a:t>
            </a:r>
          </a:p>
          <a:p>
            <a:pPr marL="731520" lvl="1" indent="-457200">
              <a:buFont typeface="+mj-lt"/>
              <a:buAutoNum type="arabicPeriod"/>
            </a:pPr>
            <a:r>
              <a:rPr lang="en-US" dirty="0"/>
              <a:t>Subscribing to one or more topics</a:t>
            </a:r>
          </a:p>
          <a:p>
            <a:pPr marL="731520" lvl="1" indent="-457200">
              <a:buFont typeface="+mj-lt"/>
              <a:buAutoNum type="arabicPeriod"/>
            </a:pPr>
            <a:r>
              <a:rPr lang="en-US" dirty="0"/>
              <a:t>Polling for messages from subscribed to topics</a:t>
            </a:r>
          </a:p>
          <a:p>
            <a:pPr marL="731520" lvl="1" indent="-457200">
              <a:buFont typeface="+mj-lt"/>
              <a:buAutoNum type="arabicPeriod"/>
            </a:pPr>
            <a:r>
              <a:rPr lang="en-US" dirty="0"/>
              <a:t>Closing the consumer to release any resources</a:t>
            </a:r>
          </a:p>
          <a:p>
            <a:pPr marL="731520" lvl="1" indent="-457200">
              <a:buFont typeface="+mj-lt"/>
              <a:buAutoNum type="arabicPeriod"/>
            </a:pPr>
            <a:endParaRPr lang="en-US" dirty="0"/>
          </a:p>
          <a:p>
            <a:pPr marL="731520" lvl="1" indent="-457200">
              <a:buFont typeface="+mj-lt"/>
              <a:buAutoNum type="arabicPeriod"/>
            </a:pPr>
            <a:endParaRPr lang="en-US" dirty="0"/>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12846387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Consumer</a:t>
            </a:r>
            <a:br>
              <a:rPr lang="en-US" sz="3200" kern="0" spc="0" dirty="0">
                <a:solidFill>
                  <a:srgbClr val="D2533C"/>
                </a:solidFill>
              </a:rPr>
            </a:br>
            <a:r>
              <a:rPr lang="en-US" sz="2500" kern="0" spc="0" dirty="0">
                <a:solidFill>
                  <a:srgbClr val="D2533C"/>
                </a:solidFill>
              </a:rPr>
              <a:t>Phase 1—Setting the operating configuration of the consumer</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200" dirty="0"/>
              <a:t>We need to supply these mandatory properties…</a:t>
            </a:r>
          </a:p>
          <a:p>
            <a:pPr lvl="1"/>
            <a:r>
              <a:rPr lang="en-US" sz="1700" dirty="0" err="1"/>
              <a:t>bootstrap.servers</a:t>
            </a:r>
            <a:r>
              <a:rPr lang="en-US" sz="1700" dirty="0"/>
              <a:t>, </a:t>
            </a:r>
            <a:r>
              <a:rPr lang="en-US" sz="1700" dirty="0" err="1"/>
              <a:t>key.deserializer</a:t>
            </a:r>
            <a:r>
              <a:rPr lang="en-US" sz="1700" dirty="0"/>
              <a:t> and </a:t>
            </a:r>
            <a:r>
              <a:rPr lang="en-US" sz="1700" dirty="0" err="1"/>
              <a:t>value.deserializer</a:t>
            </a:r>
            <a:endParaRPr lang="en-US" sz="1700" dirty="0"/>
          </a:p>
          <a:p>
            <a:r>
              <a:rPr lang="en-US" sz="2100" dirty="0"/>
              <a:t>Often, as below, we provide the following property…</a:t>
            </a:r>
          </a:p>
          <a:p>
            <a:pPr lvl="1"/>
            <a:r>
              <a:rPr lang="en-US" sz="1700" dirty="0"/>
              <a:t>group.id</a:t>
            </a:r>
          </a:p>
          <a:p>
            <a:r>
              <a:rPr lang="en-US" sz="2000" dirty="0"/>
              <a:t>We will use Strings as both key and value, so we use the built-in </a:t>
            </a:r>
            <a:r>
              <a:rPr lang="en-US" sz="2000" dirty="0" err="1"/>
              <a:t>StringDeserializer</a:t>
            </a:r>
            <a:r>
              <a:rPr lang="en-US" sz="2000" dirty="0"/>
              <a:t> and we create </a:t>
            </a:r>
            <a:r>
              <a:rPr lang="en-US" sz="2000" dirty="0" err="1"/>
              <a:t>KafkaConsumer</a:t>
            </a:r>
            <a:r>
              <a:rPr lang="en-US" sz="2000" dirty="0"/>
              <a:t> with String types</a:t>
            </a:r>
            <a:endParaRPr lang="en-US" sz="2100" dirty="0"/>
          </a:p>
          <a:p>
            <a:pPr marL="0" indent="0">
              <a:buNone/>
            </a:pPr>
            <a:endParaRPr lang="en-US" sz="2000" dirty="0"/>
          </a:p>
          <a:p>
            <a:pPr marL="0" indent="0">
              <a:buNone/>
            </a:pPr>
            <a:r>
              <a:rPr lang="en-US" sz="2000" dirty="0"/>
              <a:t>Properties props = new Properties();</a:t>
            </a:r>
          </a:p>
          <a:p>
            <a:pPr marL="0" indent="0">
              <a:buNone/>
            </a:pPr>
            <a:r>
              <a:rPr lang="en-US" sz="2000" dirty="0" err="1"/>
              <a:t>props.put</a:t>
            </a:r>
            <a:r>
              <a:rPr lang="en-US" sz="2000" dirty="0"/>
              <a:t>("</a:t>
            </a:r>
            <a:r>
              <a:rPr lang="en-US" sz="2000" dirty="0" err="1"/>
              <a:t>bootstrap.servers</a:t>
            </a:r>
            <a:r>
              <a:rPr lang="en-US" sz="2000" dirty="0"/>
              <a:t>", "broker1:9092,broker2:9092");</a:t>
            </a:r>
          </a:p>
          <a:p>
            <a:pPr marL="0" indent="0">
              <a:buNone/>
            </a:pPr>
            <a:r>
              <a:rPr lang="en-US" sz="2000" dirty="0" err="1"/>
              <a:t>props.put</a:t>
            </a:r>
            <a:r>
              <a:rPr lang="en-US" sz="2000" dirty="0"/>
              <a:t>("group.id", "</a:t>
            </a:r>
            <a:r>
              <a:rPr lang="en-US" sz="2000" dirty="0" err="1"/>
              <a:t>CountryCounter</a:t>
            </a:r>
            <a:r>
              <a:rPr lang="en-US" sz="2000" dirty="0"/>
              <a:t>");</a:t>
            </a:r>
          </a:p>
          <a:p>
            <a:pPr marL="0" indent="0">
              <a:buNone/>
            </a:pPr>
            <a:r>
              <a:rPr lang="en-US" sz="2000" dirty="0" err="1"/>
              <a:t>props.put</a:t>
            </a:r>
            <a:r>
              <a:rPr lang="en-US" sz="2000" dirty="0"/>
              <a:t>("</a:t>
            </a:r>
            <a:r>
              <a:rPr lang="en-US" sz="2000" dirty="0" err="1"/>
              <a:t>key.deserializer</a:t>
            </a:r>
            <a:r>
              <a:rPr lang="en-US" sz="2000" dirty="0"/>
              <a:t>", 	"</a:t>
            </a:r>
            <a:r>
              <a:rPr lang="en-US" sz="2000" dirty="0" err="1"/>
              <a:t>org.apache.kafka.common.serialization.StringDeserializer</a:t>
            </a:r>
            <a:r>
              <a:rPr lang="en-US" sz="2000" dirty="0"/>
              <a:t>");</a:t>
            </a:r>
          </a:p>
          <a:p>
            <a:pPr marL="0" indent="0">
              <a:buNone/>
            </a:pPr>
            <a:r>
              <a:rPr lang="en-US" sz="2000" dirty="0" err="1"/>
              <a:t>props.put</a:t>
            </a:r>
            <a:r>
              <a:rPr lang="en-US" sz="2000" dirty="0"/>
              <a:t>("</a:t>
            </a:r>
            <a:r>
              <a:rPr lang="en-US" sz="2000" dirty="0" err="1"/>
              <a:t>value.deserializer</a:t>
            </a:r>
            <a:r>
              <a:rPr lang="en-US" sz="2000" dirty="0"/>
              <a:t>", 	"</a:t>
            </a:r>
            <a:r>
              <a:rPr lang="en-US" sz="2000" dirty="0" err="1"/>
              <a:t>org.apache.kafka.common.serialization.StringDeserializer</a:t>
            </a:r>
            <a:r>
              <a:rPr lang="en-US" sz="2000" dirty="0"/>
              <a:t>");</a:t>
            </a:r>
          </a:p>
          <a:p>
            <a:pPr marL="0" indent="0">
              <a:buNone/>
            </a:pPr>
            <a:endParaRPr lang="en-US" sz="2000" dirty="0"/>
          </a:p>
          <a:p>
            <a:pPr marL="0" indent="0">
              <a:buNone/>
            </a:pPr>
            <a:r>
              <a:rPr lang="en-US" sz="2000" dirty="0" err="1"/>
              <a:t>KafkaConsumer</a:t>
            </a:r>
            <a:r>
              <a:rPr lang="en-US" sz="2000" dirty="0"/>
              <a:t>&lt;String, String&gt; consumer = new 	</a:t>
            </a:r>
            <a:r>
              <a:rPr lang="en-US" sz="2000" dirty="0" err="1"/>
              <a:t>KafkaConsumer</a:t>
            </a:r>
            <a:r>
              <a:rPr lang="en-US" sz="2000" dirty="0"/>
              <a:t>&lt;&gt;(props);</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9210511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Consumer</a:t>
            </a:r>
            <a:br>
              <a:rPr lang="en-US" sz="3200" kern="0" spc="0" dirty="0">
                <a:solidFill>
                  <a:srgbClr val="D2533C"/>
                </a:solidFill>
              </a:rPr>
            </a:br>
            <a:r>
              <a:rPr lang="en-US" sz="2500" kern="0" spc="0" dirty="0">
                <a:solidFill>
                  <a:srgbClr val="D2533C"/>
                </a:solidFill>
              </a:rPr>
              <a:t>Phase 1—Setting the operating configuration of the consumer</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200" dirty="0"/>
              <a:t>We need to supply these mandatory properties…</a:t>
            </a:r>
          </a:p>
          <a:p>
            <a:pPr lvl="1"/>
            <a:r>
              <a:rPr lang="en-US" sz="1700" dirty="0" err="1"/>
              <a:t>bootstrap.servers</a:t>
            </a:r>
            <a:r>
              <a:rPr lang="en-US" sz="1700" dirty="0"/>
              <a:t>, </a:t>
            </a:r>
            <a:r>
              <a:rPr lang="en-US" sz="1700" dirty="0" err="1"/>
              <a:t>key.deserializer</a:t>
            </a:r>
            <a:r>
              <a:rPr lang="en-US" sz="1700" dirty="0"/>
              <a:t> and </a:t>
            </a:r>
            <a:r>
              <a:rPr lang="en-US" sz="1700" dirty="0" err="1"/>
              <a:t>value.deserializer</a:t>
            </a:r>
            <a:endParaRPr lang="en-US" sz="1700" dirty="0"/>
          </a:p>
          <a:p>
            <a:r>
              <a:rPr lang="en-US" sz="2100" dirty="0"/>
              <a:t>Often, as below, we provide the following property…</a:t>
            </a:r>
          </a:p>
          <a:p>
            <a:pPr lvl="1"/>
            <a:r>
              <a:rPr lang="en-US" sz="1700" dirty="0"/>
              <a:t>group.id</a:t>
            </a:r>
          </a:p>
          <a:p>
            <a:r>
              <a:rPr lang="en-US" sz="2000" dirty="0"/>
              <a:t>We will use Strings as both key and value, so we use the built-in </a:t>
            </a:r>
            <a:r>
              <a:rPr lang="en-US" sz="2000" dirty="0" err="1"/>
              <a:t>StringDeserializer</a:t>
            </a:r>
            <a:r>
              <a:rPr lang="en-US" sz="2000" dirty="0"/>
              <a:t> and we create </a:t>
            </a:r>
            <a:r>
              <a:rPr lang="en-US" sz="2000" dirty="0" err="1"/>
              <a:t>KafkaConsumer</a:t>
            </a:r>
            <a:r>
              <a:rPr lang="en-US" sz="2000" dirty="0"/>
              <a:t> with String types</a:t>
            </a:r>
            <a:endParaRPr lang="en-US" sz="2100" dirty="0"/>
          </a:p>
          <a:p>
            <a:pPr marL="0" indent="0">
              <a:buNone/>
            </a:pPr>
            <a:endParaRPr lang="en-US" sz="2000" dirty="0"/>
          </a:p>
          <a:p>
            <a:pPr marL="0" indent="0">
              <a:buNone/>
            </a:pPr>
            <a:r>
              <a:rPr lang="en-US" sz="2000" dirty="0"/>
              <a:t>Properties props = new Properties();</a:t>
            </a:r>
          </a:p>
          <a:p>
            <a:pPr marL="0" indent="0">
              <a:buNone/>
            </a:pPr>
            <a:r>
              <a:rPr lang="en-US" sz="2000" dirty="0" err="1"/>
              <a:t>props.put</a:t>
            </a:r>
            <a:r>
              <a:rPr lang="en-US" sz="2000" dirty="0"/>
              <a:t>("</a:t>
            </a:r>
            <a:r>
              <a:rPr lang="en-US" sz="2000" dirty="0" err="1"/>
              <a:t>bootstrap.servers</a:t>
            </a:r>
            <a:r>
              <a:rPr lang="en-US" sz="2000" dirty="0"/>
              <a:t>", "broker1:9092,broker2:9092");</a:t>
            </a:r>
          </a:p>
          <a:p>
            <a:pPr marL="0" indent="0">
              <a:buNone/>
            </a:pPr>
            <a:r>
              <a:rPr lang="en-US" sz="2000" dirty="0" err="1"/>
              <a:t>props.put</a:t>
            </a:r>
            <a:r>
              <a:rPr lang="en-US" sz="2000" dirty="0"/>
              <a:t>("group.id", "</a:t>
            </a:r>
            <a:r>
              <a:rPr lang="en-US" sz="2000" dirty="0" err="1"/>
              <a:t>CountryCounter</a:t>
            </a:r>
            <a:r>
              <a:rPr lang="en-US" sz="2000" dirty="0"/>
              <a:t>");</a:t>
            </a:r>
          </a:p>
          <a:p>
            <a:pPr marL="0" indent="0">
              <a:buNone/>
            </a:pPr>
            <a:r>
              <a:rPr lang="en-US" sz="2000" dirty="0" err="1"/>
              <a:t>props.put</a:t>
            </a:r>
            <a:r>
              <a:rPr lang="en-US" sz="2000" dirty="0"/>
              <a:t>("</a:t>
            </a:r>
            <a:r>
              <a:rPr lang="en-US" sz="2000" dirty="0" err="1"/>
              <a:t>key.deserializer</a:t>
            </a:r>
            <a:r>
              <a:rPr lang="en-US" sz="2000" dirty="0"/>
              <a:t>", 	"</a:t>
            </a:r>
            <a:r>
              <a:rPr lang="en-US" sz="2000" dirty="0" err="1"/>
              <a:t>org.apache.kafka.common.serialization.StringDeserializer</a:t>
            </a:r>
            <a:r>
              <a:rPr lang="en-US" sz="2000" dirty="0"/>
              <a:t>");</a:t>
            </a:r>
          </a:p>
          <a:p>
            <a:pPr marL="0" indent="0">
              <a:buNone/>
            </a:pPr>
            <a:r>
              <a:rPr lang="en-US" sz="2000" dirty="0" err="1"/>
              <a:t>props.put</a:t>
            </a:r>
            <a:r>
              <a:rPr lang="en-US" sz="2000" dirty="0"/>
              <a:t>("</a:t>
            </a:r>
            <a:r>
              <a:rPr lang="en-US" sz="2000" dirty="0" err="1"/>
              <a:t>value.deserializer</a:t>
            </a:r>
            <a:r>
              <a:rPr lang="en-US" sz="2000" dirty="0"/>
              <a:t>", 	"</a:t>
            </a:r>
            <a:r>
              <a:rPr lang="en-US" sz="2000" dirty="0" err="1"/>
              <a:t>org.apache.kafka.common.serialization.StringDeserializer</a:t>
            </a:r>
            <a:r>
              <a:rPr lang="en-US" sz="2000" dirty="0"/>
              <a:t>");</a:t>
            </a:r>
          </a:p>
          <a:p>
            <a:pPr marL="0" indent="0">
              <a:buNone/>
            </a:pPr>
            <a:endParaRPr lang="en-US" sz="2000" dirty="0"/>
          </a:p>
          <a:p>
            <a:pPr marL="0" indent="0">
              <a:buNone/>
            </a:pPr>
            <a:r>
              <a:rPr lang="en-US" sz="2000" dirty="0" err="1"/>
              <a:t>KafkaConsumer</a:t>
            </a:r>
            <a:r>
              <a:rPr lang="en-US" sz="2000" dirty="0"/>
              <a:t>&lt;String, String&gt; consumer = new 	</a:t>
            </a:r>
            <a:r>
              <a:rPr lang="en-US" sz="2000" dirty="0" err="1"/>
              <a:t>KafkaConsumer</a:t>
            </a:r>
            <a:r>
              <a:rPr lang="en-US" sz="2000" dirty="0"/>
              <a:t>&lt;&gt;(props);</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18401317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Consumer</a:t>
            </a:r>
            <a:br>
              <a:rPr lang="en-US" sz="3200" kern="0" spc="0" dirty="0">
                <a:solidFill>
                  <a:srgbClr val="D2533C"/>
                </a:solidFill>
              </a:rPr>
            </a:br>
            <a:r>
              <a:rPr lang="en-US" sz="2500" kern="0" spc="0" dirty="0">
                <a:solidFill>
                  <a:srgbClr val="D2533C"/>
                </a:solidFill>
              </a:rPr>
              <a:t>Phase 1—Setting the operating configuration of the consumer</a:t>
            </a:r>
            <a:br>
              <a:rPr lang="en-US" sz="2500" kern="0" spc="0" dirty="0">
                <a:solidFill>
                  <a:srgbClr val="D2533C"/>
                </a:solidFill>
              </a:rPr>
            </a:br>
            <a:r>
              <a:rPr lang="en-US" sz="2000" dirty="0"/>
              <a:t>grouup.id configuration parameter</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sz="2000" dirty="0"/>
              <a:t>Kafka uses the concept of </a:t>
            </a:r>
            <a:r>
              <a:rPr lang="en-US" sz="2000" i="1" dirty="0"/>
              <a:t>consumer groups</a:t>
            </a:r>
            <a:r>
              <a:rPr lang="en-US" sz="2000" dirty="0"/>
              <a:t> to allow a pool of processes to divide the work of consuming and processing records</a:t>
            </a:r>
          </a:p>
          <a:p>
            <a:r>
              <a:rPr lang="en-US" sz="2000" dirty="0"/>
              <a:t>All consumer instances sharing the same group.id will be part of the same consumer group</a:t>
            </a:r>
          </a:p>
          <a:p>
            <a:r>
              <a:rPr lang="en-US" sz="2000" dirty="0"/>
              <a:t>Each consumer in a group can set the list of topics it wants to subscribe to through one of the subscribe APIs</a:t>
            </a:r>
          </a:p>
          <a:p>
            <a:r>
              <a:rPr lang="en-US" sz="2000" dirty="0"/>
              <a:t>Kafka will deliver each message in the subscribed topics to one process in each consumer group</a:t>
            </a:r>
          </a:p>
          <a:p>
            <a:r>
              <a:rPr lang="en-US" sz="2000" dirty="0"/>
              <a:t>This is achieved by balancing topic partitions between members in the consumer group…</a:t>
            </a:r>
          </a:p>
          <a:p>
            <a:r>
              <a:rPr lang="en-US" sz="2000" dirty="0"/>
              <a:t>So that each partition is assigned to exactly one consumer in the group</a:t>
            </a:r>
          </a:p>
          <a:p>
            <a:r>
              <a:rPr lang="en-US" sz="2000" dirty="0"/>
              <a:t>So if there is a topic with four partitions, and a consumer group with two processes, each process would consume from two partitions</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11230024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Consumer</a:t>
            </a:r>
            <a:br>
              <a:rPr lang="en-US" sz="3200" dirty="0">
                <a:solidFill>
                  <a:srgbClr val="D2533C"/>
                </a:solidFill>
              </a:rPr>
            </a:br>
            <a:r>
              <a:rPr lang="en-US" sz="2500" dirty="0">
                <a:solidFill>
                  <a:srgbClr val="D2533C"/>
                </a:solidFill>
              </a:rPr>
              <a:t>Phase 2—Creating the  consumer</a:t>
            </a:r>
            <a:endParaRPr lang="en-US" dirty="0"/>
          </a:p>
        </p:txBody>
      </p:sp>
      <p:sp>
        <p:nvSpPr>
          <p:cNvPr id="3" name="Content Placeholder 2"/>
          <p:cNvSpPr>
            <a:spLocks noGrp="1"/>
          </p:cNvSpPr>
          <p:nvPr>
            <p:ph idx="1"/>
          </p:nvPr>
        </p:nvSpPr>
        <p:spPr/>
        <p:txBody>
          <a:bodyPr>
            <a:normAutofit/>
          </a:bodyPr>
          <a:lstStyle/>
          <a:p>
            <a:r>
              <a:rPr lang="en-US" dirty="0"/>
              <a:t>The following code snippet shows how to create a new Consumer with the previously specified configuration</a:t>
            </a:r>
          </a:p>
          <a:p>
            <a:pPr marL="0" indent="0">
              <a:buNone/>
            </a:pPr>
            <a:endParaRPr lang="en-US" sz="2200" dirty="0"/>
          </a:p>
          <a:p>
            <a:pPr marL="0" indent="0">
              <a:buNone/>
            </a:pPr>
            <a:r>
              <a:rPr lang="en-US" sz="2000" dirty="0"/>
              <a:t>Consumer&lt;String, String&gt; consumer = new </a:t>
            </a:r>
            <a:r>
              <a:rPr lang="en-US" sz="2000" dirty="0" err="1"/>
              <a:t>KafkaConsumer</a:t>
            </a:r>
            <a:r>
              <a:rPr lang="en-US" sz="2000" dirty="0"/>
              <a:t>&lt;&gt;(props);</a:t>
            </a:r>
          </a:p>
          <a:p>
            <a:pPr marL="0" indent="0">
              <a:buNone/>
            </a:pPr>
            <a:endParaRPr lang="en-US" sz="2000" dirty="0"/>
          </a:p>
          <a:p>
            <a:r>
              <a:rPr lang="en-US" dirty="0"/>
              <a:t>Note, here the consumer is expected to receive messages with keys and values of type String</a:t>
            </a:r>
          </a:p>
          <a:p>
            <a:r>
              <a:rPr lang="en-US" dirty="0"/>
              <a:t>This declaration corresponds to the </a:t>
            </a:r>
            <a:r>
              <a:rPr lang="en-US" dirty="0" err="1"/>
              <a:t>serializer</a:t>
            </a:r>
            <a:r>
              <a:rPr lang="en-US" dirty="0"/>
              <a:t> types indicated in the configuration</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5535918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3—Subscribing to one or more topics</a:t>
            </a:r>
            <a:endParaRPr lang="en-US" dirty="0"/>
          </a:p>
        </p:txBody>
      </p:sp>
      <p:sp>
        <p:nvSpPr>
          <p:cNvPr id="3" name="Content Placeholder 2"/>
          <p:cNvSpPr>
            <a:spLocks noGrp="1"/>
          </p:cNvSpPr>
          <p:nvPr>
            <p:ph idx="1"/>
          </p:nvPr>
        </p:nvSpPr>
        <p:spPr/>
        <p:txBody>
          <a:bodyPr/>
          <a:lstStyle/>
          <a:p>
            <a:r>
              <a:rPr lang="en-US" dirty="0"/>
              <a:t>Once we created a consumer, the next step is to subscribe to one or more topics</a:t>
            </a:r>
          </a:p>
          <a:p>
            <a:r>
              <a:rPr lang="en-US" dirty="0"/>
              <a:t>The subscribe() method takes a list of topics as a parameter, so its pretty simple to use</a:t>
            </a:r>
          </a:p>
          <a:p>
            <a:endParaRPr lang="en-US" dirty="0"/>
          </a:p>
          <a:p>
            <a:pPr marL="0" indent="0">
              <a:buNone/>
            </a:pPr>
            <a:r>
              <a:rPr lang="en-US" sz="2000" dirty="0" err="1"/>
              <a:t>consumer.subscribe</a:t>
            </a:r>
            <a:r>
              <a:rPr lang="en-US" sz="2000" dirty="0"/>
              <a:t>(</a:t>
            </a:r>
            <a:r>
              <a:rPr lang="en-US" sz="2000" dirty="0" err="1"/>
              <a:t>Collections.singletonList</a:t>
            </a:r>
            <a:r>
              <a:rPr lang="en-US" sz="2000" dirty="0"/>
              <a:t>("</a:t>
            </a:r>
            <a:r>
              <a:rPr lang="en-US" sz="2000" dirty="0" err="1"/>
              <a:t>customerCountries</a:t>
            </a:r>
            <a:r>
              <a:rPr lang="en-US" sz="2000" dirty="0"/>
              <a:t>"));</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1164819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3—Subscribing to one or more topics</a:t>
            </a:r>
            <a:endParaRPr lang="en-US" dirty="0"/>
          </a:p>
        </p:txBody>
      </p:sp>
      <p:sp>
        <p:nvSpPr>
          <p:cNvPr id="3" name="Content Placeholder 2"/>
          <p:cNvSpPr>
            <a:spLocks noGrp="1"/>
          </p:cNvSpPr>
          <p:nvPr>
            <p:ph idx="1"/>
          </p:nvPr>
        </p:nvSpPr>
        <p:spPr/>
        <p:txBody>
          <a:bodyPr>
            <a:normAutofit/>
          </a:bodyPr>
          <a:lstStyle/>
          <a:p>
            <a:pPr fontAlgn="base"/>
            <a:r>
              <a:rPr lang="en-US" dirty="0"/>
              <a:t>It is also possible to call subscribe with a regular expression</a:t>
            </a:r>
          </a:p>
          <a:p>
            <a:pPr fontAlgn="base"/>
            <a:r>
              <a:rPr lang="en-US" dirty="0"/>
              <a:t>The expression can match multiple topic names</a:t>
            </a:r>
          </a:p>
          <a:p>
            <a:pPr fontAlgn="base"/>
            <a:r>
              <a:rPr lang="en-US" dirty="0"/>
              <a:t>If someone creates a new matching topic the consumer will start consuming from that topic too</a:t>
            </a:r>
          </a:p>
          <a:p>
            <a:pPr fontAlgn="base"/>
            <a:r>
              <a:rPr lang="en-US" dirty="0"/>
              <a:t>This is useful for applications that need to consume from multiple related topics…</a:t>
            </a:r>
          </a:p>
          <a:p>
            <a:pPr marL="0" indent="0" fontAlgn="base">
              <a:buNone/>
            </a:pPr>
            <a:endParaRPr lang="en-US" dirty="0"/>
          </a:p>
          <a:p>
            <a:pPr marL="0" indent="0" fontAlgn="base">
              <a:buNone/>
            </a:pPr>
            <a:r>
              <a:rPr lang="en-US" dirty="0"/>
              <a:t>To subscribe to all test topics, we can call…</a:t>
            </a:r>
          </a:p>
          <a:p>
            <a:pPr marL="0" indent="0" fontAlgn="base">
              <a:buNone/>
            </a:pPr>
            <a:endParaRPr lang="en-US" dirty="0"/>
          </a:p>
          <a:p>
            <a:pPr marL="0" indent="0" fontAlgn="base">
              <a:buNone/>
            </a:pPr>
            <a:r>
              <a:rPr lang="en-US" dirty="0" err="1"/>
              <a:t>consumer.subscribe</a:t>
            </a:r>
            <a:r>
              <a:rPr lang="en-US" dirty="0"/>
              <a:t>("test.*");</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1232711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4—Polling for messages from subscribe to topics</a:t>
            </a:r>
            <a:endParaRPr lang="en-US" dirty="0"/>
          </a:p>
        </p:txBody>
      </p:sp>
      <p:sp>
        <p:nvSpPr>
          <p:cNvPr id="3" name="Content Placeholder 2"/>
          <p:cNvSpPr>
            <a:spLocks noGrp="1"/>
          </p:cNvSpPr>
          <p:nvPr>
            <p:ph idx="1"/>
          </p:nvPr>
        </p:nvSpPr>
        <p:spPr/>
        <p:txBody>
          <a:bodyPr>
            <a:normAutofit fontScale="47500" lnSpcReduction="20000"/>
          </a:bodyPr>
          <a:lstStyle/>
          <a:p>
            <a:r>
              <a:rPr lang="en-US" sz="3800" dirty="0"/>
              <a:t>At the heart of the consumer API is a simple loop for polling the server for more data</a:t>
            </a:r>
          </a:p>
          <a:p>
            <a:endParaRPr lang="en-US" dirty="0"/>
          </a:p>
          <a:p>
            <a:pPr marL="0" indent="0">
              <a:buNone/>
            </a:pPr>
            <a:r>
              <a:rPr lang="en-US" sz="3300" dirty="0"/>
              <a:t>while (true) {</a:t>
            </a:r>
          </a:p>
          <a:p>
            <a:pPr marL="0" indent="0">
              <a:buNone/>
            </a:pPr>
            <a:r>
              <a:rPr lang="en-US" sz="3300" dirty="0"/>
              <a:t>      </a:t>
            </a:r>
            <a:r>
              <a:rPr lang="en-US" sz="3300" dirty="0" err="1"/>
              <a:t>ConsumerRecords</a:t>
            </a:r>
            <a:r>
              <a:rPr lang="en-US" sz="3300" dirty="0"/>
              <a:t>&lt;String, String&gt; records = </a:t>
            </a:r>
            <a:r>
              <a:rPr lang="en-US" sz="3300" dirty="0" err="1"/>
              <a:t>consumer.poll</a:t>
            </a:r>
            <a:r>
              <a:rPr lang="en-US" sz="3300" dirty="0"/>
              <a:t>(100); </a:t>
            </a:r>
          </a:p>
          <a:p>
            <a:pPr marL="0" indent="0">
              <a:buNone/>
            </a:pPr>
            <a:r>
              <a:rPr lang="en-US" sz="3300" dirty="0"/>
              <a:t>      for (</a:t>
            </a:r>
            <a:r>
              <a:rPr lang="en-US" sz="3300" dirty="0" err="1"/>
              <a:t>ConsumerRecord</a:t>
            </a:r>
            <a:r>
              <a:rPr lang="en-US" sz="3300" dirty="0"/>
              <a:t>&lt;String, String&gt; record : records) </a:t>
            </a:r>
          </a:p>
          <a:p>
            <a:pPr marL="0" indent="0">
              <a:buNone/>
            </a:pPr>
            <a:r>
              <a:rPr lang="en-US" sz="3300" dirty="0"/>
              <a:t>      {</a:t>
            </a:r>
          </a:p>
          <a:p>
            <a:pPr marL="0" indent="0">
              <a:buNone/>
            </a:pPr>
            <a:endParaRPr lang="en-US" sz="3300" dirty="0"/>
          </a:p>
          <a:p>
            <a:pPr marL="0" indent="0">
              <a:buNone/>
            </a:pPr>
            <a:r>
              <a:rPr lang="en-US" sz="3300" dirty="0"/>
              <a:t>          </a:t>
            </a:r>
            <a:r>
              <a:rPr lang="en-US" sz="3300" dirty="0" err="1"/>
              <a:t>int</a:t>
            </a:r>
            <a:r>
              <a:rPr lang="en-US" sz="3300" dirty="0"/>
              <a:t> </a:t>
            </a:r>
            <a:r>
              <a:rPr lang="en-US" sz="3300" dirty="0" err="1"/>
              <a:t>updatedCount</a:t>
            </a:r>
            <a:r>
              <a:rPr lang="en-US" sz="3300" dirty="0"/>
              <a:t> = 1;</a:t>
            </a:r>
          </a:p>
          <a:p>
            <a:pPr marL="0" indent="0">
              <a:buNone/>
            </a:pPr>
            <a:r>
              <a:rPr lang="en-US" sz="3300" dirty="0"/>
              <a:t>          if (</a:t>
            </a:r>
            <a:r>
              <a:rPr lang="en-US" sz="3300" dirty="0" err="1"/>
              <a:t>custCountryMap.countainsKey</a:t>
            </a:r>
            <a:r>
              <a:rPr lang="en-US" sz="3300" dirty="0"/>
              <a:t>(</a:t>
            </a:r>
            <a:r>
              <a:rPr lang="en-US" sz="3300" dirty="0" err="1"/>
              <a:t>record.value</a:t>
            </a:r>
            <a:r>
              <a:rPr lang="en-US" sz="3300" dirty="0"/>
              <a:t>())) {</a:t>
            </a:r>
          </a:p>
          <a:p>
            <a:pPr marL="0" indent="0">
              <a:buNone/>
            </a:pPr>
            <a:r>
              <a:rPr lang="en-US" sz="3300" dirty="0"/>
              <a:t>              </a:t>
            </a:r>
            <a:r>
              <a:rPr lang="en-US" sz="3300" dirty="0" err="1"/>
              <a:t>updatedCount</a:t>
            </a:r>
            <a:r>
              <a:rPr lang="en-US" sz="3300" dirty="0"/>
              <a:t> = </a:t>
            </a:r>
            <a:r>
              <a:rPr lang="en-US" sz="3300" dirty="0" err="1"/>
              <a:t>custCountryMap.get</a:t>
            </a:r>
            <a:r>
              <a:rPr lang="en-US" sz="3300" dirty="0"/>
              <a:t>(</a:t>
            </a:r>
            <a:r>
              <a:rPr lang="en-US" sz="3300" dirty="0" err="1"/>
              <a:t>record.value</a:t>
            </a:r>
            <a:r>
              <a:rPr lang="en-US" sz="3300" dirty="0"/>
              <a:t>()) + 1;</a:t>
            </a:r>
          </a:p>
          <a:p>
            <a:pPr marL="0" indent="0">
              <a:buNone/>
            </a:pPr>
            <a:r>
              <a:rPr lang="en-US" sz="3300" dirty="0"/>
              <a:t>          }</a:t>
            </a:r>
          </a:p>
          <a:p>
            <a:pPr marL="0" indent="0">
              <a:buNone/>
            </a:pPr>
            <a:r>
              <a:rPr lang="en-US" sz="3300" dirty="0"/>
              <a:t>          </a:t>
            </a:r>
            <a:r>
              <a:rPr lang="en-US" sz="3300" dirty="0" err="1"/>
              <a:t>custCountryMap.put</a:t>
            </a:r>
            <a:r>
              <a:rPr lang="en-US" sz="3300" dirty="0"/>
              <a:t>(</a:t>
            </a:r>
            <a:r>
              <a:rPr lang="en-US" sz="3300" dirty="0" err="1"/>
              <a:t>record.value</a:t>
            </a:r>
            <a:r>
              <a:rPr lang="en-US" sz="3300" dirty="0"/>
              <a:t>(), </a:t>
            </a:r>
            <a:r>
              <a:rPr lang="en-US" sz="3300" dirty="0" err="1"/>
              <a:t>updatedCount</a:t>
            </a:r>
            <a:r>
              <a:rPr lang="en-US" sz="3300" dirty="0"/>
              <a:t>)</a:t>
            </a:r>
          </a:p>
          <a:p>
            <a:pPr marL="0" indent="0">
              <a:buNone/>
            </a:pPr>
            <a:endParaRPr lang="en-US" sz="3300" dirty="0"/>
          </a:p>
          <a:p>
            <a:pPr marL="0" indent="0">
              <a:buNone/>
            </a:pPr>
            <a:r>
              <a:rPr lang="en-US" sz="3300" dirty="0"/>
              <a:t>          </a:t>
            </a:r>
            <a:r>
              <a:rPr lang="en-US" sz="3300" dirty="0" err="1"/>
              <a:t>JSONObject</a:t>
            </a:r>
            <a:r>
              <a:rPr lang="en-US" sz="3300" dirty="0"/>
              <a:t> </a:t>
            </a:r>
            <a:r>
              <a:rPr lang="en-US" sz="3300" dirty="0" err="1"/>
              <a:t>json</a:t>
            </a:r>
            <a:r>
              <a:rPr lang="en-US" sz="3300" dirty="0"/>
              <a:t> = new </a:t>
            </a:r>
            <a:r>
              <a:rPr lang="en-US" sz="3300" dirty="0" err="1"/>
              <a:t>JSONObject</a:t>
            </a:r>
            <a:r>
              <a:rPr lang="en-US" sz="3300" dirty="0"/>
              <a:t>(</a:t>
            </a:r>
            <a:r>
              <a:rPr lang="en-US" sz="3300" dirty="0" err="1"/>
              <a:t>custCountryMap</a:t>
            </a:r>
            <a:r>
              <a:rPr lang="en-US" sz="3300" dirty="0"/>
              <a:t>);</a:t>
            </a:r>
          </a:p>
          <a:p>
            <a:pPr marL="0" indent="0">
              <a:buNone/>
            </a:pPr>
            <a:r>
              <a:rPr lang="en-US" sz="3300" dirty="0"/>
              <a:t>          </a:t>
            </a:r>
            <a:r>
              <a:rPr lang="en-US" sz="3300" dirty="0" err="1"/>
              <a:t>System.out.println</a:t>
            </a:r>
            <a:r>
              <a:rPr lang="en-US" sz="3300" dirty="0"/>
              <a:t>(</a:t>
            </a:r>
            <a:r>
              <a:rPr lang="en-US" sz="3300" dirty="0" err="1"/>
              <a:t>json.toString</a:t>
            </a:r>
            <a:r>
              <a:rPr lang="en-US" sz="3300" dirty="0"/>
              <a:t>(4)) </a:t>
            </a:r>
          </a:p>
          <a:p>
            <a:pPr marL="0" indent="0">
              <a:buNone/>
            </a:pPr>
            <a:r>
              <a:rPr lang="en-US" sz="3300" dirty="0"/>
              <a:t>      }</a:t>
            </a:r>
          </a:p>
          <a:p>
            <a:pPr marL="0" indent="0">
              <a:buNone/>
            </a:pPr>
            <a:r>
              <a:rPr lang="en-US" sz="3300" dirty="0"/>
              <a:t>  }</a:t>
            </a:r>
          </a:p>
          <a:p>
            <a:pPr marL="0" indent="0">
              <a:buNone/>
            </a:pPr>
            <a:r>
              <a:rPr lang="en-US" sz="3300" dirty="0"/>
              <a:t>}</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369068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View</a:t>
            </a:r>
          </a:p>
        </p:txBody>
      </p:sp>
      <p:sp>
        <p:nvSpPr>
          <p:cNvPr id="3" name="Footer Placeholder 2"/>
          <p:cNvSpPr>
            <a:spLocks noGrp="1"/>
          </p:cNvSpPr>
          <p:nvPr>
            <p:ph type="ftr" sz="quarter" idx="11"/>
          </p:nvPr>
        </p:nvSpPr>
        <p:spPr/>
        <p:txBody>
          <a:bodyPr/>
          <a:lstStyle/>
          <a:p>
            <a:r>
              <a:rPr lang="en-US"/>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26245887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4—Polling for messages from subscribe to topics</a:t>
            </a:r>
            <a:endParaRPr lang="en-US" dirty="0"/>
          </a:p>
        </p:txBody>
      </p:sp>
      <p:sp>
        <p:nvSpPr>
          <p:cNvPr id="3" name="Content Placeholder 2"/>
          <p:cNvSpPr>
            <a:spLocks noGrp="1"/>
          </p:cNvSpPr>
          <p:nvPr>
            <p:ph idx="1"/>
          </p:nvPr>
        </p:nvSpPr>
        <p:spPr/>
        <p:txBody>
          <a:bodyPr>
            <a:normAutofit lnSpcReduction="10000"/>
          </a:bodyPr>
          <a:lstStyle/>
          <a:p>
            <a:r>
              <a:rPr lang="en-US" dirty="0"/>
              <a:t>Kafka maintains a numerical offset for each record in a partition</a:t>
            </a:r>
          </a:p>
          <a:p>
            <a:r>
              <a:rPr lang="en-US" dirty="0"/>
              <a:t>This offset acts as a unique identifier of a record within that partition…</a:t>
            </a:r>
          </a:p>
          <a:p>
            <a:r>
              <a:rPr lang="en-US" dirty="0"/>
              <a:t>And also denotes the position of the consumer in the partition</a:t>
            </a:r>
          </a:p>
          <a:p>
            <a:r>
              <a:rPr lang="en-US" dirty="0"/>
              <a:t>A consumer which is at position 5 has consumed records with offsets 0 through 4 and will next receive the record with offset 5</a:t>
            </a:r>
          </a:p>
          <a:p>
            <a:r>
              <a:rPr lang="en-US" dirty="0"/>
              <a:t>The poll() fetches data topics to which the consumer has subscribed</a:t>
            </a:r>
          </a:p>
          <a:p>
            <a:r>
              <a:rPr lang="en-US" dirty="0"/>
              <a:t>On each poll(), the consumer will use the last consumed offset as the starting offset and fetch sequentially</a:t>
            </a:r>
          </a:p>
          <a:p>
            <a:endParaRPr lang="en-US" dirty="0"/>
          </a:p>
          <a:p>
            <a:pPr lvl="1"/>
            <a:endParaRPr lang="en-US" dirty="0"/>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12126887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4—Polling for messages from subscribe to topics</a:t>
            </a:r>
            <a:endParaRPr lang="en-US" dirty="0"/>
          </a:p>
        </p:txBody>
      </p:sp>
      <p:sp>
        <p:nvSpPr>
          <p:cNvPr id="3" name="Content Placeholder 2"/>
          <p:cNvSpPr>
            <a:spLocks noGrp="1"/>
          </p:cNvSpPr>
          <p:nvPr>
            <p:ph idx="1"/>
          </p:nvPr>
        </p:nvSpPr>
        <p:spPr/>
        <p:txBody>
          <a:bodyPr/>
          <a:lstStyle/>
          <a:p>
            <a:r>
              <a:rPr lang="en-US" dirty="0"/>
              <a:t>The poll() fetches data for subscribed to topics </a:t>
            </a:r>
          </a:p>
          <a:p>
            <a:r>
              <a:rPr lang="en-US" dirty="0"/>
              <a:t>On each poll, the consumer will try to use the last consumed offset as the starting offset and fetch sequentially</a:t>
            </a:r>
          </a:p>
          <a:p>
            <a:r>
              <a:rPr lang="en-US" dirty="0"/>
              <a:t>The last consumed offset can be manually set through seek(</a:t>
            </a:r>
            <a:r>
              <a:rPr lang="en-US" dirty="0" err="1"/>
              <a:t>TopicPartition</a:t>
            </a:r>
            <a:r>
              <a:rPr lang="en-US" dirty="0"/>
              <a:t>, long)</a:t>
            </a:r>
          </a:p>
          <a:p>
            <a:r>
              <a:rPr lang="en-US" dirty="0"/>
              <a:t>Otherwise the offset is automatically set as the last committed offset for the subscribed list of partitions</a:t>
            </a:r>
          </a:p>
          <a:p>
            <a:endParaRPr lang="en-US" dirty="0"/>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13894502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Kafka As Part of a Message Processing Pipeline</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82</a:t>
            </a:fld>
            <a:endParaRPr lang="en-US" dirty="0"/>
          </a:p>
        </p:txBody>
      </p:sp>
      <p:pic>
        <p:nvPicPr>
          <p:cNvPr id="43010" name="Picture 2" descr="Related image"/>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04800" y="2626918"/>
            <a:ext cx="8803341" cy="18307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83024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Kafka</a:t>
            </a:r>
          </a:p>
        </p:txBody>
      </p:sp>
      <p:sp>
        <p:nvSpPr>
          <p:cNvPr id="3" name="Content Placeholder 2"/>
          <p:cNvSpPr>
            <a:spLocks noGrp="1"/>
          </p:cNvSpPr>
          <p:nvPr>
            <p:ph idx="1"/>
          </p:nvPr>
        </p:nvSpPr>
        <p:spPr/>
        <p:txBody>
          <a:bodyPr/>
          <a:lstStyle/>
          <a:p>
            <a:r>
              <a:rPr lang="en-US" dirty="0"/>
              <a:t>A distributed publish and subscribe messaging system rethought as a distributed commit log</a:t>
            </a:r>
          </a:p>
          <a:p>
            <a:pPr lvl="1"/>
            <a:r>
              <a:rPr lang="en-US" dirty="0"/>
              <a:t>More on “commit log” and “publish subscribe” in a bit</a:t>
            </a:r>
          </a:p>
          <a:p>
            <a:r>
              <a:rPr lang="en-US" dirty="0"/>
              <a:t>Developed at LinkedIn</a:t>
            </a:r>
          </a:p>
          <a:p>
            <a:r>
              <a:rPr lang="en-US" dirty="0"/>
              <a:t>Provides a solution to handling the ingestion of high volume and high velocity data into Hadoop clusters</a:t>
            </a:r>
          </a:p>
        </p:txBody>
      </p:sp>
      <p:sp>
        <p:nvSpPr>
          <p:cNvPr id="4" name="Footer Placeholder 3"/>
          <p:cNvSpPr>
            <a:spLocks noGrp="1"/>
          </p:cNvSpPr>
          <p:nvPr>
            <p:ph type="ftr" sz="quarter" idx="11"/>
          </p:nvPr>
        </p:nvSpPr>
        <p:spPr/>
        <p:txBody>
          <a:bodyPr/>
          <a:lstStyle/>
          <a:p>
            <a:r>
              <a:rPr lang="en-US"/>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697977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pptB0B1.tmp</Template>
  <TotalTime>66482</TotalTime>
  <Words>4294</Words>
  <Application>Microsoft Macintosh PowerPoint</Application>
  <PresentationFormat>On-screen Show (4:3)</PresentationFormat>
  <Paragraphs>704</Paragraphs>
  <Slides>82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Mangal</vt:lpstr>
      <vt:lpstr>Wingdings</vt:lpstr>
      <vt:lpstr>Clarity</vt:lpstr>
      <vt:lpstr>CS595—Big Data Technologies</vt:lpstr>
      <vt:lpstr>High Level View</vt:lpstr>
      <vt:lpstr>What is High Velocity Data Processing?</vt:lpstr>
      <vt:lpstr>Two Aspects of Stream Processing </vt:lpstr>
      <vt:lpstr>Accepting Data into Hadoop in Real Time Using Kafka</vt:lpstr>
      <vt:lpstr>Accepting Data into Hadoop in Real Time Using Kafka</vt:lpstr>
      <vt:lpstr>Kafka Architecture  Initial Perspective</vt:lpstr>
      <vt:lpstr>Detailed View</vt:lpstr>
      <vt:lpstr>Apache Kafka</vt:lpstr>
      <vt:lpstr>Apache Kafka</vt:lpstr>
      <vt:lpstr>Apache Kafka</vt:lpstr>
      <vt:lpstr>Why Kafka?</vt:lpstr>
      <vt:lpstr>What Is a Log?</vt:lpstr>
      <vt:lpstr>What Is a Log?</vt:lpstr>
      <vt:lpstr>Logs in Databases (Commit Logs)</vt:lpstr>
      <vt:lpstr>What is a Messaging System? </vt:lpstr>
      <vt:lpstr>What is a Messaging System? </vt:lpstr>
      <vt:lpstr>Point to Point Messaging System</vt:lpstr>
      <vt:lpstr>Publish-Subscribe Messaging System </vt:lpstr>
      <vt:lpstr>Publish-Subscribe Messaging System </vt:lpstr>
      <vt:lpstr>Kafka Architectural Landscape</vt:lpstr>
      <vt:lpstr>Messages and Batches</vt:lpstr>
      <vt:lpstr>Messages and Batches</vt:lpstr>
      <vt:lpstr>Topics and Logs</vt:lpstr>
      <vt:lpstr>Topics and Logs</vt:lpstr>
      <vt:lpstr>Topics and Logs Architectural Detail</vt:lpstr>
      <vt:lpstr>Topics and Logs</vt:lpstr>
      <vt:lpstr>Topics and Logs</vt:lpstr>
      <vt:lpstr>Topics and Logs</vt:lpstr>
      <vt:lpstr>Topics and Logs</vt:lpstr>
      <vt:lpstr>Topics and Logs</vt:lpstr>
      <vt:lpstr>Brokers and Clusters</vt:lpstr>
      <vt:lpstr>Brokers and Clusters Architectural Detail</vt:lpstr>
      <vt:lpstr>Brokers and Clusters</vt:lpstr>
      <vt:lpstr>Partitions</vt:lpstr>
      <vt:lpstr>Partitions</vt:lpstr>
      <vt:lpstr>Partitions</vt:lpstr>
      <vt:lpstr>Partitions</vt:lpstr>
      <vt:lpstr>The Role of ZooKeeper</vt:lpstr>
      <vt:lpstr>Producers</vt:lpstr>
      <vt:lpstr>Consumers</vt:lpstr>
      <vt:lpstr>Consumers</vt:lpstr>
      <vt:lpstr>Consumers</vt:lpstr>
      <vt:lpstr>Consumers</vt:lpstr>
      <vt:lpstr>Consumer Groups</vt:lpstr>
      <vt:lpstr>Consumer Groups</vt:lpstr>
      <vt:lpstr>Consumer Groups</vt:lpstr>
      <vt:lpstr>Consumer Groups</vt:lpstr>
      <vt:lpstr>Consumer Groups</vt:lpstr>
      <vt:lpstr>Consumer Groups</vt:lpstr>
      <vt:lpstr>Consumer Groups</vt:lpstr>
      <vt:lpstr>Consumer Groups</vt:lpstr>
      <vt:lpstr>Guarantees</vt:lpstr>
      <vt:lpstr>Using Kafka Four Core APIs</vt:lpstr>
      <vt:lpstr>Kafka Producer Overview</vt:lpstr>
      <vt:lpstr>Kafka Producer Phase 1—Setting up the operational configuration</vt:lpstr>
      <vt:lpstr>Kafka Producer Phase 1—Setting up the operational configuration</vt:lpstr>
      <vt:lpstr>Kafka Producer Phase 1—Setting up the operational configuration</vt:lpstr>
      <vt:lpstr>Kafka Producer Phase 1—Setting up the operational configuration</vt:lpstr>
      <vt:lpstr>Kafka Producer Phase 2—Creating the producer</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4—Closing the producer to release any resources</vt:lpstr>
      <vt:lpstr>Kafka Consumer Overview</vt:lpstr>
      <vt:lpstr>Kafka Consumer Phase 1—Setting the operating configuration of the consumer</vt:lpstr>
      <vt:lpstr>Kafka Consumer Phase 1—Setting the operating configuration of the consumer</vt:lpstr>
      <vt:lpstr>Kafka Consumer Phase 1—Setting the operating configuration of the consumer grouup.id configuration parameter</vt:lpstr>
      <vt:lpstr>Kafka Consumer Phase 2—Creating the  consumer</vt:lpstr>
      <vt:lpstr>Kafka Consumer Phase 3—Subscribing to one or more topics</vt:lpstr>
      <vt:lpstr>Kafka Consumer Phase 3—Subscribing to one or more topics</vt:lpstr>
      <vt:lpstr>Kafka Consumer Phase 4—Polling for messages from subscribe to topics</vt:lpstr>
      <vt:lpstr>Kafka Consumer Phase 4—Polling for messages from subscribe to topics</vt:lpstr>
      <vt:lpstr>Kafka Consumer Phase 4—Polling for messages from subscribe to topics</vt:lpstr>
      <vt:lpstr>Kafka As Part of a Message Processing Pipeline</vt:lpstr>
    </vt:vector>
  </TitlesOfParts>
  <Company>BCBSA</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Microsoft Office User</cp:lastModifiedBy>
  <cp:revision>1027</cp:revision>
  <cp:lastPrinted>2017-04-27T17:39:59Z</cp:lastPrinted>
  <dcterms:created xsi:type="dcterms:W3CDTF">2016-12-18T19:56:54Z</dcterms:created>
  <dcterms:modified xsi:type="dcterms:W3CDTF">2018-10-04T13:01:57Z</dcterms:modified>
</cp:coreProperties>
</file>