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74"/>
  </p:notesMasterIdLst>
  <p:sldIdLst>
    <p:sldId id="256" r:id="rId2"/>
    <p:sldId id="384" r:id="rId3"/>
    <p:sldId id="385" r:id="rId4"/>
    <p:sldId id="381" r:id="rId5"/>
    <p:sldId id="368" r:id="rId6"/>
    <p:sldId id="389" r:id="rId7"/>
    <p:sldId id="387" r:id="rId8"/>
    <p:sldId id="383" r:id="rId9"/>
    <p:sldId id="388" r:id="rId10"/>
    <p:sldId id="395" r:id="rId11"/>
    <p:sldId id="391" r:id="rId12"/>
    <p:sldId id="390" r:id="rId13"/>
    <p:sldId id="392" r:id="rId14"/>
    <p:sldId id="393" r:id="rId15"/>
    <p:sldId id="397" r:id="rId16"/>
    <p:sldId id="398" r:id="rId17"/>
    <p:sldId id="399" r:id="rId18"/>
    <p:sldId id="400" r:id="rId19"/>
    <p:sldId id="401" r:id="rId20"/>
    <p:sldId id="402" r:id="rId21"/>
    <p:sldId id="404" r:id="rId22"/>
    <p:sldId id="405" r:id="rId23"/>
    <p:sldId id="408" r:id="rId24"/>
    <p:sldId id="406" r:id="rId25"/>
    <p:sldId id="371" r:id="rId26"/>
    <p:sldId id="382" r:id="rId27"/>
    <p:sldId id="468" r:id="rId28"/>
    <p:sldId id="469" r:id="rId29"/>
    <p:sldId id="409" r:id="rId30"/>
    <p:sldId id="436" r:id="rId31"/>
    <p:sldId id="447" r:id="rId32"/>
    <p:sldId id="457" r:id="rId33"/>
    <p:sldId id="449" r:id="rId34"/>
    <p:sldId id="452" r:id="rId35"/>
    <p:sldId id="459" r:id="rId36"/>
    <p:sldId id="453" r:id="rId37"/>
    <p:sldId id="454" r:id="rId38"/>
    <p:sldId id="460" r:id="rId39"/>
    <p:sldId id="461" r:id="rId40"/>
    <p:sldId id="462" r:id="rId41"/>
    <p:sldId id="464" r:id="rId42"/>
    <p:sldId id="422" r:id="rId43"/>
    <p:sldId id="444" r:id="rId44"/>
    <p:sldId id="423" r:id="rId45"/>
    <p:sldId id="455" r:id="rId46"/>
    <p:sldId id="439" r:id="rId47"/>
    <p:sldId id="437" r:id="rId48"/>
    <p:sldId id="467" r:id="rId49"/>
    <p:sldId id="440" r:id="rId50"/>
    <p:sldId id="429" r:id="rId51"/>
    <p:sldId id="430" r:id="rId52"/>
    <p:sldId id="441" r:id="rId53"/>
    <p:sldId id="442" r:id="rId54"/>
    <p:sldId id="415" r:id="rId55"/>
    <p:sldId id="470" r:id="rId56"/>
    <p:sldId id="471" r:id="rId57"/>
    <p:sldId id="473" r:id="rId58"/>
    <p:sldId id="475" r:id="rId59"/>
    <p:sldId id="476" r:id="rId60"/>
    <p:sldId id="477" r:id="rId61"/>
    <p:sldId id="425" r:id="rId62"/>
    <p:sldId id="427" r:id="rId63"/>
    <p:sldId id="433" r:id="rId64"/>
    <p:sldId id="456" r:id="rId65"/>
    <p:sldId id="432" r:id="rId66"/>
    <p:sldId id="435" r:id="rId67"/>
    <p:sldId id="374" r:id="rId68"/>
    <p:sldId id="375" r:id="rId69"/>
    <p:sldId id="376" r:id="rId70"/>
    <p:sldId id="377" r:id="rId71"/>
    <p:sldId id="378" r:id="rId72"/>
    <p:sldId id="379" r:id="rId73"/>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2" autoAdjust="0"/>
    <p:restoredTop sz="94660"/>
  </p:normalViewPr>
  <p:slideViewPr>
    <p:cSldViewPr>
      <p:cViewPr>
        <p:scale>
          <a:sx n="73" d="100"/>
          <a:sy n="73" d="100"/>
        </p:scale>
        <p:origin x="-558" y="-72"/>
      </p:cViewPr>
      <p:guideLst>
        <p:guide orient="horz" pos="2160"/>
        <p:guide pos="2880"/>
      </p:guideLst>
    </p:cSldViewPr>
  </p:slideViewPr>
  <p:notesTextViewPr>
    <p:cViewPr>
      <p:scale>
        <a:sx n="1" d="1"/>
        <a:sy n="1" d="1"/>
      </p:scale>
      <p:origin x="0" y="0"/>
    </p:cViewPr>
  </p:notesTextViewPr>
  <p:sorterViewPr>
    <p:cViewPr>
      <p:scale>
        <a:sx n="100" d="100"/>
        <a:sy n="100" d="100"/>
      </p:scale>
      <p:origin x="0" y="4956"/>
    </p:cViewPr>
  </p:sorterViewPr>
  <p:notesViewPr>
    <p:cSldViewPr>
      <p:cViewPr varScale="1">
        <p:scale>
          <a:sx n="55" d="100"/>
          <a:sy n="55" d="100"/>
        </p:scale>
        <p:origin x="-2832" y="-102"/>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37000" y="0"/>
            <a:ext cx="3011488" cy="461963"/>
          </a:xfrm>
          <a:prstGeom prst="rect">
            <a:avLst/>
          </a:prstGeom>
        </p:spPr>
        <p:txBody>
          <a:bodyPr vert="horz" lIns="91440" tIns="45720" rIns="91440" bIns="45720" rtlCol="0"/>
          <a:lstStyle>
            <a:lvl1pPr algn="r">
              <a:defRPr sz="1200"/>
            </a:lvl1pPr>
          </a:lstStyle>
          <a:p>
            <a:fld id="{B2BAFD25-770F-4100-B955-0FA7227EB24E}" type="datetimeFigureOut">
              <a:rPr lang="en-US" smtClean="0"/>
              <a:t>9/5/2017</a:t>
            </a:fld>
            <a:endParaRPr lang="en-US"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95325" y="4387850"/>
            <a:ext cx="5559425" cy="41560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525"/>
            <a:ext cx="3011488" cy="46196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7000" y="8772525"/>
            <a:ext cx="3011488" cy="461963"/>
          </a:xfrm>
          <a:prstGeom prst="rect">
            <a:avLst/>
          </a:prstGeom>
        </p:spPr>
        <p:txBody>
          <a:bodyPr vert="horz" lIns="91440" tIns="45720" rIns="91440" bIns="45720" rtlCol="0" anchor="b"/>
          <a:lstStyle>
            <a:lvl1pPr algn="r">
              <a:defRPr sz="1200"/>
            </a:lvl1pPr>
          </a:lstStyle>
          <a:p>
            <a:fld id="{A2261B69-B60C-4C28-9B4D-2FDE71D22B23}" type="slidenum">
              <a:rPr lang="en-US" smtClean="0"/>
              <a:t>‹#›</a:t>
            </a:fld>
            <a:endParaRPr lang="en-US" dirty="0"/>
          </a:p>
        </p:txBody>
      </p:sp>
    </p:spTree>
    <p:extLst>
      <p:ext uri="{BB962C8B-B14F-4D97-AF65-F5344CB8AC3E}">
        <p14:creationId xmlns:p14="http://schemas.microsoft.com/office/powerpoint/2010/main" val="2706982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E4C3CA-D0E9-40C6-9559-F7BE253D4950}" type="datetime1">
              <a:rPr lang="en-US" smtClean="0"/>
              <a:t>9/5/2017</a:t>
            </a:fld>
            <a:endParaRPr lang="en-US" dirty="0"/>
          </a:p>
        </p:txBody>
      </p:sp>
      <p:sp>
        <p:nvSpPr>
          <p:cNvPr id="5" name="Footer Placeholder 4"/>
          <p:cNvSpPr>
            <a:spLocks noGrp="1"/>
          </p:cNvSpPr>
          <p:nvPr>
            <p:ph type="ftr" sz="quarter" idx="11"/>
          </p:nvPr>
        </p:nvSpPr>
        <p:spPr/>
        <p:txBody>
          <a:bodyPr/>
          <a:lstStyle/>
          <a:p>
            <a:r>
              <a:rPr lang="en-US" smtClean="0"/>
              <a:t>CS595 Module 03b</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EF0C90-6799-42FC-9FAA-9493A8D29B61}" type="datetime1">
              <a:rPr lang="en-US" smtClean="0"/>
              <a:t>9/5/2017</a:t>
            </a:fld>
            <a:endParaRPr lang="en-US" dirty="0"/>
          </a:p>
        </p:txBody>
      </p:sp>
      <p:sp>
        <p:nvSpPr>
          <p:cNvPr id="6" name="Footer Placeholder 5"/>
          <p:cNvSpPr>
            <a:spLocks noGrp="1"/>
          </p:cNvSpPr>
          <p:nvPr>
            <p:ph type="ftr" sz="quarter" idx="11"/>
          </p:nvPr>
        </p:nvSpPr>
        <p:spPr/>
        <p:txBody>
          <a:bodyPr/>
          <a:lstStyle/>
          <a:p>
            <a:r>
              <a:rPr lang="en-US" smtClean="0"/>
              <a:t>CS595 Module 03b</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4425DF-8958-490E-950F-7A4D0278A35A}" type="datetime1">
              <a:rPr lang="en-US" smtClean="0"/>
              <a:t>9/5/2017</a:t>
            </a:fld>
            <a:endParaRPr lang="en-US" dirty="0"/>
          </a:p>
        </p:txBody>
      </p:sp>
      <p:sp>
        <p:nvSpPr>
          <p:cNvPr id="5" name="Footer Placeholder 4"/>
          <p:cNvSpPr>
            <a:spLocks noGrp="1"/>
          </p:cNvSpPr>
          <p:nvPr>
            <p:ph type="ftr" sz="quarter" idx="11"/>
          </p:nvPr>
        </p:nvSpPr>
        <p:spPr/>
        <p:txBody>
          <a:bodyPr/>
          <a:lstStyle/>
          <a:p>
            <a:r>
              <a:rPr lang="en-US" smtClean="0"/>
              <a:t>CS595 Module 03b</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3796E6-6CD2-48BD-9AD9-BA84D1CD57EF}" type="datetime1">
              <a:rPr lang="en-US" smtClean="0"/>
              <a:t>9/5/2017</a:t>
            </a:fld>
            <a:endParaRPr lang="en-US" dirty="0"/>
          </a:p>
        </p:txBody>
      </p:sp>
      <p:sp>
        <p:nvSpPr>
          <p:cNvPr id="5" name="Footer Placeholder 4"/>
          <p:cNvSpPr>
            <a:spLocks noGrp="1"/>
          </p:cNvSpPr>
          <p:nvPr>
            <p:ph type="ftr" sz="quarter" idx="11"/>
          </p:nvPr>
        </p:nvSpPr>
        <p:spPr/>
        <p:txBody>
          <a:bodyPr/>
          <a:lstStyle/>
          <a:p>
            <a:r>
              <a:rPr lang="en-US" smtClean="0"/>
              <a:t>CS595 Module 03b</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D6B656-DAC7-4584-833C-8170B17E9104}" type="datetime1">
              <a:rPr lang="en-US" smtClean="0"/>
              <a:t>9/5/2017</a:t>
            </a:fld>
            <a:endParaRPr lang="en-US" dirty="0"/>
          </a:p>
        </p:txBody>
      </p:sp>
      <p:sp>
        <p:nvSpPr>
          <p:cNvPr id="5" name="Footer Placeholder 4"/>
          <p:cNvSpPr>
            <a:spLocks noGrp="1"/>
          </p:cNvSpPr>
          <p:nvPr>
            <p:ph type="ftr" sz="quarter" idx="11"/>
          </p:nvPr>
        </p:nvSpPr>
        <p:spPr/>
        <p:txBody>
          <a:bodyPr/>
          <a:lstStyle/>
          <a:p>
            <a:r>
              <a:rPr lang="en-US" smtClean="0"/>
              <a:t>CS595 Module 03b</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E24B02-1CE0-458F-8CFD-F9F7D795F167}" type="datetime1">
              <a:rPr lang="en-US" smtClean="0"/>
              <a:t>9/5/2017</a:t>
            </a:fld>
            <a:endParaRPr lang="en-US" dirty="0"/>
          </a:p>
        </p:txBody>
      </p:sp>
      <p:sp>
        <p:nvSpPr>
          <p:cNvPr id="5" name="Footer Placeholder 4"/>
          <p:cNvSpPr>
            <a:spLocks noGrp="1"/>
          </p:cNvSpPr>
          <p:nvPr>
            <p:ph type="ftr" sz="quarter" idx="11"/>
          </p:nvPr>
        </p:nvSpPr>
        <p:spPr/>
        <p:txBody>
          <a:bodyPr/>
          <a:lstStyle/>
          <a:p>
            <a:r>
              <a:rPr lang="en-US" smtClean="0"/>
              <a:t>CS595 Module 03b</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065F023-56CE-4D5F-8323-16D5C6B175B2}" type="datetime1">
              <a:rPr lang="en-US" smtClean="0"/>
              <a:t>9/5/2017</a:t>
            </a:fld>
            <a:endParaRPr lang="en-US" dirty="0"/>
          </a:p>
        </p:txBody>
      </p:sp>
      <p:sp>
        <p:nvSpPr>
          <p:cNvPr id="6" name="Footer Placeholder 5"/>
          <p:cNvSpPr>
            <a:spLocks noGrp="1"/>
          </p:cNvSpPr>
          <p:nvPr>
            <p:ph type="ftr" sz="quarter" idx="11"/>
          </p:nvPr>
        </p:nvSpPr>
        <p:spPr/>
        <p:txBody>
          <a:bodyPr/>
          <a:lstStyle/>
          <a:p>
            <a:r>
              <a:rPr lang="en-US" smtClean="0"/>
              <a:t>CS595 Module 03b</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E97B15-0401-4362-9E6A-E67A63D6C127}" type="datetime1">
              <a:rPr lang="en-US" smtClean="0"/>
              <a:t>9/5/2017</a:t>
            </a:fld>
            <a:endParaRPr lang="en-US" dirty="0"/>
          </a:p>
        </p:txBody>
      </p:sp>
      <p:sp>
        <p:nvSpPr>
          <p:cNvPr id="8" name="Footer Placeholder 7"/>
          <p:cNvSpPr>
            <a:spLocks noGrp="1"/>
          </p:cNvSpPr>
          <p:nvPr>
            <p:ph type="ftr" sz="quarter" idx="11"/>
          </p:nvPr>
        </p:nvSpPr>
        <p:spPr/>
        <p:txBody>
          <a:bodyPr/>
          <a:lstStyle/>
          <a:p>
            <a:r>
              <a:rPr lang="en-US" smtClean="0"/>
              <a:t>CS595 Module 03b</a:t>
            </a:r>
            <a:endParaRPr lang="en-US" dirty="0"/>
          </a:p>
        </p:txBody>
      </p:sp>
      <p:sp>
        <p:nvSpPr>
          <p:cNvPr id="9" name="Slide Number Placeholder 8"/>
          <p:cNvSpPr>
            <a:spLocks noGrp="1"/>
          </p:cNvSpPr>
          <p:nvPr>
            <p:ph type="sldNum" sz="quarter" idx="12"/>
          </p:nvPr>
        </p:nvSpPr>
        <p:spPr/>
        <p:txBody>
          <a:bodyPr/>
          <a:lstStyle/>
          <a:p>
            <a:fld id="{9AA7C465-8597-4488-B68C-958448427716}" type="slidenum">
              <a:rPr lang="en-US" smtClean="0"/>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1831CE-5877-4CCC-A747-57051202DD3B}" type="datetime1">
              <a:rPr lang="en-US" smtClean="0"/>
              <a:t>9/5/2017</a:t>
            </a:fld>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933700"/>
            <a:ext cx="8229600" cy="990600"/>
          </a:xfrm>
        </p:spPr>
        <p:txBody>
          <a:bodyPr/>
          <a:lstStyle>
            <a:lvl1pPr algn="ctr">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7425A61B-909E-4DA4-9100-862C30B1263C}" type="datetime1">
              <a:rPr lang="en-US" smtClean="0"/>
              <a:t>9/5/2017</a:t>
            </a:fld>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extLst>
      <p:ext uri="{BB962C8B-B14F-4D97-AF65-F5344CB8AC3E}">
        <p14:creationId xmlns:p14="http://schemas.microsoft.com/office/powerpoint/2010/main" val="307122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EBCCB6-9224-45E9-BB58-50F229754718}" type="datetime1">
              <a:rPr lang="en-US" smtClean="0"/>
              <a:t>9/5/2017</a:t>
            </a:fld>
            <a:endParaRPr lang="en-US" dirty="0"/>
          </a:p>
        </p:txBody>
      </p:sp>
      <p:sp>
        <p:nvSpPr>
          <p:cNvPr id="3" name="Footer Placeholder 2"/>
          <p:cNvSpPr>
            <a:spLocks noGrp="1"/>
          </p:cNvSpPr>
          <p:nvPr>
            <p:ph type="ftr" sz="quarter" idx="11"/>
          </p:nvPr>
        </p:nvSpPr>
        <p:spPr/>
        <p:txBody>
          <a:bodyPr/>
          <a:lstStyle/>
          <a:p>
            <a:r>
              <a:rPr lang="en-US" smtClean="0"/>
              <a:t>CS595 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8E38AD-030F-436C-A87C-DAA73B1D1458}" type="datetime1">
              <a:rPr lang="en-US" smtClean="0"/>
              <a:t>9/5/2017</a:t>
            </a:fld>
            <a:endParaRPr lang="en-US" dirty="0"/>
          </a:p>
        </p:txBody>
      </p:sp>
      <p:sp>
        <p:nvSpPr>
          <p:cNvPr id="6" name="Footer Placeholder 5"/>
          <p:cNvSpPr>
            <a:spLocks noGrp="1"/>
          </p:cNvSpPr>
          <p:nvPr>
            <p:ph type="ftr" sz="quarter" idx="11"/>
          </p:nvPr>
        </p:nvSpPr>
        <p:spPr/>
        <p:txBody>
          <a:bodyPr/>
          <a:lstStyle/>
          <a:p>
            <a:r>
              <a:rPr lang="en-US" smtClean="0"/>
              <a:t>CS595 Module 03b</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3625014-C920-426D-93DF-FC7D6A1985D3}" type="datetime1">
              <a:rPr lang="en-US" smtClean="0"/>
              <a:t>9/5/2017</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CS595 Module 03b</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AA7C465-8597-4488-B68C-95844842771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9" r:id="rId7"/>
    <p:sldLayoutId id="2147483763" r:id="rId8"/>
    <p:sldLayoutId id="2147483764" r:id="rId9"/>
    <p:sldLayoutId id="2147483765" r:id="rId10"/>
    <p:sldLayoutId id="2147483766" r:id="rId11"/>
    <p:sldLayoutId id="2147483767" r:id="rId12"/>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lstStyle/>
          <a:p>
            <a:r>
              <a:rPr lang="en-US" dirty="0" smtClean="0"/>
              <a:t>CS595—Big Data Technologies</a:t>
            </a:r>
            <a:endParaRPr lang="en-US" dirty="0"/>
          </a:p>
        </p:txBody>
      </p:sp>
      <p:sp>
        <p:nvSpPr>
          <p:cNvPr id="3" name="Subtitle 2"/>
          <p:cNvSpPr>
            <a:spLocks noGrp="1"/>
          </p:cNvSpPr>
          <p:nvPr>
            <p:ph type="subTitle" idx="1"/>
          </p:nvPr>
        </p:nvSpPr>
        <p:spPr/>
        <p:txBody>
          <a:bodyPr/>
          <a:lstStyle/>
          <a:p>
            <a:r>
              <a:rPr lang="en-US" dirty="0" smtClean="0"/>
              <a:t>Module 3b</a:t>
            </a:r>
          </a:p>
          <a:p>
            <a:r>
              <a:rPr lang="en-US" dirty="0" smtClean="0"/>
              <a:t>Map Reduce (Part 1)</a:t>
            </a:r>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a:t>
            </a:fld>
            <a:endParaRPr lang="en-US" dirty="0"/>
          </a:p>
        </p:txBody>
      </p:sp>
    </p:spTree>
    <p:extLst>
      <p:ext uri="{BB962C8B-B14F-4D97-AF65-F5344CB8AC3E}">
        <p14:creationId xmlns:p14="http://schemas.microsoft.com/office/powerpoint/2010/main" val="2676558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Developing Some MapReduce Intuition</a:t>
            </a:r>
            <a:endParaRPr lang="en-US" dirty="0"/>
          </a:p>
        </p:txBody>
      </p:sp>
      <p:sp>
        <p:nvSpPr>
          <p:cNvPr id="3" name="Content Placeholder 2"/>
          <p:cNvSpPr>
            <a:spLocks noGrp="1"/>
          </p:cNvSpPr>
          <p:nvPr>
            <p:ph idx="1"/>
          </p:nvPr>
        </p:nvSpPr>
        <p:spPr/>
        <p:txBody>
          <a:bodyPr/>
          <a:lstStyle/>
          <a:p>
            <a:r>
              <a:rPr lang="en-US" dirty="0"/>
              <a:t>Most explanations of how </a:t>
            </a:r>
            <a:r>
              <a:rPr lang="en-US" dirty="0" smtClean="0"/>
              <a:t>the MapReduce </a:t>
            </a:r>
            <a:r>
              <a:rPr lang="en-US" dirty="0"/>
              <a:t>framework </a:t>
            </a:r>
            <a:r>
              <a:rPr lang="en-US" dirty="0" smtClean="0"/>
              <a:t>supports the </a:t>
            </a:r>
            <a:r>
              <a:rPr lang="en-US" dirty="0"/>
              <a:t>development of parallel programming algorithms start </a:t>
            </a:r>
            <a:r>
              <a:rPr lang="en-US" dirty="0" smtClean="0"/>
              <a:t>with…</a:t>
            </a:r>
          </a:p>
          <a:p>
            <a:pPr lvl="1"/>
            <a:r>
              <a:rPr lang="en-US" dirty="0"/>
              <a:t>S</a:t>
            </a:r>
            <a:r>
              <a:rPr lang="en-US" dirty="0" smtClean="0"/>
              <a:t>ome </a:t>
            </a:r>
            <a:r>
              <a:rPr lang="en-US" dirty="0"/>
              <a:t>mathematical </a:t>
            </a:r>
            <a:r>
              <a:rPr lang="en-US" dirty="0" smtClean="0"/>
              <a:t>representation</a:t>
            </a:r>
          </a:p>
          <a:p>
            <a:pPr lvl="1"/>
            <a:r>
              <a:rPr lang="en-US" dirty="0"/>
              <a:t>O</a:t>
            </a:r>
            <a:r>
              <a:rPr lang="en-US" dirty="0" smtClean="0"/>
              <a:t>r </a:t>
            </a:r>
            <a:r>
              <a:rPr lang="en-US" dirty="0"/>
              <a:t>a diagram so complex one cannot develop any </a:t>
            </a:r>
            <a:r>
              <a:rPr lang="en-US" dirty="0" smtClean="0"/>
              <a:t>sense about </a:t>
            </a:r>
            <a:r>
              <a:rPr lang="en-US" dirty="0"/>
              <a:t>what is </a:t>
            </a:r>
            <a:r>
              <a:rPr lang="en-US" dirty="0" smtClean="0"/>
              <a:t>happening</a:t>
            </a:r>
            <a:endParaRPr lang="en-US" dirty="0"/>
          </a:p>
          <a:p>
            <a:r>
              <a:rPr lang="en-US" dirty="0"/>
              <a:t>We are going to take something of a different approach and start by developing our </a:t>
            </a:r>
            <a:r>
              <a:rPr lang="en-US" dirty="0" smtClean="0"/>
              <a:t>intuition about how the Map Reduce </a:t>
            </a:r>
            <a:r>
              <a:rPr lang="en-US" dirty="0"/>
              <a:t>framework </a:t>
            </a:r>
            <a:r>
              <a:rPr lang="en-US" dirty="0" smtClean="0"/>
              <a:t>functions </a:t>
            </a:r>
          </a:p>
          <a:p>
            <a:r>
              <a:rPr lang="en-US" dirty="0"/>
              <a:t>A</a:t>
            </a:r>
            <a:r>
              <a:rPr lang="en-US" dirty="0" smtClean="0"/>
              <a:t>nd then, </a:t>
            </a:r>
            <a:r>
              <a:rPr lang="en-US" dirty="0"/>
              <a:t>once we have some of the fundamentals understood move on to more </a:t>
            </a:r>
            <a:r>
              <a:rPr lang="en-US" dirty="0" smtClean="0"/>
              <a:t>detail</a:t>
            </a:r>
            <a:endParaRPr lang="en-US" dirty="0"/>
          </a:p>
          <a:p>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10</a:t>
            </a:fld>
            <a:endParaRPr lang="en-US" dirty="0"/>
          </a:p>
        </p:txBody>
      </p:sp>
    </p:spTree>
    <p:extLst>
      <p:ext uri="{BB962C8B-B14F-4D97-AF65-F5344CB8AC3E}">
        <p14:creationId xmlns:p14="http://schemas.microsoft.com/office/powerpoint/2010/main" val="3970985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Developing Some MapReduce Intuition</a:t>
            </a:r>
          </a:p>
        </p:txBody>
      </p:sp>
      <p:sp>
        <p:nvSpPr>
          <p:cNvPr id="3" name="Content Placeholder 2"/>
          <p:cNvSpPr>
            <a:spLocks noGrp="1"/>
          </p:cNvSpPr>
          <p:nvPr>
            <p:ph idx="1"/>
          </p:nvPr>
        </p:nvSpPr>
        <p:spPr/>
        <p:txBody>
          <a:bodyPr>
            <a:normAutofit/>
          </a:bodyPr>
          <a:lstStyle/>
          <a:p>
            <a:r>
              <a:rPr lang="en-US" dirty="0"/>
              <a:t>Let’s think through how we might take advantage of the following </a:t>
            </a:r>
            <a:r>
              <a:rPr lang="en-US" dirty="0" smtClean="0"/>
              <a:t>Hadoop capabilities we </a:t>
            </a:r>
            <a:r>
              <a:rPr lang="en-US" dirty="0"/>
              <a:t>have encountered to process large volumes of data</a:t>
            </a:r>
          </a:p>
          <a:p>
            <a:r>
              <a:rPr lang="en-US" dirty="0"/>
              <a:t>We have a cluster of computing nodes each having some amount of CPUs, RAM and storage</a:t>
            </a:r>
          </a:p>
          <a:p>
            <a:r>
              <a:rPr lang="en-US" dirty="0"/>
              <a:t>We have a distributed file systems that takes a large </a:t>
            </a:r>
            <a:r>
              <a:rPr lang="en-US" dirty="0" smtClean="0"/>
              <a:t>file, </a:t>
            </a:r>
            <a:r>
              <a:rPr lang="en-US" dirty="0"/>
              <a:t>decomposes it into </a:t>
            </a:r>
            <a:r>
              <a:rPr lang="en-US" dirty="0" smtClean="0"/>
              <a:t>blocks, </a:t>
            </a:r>
            <a:r>
              <a:rPr lang="en-US" dirty="0"/>
              <a:t>and </a:t>
            </a:r>
            <a:r>
              <a:rPr lang="en-US" dirty="0" smtClean="0"/>
              <a:t>then stores </a:t>
            </a:r>
            <a:r>
              <a:rPr lang="en-US" dirty="0"/>
              <a:t>them across the nodes of our </a:t>
            </a:r>
            <a:r>
              <a:rPr lang="en-US" dirty="0" smtClean="0"/>
              <a:t>cluster</a:t>
            </a:r>
          </a:p>
          <a:p>
            <a:r>
              <a:rPr lang="en-US" dirty="0" smtClean="0"/>
              <a:t>And we have a means to launch applications comprised of multiple tasks and distribute them across the cluster</a:t>
            </a:r>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11</a:t>
            </a:fld>
            <a:endParaRPr lang="en-US" dirty="0"/>
          </a:p>
        </p:txBody>
      </p:sp>
    </p:spTree>
    <p:extLst>
      <p:ext uri="{BB962C8B-B14F-4D97-AF65-F5344CB8AC3E}">
        <p14:creationId xmlns:p14="http://schemas.microsoft.com/office/powerpoint/2010/main" val="1868506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Developing Some MapReduce </a:t>
            </a:r>
            <a:r>
              <a:rPr lang="en-US" dirty="0" smtClean="0"/>
              <a:t>Intuition</a:t>
            </a:r>
            <a:endParaRPr lang="en-US" dirty="0"/>
          </a:p>
        </p:txBody>
      </p:sp>
      <p:sp>
        <p:nvSpPr>
          <p:cNvPr id="3" name="Content Placeholder 2"/>
          <p:cNvSpPr>
            <a:spLocks noGrp="1"/>
          </p:cNvSpPr>
          <p:nvPr>
            <p:ph idx="1"/>
          </p:nvPr>
        </p:nvSpPr>
        <p:spPr/>
        <p:txBody>
          <a:bodyPr>
            <a:normAutofit/>
          </a:bodyPr>
          <a:lstStyle/>
          <a:p>
            <a:r>
              <a:rPr lang="en-US" dirty="0" smtClean="0"/>
              <a:t>So </a:t>
            </a:r>
            <a:r>
              <a:rPr lang="en-US" dirty="0"/>
              <a:t>our first thought might be: let’s run an </a:t>
            </a:r>
            <a:r>
              <a:rPr lang="en-US" dirty="0" smtClean="0"/>
              <a:t>application with a task </a:t>
            </a:r>
            <a:r>
              <a:rPr lang="en-US" dirty="0"/>
              <a:t>on each node where </a:t>
            </a:r>
            <a:r>
              <a:rPr lang="en-US" dirty="0" smtClean="0"/>
              <a:t>some </a:t>
            </a:r>
            <a:r>
              <a:rPr lang="en-US" dirty="0"/>
              <a:t>block of </a:t>
            </a:r>
            <a:r>
              <a:rPr lang="en-US" dirty="0" smtClean="0"/>
              <a:t>a file </a:t>
            </a:r>
            <a:r>
              <a:rPr lang="en-US" dirty="0"/>
              <a:t>I want to process </a:t>
            </a:r>
            <a:r>
              <a:rPr lang="en-US" dirty="0" smtClean="0"/>
              <a:t>is located</a:t>
            </a:r>
            <a:endParaRPr lang="en-US" dirty="0"/>
          </a:p>
          <a:p>
            <a:r>
              <a:rPr lang="en-US" dirty="0"/>
              <a:t>That is a good start; we can execute searches and sorts or filtering operations on each block in </a:t>
            </a:r>
            <a:r>
              <a:rPr lang="en-US" dirty="0" smtClean="0"/>
              <a:t>parallel</a:t>
            </a:r>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12</a:t>
            </a:fld>
            <a:endParaRPr lang="en-US" dirty="0"/>
          </a:p>
        </p:txBody>
      </p:sp>
    </p:spTree>
    <p:extLst>
      <p:ext uri="{BB962C8B-B14F-4D97-AF65-F5344CB8AC3E}">
        <p14:creationId xmlns:p14="http://schemas.microsoft.com/office/powerpoint/2010/main" val="30703724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Developing Some MapReduce </a:t>
            </a:r>
            <a:r>
              <a:rPr lang="en-US" dirty="0" smtClean="0"/>
              <a:t>Intuition </a:t>
            </a:r>
            <a:br>
              <a:rPr lang="en-US" dirty="0" smtClean="0"/>
            </a:br>
            <a:r>
              <a:rPr lang="en-US" sz="3100" dirty="0" smtClean="0"/>
              <a:t>Challenges</a:t>
            </a:r>
            <a:endParaRPr lang="en-US" sz="3100" dirty="0"/>
          </a:p>
        </p:txBody>
      </p:sp>
      <p:sp>
        <p:nvSpPr>
          <p:cNvPr id="3" name="Content Placeholder 2"/>
          <p:cNvSpPr>
            <a:spLocks noGrp="1"/>
          </p:cNvSpPr>
          <p:nvPr>
            <p:ph idx="1"/>
          </p:nvPr>
        </p:nvSpPr>
        <p:spPr>
          <a:xfrm>
            <a:off x="457200" y="1600200"/>
            <a:ext cx="8229600" cy="5410200"/>
          </a:xfrm>
        </p:spPr>
        <p:txBody>
          <a:bodyPr>
            <a:normAutofit fontScale="85000" lnSpcReduction="10000"/>
          </a:bodyPr>
          <a:lstStyle/>
          <a:p>
            <a:r>
              <a:rPr lang="en-US" dirty="0" smtClean="0"/>
              <a:t>We </a:t>
            </a:r>
            <a:r>
              <a:rPr lang="en-US" dirty="0"/>
              <a:t>need to make sure that our application is </a:t>
            </a:r>
            <a:r>
              <a:rPr lang="en-US" dirty="0" smtClean="0"/>
              <a:t>fault tolerant</a:t>
            </a:r>
          </a:p>
          <a:p>
            <a:pPr lvl="1"/>
            <a:r>
              <a:rPr lang="en-US" dirty="0" smtClean="0"/>
              <a:t>That is tolerant </a:t>
            </a:r>
            <a:r>
              <a:rPr lang="en-US" dirty="0"/>
              <a:t>of node, software and network failures that might happen in a distributed environment</a:t>
            </a:r>
          </a:p>
          <a:p>
            <a:r>
              <a:rPr lang="en-US" dirty="0"/>
              <a:t>We also need to somehow merge and finish processing together the output of the tasks that have executed on each </a:t>
            </a:r>
            <a:r>
              <a:rPr lang="en-US" dirty="0" smtClean="0"/>
              <a:t>node</a:t>
            </a:r>
          </a:p>
          <a:p>
            <a:pPr lvl="1"/>
            <a:r>
              <a:rPr lang="en-US" dirty="0" smtClean="0"/>
              <a:t>That is support data sharing and synchronization across multiple application tasks</a:t>
            </a:r>
          </a:p>
          <a:p>
            <a:r>
              <a:rPr lang="en-US" dirty="0"/>
              <a:t>Our file was decomposed into </a:t>
            </a:r>
            <a:r>
              <a:rPr lang="en-US" dirty="0" smtClean="0"/>
              <a:t>blocks without </a:t>
            </a:r>
            <a:r>
              <a:rPr lang="en-US" dirty="0"/>
              <a:t>regard to record boundaries</a:t>
            </a:r>
          </a:p>
          <a:p>
            <a:pPr lvl="1"/>
            <a:r>
              <a:rPr lang="en-US" dirty="0"/>
              <a:t>But what we really want to do is get each record from a block and process it</a:t>
            </a:r>
          </a:p>
          <a:p>
            <a:pPr lvl="1"/>
            <a:r>
              <a:rPr lang="en-US" dirty="0"/>
              <a:t>But because of the naïve way the file is stored in blocks some records may cross block </a:t>
            </a:r>
            <a:r>
              <a:rPr lang="en-US" dirty="0" smtClean="0"/>
              <a:t>boundaries</a:t>
            </a:r>
          </a:p>
          <a:p>
            <a:r>
              <a:rPr lang="en-US" dirty="0"/>
              <a:t>All these details and more are complicated, and I want things simple</a:t>
            </a:r>
          </a:p>
          <a:p>
            <a:pPr lvl="1"/>
            <a:r>
              <a:rPr lang="en-US" dirty="0"/>
              <a:t>I want to use a framework that I can customize by just a small amount to do what I want</a:t>
            </a:r>
          </a:p>
          <a:p>
            <a:pPr lvl="1"/>
            <a:r>
              <a:rPr lang="en-US" dirty="0"/>
              <a:t>This framework should work well with YARN and other aspects of the Hadoop environment including security</a:t>
            </a:r>
            <a:r>
              <a:rPr lang="en-US" dirty="0" smtClean="0"/>
              <a:t>.</a:t>
            </a:r>
            <a:endParaRPr lang="en-US" dirty="0"/>
          </a:p>
          <a:p>
            <a:endParaRPr lang="en-US" dirty="0" smtClean="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13</a:t>
            </a:fld>
            <a:endParaRPr lang="en-US" dirty="0"/>
          </a:p>
        </p:txBody>
      </p:sp>
    </p:spTree>
    <p:extLst>
      <p:ext uri="{BB962C8B-B14F-4D97-AF65-F5344CB8AC3E}">
        <p14:creationId xmlns:p14="http://schemas.microsoft.com/office/powerpoint/2010/main" val="6823251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Developing Some MapReduce Intuition</a:t>
            </a:r>
          </a:p>
        </p:txBody>
      </p:sp>
      <p:sp>
        <p:nvSpPr>
          <p:cNvPr id="3" name="Content Placeholder 2"/>
          <p:cNvSpPr>
            <a:spLocks noGrp="1"/>
          </p:cNvSpPr>
          <p:nvPr>
            <p:ph idx="1"/>
          </p:nvPr>
        </p:nvSpPr>
        <p:spPr/>
        <p:txBody>
          <a:bodyPr>
            <a:normAutofit/>
          </a:bodyPr>
          <a:lstStyle/>
          <a:p>
            <a:r>
              <a:rPr lang="en-US" dirty="0"/>
              <a:t>It is by this sort of thinking we arrive at the Hadoop MapReduce execution </a:t>
            </a:r>
            <a:r>
              <a:rPr lang="en-US" dirty="0" smtClean="0"/>
              <a:t>engine</a:t>
            </a:r>
          </a:p>
          <a:p>
            <a:r>
              <a:rPr lang="en-US" dirty="0" smtClean="0"/>
              <a:t>It </a:t>
            </a:r>
            <a:r>
              <a:rPr lang="en-US" dirty="0"/>
              <a:t>is a framework which addresses the above challenges and </a:t>
            </a:r>
            <a:r>
              <a:rPr lang="en-US" dirty="0" smtClean="0"/>
              <a:t>more</a:t>
            </a:r>
            <a:endParaRPr lang="en-US" dirty="0"/>
          </a:p>
          <a:p>
            <a:r>
              <a:rPr lang="en-US" dirty="0"/>
              <a:t>It does so in a way that makes it comparatively simple to write parallel processing </a:t>
            </a:r>
            <a:r>
              <a:rPr lang="en-US" dirty="0" smtClean="0"/>
              <a:t>algorithms</a:t>
            </a:r>
            <a:endParaRPr lang="en-US" dirty="0"/>
          </a:p>
          <a:p>
            <a:r>
              <a:rPr lang="en-US" dirty="0"/>
              <a:t>But, as we shall see, as with all engineered systems we have to accept some tradeoffs to take advantage of this </a:t>
            </a:r>
            <a:r>
              <a:rPr lang="en-US" dirty="0" smtClean="0"/>
              <a:t>framework</a:t>
            </a:r>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14</a:t>
            </a:fld>
            <a:endParaRPr lang="en-US" dirty="0"/>
          </a:p>
        </p:txBody>
      </p:sp>
    </p:spTree>
    <p:extLst>
      <p:ext uri="{BB962C8B-B14F-4D97-AF65-F5344CB8AC3E}">
        <p14:creationId xmlns:p14="http://schemas.microsoft.com/office/powerpoint/2010/main" val="3259927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Developing Some MapReduce </a:t>
            </a:r>
            <a:r>
              <a:rPr lang="en-US" dirty="0" smtClean="0"/>
              <a:t>Intuition</a:t>
            </a:r>
            <a:br>
              <a:rPr lang="en-US" dirty="0" smtClean="0"/>
            </a:br>
            <a:r>
              <a:rPr lang="en-US" sz="3100" dirty="0" smtClean="0"/>
              <a:t>A Little About MapReduce as a Framework</a:t>
            </a:r>
            <a:endParaRPr lang="en-US" sz="3100" dirty="0"/>
          </a:p>
        </p:txBody>
      </p:sp>
      <p:sp>
        <p:nvSpPr>
          <p:cNvPr id="3" name="Content Placeholder 2"/>
          <p:cNvSpPr>
            <a:spLocks noGrp="1"/>
          </p:cNvSpPr>
          <p:nvPr>
            <p:ph idx="1"/>
          </p:nvPr>
        </p:nvSpPr>
        <p:spPr>
          <a:xfrm>
            <a:off x="457200" y="1600200"/>
            <a:ext cx="8229600" cy="2971800"/>
          </a:xfrm>
        </p:spPr>
        <p:txBody>
          <a:bodyPr>
            <a:normAutofit fontScale="92500" lnSpcReduction="10000"/>
          </a:bodyPr>
          <a:lstStyle/>
          <a:p>
            <a:r>
              <a:rPr lang="en-US" dirty="0" smtClean="0"/>
              <a:t>Most frameworks have a core of services and offer hooks for you to add custom code</a:t>
            </a:r>
          </a:p>
          <a:p>
            <a:r>
              <a:rPr lang="en-US" dirty="0" smtClean="0"/>
              <a:t>These hooks are generally member functions that must accept specified input types and return specified output types</a:t>
            </a:r>
          </a:p>
          <a:p>
            <a:r>
              <a:rPr lang="en-US" dirty="0" smtClean="0"/>
              <a:t>Framework users code this functions and register them with the framework</a:t>
            </a:r>
          </a:p>
          <a:p>
            <a:r>
              <a:rPr lang="en-US" dirty="0" smtClean="0"/>
              <a:t>The MapReduce framework supports hooks for functions such as map, reduce and others</a:t>
            </a:r>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15</a:t>
            </a:fld>
            <a:endParaRPr lang="en-US" dirty="0"/>
          </a:p>
        </p:txBody>
      </p:sp>
      <p:sp>
        <p:nvSpPr>
          <p:cNvPr id="7" name="Rectangle 6"/>
          <p:cNvSpPr/>
          <p:nvPr/>
        </p:nvSpPr>
        <p:spPr>
          <a:xfrm>
            <a:off x="1219200" y="4876800"/>
            <a:ext cx="1676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MapReduce Framework</a:t>
            </a:r>
            <a:endParaRPr lang="en-US" dirty="0"/>
          </a:p>
        </p:txBody>
      </p:sp>
      <p:sp>
        <p:nvSpPr>
          <p:cNvPr id="8" name="Rectangle 7"/>
          <p:cNvSpPr/>
          <p:nvPr/>
        </p:nvSpPr>
        <p:spPr>
          <a:xfrm>
            <a:off x="5486400" y="44958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 Function</a:t>
            </a:r>
            <a:endParaRPr lang="en-US" dirty="0"/>
          </a:p>
        </p:txBody>
      </p:sp>
      <p:sp>
        <p:nvSpPr>
          <p:cNvPr id="9" name="Rectangle 8"/>
          <p:cNvSpPr/>
          <p:nvPr/>
        </p:nvSpPr>
        <p:spPr>
          <a:xfrm>
            <a:off x="5461000" y="58674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Reduce Function</a:t>
            </a:r>
            <a:endParaRPr lang="en-US" dirty="0"/>
          </a:p>
        </p:txBody>
      </p:sp>
      <p:cxnSp>
        <p:nvCxnSpPr>
          <p:cNvPr id="11" name="Straight Arrow Connector 10"/>
          <p:cNvCxnSpPr>
            <a:stCxn id="8" idx="1"/>
          </p:cNvCxnSpPr>
          <p:nvPr/>
        </p:nvCxnSpPr>
        <p:spPr>
          <a:xfrm flipH="1">
            <a:off x="2895600" y="4838700"/>
            <a:ext cx="2590800" cy="379186"/>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9" idx="1"/>
          </p:cNvCxnSpPr>
          <p:nvPr/>
        </p:nvCxnSpPr>
        <p:spPr>
          <a:xfrm flipH="1" flipV="1">
            <a:off x="2895600" y="5754469"/>
            <a:ext cx="2565400" cy="455831"/>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460284" y="4687669"/>
            <a:ext cx="1492716" cy="646331"/>
          </a:xfrm>
          <a:prstGeom prst="rect">
            <a:avLst/>
          </a:prstGeom>
          <a:solidFill>
            <a:schemeClr val="bg1"/>
          </a:solidFill>
        </p:spPr>
        <p:txBody>
          <a:bodyPr wrap="none" rtlCol="0">
            <a:spAutoFit/>
          </a:bodyPr>
          <a:lstStyle/>
          <a:p>
            <a:pPr algn="ctr"/>
            <a:r>
              <a:rPr lang="en-US" dirty="0"/>
              <a:t>register with </a:t>
            </a:r>
          </a:p>
          <a:p>
            <a:pPr algn="ctr"/>
            <a:r>
              <a:rPr lang="en-US" dirty="0"/>
              <a:t>framework</a:t>
            </a:r>
          </a:p>
        </p:txBody>
      </p:sp>
      <p:sp>
        <p:nvSpPr>
          <p:cNvPr id="17" name="TextBox 16"/>
          <p:cNvSpPr txBox="1"/>
          <p:nvPr/>
        </p:nvSpPr>
        <p:spPr>
          <a:xfrm>
            <a:off x="3460284" y="5638800"/>
            <a:ext cx="1492716" cy="646331"/>
          </a:xfrm>
          <a:prstGeom prst="rect">
            <a:avLst/>
          </a:prstGeom>
          <a:solidFill>
            <a:schemeClr val="bg1"/>
          </a:solidFill>
        </p:spPr>
        <p:txBody>
          <a:bodyPr wrap="none" rtlCol="0">
            <a:spAutoFit/>
          </a:bodyPr>
          <a:lstStyle/>
          <a:p>
            <a:pPr algn="ctr"/>
            <a:r>
              <a:rPr lang="en-US" dirty="0"/>
              <a:t>register with </a:t>
            </a:r>
          </a:p>
          <a:p>
            <a:pPr algn="ctr"/>
            <a:r>
              <a:rPr lang="en-US" dirty="0"/>
              <a:t>framework</a:t>
            </a:r>
          </a:p>
        </p:txBody>
      </p:sp>
    </p:spTree>
    <p:extLst>
      <p:ext uri="{BB962C8B-B14F-4D97-AF65-F5344CB8AC3E}">
        <p14:creationId xmlns:p14="http://schemas.microsoft.com/office/powerpoint/2010/main" val="3757285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Developing Some MapReduce </a:t>
            </a:r>
            <a:r>
              <a:rPr lang="en-US" dirty="0" smtClean="0"/>
              <a:t>Intuition</a:t>
            </a:r>
            <a:br>
              <a:rPr lang="en-US" dirty="0" smtClean="0"/>
            </a:br>
            <a:r>
              <a:rPr lang="en-US" sz="3100" dirty="0"/>
              <a:t>A Little About MapReduce as a Framework</a:t>
            </a:r>
          </a:p>
        </p:txBody>
      </p:sp>
      <p:sp>
        <p:nvSpPr>
          <p:cNvPr id="3" name="Content Placeholder 2"/>
          <p:cNvSpPr>
            <a:spLocks noGrp="1"/>
          </p:cNvSpPr>
          <p:nvPr>
            <p:ph idx="1"/>
          </p:nvPr>
        </p:nvSpPr>
        <p:spPr/>
        <p:txBody>
          <a:bodyPr>
            <a:normAutofit/>
          </a:bodyPr>
          <a:lstStyle/>
          <a:p>
            <a:r>
              <a:rPr lang="en-US" dirty="0" smtClean="0"/>
              <a:t>Most frameworks provide data to user member functions and otherwise manage it</a:t>
            </a:r>
          </a:p>
          <a:p>
            <a:r>
              <a:rPr lang="en-US" dirty="0" smtClean="0"/>
              <a:t>And this data may be of any type useful to the framework user</a:t>
            </a:r>
          </a:p>
          <a:p>
            <a:r>
              <a:rPr lang="en-US" dirty="0" smtClean="0"/>
              <a:t>But this means the framework must have a means to hold and pass data of unknown types</a:t>
            </a:r>
          </a:p>
          <a:p>
            <a:r>
              <a:rPr lang="en-US" dirty="0" smtClean="0"/>
              <a:t>The way most frameworks handle this is to place user data types is a “wrapper”</a:t>
            </a:r>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16</a:t>
            </a:fld>
            <a:endParaRPr lang="en-US" dirty="0"/>
          </a:p>
        </p:txBody>
      </p:sp>
    </p:spTree>
    <p:extLst>
      <p:ext uri="{BB962C8B-B14F-4D97-AF65-F5344CB8AC3E}">
        <p14:creationId xmlns:p14="http://schemas.microsoft.com/office/powerpoint/2010/main" val="32655300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Developing Some MapReduce </a:t>
            </a:r>
            <a:r>
              <a:rPr lang="en-US" dirty="0" smtClean="0"/>
              <a:t>Intuition</a:t>
            </a:r>
            <a:br>
              <a:rPr lang="en-US" dirty="0" smtClean="0"/>
            </a:br>
            <a:r>
              <a:rPr lang="en-US" sz="3100" dirty="0"/>
              <a:t>A Little About MapReduce as a Framework</a:t>
            </a:r>
            <a:endParaRPr lang="en-US" dirty="0"/>
          </a:p>
        </p:txBody>
      </p:sp>
      <p:sp>
        <p:nvSpPr>
          <p:cNvPr id="3" name="Content Placeholder 2"/>
          <p:cNvSpPr>
            <a:spLocks noGrp="1"/>
          </p:cNvSpPr>
          <p:nvPr>
            <p:ph idx="1"/>
          </p:nvPr>
        </p:nvSpPr>
        <p:spPr>
          <a:xfrm>
            <a:off x="457200" y="1600200"/>
            <a:ext cx="8229600" cy="2971800"/>
          </a:xfrm>
        </p:spPr>
        <p:txBody>
          <a:bodyPr>
            <a:normAutofit fontScale="92500" lnSpcReduction="20000"/>
          </a:bodyPr>
          <a:lstStyle/>
          <a:p>
            <a:r>
              <a:rPr lang="en-US" dirty="0" smtClean="0"/>
              <a:t>So the framework uses the wrapper means to handle and move data</a:t>
            </a:r>
          </a:p>
          <a:p>
            <a:r>
              <a:rPr lang="en-US" dirty="0"/>
              <a:t>T</a:t>
            </a:r>
            <a:r>
              <a:rPr lang="en-US" dirty="0" smtClean="0"/>
              <a:t>o hold a wide range of user data types, this wrapper must be very generic</a:t>
            </a:r>
          </a:p>
          <a:p>
            <a:r>
              <a:rPr lang="en-US" dirty="0" smtClean="0"/>
              <a:t>The MapReduce framework wraps data in key value pairs</a:t>
            </a:r>
          </a:p>
          <a:p>
            <a:r>
              <a:rPr lang="en-US" dirty="0" smtClean="0"/>
              <a:t>The pairs are used to pass user data types between the hook functions and the framework</a:t>
            </a:r>
          </a:p>
          <a:p>
            <a:r>
              <a:rPr lang="en-US" dirty="0" smtClean="0"/>
              <a:t>Part of the design of MapReduce algorithms involves imposing this key value structure on arbitrary datasets</a:t>
            </a:r>
          </a:p>
          <a:p>
            <a:endParaRPr lang="en-US" dirty="0" smtClean="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17</a:t>
            </a:fld>
            <a:endParaRPr lang="en-US" dirty="0"/>
          </a:p>
        </p:txBody>
      </p:sp>
      <p:sp>
        <p:nvSpPr>
          <p:cNvPr id="6" name="Rectangle 5"/>
          <p:cNvSpPr/>
          <p:nvPr/>
        </p:nvSpPr>
        <p:spPr>
          <a:xfrm>
            <a:off x="1219200" y="4953000"/>
            <a:ext cx="1676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MapReduce Framework</a:t>
            </a:r>
            <a:endParaRPr lang="en-US" dirty="0"/>
          </a:p>
        </p:txBody>
      </p:sp>
      <p:sp>
        <p:nvSpPr>
          <p:cNvPr id="7" name="Rectangle 6"/>
          <p:cNvSpPr/>
          <p:nvPr/>
        </p:nvSpPr>
        <p:spPr>
          <a:xfrm>
            <a:off x="5486400" y="45720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 Function</a:t>
            </a:r>
            <a:endParaRPr lang="en-US" dirty="0"/>
          </a:p>
        </p:txBody>
      </p:sp>
      <p:sp>
        <p:nvSpPr>
          <p:cNvPr id="8" name="Rectangle 7"/>
          <p:cNvSpPr/>
          <p:nvPr/>
        </p:nvSpPr>
        <p:spPr>
          <a:xfrm>
            <a:off x="5461000" y="59436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Reduce Function</a:t>
            </a:r>
            <a:endParaRPr lang="en-US" dirty="0"/>
          </a:p>
        </p:txBody>
      </p:sp>
      <p:cxnSp>
        <p:nvCxnSpPr>
          <p:cNvPr id="14" name="Straight Arrow Connector 13"/>
          <p:cNvCxnSpPr>
            <a:endCxn id="7" idx="1"/>
          </p:cNvCxnSpPr>
          <p:nvPr/>
        </p:nvCxnSpPr>
        <p:spPr>
          <a:xfrm flipV="1">
            <a:off x="2895600" y="4914900"/>
            <a:ext cx="2590800" cy="342900"/>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862943" y="6115050"/>
            <a:ext cx="2590800" cy="285750"/>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697069" y="4888468"/>
            <a:ext cx="646331" cy="369332"/>
          </a:xfrm>
          <a:prstGeom prst="rect">
            <a:avLst/>
          </a:prstGeom>
          <a:solidFill>
            <a:schemeClr val="bg1"/>
          </a:solidFill>
          <a:ln>
            <a:solidFill>
              <a:schemeClr val="bg1"/>
            </a:solidFill>
          </a:ln>
        </p:spPr>
        <p:txBody>
          <a:bodyPr wrap="none" rtlCol="0">
            <a:spAutoFit/>
          </a:bodyPr>
          <a:lstStyle/>
          <a:p>
            <a:r>
              <a:rPr lang="en-US" dirty="0" smtClean="0"/>
              <a:t>KVP</a:t>
            </a:r>
            <a:endParaRPr lang="en-US" dirty="0"/>
          </a:p>
        </p:txBody>
      </p:sp>
      <p:sp>
        <p:nvSpPr>
          <p:cNvPr id="19" name="TextBox 18"/>
          <p:cNvSpPr txBox="1"/>
          <p:nvPr/>
        </p:nvSpPr>
        <p:spPr>
          <a:xfrm>
            <a:off x="3715212" y="6096000"/>
            <a:ext cx="646331" cy="369332"/>
          </a:xfrm>
          <a:prstGeom prst="rect">
            <a:avLst/>
          </a:prstGeom>
          <a:solidFill>
            <a:schemeClr val="bg1"/>
          </a:solidFill>
          <a:ln>
            <a:solidFill>
              <a:schemeClr val="bg1"/>
            </a:solidFill>
          </a:ln>
        </p:spPr>
        <p:txBody>
          <a:bodyPr wrap="none" rtlCol="0">
            <a:spAutoFit/>
          </a:bodyPr>
          <a:lstStyle/>
          <a:p>
            <a:r>
              <a:rPr lang="en-US" dirty="0" smtClean="0"/>
              <a:t>KVP</a:t>
            </a:r>
            <a:endParaRPr lang="en-US" dirty="0"/>
          </a:p>
        </p:txBody>
      </p:sp>
    </p:spTree>
    <p:extLst>
      <p:ext uri="{BB962C8B-B14F-4D97-AF65-F5344CB8AC3E}">
        <p14:creationId xmlns:p14="http://schemas.microsoft.com/office/powerpoint/2010/main" val="12807904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Developing Some MapReduce </a:t>
            </a:r>
            <a:r>
              <a:rPr lang="en-US" dirty="0" smtClean="0"/>
              <a:t>Intuition</a:t>
            </a:r>
            <a:br>
              <a:rPr lang="en-US" dirty="0" smtClean="0"/>
            </a:br>
            <a:r>
              <a:rPr lang="en-US" sz="3100" dirty="0"/>
              <a:t>A Little About MapReduce as a Framework</a:t>
            </a:r>
          </a:p>
        </p:txBody>
      </p:sp>
      <p:sp>
        <p:nvSpPr>
          <p:cNvPr id="3" name="Content Placeholder 2"/>
          <p:cNvSpPr>
            <a:spLocks noGrp="1"/>
          </p:cNvSpPr>
          <p:nvPr>
            <p:ph idx="1"/>
          </p:nvPr>
        </p:nvSpPr>
        <p:spPr/>
        <p:txBody>
          <a:bodyPr/>
          <a:lstStyle/>
          <a:p>
            <a:r>
              <a:rPr lang="en-US" dirty="0"/>
              <a:t>A</a:t>
            </a:r>
            <a:r>
              <a:rPr lang="en-US" dirty="0" smtClean="0"/>
              <a:t> </a:t>
            </a:r>
            <a:r>
              <a:rPr lang="en-US" dirty="0"/>
              <a:t>set of two data items: a </a:t>
            </a:r>
            <a:r>
              <a:rPr lang="en-US" b="1" dirty="0"/>
              <a:t>key</a:t>
            </a:r>
            <a:r>
              <a:rPr lang="en-US" dirty="0"/>
              <a:t>, which is a unique identifier for some item of data, and the </a:t>
            </a:r>
            <a:r>
              <a:rPr lang="en-US" b="1" dirty="0"/>
              <a:t>value</a:t>
            </a:r>
            <a:r>
              <a:rPr lang="en-US" dirty="0"/>
              <a:t>, which is either the data that is identified or a pointer to the location of that data. </a:t>
            </a:r>
          </a:p>
          <a:p>
            <a:r>
              <a:rPr lang="en-US" dirty="0"/>
              <a:t>The key and value can be either simple or complex types. For example, here are simple key value pairs</a:t>
            </a:r>
          </a:p>
          <a:p>
            <a:pPr lvl="1"/>
            <a:r>
              <a:rPr lang="en-US" dirty="0" smtClean="0"/>
              <a:t>&lt;“hello”, </a:t>
            </a:r>
            <a:r>
              <a:rPr lang="en-US" dirty="0"/>
              <a:t>5</a:t>
            </a:r>
            <a:r>
              <a:rPr lang="en-US" dirty="0" smtClean="0"/>
              <a:t>&gt;</a:t>
            </a:r>
            <a:endParaRPr lang="en-US" dirty="0"/>
          </a:p>
          <a:p>
            <a:r>
              <a:rPr lang="en-US" dirty="0"/>
              <a:t>&lt;”hello”, “there”&gt;</a:t>
            </a:r>
          </a:p>
          <a:p>
            <a:r>
              <a:rPr lang="en-US" dirty="0"/>
              <a:t>Key value pairs can also be complex </a:t>
            </a:r>
          </a:p>
          <a:p>
            <a:pPr lvl="1"/>
            <a:r>
              <a:rPr lang="en-US" dirty="0"/>
              <a:t>&lt;”hello”, </a:t>
            </a:r>
            <a:r>
              <a:rPr lang="en-US" dirty="0" smtClean="0"/>
              <a:t>list(1</a:t>
            </a:r>
            <a:r>
              <a:rPr lang="en-US" dirty="0"/>
              <a:t>, 2, 3, 4, </a:t>
            </a:r>
            <a:r>
              <a:rPr lang="en-US" dirty="0" smtClean="0"/>
              <a:t>5)&gt;</a:t>
            </a:r>
          </a:p>
          <a:p>
            <a:pPr lvl="1"/>
            <a:r>
              <a:rPr lang="en-US" dirty="0" smtClean="0"/>
              <a:t>&lt;</a:t>
            </a:r>
            <a:r>
              <a:rPr lang="en-US" dirty="0" err="1" smtClean="0"/>
              <a:t>struct</a:t>
            </a:r>
            <a:r>
              <a:rPr lang="en-US" dirty="0" smtClean="0"/>
              <a:t>(“a”, 5), “hello”&gt;</a:t>
            </a:r>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18</a:t>
            </a:fld>
            <a:endParaRPr lang="en-US" dirty="0"/>
          </a:p>
        </p:txBody>
      </p:sp>
    </p:spTree>
    <p:extLst>
      <p:ext uri="{BB962C8B-B14F-4D97-AF65-F5344CB8AC3E}">
        <p14:creationId xmlns:p14="http://schemas.microsoft.com/office/powerpoint/2010/main" val="1323226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Developing Some MapReduce </a:t>
            </a:r>
            <a:r>
              <a:rPr lang="en-US" dirty="0" smtClean="0"/>
              <a:t>Intuition</a:t>
            </a:r>
            <a:br>
              <a:rPr lang="en-US" dirty="0" smtClean="0"/>
            </a:br>
            <a:r>
              <a:rPr lang="en-US" sz="2700" dirty="0"/>
              <a:t>A Little About MapReduce as a Framework</a:t>
            </a:r>
            <a:endParaRPr lang="en-US" dirty="0"/>
          </a:p>
        </p:txBody>
      </p:sp>
      <p:sp>
        <p:nvSpPr>
          <p:cNvPr id="3" name="Content Placeholder 2"/>
          <p:cNvSpPr>
            <a:spLocks noGrp="1"/>
          </p:cNvSpPr>
          <p:nvPr>
            <p:ph idx="1"/>
          </p:nvPr>
        </p:nvSpPr>
        <p:spPr/>
        <p:txBody>
          <a:bodyPr>
            <a:normAutofit/>
          </a:bodyPr>
          <a:lstStyle/>
          <a:p>
            <a:r>
              <a:rPr lang="en-US" dirty="0"/>
              <a:t>Key-value pairs form the basic data structure in MapReduce. </a:t>
            </a:r>
          </a:p>
          <a:p>
            <a:r>
              <a:rPr lang="en-US" dirty="0"/>
              <a:t>Keys and values may be primitives such as integers, floating point values, strings, and raw bytes, or they may be arbitrarily  complex structures (lists, tuples, associative arrays, etc.). </a:t>
            </a:r>
          </a:p>
          <a:p>
            <a:r>
              <a:rPr lang="en-US" dirty="0"/>
              <a:t>Part of the design of MapReduce algorithms involves imposing the key-value structure on arbitrary </a:t>
            </a:r>
            <a:r>
              <a:rPr lang="en-US" dirty="0" smtClean="0"/>
              <a:t>datasets</a:t>
            </a:r>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19</a:t>
            </a:fld>
            <a:endParaRPr lang="en-US" dirty="0"/>
          </a:p>
        </p:txBody>
      </p:sp>
    </p:spTree>
    <p:extLst>
      <p:ext uri="{BB962C8B-B14F-4D97-AF65-F5344CB8AC3E}">
        <p14:creationId xmlns:p14="http://schemas.microsoft.com/office/powerpoint/2010/main" val="2494735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Big Data</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only feasible approach to tackling </a:t>
            </a:r>
            <a:r>
              <a:rPr lang="en-US" dirty="0" smtClean="0"/>
              <a:t>large data </a:t>
            </a:r>
            <a:r>
              <a:rPr lang="en-US" dirty="0"/>
              <a:t>problems today is to divide and conquer, a fundamental concept in computer science </a:t>
            </a:r>
          </a:p>
          <a:p>
            <a:r>
              <a:rPr lang="en-US" dirty="0"/>
              <a:t>The basic idea is to partition a large problem into smaller sub-problems. </a:t>
            </a:r>
          </a:p>
          <a:p>
            <a:r>
              <a:rPr lang="en-US" dirty="0"/>
              <a:t>To the extent that the sub-problems are independent, they can be tackled in parallel by different </a:t>
            </a:r>
            <a:r>
              <a:rPr lang="en-US" dirty="0" smtClean="0"/>
              <a:t>workers</a:t>
            </a:r>
          </a:p>
          <a:p>
            <a:pPr lvl="1"/>
            <a:r>
              <a:rPr lang="en-US" dirty="0"/>
              <a:t>T</a:t>
            </a:r>
            <a:r>
              <a:rPr lang="en-US" dirty="0" smtClean="0"/>
              <a:t>hreads </a:t>
            </a:r>
            <a:r>
              <a:rPr lang="en-US" dirty="0"/>
              <a:t>in a processor core, cores in a multi-core </a:t>
            </a:r>
            <a:r>
              <a:rPr lang="en-US" dirty="0" smtClean="0"/>
              <a:t>processor</a:t>
            </a:r>
          </a:p>
          <a:p>
            <a:pPr lvl="1"/>
            <a:r>
              <a:rPr lang="en-US" dirty="0"/>
              <a:t>M</a:t>
            </a:r>
            <a:r>
              <a:rPr lang="en-US" dirty="0" smtClean="0"/>
              <a:t>ultiple </a:t>
            </a:r>
            <a:r>
              <a:rPr lang="en-US" dirty="0"/>
              <a:t>processors in a machine, or many machines in a </a:t>
            </a:r>
            <a:r>
              <a:rPr lang="en-US" dirty="0" smtClean="0"/>
              <a:t>cluster</a:t>
            </a:r>
            <a:endParaRPr lang="en-US" dirty="0"/>
          </a:p>
          <a:p>
            <a:r>
              <a:rPr lang="en-US" dirty="0"/>
              <a:t>Intermediate results from each individual worker are then combined to yield the final </a:t>
            </a:r>
            <a:r>
              <a:rPr lang="en-US" dirty="0" smtClean="0"/>
              <a:t>output</a:t>
            </a:r>
          </a:p>
          <a:p>
            <a:r>
              <a:rPr lang="en-US" dirty="0"/>
              <a:t>The general principles behind divide-and-conquer algorithms are broadly applicable to a wide range of problems in many different application </a:t>
            </a:r>
            <a:r>
              <a:rPr lang="en-US" dirty="0" smtClean="0"/>
              <a:t>domains</a:t>
            </a:r>
          </a:p>
          <a:p>
            <a:r>
              <a:rPr lang="en-US" dirty="0"/>
              <a:t>However, the details of </a:t>
            </a:r>
            <a:r>
              <a:rPr lang="en-US" dirty="0" smtClean="0"/>
              <a:t>algorithm implementation are </a:t>
            </a:r>
            <a:r>
              <a:rPr lang="en-US" dirty="0"/>
              <a:t>varied and complex</a:t>
            </a:r>
          </a:p>
          <a:p>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a:t>
            </a:fld>
            <a:endParaRPr lang="en-US" dirty="0"/>
          </a:p>
        </p:txBody>
      </p:sp>
    </p:spTree>
    <p:extLst>
      <p:ext uri="{BB962C8B-B14F-4D97-AF65-F5344CB8AC3E}">
        <p14:creationId xmlns:p14="http://schemas.microsoft.com/office/powerpoint/2010/main" val="1058561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Developing Some MapReduce </a:t>
            </a:r>
            <a:r>
              <a:rPr lang="en-US" dirty="0" smtClean="0"/>
              <a:t>Intuition</a:t>
            </a:r>
            <a:br>
              <a:rPr lang="en-US" dirty="0" smtClean="0"/>
            </a:br>
            <a:r>
              <a:rPr lang="en-US" sz="3100" dirty="0"/>
              <a:t>A Little About MapReduce as a Framework</a:t>
            </a:r>
            <a:endParaRPr lang="en-US" dirty="0"/>
          </a:p>
        </p:txBody>
      </p:sp>
      <p:sp>
        <p:nvSpPr>
          <p:cNvPr id="3" name="Content Placeholder 2"/>
          <p:cNvSpPr>
            <a:spLocks noGrp="1"/>
          </p:cNvSpPr>
          <p:nvPr>
            <p:ph idx="1"/>
          </p:nvPr>
        </p:nvSpPr>
        <p:spPr/>
        <p:txBody>
          <a:bodyPr/>
          <a:lstStyle/>
          <a:p>
            <a:r>
              <a:rPr lang="en-US" dirty="0"/>
              <a:t>For a collection of web pages, keys may be URLs and values may be the actual HTML content. </a:t>
            </a:r>
          </a:p>
          <a:p>
            <a:r>
              <a:rPr lang="en-US" dirty="0"/>
              <a:t>For a graph, keys may represent node ids and values may contain the adjacency lists of those </a:t>
            </a:r>
            <a:r>
              <a:rPr lang="en-US" dirty="0" smtClean="0"/>
              <a:t>nodes</a:t>
            </a:r>
            <a:endParaRPr lang="en-US" dirty="0"/>
          </a:p>
          <a:p>
            <a:r>
              <a:rPr lang="en-US" dirty="0"/>
              <a:t>In some algorithms, input keys are not particularly  meaningful and are simply ignored during processing, </a:t>
            </a:r>
            <a:endParaRPr lang="en-US" dirty="0" smtClean="0"/>
          </a:p>
          <a:p>
            <a:r>
              <a:rPr lang="en-US" dirty="0"/>
              <a:t>W</a:t>
            </a:r>
            <a:r>
              <a:rPr lang="en-US" dirty="0" smtClean="0"/>
              <a:t>hile </a:t>
            </a:r>
            <a:r>
              <a:rPr lang="en-US" dirty="0"/>
              <a:t>in other cases input keys are used to uniquely identify a datum (such as a record id</a:t>
            </a:r>
            <a:r>
              <a:rPr lang="en-US" dirty="0" smtClean="0"/>
              <a:t>)</a:t>
            </a:r>
            <a:endParaRPr lang="en-US" dirty="0"/>
          </a:p>
          <a:p>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20</a:t>
            </a:fld>
            <a:endParaRPr lang="en-US" dirty="0"/>
          </a:p>
        </p:txBody>
      </p:sp>
    </p:spTree>
    <p:extLst>
      <p:ext uri="{BB962C8B-B14F-4D97-AF65-F5344CB8AC3E}">
        <p14:creationId xmlns:p14="http://schemas.microsoft.com/office/powerpoint/2010/main" val="3623166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MapReduce Framework</a:t>
            </a:r>
            <a:br>
              <a:rPr lang="en-US" dirty="0" smtClean="0"/>
            </a:br>
            <a:r>
              <a:rPr lang="en-US" sz="3100" dirty="0" smtClean="0"/>
              <a:t>Workflow</a:t>
            </a:r>
            <a:endParaRPr lang="en-US" sz="3100" dirty="0"/>
          </a:p>
        </p:txBody>
      </p:sp>
      <p:sp>
        <p:nvSpPr>
          <p:cNvPr id="3" name="Content Placeholder 2"/>
          <p:cNvSpPr>
            <a:spLocks noGrp="1"/>
          </p:cNvSpPr>
          <p:nvPr>
            <p:ph idx="1"/>
          </p:nvPr>
        </p:nvSpPr>
        <p:spPr/>
        <p:txBody>
          <a:bodyPr>
            <a:normAutofit/>
          </a:bodyPr>
          <a:lstStyle/>
          <a:p>
            <a:r>
              <a:rPr lang="en-US" dirty="0" smtClean="0"/>
              <a:t>MapReduce splits the input data into independent chunks generally aligned with HDFS file blocks</a:t>
            </a:r>
          </a:p>
          <a:p>
            <a:r>
              <a:rPr lang="en-US" dirty="0" smtClean="0"/>
              <a:t>Each of these chunks is processed by map functions in a completely parallel manner</a:t>
            </a:r>
          </a:p>
          <a:p>
            <a:r>
              <a:rPr lang="en-US" dirty="0" smtClean="0"/>
              <a:t>But what if some of the output from a map function should be grouped for further processing with the output of some other map function</a:t>
            </a:r>
          </a:p>
          <a:p>
            <a:r>
              <a:rPr lang="en-US" dirty="0" smtClean="0"/>
              <a:t>Recall each map functions executes on a different node with a separate file system</a:t>
            </a:r>
          </a:p>
          <a:p>
            <a:r>
              <a:rPr lang="en-US" dirty="0" smtClean="0"/>
              <a:t>So each map function also indicates which subset of the data it outputs should be processed as a unique group</a:t>
            </a:r>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21</a:t>
            </a:fld>
            <a:endParaRPr lang="en-US" dirty="0"/>
          </a:p>
        </p:txBody>
      </p:sp>
    </p:spTree>
    <p:extLst>
      <p:ext uri="{BB962C8B-B14F-4D97-AF65-F5344CB8AC3E}">
        <p14:creationId xmlns:p14="http://schemas.microsoft.com/office/powerpoint/2010/main" val="302402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MapReduce Framework</a:t>
            </a:r>
            <a:br>
              <a:rPr lang="en-US" dirty="0" smtClean="0"/>
            </a:br>
            <a:r>
              <a:rPr lang="en-US" sz="3100" dirty="0" smtClean="0"/>
              <a:t>Workflow</a:t>
            </a:r>
            <a:endParaRPr lang="en-US" sz="3100" dirty="0"/>
          </a:p>
        </p:txBody>
      </p:sp>
      <p:sp>
        <p:nvSpPr>
          <p:cNvPr id="3" name="Content Placeholder 2"/>
          <p:cNvSpPr>
            <a:spLocks noGrp="1"/>
          </p:cNvSpPr>
          <p:nvPr>
            <p:ph idx="1"/>
          </p:nvPr>
        </p:nvSpPr>
        <p:spPr/>
        <p:txBody>
          <a:bodyPr/>
          <a:lstStyle/>
          <a:p>
            <a:r>
              <a:rPr lang="en-US" dirty="0" smtClean="0"/>
              <a:t>The MapReduce framework collects the map output from each node for a group</a:t>
            </a:r>
          </a:p>
          <a:p>
            <a:r>
              <a:rPr lang="en-US" dirty="0" smtClean="0"/>
              <a:t>The data of the same group from all map nodes is then assembled together then presented to a reduce function</a:t>
            </a:r>
          </a:p>
          <a:p>
            <a:r>
              <a:rPr lang="en-US" dirty="0" smtClean="0"/>
              <a:t>The reduce function processes data from multiple nodes which should, as a final step, be processed together </a:t>
            </a:r>
            <a:endParaRPr lang="en-US" dirty="0"/>
          </a:p>
          <a:p>
            <a:r>
              <a:rPr lang="en-US" dirty="0" smtClean="0"/>
              <a:t>The output of each reduce function is saved to an HDFS file </a:t>
            </a:r>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22</a:t>
            </a:fld>
            <a:endParaRPr lang="en-US" dirty="0"/>
          </a:p>
        </p:txBody>
      </p:sp>
    </p:spTree>
    <p:extLst>
      <p:ext uri="{BB962C8B-B14F-4D97-AF65-F5344CB8AC3E}">
        <p14:creationId xmlns:p14="http://schemas.microsoft.com/office/powerpoint/2010/main" val="1028077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MapReduce Framework</a:t>
            </a:r>
            <a:br>
              <a:rPr lang="en-US" dirty="0" smtClean="0"/>
            </a:br>
            <a:r>
              <a:rPr lang="en-US" sz="3600" dirty="0" smtClean="0"/>
              <a:t>Conceptual Landscape</a:t>
            </a:r>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23</a:t>
            </a:fld>
            <a:endParaRPr lang="en-US" dirty="0"/>
          </a:p>
        </p:txBody>
      </p:sp>
      <p:sp>
        <p:nvSpPr>
          <p:cNvPr id="8" name="Pentagon 7"/>
          <p:cNvSpPr/>
          <p:nvPr/>
        </p:nvSpPr>
        <p:spPr>
          <a:xfrm>
            <a:off x="1879600" y="4311725"/>
            <a:ext cx="1045972" cy="63367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Read Record</a:t>
            </a:r>
            <a:endParaRPr lang="en-US" sz="1600" dirty="0"/>
          </a:p>
        </p:txBody>
      </p:sp>
      <p:sp>
        <p:nvSpPr>
          <p:cNvPr id="11" name="Rectangle 10"/>
          <p:cNvSpPr/>
          <p:nvPr/>
        </p:nvSpPr>
        <p:spPr>
          <a:xfrm>
            <a:off x="76200" y="4311725"/>
            <a:ext cx="865632" cy="633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Input</a:t>
            </a:r>
          </a:p>
          <a:p>
            <a:pPr algn="ctr"/>
            <a:r>
              <a:rPr lang="en-US" sz="1600" dirty="0" err="1" smtClean="0"/>
              <a:t>FIle</a:t>
            </a:r>
            <a:endParaRPr lang="en-US" sz="1600" dirty="0"/>
          </a:p>
        </p:txBody>
      </p:sp>
      <p:sp>
        <p:nvSpPr>
          <p:cNvPr id="12" name="Pentagon 11"/>
          <p:cNvSpPr/>
          <p:nvPr/>
        </p:nvSpPr>
        <p:spPr>
          <a:xfrm>
            <a:off x="3498596" y="4311725"/>
            <a:ext cx="1045972" cy="63367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Map</a:t>
            </a:r>
          </a:p>
          <a:p>
            <a:pPr algn="ctr"/>
            <a:r>
              <a:rPr lang="en-US" sz="1600" dirty="0" smtClean="0"/>
              <a:t>Phase</a:t>
            </a:r>
            <a:endParaRPr lang="en-US" sz="1600" dirty="0"/>
          </a:p>
        </p:txBody>
      </p:sp>
      <p:sp>
        <p:nvSpPr>
          <p:cNvPr id="13" name="Pentagon 12"/>
          <p:cNvSpPr/>
          <p:nvPr/>
        </p:nvSpPr>
        <p:spPr>
          <a:xfrm>
            <a:off x="6396736" y="4311725"/>
            <a:ext cx="1045972" cy="63367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Reduce</a:t>
            </a:r>
          </a:p>
        </p:txBody>
      </p:sp>
      <p:cxnSp>
        <p:nvCxnSpPr>
          <p:cNvPr id="16" name="Straight Arrow Connector 15"/>
          <p:cNvCxnSpPr>
            <a:stCxn id="11" idx="3"/>
          </p:cNvCxnSpPr>
          <p:nvPr/>
        </p:nvCxnSpPr>
        <p:spPr>
          <a:xfrm>
            <a:off x="941832" y="4628561"/>
            <a:ext cx="93776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150864" y="2895600"/>
            <a:ext cx="1933543" cy="830997"/>
          </a:xfrm>
          <a:prstGeom prst="rect">
            <a:avLst/>
          </a:prstGeom>
          <a:noFill/>
        </p:spPr>
        <p:txBody>
          <a:bodyPr wrap="none" rtlCol="0">
            <a:spAutoFit/>
          </a:bodyPr>
          <a:lstStyle/>
          <a:p>
            <a:r>
              <a:rPr lang="en-US" sz="1600" dirty="0" smtClean="0"/>
              <a:t>Process one KVP</a:t>
            </a:r>
          </a:p>
          <a:p>
            <a:r>
              <a:rPr lang="en-US" sz="1600" dirty="0" smtClean="0"/>
              <a:t>(from input record) </a:t>
            </a:r>
          </a:p>
          <a:p>
            <a:r>
              <a:rPr lang="en-US" sz="1600" dirty="0" smtClean="0"/>
              <a:t>at a time until done</a:t>
            </a:r>
          </a:p>
        </p:txBody>
      </p:sp>
      <p:cxnSp>
        <p:nvCxnSpPr>
          <p:cNvPr id="21" name="Straight Arrow Connector 20"/>
          <p:cNvCxnSpPr/>
          <p:nvPr/>
        </p:nvCxnSpPr>
        <p:spPr>
          <a:xfrm>
            <a:off x="5603240" y="4644877"/>
            <a:ext cx="79349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705100" y="4628561"/>
            <a:ext cx="79349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77900" y="4141095"/>
            <a:ext cx="851515" cy="307777"/>
          </a:xfrm>
          <a:prstGeom prst="rect">
            <a:avLst/>
          </a:prstGeom>
          <a:noFill/>
        </p:spPr>
        <p:txBody>
          <a:bodyPr wrap="none" rtlCol="0">
            <a:spAutoFit/>
          </a:bodyPr>
          <a:lstStyle/>
          <a:p>
            <a:r>
              <a:rPr lang="en-US" sz="1400" dirty="0" smtClean="0"/>
              <a:t>Records</a:t>
            </a:r>
            <a:endParaRPr lang="en-US" sz="1400" dirty="0"/>
          </a:p>
        </p:txBody>
      </p:sp>
      <p:sp>
        <p:nvSpPr>
          <p:cNvPr id="26" name="Rectangle 25"/>
          <p:cNvSpPr/>
          <p:nvPr/>
        </p:nvSpPr>
        <p:spPr>
          <a:xfrm>
            <a:off x="8164068" y="4311725"/>
            <a:ext cx="865632" cy="633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t>OutputFIle</a:t>
            </a:r>
            <a:endParaRPr lang="en-US" sz="1600" dirty="0"/>
          </a:p>
        </p:txBody>
      </p:sp>
      <p:cxnSp>
        <p:nvCxnSpPr>
          <p:cNvPr id="27" name="Straight Arrow Connector 26"/>
          <p:cNvCxnSpPr/>
          <p:nvPr/>
        </p:nvCxnSpPr>
        <p:spPr>
          <a:xfrm>
            <a:off x="7298436" y="4587967"/>
            <a:ext cx="79349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 name="Circular Arrow 31"/>
          <p:cNvSpPr/>
          <p:nvPr/>
        </p:nvSpPr>
        <p:spPr>
          <a:xfrm>
            <a:off x="6023739" y="3590258"/>
            <a:ext cx="1851785" cy="1807704"/>
          </a:xfrm>
          <a:prstGeom prst="circularArrow">
            <a:avLst>
              <a:gd name="adj1" fmla="val 10980"/>
              <a:gd name="adj2" fmla="val 1142322"/>
              <a:gd name="adj3" fmla="val 4500000"/>
              <a:gd name="adj4" fmla="val 10800000"/>
              <a:gd name="adj5" fmla="val 12500"/>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0" name="Circular Arrow 29"/>
          <p:cNvSpPr/>
          <p:nvPr/>
        </p:nvSpPr>
        <p:spPr>
          <a:xfrm>
            <a:off x="3089531" y="3607644"/>
            <a:ext cx="1851785" cy="1807704"/>
          </a:xfrm>
          <a:prstGeom prst="circularArrow">
            <a:avLst>
              <a:gd name="adj1" fmla="val 10980"/>
              <a:gd name="adj2" fmla="val 1142322"/>
              <a:gd name="adj3" fmla="val 4500000"/>
              <a:gd name="adj4" fmla="val 10800000"/>
              <a:gd name="adj5" fmla="val 12500"/>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4" name="Rectangle 33"/>
          <p:cNvSpPr/>
          <p:nvPr/>
        </p:nvSpPr>
        <p:spPr>
          <a:xfrm>
            <a:off x="6360668" y="5860703"/>
            <a:ext cx="1082040" cy="844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Reduce</a:t>
            </a:r>
          </a:p>
          <a:p>
            <a:pPr algn="ctr"/>
            <a:r>
              <a:rPr lang="en-US" sz="1600" dirty="0" err="1" smtClean="0"/>
              <a:t>Funct</a:t>
            </a:r>
            <a:endParaRPr lang="en-US" sz="1600" dirty="0" smtClean="0"/>
          </a:p>
        </p:txBody>
      </p:sp>
      <p:sp>
        <p:nvSpPr>
          <p:cNvPr id="35" name="Rectangle 34"/>
          <p:cNvSpPr/>
          <p:nvPr/>
        </p:nvSpPr>
        <p:spPr>
          <a:xfrm>
            <a:off x="3363678" y="5860703"/>
            <a:ext cx="1082040" cy="844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Map</a:t>
            </a:r>
          </a:p>
          <a:p>
            <a:pPr algn="ctr"/>
            <a:r>
              <a:rPr lang="en-US" sz="1600" dirty="0" err="1" smtClean="0"/>
              <a:t>Funct</a:t>
            </a:r>
            <a:endParaRPr lang="en-US" sz="1600" dirty="0" smtClean="0"/>
          </a:p>
        </p:txBody>
      </p:sp>
      <p:sp>
        <p:nvSpPr>
          <p:cNvPr id="36" name="Rectangle 35"/>
          <p:cNvSpPr/>
          <p:nvPr/>
        </p:nvSpPr>
        <p:spPr>
          <a:xfrm>
            <a:off x="1699260" y="5860703"/>
            <a:ext cx="1082040" cy="844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Record Reader</a:t>
            </a:r>
          </a:p>
          <a:p>
            <a:pPr algn="ctr"/>
            <a:r>
              <a:rPr lang="en-US" sz="1600" dirty="0" err="1" smtClean="0"/>
              <a:t>Funct</a:t>
            </a:r>
            <a:endParaRPr lang="en-US" sz="1600" dirty="0" smtClean="0"/>
          </a:p>
        </p:txBody>
      </p:sp>
      <p:cxnSp>
        <p:nvCxnSpPr>
          <p:cNvPr id="39" name="Straight Arrow Connector 38"/>
          <p:cNvCxnSpPr>
            <a:stCxn id="8" idx="2"/>
            <a:endCxn id="36" idx="0"/>
          </p:cNvCxnSpPr>
          <p:nvPr/>
        </p:nvCxnSpPr>
        <p:spPr>
          <a:xfrm>
            <a:off x="2240280" y="4945398"/>
            <a:ext cx="0" cy="91530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904698" y="4940309"/>
            <a:ext cx="0" cy="91530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6793484" y="4940309"/>
            <a:ext cx="0" cy="91530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627124" y="5227030"/>
            <a:ext cx="611860" cy="341259"/>
          </a:xfrm>
          <a:prstGeom prst="rect">
            <a:avLst/>
          </a:prstGeom>
          <a:noFill/>
        </p:spPr>
        <p:txBody>
          <a:bodyPr wrap="none" rtlCol="0">
            <a:spAutoFit/>
          </a:bodyPr>
          <a:lstStyle/>
          <a:p>
            <a:r>
              <a:rPr lang="en-US" sz="1600" dirty="0" smtClean="0"/>
              <a:t>KVP</a:t>
            </a:r>
            <a:endParaRPr lang="en-US" sz="1600" dirty="0"/>
          </a:p>
        </p:txBody>
      </p:sp>
      <p:sp>
        <p:nvSpPr>
          <p:cNvPr id="43" name="TextBox 42"/>
          <p:cNvSpPr txBox="1"/>
          <p:nvPr/>
        </p:nvSpPr>
        <p:spPr>
          <a:xfrm>
            <a:off x="3247416" y="5227030"/>
            <a:ext cx="611860" cy="341259"/>
          </a:xfrm>
          <a:prstGeom prst="rect">
            <a:avLst/>
          </a:prstGeom>
          <a:noFill/>
        </p:spPr>
        <p:txBody>
          <a:bodyPr wrap="none" rtlCol="0">
            <a:spAutoFit/>
          </a:bodyPr>
          <a:lstStyle/>
          <a:p>
            <a:r>
              <a:rPr lang="en-US" sz="1600" dirty="0" smtClean="0"/>
              <a:t>KVP</a:t>
            </a:r>
            <a:endParaRPr lang="en-US" sz="1600" dirty="0"/>
          </a:p>
        </p:txBody>
      </p:sp>
      <p:sp>
        <p:nvSpPr>
          <p:cNvPr id="44" name="TextBox 43"/>
          <p:cNvSpPr txBox="1"/>
          <p:nvPr/>
        </p:nvSpPr>
        <p:spPr>
          <a:xfrm>
            <a:off x="6169940" y="5227030"/>
            <a:ext cx="611860" cy="341259"/>
          </a:xfrm>
          <a:prstGeom prst="rect">
            <a:avLst/>
          </a:prstGeom>
          <a:noFill/>
        </p:spPr>
        <p:txBody>
          <a:bodyPr wrap="none" rtlCol="0">
            <a:spAutoFit/>
          </a:bodyPr>
          <a:lstStyle/>
          <a:p>
            <a:r>
              <a:rPr lang="en-US" sz="1600" dirty="0" smtClean="0"/>
              <a:t>KVP</a:t>
            </a:r>
            <a:endParaRPr lang="en-US" sz="1600" dirty="0"/>
          </a:p>
        </p:txBody>
      </p:sp>
      <p:sp>
        <p:nvSpPr>
          <p:cNvPr id="45" name="TextBox 44"/>
          <p:cNvSpPr txBox="1"/>
          <p:nvPr/>
        </p:nvSpPr>
        <p:spPr>
          <a:xfrm>
            <a:off x="5753101" y="2590800"/>
            <a:ext cx="2489784" cy="1077218"/>
          </a:xfrm>
          <a:prstGeom prst="rect">
            <a:avLst/>
          </a:prstGeom>
          <a:noFill/>
        </p:spPr>
        <p:txBody>
          <a:bodyPr wrap="none" rtlCol="0">
            <a:spAutoFit/>
          </a:bodyPr>
          <a:lstStyle/>
          <a:p>
            <a:pPr algn="ctr"/>
            <a:r>
              <a:rPr lang="en-US" sz="1600" dirty="0" smtClean="0"/>
              <a:t>Process one KVP</a:t>
            </a:r>
          </a:p>
          <a:p>
            <a:pPr algn="ctr"/>
            <a:r>
              <a:rPr lang="en-US" sz="1600" dirty="0" smtClean="0"/>
              <a:t>(from intermediate KVPs)</a:t>
            </a:r>
          </a:p>
          <a:p>
            <a:pPr algn="ctr"/>
            <a:r>
              <a:rPr lang="en-US" sz="1600" dirty="0"/>
              <a:t>f</a:t>
            </a:r>
            <a:r>
              <a:rPr lang="en-US" sz="1600" dirty="0" smtClean="0"/>
              <a:t>or this reducer</a:t>
            </a:r>
          </a:p>
          <a:p>
            <a:pPr algn="ctr"/>
            <a:r>
              <a:rPr lang="en-US" sz="1600" dirty="0" smtClean="0"/>
              <a:t>at a time until done</a:t>
            </a:r>
          </a:p>
        </p:txBody>
      </p:sp>
      <p:sp>
        <p:nvSpPr>
          <p:cNvPr id="47" name="Pentagon 46"/>
          <p:cNvSpPr/>
          <p:nvPr/>
        </p:nvSpPr>
        <p:spPr>
          <a:xfrm>
            <a:off x="4935728" y="4319327"/>
            <a:ext cx="1045972" cy="63367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Shuffle &amp; Sort</a:t>
            </a:r>
            <a:endParaRPr lang="en-US" sz="1600" dirty="0"/>
          </a:p>
        </p:txBody>
      </p:sp>
      <p:cxnSp>
        <p:nvCxnSpPr>
          <p:cNvPr id="48" name="Straight Arrow Connector 47"/>
          <p:cNvCxnSpPr/>
          <p:nvPr/>
        </p:nvCxnSpPr>
        <p:spPr>
          <a:xfrm>
            <a:off x="4147820" y="4595154"/>
            <a:ext cx="79349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616897" y="5130225"/>
            <a:ext cx="1449436" cy="1569660"/>
          </a:xfrm>
          <a:prstGeom prst="rect">
            <a:avLst/>
          </a:prstGeom>
          <a:noFill/>
        </p:spPr>
        <p:txBody>
          <a:bodyPr wrap="none" rtlCol="0">
            <a:spAutoFit/>
          </a:bodyPr>
          <a:lstStyle/>
          <a:p>
            <a:pPr marL="342900" indent="-342900" algn="ctr">
              <a:buAutoNum type="arabicParenR"/>
            </a:pPr>
            <a:r>
              <a:rPr lang="en-US" sz="1600" dirty="0" smtClean="0"/>
              <a:t>Wait for</a:t>
            </a:r>
          </a:p>
          <a:p>
            <a:pPr algn="ctr"/>
            <a:r>
              <a:rPr lang="en-US" sz="1600" dirty="0"/>
              <a:t>a</a:t>
            </a:r>
            <a:r>
              <a:rPr lang="en-US" sz="1600" dirty="0" smtClean="0"/>
              <a:t>ll mappers</a:t>
            </a:r>
          </a:p>
          <a:p>
            <a:pPr algn="ctr"/>
            <a:r>
              <a:rPr lang="en-US" sz="1600" dirty="0"/>
              <a:t>t</a:t>
            </a:r>
            <a:r>
              <a:rPr lang="en-US" sz="1600" dirty="0" smtClean="0"/>
              <a:t>o finish</a:t>
            </a:r>
          </a:p>
          <a:p>
            <a:pPr algn="ctr"/>
            <a:r>
              <a:rPr lang="en-US" sz="1600" dirty="0" smtClean="0"/>
              <a:t>2) Distribute</a:t>
            </a:r>
          </a:p>
          <a:p>
            <a:pPr algn="ctr"/>
            <a:r>
              <a:rPr lang="en-US" sz="1600" dirty="0"/>
              <a:t>m</a:t>
            </a:r>
            <a:r>
              <a:rPr lang="en-US" sz="1600" dirty="0" smtClean="0"/>
              <a:t>apper KVPs</a:t>
            </a:r>
          </a:p>
          <a:p>
            <a:pPr algn="ctr"/>
            <a:r>
              <a:rPr lang="en-US" sz="1600" dirty="0"/>
              <a:t>t</a:t>
            </a:r>
            <a:r>
              <a:rPr lang="en-US" sz="1600" dirty="0" smtClean="0"/>
              <a:t>o reducers</a:t>
            </a:r>
          </a:p>
        </p:txBody>
      </p:sp>
      <p:sp>
        <p:nvSpPr>
          <p:cNvPr id="2" name="Left-Right Arrow 1"/>
          <p:cNvSpPr/>
          <p:nvPr/>
        </p:nvSpPr>
        <p:spPr>
          <a:xfrm>
            <a:off x="76200" y="2133600"/>
            <a:ext cx="4711560" cy="533400"/>
          </a:xfrm>
          <a:prstGeom prst="lef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Map Phase</a:t>
            </a:r>
            <a:endParaRPr lang="en-US" dirty="0"/>
          </a:p>
        </p:txBody>
      </p:sp>
      <p:sp>
        <p:nvSpPr>
          <p:cNvPr id="33" name="Left-Right Arrow 32"/>
          <p:cNvSpPr/>
          <p:nvPr/>
        </p:nvSpPr>
        <p:spPr>
          <a:xfrm>
            <a:off x="4954918" y="2133600"/>
            <a:ext cx="3960482" cy="533400"/>
          </a:xfrm>
          <a:prstGeom prst="lef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Reduce Phase</a:t>
            </a:r>
            <a:endParaRPr lang="en-US" dirty="0"/>
          </a:p>
        </p:txBody>
      </p:sp>
    </p:spTree>
    <p:extLst>
      <p:ext uri="{BB962C8B-B14F-4D97-AF65-F5344CB8AC3E}">
        <p14:creationId xmlns:p14="http://schemas.microsoft.com/office/powerpoint/2010/main" val="11451548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p:cNvSpPr/>
          <p:nvPr/>
        </p:nvSpPr>
        <p:spPr>
          <a:xfrm>
            <a:off x="6954736" y="2895601"/>
            <a:ext cx="1925536" cy="3810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3" name="Rectangle 72"/>
          <p:cNvSpPr/>
          <p:nvPr/>
        </p:nvSpPr>
        <p:spPr>
          <a:xfrm>
            <a:off x="4572000" y="2895600"/>
            <a:ext cx="1925536" cy="380999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2" name="Rectangle 71"/>
          <p:cNvSpPr/>
          <p:nvPr/>
        </p:nvSpPr>
        <p:spPr>
          <a:xfrm>
            <a:off x="2209800" y="2895600"/>
            <a:ext cx="1925536" cy="3810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MapReduce Framework</a:t>
            </a:r>
            <a:br>
              <a:rPr lang="en-US" dirty="0" smtClean="0"/>
            </a:br>
            <a:r>
              <a:rPr lang="en-US" sz="3100" dirty="0" smtClean="0"/>
              <a:t>Operational View</a:t>
            </a:r>
            <a:endParaRPr lang="en-US" sz="3100" dirty="0"/>
          </a:p>
        </p:txBody>
      </p:sp>
      <p:sp>
        <p:nvSpPr>
          <p:cNvPr id="3" name="Footer Placeholder 2"/>
          <p:cNvSpPr>
            <a:spLocks noGrp="1"/>
          </p:cNvSpPr>
          <p:nvPr>
            <p:ph type="ftr" sz="quarter" idx="11"/>
          </p:nvPr>
        </p:nvSpPr>
        <p:spPr/>
        <p:txBody>
          <a:bodyPr/>
          <a:lstStyle/>
          <a:p>
            <a:r>
              <a:rPr lang="en-US" smtClean="0"/>
              <a:t>CS595 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24</a:t>
            </a:fld>
            <a:endParaRPr lang="en-US" dirty="0"/>
          </a:p>
        </p:txBody>
      </p:sp>
      <p:sp>
        <p:nvSpPr>
          <p:cNvPr id="5" name="Rectangle 4"/>
          <p:cNvSpPr/>
          <p:nvPr/>
        </p:nvSpPr>
        <p:spPr>
          <a:xfrm>
            <a:off x="2535136" y="1600200"/>
            <a:ext cx="5943600" cy="8382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File X</a:t>
            </a:r>
          </a:p>
          <a:p>
            <a:pPr algn="ctr"/>
            <a:endParaRPr lang="en-US" dirty="0"/>
          </a:p>
          <a:p>
            <a:pPr algn="ctr"/>
            <a:endParaRPr lang="en-US" dirty="0"/>
          </a:p>
        </p:txBody>
      </p:sp>
      <p:sp>
        <p:nvSpPr>
          <p:cNvPr id="6" name="Rectangle 5"/>
          <p:cNvSpPr/>
          <p:nvPr/>
        </p:nvSpPr>
        <p:spPr>
          <a:xfrm>
            <a:off x="2861707" y="1969336"/>
            <a:ext cx="1676400" cy="3438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Block1</a:t>
            </a:r>
            <a:endParaRPr lang="en-US" dirty="0"/>
          </a:p>
        </p:txBody>
      </p:sp>
      <p:sp>
        <p:nvSpPr>
          <p:cNvPr id="7" name="Rectangle 6"/>
          <p:cNvSpPr/>
          <p:nvPr/>
        </p:nvSpPr>
        <p:spPr>
          <a:xfrm>
            <a:off x="4614307" y="1969336"/>
            <a:ext cx="1676400" cy="3438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Block2</a:t>
            </a:r>
            <a:endParaRPr lang="en-US" dirty="0"/>
          </a:p>
        </p:txBody>
      </p:sp>
      <p:sp>
        <p:nvSpPr>
          <p:cNvPr id="8" name="Rectangle 7"/>
          <p:cNvSpPr/>
          <p:nvPr/>
        </p:nvSpPr>
        <p:spPr>
          <a:xfrm>
            <a:off x="6366907" y="1969336"/>
            <a:ext cx="1676400" cy="3438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Block3</a:t>
            </a:r>
            <a:endParaRPr lang="en-US" dirty="0"/>
          </a:p>
        </p:txBody>
      </p:sp>
      <p:sp>
        <p:nvSpPr>
          <p:cNvPr id="12" name="Rectangle 11"/>
          <p:cNvSpPr/>
          <p:nvPr/>
        </p:nvSpPr>
        <p:spPr>
          <a:xfrm>
            <a:off x="2281136" y="3048000"/>
            <a:ext cx="170361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Split </a:t>
            </a:r>
            <a:endParaRPr lang="en-US" dirty="0"/>
          </a:p>
        </p:txBody>
      </p:sp>
      <p:sp>
        <p:nvSpPr>
          <p:cNvPr id="15" name="Rectangle 14"/>
          <p:cNvSpPr/>
          <p:nvPr/>
        </p:nvSpPr>
        <p:spPr>
          <a:xfrm>
            <a:off x="2279322" y="3795486"/>
            <a:ext cx="170361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a:t>
            </a:r>
            <a:endParaRPr lang="en-US" dirty="0"/>
          </a:p>
        </p:txBody>
      </p:sp>
      <p:sp>
        <p:nvSpPr>
          <p:cNvPr id="24" name="Rectangle 23"/>
          <p:cNvSpPr/>
          <p:nvPr/>
        </p:nvSpPr>
        <p:spPr>
          <a:xfrm>
            <a:off x="2281136" y="6172200"/>
            <a:ext cx="1701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Reduce</a:t>
            </a:r>
            <a:endParaRPr lang="en-US" dirty="0"/>
          </a:p>
        </p:txBody>
      </p:sp>
      <p:sp>
        <p:nvSpPr>
          <p:cNvPr id="27" name="Rectangle 26"/>
          <p:cNvSpPr/>
          <p:nvPr/>
        </p:nvSpPr>
        <p:spPr>
          <a:xfrm flipH="1">
            <a:off x="2279322" y="4495800"/>
            <a:ext cx="800100" cy="31024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Group1</a:t>
            </a:r>
            <a:endParaRPr lang="en-US" sz="1400" dirty="0"/>
          </a:p>
        </p:txBody>
      </p:sp>
      <p:sp>
        <p:nvSpPr>
          <p:cNvPr id="28" name="Rectangle 27"/>
          <p:cNvSpPr/>
          <p:nvPr/>
        </p:nvSpPr>
        <p:spPr>
          <a:xfrm flipH="1">
            <a:off x="3171950" y="4495800"/>
            <a:ext cx="810986" cy="310244"/>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400" dirty="0" smtClean="0"/>
              <a:t>Group2</a:t>
            </a:r>
            <a:endParaRPr lang="en-US" sz="1400" dirty="0"/>
          </a:p>
        </p:txBody>
      </p:sp>
      <p:sp>
        <p:nvSpPr>
          <p:cNvPr id="30" name="Rectangle 29"/>
          <p:cNvSpPr/>
          <p:nvPr/>
        </p:nvSpPr>
        <p:spPr>
          <a:xfrm>
            <a:off x="4663293" y="3048000"/>
            <a:ext cx="170361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Split</a:t>
            </a:r>
            <a:endParaRPr lang="en-US" dirty="0"/>
          </a:p>
        </p:txBody>
      </p:sp>
      <p:sp>
        <p:nvSpPr>
          <p:cNvPr id="31" name="Rectangle 30"/>
          <p:cNvSpPr/>
          <p:nvPr/>
        </p:nvSpPr>
        <p:spPr>
          <a:xfrm>
            <a:off x="4661479" y="3795486"/>
            <a:ext cx="170361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a:t>
            </a:r>
            <a:endParaRPr lang="en-US" dirty="0"/>
          </a:p>
        </p:txBody>
      </p:sp>
      <p:sp>
        <p:nvSpPr>
          <p:cNvPr id="32" name="Rectangle 31"/>
          <p:cNvSpPr/>
          <p:nvPr/>
        </p:nvSpPr>
        <p:spPr>
          <a:xfrm>
            <a:off x="4668736" y="6172200"/>
            <a:ext cx="16981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Reduce</a:t>
            </a:r>
            <a:endParaRPr lang="en-US" dirty="0"/>
          </a:p>
        </p:txBody>
      </p:sp>
      <p:sp>
        <p:nvSpPr>
          <p:cNvPr id="33" name="Rectangle 32"/>
          <p:cNvSpPr/>
          <p:nvPr/>
        </p:nvSpPr>
        <p:spPr>
          <a:xfrm flipH="1">
            <a:off x="4661479" y="4495800"/>
            <a:ext cx="800100" cy="31024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Group1</a:t>
            </a:r>
            <a:endParaRPr lang="en-US" sz="1400" dirty="0"/>
          </a:p>
        </p:txBody>
      </p:sp>
      <p:sp>
        <p:nvSpPr>
          <p:cNvPr id="34" name="Rectangle 33"/>
          <p:cNvSpPr/>
          <p:nvPr/>
        </p:nvSpPr>
        <p:spPr>
          <a:xfrm flipH="1">
            <a:off x="5554107" y="4495800"/>
            <a:ext cx="810986" cy="310244"/>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400" dirty="0" smtClean="0"/>
              <a:t>Group2</a:t>
            </a:r>
            <a:endParaRPr lang="en-US" sz="1400" dirty="0"/>
          </a:p>
        </p:txBody>
      </p:sp>
      <p:sp>
        <p:nvSpPr>
          <p:cNvPr id="36" name="Rectangle 35"/>
          <p:cNvSpPr/>
          <p:nvPr/>
        </p:nvSpPr>
        <p:spPr>
          <a:xfrm>
            <a:off x="7030936" y="3048000"/>
            <a:ext cx="170361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Split</a:t>
            </a:r>
            <a:endParaRPr lang="en-US" dirty="0"/>
          </a:p>
        </p:txBody>
      </p:sp>
      <p:sp>
        <p:nvSpPr>
          <p:cNvPr id="37" name="Rectangle 36"/>
          <p:cNvSpPr/>
          <p:nvPr/>
        </p:nvSpPr>
        <p:spPr>
          <a:xfrm>
            <a:off x="7029122" y="3795486"/>
            <a:ext cx="170361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a:t>
            </a:r>
            <a:endParaRPr lang="en-US" dirty="0"/>
          </a:p>
        </p:txBody>
      </p:sp>
      <p:sp>
        <p:nvSpPr>
          <p:cNvPr id="39" name="Rectangle 38"/>
          <p:cNvSpPr/>
          <p:nvPr/>
        </p:nvSpPr>
        <p:spPr>
          <a:xfrm flipH="1">
            <a:off x="7029122" y="4495800"/>
            <a:ext cx="800100" cy="31024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Group1</a:t>
            </a:r>
            <a:endParaRPr lang="en-US" sz="1400" dirty="0"/>
          </a:p>
        </p:txBody>
      </p:sp>
      <p:sp>
        <p:nvSpPr>
          <p:cNvPr id="40" name="Rectangle 39"/>
          <p:cNvSpPr/>
          <p:nvPr/>
        </p:nvSpPr>
        <p:spPr>
          <a:xfrm flipH="1">
            <a:off x="7921750" y="4495800"/>
            <a:ext cx="810986" cy="310244"/>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400" dirty="0" smtClean="0"/>
              <a:t>Group2</a:t>
            </a:r>
            <a:endParaRPr lang="en-US" sz="1400" dirty="0"/>
          </a:p>
        </p:txBody>
      </p:sp>
      <p:cxnSp>
        <p:nvCxnSpPr>
          <p:cNvPr id="43" name="Straight Arrow Connector 42"/>
          <p:cNvCxnSpPr/>
          <p:nvPr/>
        </p:nvCxnSpPr>
        <p:spPr>
          <a:xfrm flipH="1">
            <a:off x="3132943" y="2438400"/>
            <a:ext cx="44450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2" idx="2"/>
            <a:endCxn id="15" idx="0"/>
          </p:cNvCxnSpPr>
          <p:nvPr/>
        </p:nvCxnSpPr>
        <p:spPr>
          <a:xfrm flipH="1">
            <a:off x="3131129" y="3505200"/>
            <a:ext cx="1814" cy="2902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5505122" y="3505200"/>
            <a:ext cx="1814" cy="2902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7870895" y="3505200"/>
            <a:ext cx="1814" cy="2902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3126014" y="4210958"/>
            <a:ext cx="19" cy="8173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5498985" y="4252686"/>
            <a:ext cx="14301" cy="77560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7870895" y="4252686"/>
            <a:ext cx="12755" cy="77560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5482870" y="2447677"/>
            <a:ext cx="32230" cy="4479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7335736" y="2447677"/>
            <a:ext cx="547007" cy="4479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2536950" y="5028293"/>
            <a:ext cx="5849257" cy="229507"/>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Shuffle and Sort</a:t>
            </a:r>
            <a:endParaRPr lang="en-US" dirty="0"/>
          </a:p>
        </p:txBody>
      </p:sp>
      <p:sp>
        <p:nvSpPr>
          <p:cNvPr id="76" name="TextBox 75"/>
          <p:cNvSpPr txBox="1"/>
          <p:nvPr/>
        </p:nvSpPr>
        <p:spPr>
          <a:xfrm>
            <a:off x="165651" y="2935069"/>
            <a:ext cx="2044149" cy="646331"/>
          </a:xfrm>
          <a:prstGeom prst="rect">
            <a:avLst/>
          </a:prstGeom>
          <a:noFill/>
        </p:spPr>
        <p:txBody>
          <a:bodyPr wrap="none" rtlCol="0">
            <a:spAutoFit/>
          </a:bodyPr>
          <a:lstStyle/>
          <a:p>
            <a:pPr algn="ctr"/>
            <a:r>
              <a:rPr lang="en-US" dirty="0" smtClean="0"/>
              <a:t>Split blocks at</a:t>
            </a:r>
          </a:p>
          <a:p>
            <a:pPr algn="ctr"/>
            <a:r>
              <a:rPr lang="en-US" dirty="0"/>
              <a:t>r</a:t>
            </a:r>
            <a:r>
              <a:rPr lang="en-US" dirty="0" smtClean="0"/>
              <a:t>ecord boundaries</a:t>
            </a:r>
            <a:endParaRPr lang="en-US" dirty="0"/>
          </a:p>
        </p:txBody>
      </p:sp>
      <p:sp>
        <p:nvSpPr>
          <p:cNvPr id="77" name="TextBox 76"/>
          <p:cNvSpPr txBox="1"/>
          <p:nvPr/>
        </p:nvSpPr>
        <p:spPr>
          <a:xfrm>
            <a:off x="235761" y="3657600"/>
            <a:ext cx="1877437" cy="646331"/>
          </a:xfrm>
          <a:prstGeom prst="rect">
            <a:avLst/>
          </a:prstGeom>
          <a:noFill/>
        </p:spPr>
        <p:txBody>
          <a:bodyPr wrap="none" rtlCol="0">
            <a:spAutoFit/>
          </a:bodyPr>
          <a:lstStyle/>
          <a:p>
            <a:pPr algn="ctr"/>
            <a:r>
              <a:rPr lang="en-US" dirty="0" smtClean="0"/>
              <a:t>Process the split</a:t>
            </a:r>
          </a:p>
          <a:p>
            <a:pPr algn="ctr"/>
            <a:r>
              <a:rPr lang="en-US" dirty="0" smtClean="0"/>
              <a:t> block</a:t>
            </a:r>
          </a:p>
        </p:txBody>
      </p:sp>
      <p:sp>
        <p:nvSpPr>
          <p:cNvPr id="78" name="TextBox 77"/>
          <p:cNvSpPr txBox="1"/>
          <p:nvPr/>
        </p:nvSpPr>
        <p:spPr>
          <a:xfrm>
            <a:off x="344672" y="4267200"/>
            <a:ext cx="1710725" cy="646331"/>
          </a:xfrm>
          <a:prstGeom prst="rect">
            <a:avLst/>
          </a:prstGeom>
          <a:noFill/>
        </p:spPr>
        <p:txBody>
          <a:bodyPr wrap="none" rtlCol="0">
            <a:spAutoFit/>
          </a:bodyPr>
          <a:lstStyle/>
          <a:p>
            <a:pPr algn="ctr"/>
            <a:r>
              <a:rPr lang="en-US" dirty="0" smtClean="0"/>
              <a:t>Place data into</a:t>
            </a:r>
          </a:p>
          <a:p>
            <a:pPr algn="ctr"/>
            <a:r>
              <a:rPr lang="en-US" dirty="0" smtClean="0"/>
              <a:t>groups</a:t>
            </a:r>
          </a:p>
        </p:txBody>
      </p:sp>
      <p:sp>
        <p:nvSpPr>
          <p:cNvPr id="79" name="TextBox 78"/>
          <p:cNvSpPr txBox="1"/>
          <p:nvPr/>
        </p:nvSpPr>
        <p:spPr>
          <a:xfrm>
            <a:off x="361765" y="4992469"/>
            <a:ext cx="1749197" cy="923330"/>
          </a:xfrm>
          <a:prstGeom prst="rect">
            <a:avLst/>
          </a:prstGeom>
          <a:noFill/>
        </p:spPr>
        <p:txBody>
          <a:bodyPr wrap="none" rtlCol="0">
            <a:spAutoFit/>
          </a:bodyPr>
          <a:lstStyle/>
          <a:p>
            <a:pPr algn="ctr"/>
            <a:r>
              <a:rPr lang="en-US" dirty="0" smtClean="0"/>
              <a:t>Combine and </a:t>
            </a:r>
          </a:p>
          <a:p>
            <a:pPr algn="ctr"/>
            <a:r>
              <a:rPr lang="en-US" dirty="0" smtClean="0"/>
              <a:t>sort like groups</a:t>
            </a:r>
          </a:p>
          <a:p>
            <a:pPr algn="ctr"/>
            <a:r>
              <a:rPr lang="en-US" dirty="0"/>
              <a:t>b</a:t>
            </a:r>
            <a:r>
              <a:rPr lang="en-US" dirty="0" smtClean="0"/>
              <a:t>y key</a:t>
            </a:r>
          </a:p>
        </p:txBody>
      </p:sp>
      <p:sp>
        <p:nvSpPr>
          <p:cNvPr id="80" name="TextBox 79"/>
          <p:cNvSpPr txBox="1"/>
          <p:nvPr/>
        </p:nvSpPr>
        <p:spPr>
          <a:xfrm>
            <a:off x="407394" y="6059269"/>
            <a:ext cx="1544012" cy="646331"/>
          </a:xfrm>
          <a:prstGeom prst="rect">
            <a:avLst/>
          </a:prstGeom>
          <a:noFill/>
        </p:spPr>
        <p:txBody>
          <a:bodyPr wrap="none" rtlCol="0">
            <a:spAutoFit/>
          </a:bodyPr>
          <a:lstStyle/>
          <a:p>
            <a:pPr algn="ctr"/>
            <a:r>
              <a:rPr lang="en-US" dirty="0" smtClean="0"/>
              <a:t>Process the</a:t>
            </a:r>
          </a:p>
          <a:p>
            <a:pPr algn="ctr"/>
            <a:r>
              <a:rPr lang="en-US" dirty="0"/>
              <a:t>g</a:t>
            </a:r>
            <a:r>
              <a:rPr lang="en-US" dirty="0" smtClean="0"/>
              <a:t>rouped data</a:t>
            </a:r>
          </a:p>
        </p:txBody>
      </p:sp>
      <p:sp>
        <p:nvSpPr>
          <p:cNvPr id="81" name="TextBox 80"/>
          <p:cNvSpPr txBox="1"/>
          <p:nvPr/>
        </p:nvSpPr>
        <p:spPr>
          <a:xfrm>
            <a:off x="1676400" y="2526268"/>
            <a:ext cx="1164101" cy="338554"/>
          </a:xfrm>
          <a:prstGeom prst="rect">
            <a:avLst/>
          </a:prstGeom>
          <a:noFill/>
        </p:spPr>
        <p:txBody>
          <a:bodyPr wrap="none" rtlCol="0">
            <a:spAutoFit/>
          </a:bodyPr>
          <a:lstStyle/>
          <a:p>
            <a:pPr algn="ctr"/>
            <a:r>
              <a:rPr lang="en-US" sz="1600" dirty="0" smtClean="0"/>
              <a:t>Data Node</a:t>
            </a:r>
            <a:endParaRPr lang="en-US" sz="1600" dirty="0"/>
          </a:p>
        </p:txBody>
      </p:sp>
      <p:sp>
        <p:nvSpPr>
          <p:cNvPr id="82" name="TextBox 81"/>
          <p:cNvSpPr txBox="1"/>
          <p:nvPr/>
        </p:nvSpPr>
        <p:spPr>
          <a:xfrm>
            <a:off x="4038600" y="2514600"/>
            <a:ext cx="1164101" cy="338554"/>
          </a:xfrm>
          <a:prstGeom prst="rect">
            <a:avLst/>
          </a:prstGeom>
          <a:noFill/>
        </p:spPr>
        <p:txBody>
          <a:bodyPr wrap="none" rtlCol="0">
            <a:spAutoFit/>
          </a:bodyPr>
          <a:lstStyle/>
          <a:p>
            <a:pPr algn="ctr"/>
            <a:r>
              <a:rPr lang="en-US" sz="1600" dirty="0" smtClean="0"/>
              <a:t>Data Node</a:t>
            </a:r>
            <a:endParaRPr lang="en-US" sz="1600" dirty="0"/>
          </a:p>
        </p:txBody>
      </p:sp>
      <p:sp>
        <p:nvSpPr>
          <p:cNvPr id="83" name="TextBox 82"/>
          <p:cNvSpPr txBox="1"/>
          <p:nvPr/>
        </p:nvSpPr>
        <p:spPr>
          <a:xfrm>
            <a:off x="6455899" y="2590800"/>
            <a:ext cx="1164101" cy="338554"/>
          </a:xfrm>
          <a:prstGeom prst="rect">
            <a:avLst/>
          </a:prstGeom>
          <a:noFill/>
        </p:spPr>
        <p:txBody>
          <a:bodyPr wrap="none" rtlCol="0">
            <a:spAutoFit/>
          </a:bodyPr>
          <a:lstStyle/>
          <a:p>
            <a:pPr algn="ctr"/>
            <a:r>
              <a:rPr lang="en-US" sz="1600" dirty="0" smtClean="0"/>
              <a:t>Data Node</a:t>
            </a:r>
            <a:endParaRPr lang="en-US" sz="1600" dirty="0"/>
          </a:p>
        </p:txBody>
      </p:sp>
      <p:sp>
        <p:nvSpPr>
          <p:cNvPr id="84" name="Rectangle 83"/>
          <p:cNvSpPr/>
          <p:nvPr/>
        </p:nvSpPr>
        <p:spPr>
          <a:xfrm flipH="1">
            <a:off x="2281136" y="5410200"/>
            <a:ext cx="1703614"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Group1</a:t>
            </a:r>
          </a:p>
          <a:p>
            <a:pPr algn="ctr"/>
            <a:r>
              <a:rPr lang="en-US" sz="1400" dirty="0" smtClean="0"/>
              <a:t> sorted by key</a:t>
            </a:r>
            <a:endParaRPr lang="en-US" sz="1400" dirty="0"/>
          </a:p>
        </p:txBody>
      </p:sp>
      <p:sp>
        <p:nvSpPr>
          <p:cNvPr id="86" name="Rectangle 85"/>
          <p:cNvSpPr/>
          <p:nvPr/>
        </p:nvSpPr>
        <p:spPr>
          <a:xfrm flipH="1">
            <a:off x="4613637" y="5410200"/>
            <a:ext cx="1787163" cy="4572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400" dirty="0" smtClean="0"/>
              <a:t>Group2</a:t>
            </a:r>
          </a:p>
          <a:p>
            <a:pPr algn="ctr"/>
            <a:r>
              <a:rPr lang="en-US" sz="1400" dirty="0"/>
              <a:t>s</a:t>
            </a:r>
            <a:r>
              <a:rPr lang="en-US" sz="1400" dirty="0" smtClean="0"/>
              <a:t>orted by key</a:t>
            </a:r>
            <a:endParaRPr lang="en-US" sz="1400" dirty="0"/>
          </a:p>
        </p:txBody>
      </p:sp>
      <p:cxnSp>
        <p:nvCxnSpPr>
          <p:cNvPr id="99" name="Straight Arrow Connector 98"/>
          <p:cNvCxnSpPr/>
          <p:nvPr/>
        </p:nvCxnSpPr>
        <p:spPr>
          <a:xfrm flipH="1">
            <a:off x="3124200" y="5881914"/>
            <a:ext cx="1814" cy="2902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a:off x="5560786" y="5867400"/>
            <a:ext cx="1814" cy="2902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5648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MapReduce </a:t>
            </a:r>
            <a:r>
              <a:rPr lang="en-US" dirty="0" smtClean="0"/>
              <a:t>Framework</a:t>
            </a:r>
            <a:br>
              <a:rPr lang="en-US" dirty="0" smtClean="0"/>
            </a:br>
            <a:r>
              <a:rPr lang="en-US" sz="3100" dirty="0" smtClean="0"/>
              <a:t>Dataflow View</a:t>
            </a:r>
            <a:endParaRPr lang="en-US" sz="3100" dirty="0"/>
          </a:p>
        </p:txBody>
      </p:sp>
      <p:sp>
        <p:nvSpPr>
          <p:cNvPr id="3" name="Footer Placeholder 2"/>
          <p:cNvSpPr>
            <a:spLocks noGrp="1"/>
          </p:cNvSpPr>
          <p:nvPr>
            <p:ph type="ftr" sz="quarter" idx="11"/>
          </p:nvPr>
        </p:nvSpPr>
        <p:spPr/>
        <p:txBody>
          <a:bodyPr/>
          <a:lstStyle/>
          <a:p>
            <a:r>
              <a:rPr lang="en-US" smtClean="0"/>
              <a:t>CS595 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25</a:t>
            </a:fld>
            <a:endParaRPr lang="en-US" dirty="0"/>
          </a:p>
        </p:txBody>
      </p:sp>
      <p:pic>
        <p:nvPicPr>
          <p:cNvPr id="7170" name="Picture 2" descr="http://gerardnico.com/wiki/_media/algorithm/map_reduce_phas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2057400"/>
            <a:ext cx="9639300" cy="306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2655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MapReduce </a:t>
            </a:r>
            <a:r>
              <a:rPr lang="en-US" dirty="0" smtClean="0"/>
              <a:t>Framework</a:t>
            </a:r>
            <a:br>
              <a:rPr lang="en-US" dirty="0" smtClean="0"/>
            </a:br>
            <a:r>
              <a:rPr lang="en-US" sz="3100" dirty="0" smtClean="0"/>
              <a:t>General Characteristics</a:t>
            </a:r>
            <a:endParaRPr lang="en-US" sz="3100" dirty="0"/>
          </a:p>
        </p:txBody>
      </p:sp>
      <p:sp>
        <p:nvSpPr>
          <p:cNvPr id="3" name="Content Placeholder 2"/>
          <p:cNvSpPr>
            <a:spLocks noGrp="1"/>
          </p:cNvSpPr>
          <p:nvPr>
            <p:ph idx="1"/>
          </p:nvPr>
        </p:nvSpPr>
        <p:spPr/>
        <p:txBody>
          <a:bodyPr>
            <a:normAutofit fontScale="92500" lnSpcReduction="20000"/>
          </a:bodyPr>
          <a:lstStyle/>
          <a:p>
            <a:r>
              <a:rPr lang="en-US" dirty="0"/>
              <a:t>M</a:t>
            </a:r>
            <a:r>
              <a:rPr lang="en-US" dirty="0" smtClean="0"/>
              <a:t>aintains </a:t>
            </a:r>
            <a:r>
              <a:rPr lang="en-US" dirty="0"/>
              <a:t>a separation of </a:t>
            </a:r>
            <a:r>
              <a:rPr lang="en-US" i="1" dirty="0"/>
              <a:t>what </a:t>
            </a:r>
            <a:r>
              <a:rPr lang="en-US" dirty="0"/>
              <a:t>computations are to be performed and </a:t>
            </a:r>
            <a:r>
              <a:rPr lang="en-US" i="1" dirty="0"/>
              <a:t>how </a:t>
            </a:r>
            <a:r>
              <a:rPr lang="en-US" dirty="0"/>
              <a:t>those computations  are actually carried out on a cluster of machines. </a:t>
            </a:r>
          </a:p>
          <a:p>
            <a:r>
              <a:rPr lang="en-US" dirty="0"/>
              <a:t>The first is under the control of the programmer, while the second is exclusively the responsibility of the execution </a:t>
            </a:r>
            <a:r>
              <a:rPr lang="en-US" dirty="0" smtClean="0"/>
              <a:t>framework</a:t>
            </a:r>
          </a:p>
          <a:p>
            <a:r>
              <a:rPr lang="en-US" dirty="0" smtClean="0"/>
              <a:t>The </a:t>
            </a:r>
            <a:r>
              <a:rPr lang="en-US" dirty="0"/>
              <a:t>advantage is that  the execution framework only needs to be designed once and verified for </a:t>
            </a:r>
            <a:r>
              <a:rPr lang="en-US" dirty="0" smtClean="0"/>
              <a:t>correctness</a:t>
            </a:r>
            <a:endParaRPr lang="en-US" dirty="0"/>
          </a:p>
          <a:p>
            <a:r>
              <a:rPr lang="en-US" dirty="0"/>
              <a:t>A</a:t>
            </a:r>
            <a:r>
              <a:rPr lang="en-US" dirty="0" smtClean="0"/>
              <a:t>s </a:t>
            </a:r>
            <a:r>
              <a:rPr lang="en-US" dirty="0"/>
              <a:t>long as the developer  expresses computations in the programming model, code is guaranteed to behave  as expected. </a:t>
            </a:r>
          </a:p>
          <a:p>
            <a:r>
              <a:rPr lang="en-US" dirty="0"/>
              <a:t>The upshot is that the developer is freed from having to worry about system-level </a:t>
            </a:r>
            <a:r>
              <a:rPr lang="en-US" dirty="0" smtClean="0"/>
              <a:t>details and </a:t>
            </a:r>
            <a:r>
              <a:rPr lang="en-US" dirty="0"/>
              <a:t>can instead focus on algorithm or application </a:t>
            </a:r>
            <a:r>
              <a:rPr lang="en-US" dirty="0" smtClean="0"/>
              <a:t>design</a:t>
            </a:r>
          </a:p>
          <a:p>
            <a:pPr lvl="1"/>
            <a:r>
              <a:rPr lang="en-US" dirty="0"/>
              <a:t>N</a:t>
            </a:r>
            <a:r>
              <a:rPr lang="en-US" dirty="0" smtClean="0"/>
              <a:t>o </a:t>
            </a:r>
            <a:r>
              <a:rPr lang="en-US" dirty="0"/>
              <a:t>more debugging race conditions and addressing lock </a:t>
            </a:r>
            <a:r>
              <a:rPr lang="en-US" dirty="0" smtClean="0"/>
              <a:t>contention</a:t>
            </a:r>
            <a:endParaRPr lang="en-US" dirty="0"/>
          </a:p>
          <a:p>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26</a:t>
            </a:fld>
            <a:endParaRPr lang="en-US" dirty="0"/>
          </a:p>
        </p:txBody>
      </p:sp>
    </p:spTree>
    <p:extLst>
      <p:ext uri="{BB962C8B-B14F-4D97-AF65-F5344CB8AC3E}">
        <p14:creationId xmlns:p14="http://schemas.microsoft.com/office/powerpoint/2010/main" val="137556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MapReduce </a:t>
            </a:r>
            <a:r>
              <a:rPr lang="en-US" dirty="0" smtClean="0"/>
              <a:t>Framework</a:t>
            </a:r>
            <a:br>
              <a:rPr lang="en-US" dirty="0" smtClean="0"/>
            </a:br>
            <a:r>
              <a:rPr lang="en-US" sz="3100" dirty="0" smtClean="0"/>
              <a:t>Libraries</a:t>
            </a:r>
            <a:endParaRPr lang="en-US" sz="2200" dirty="0"/>
          </a:p>
        </p:txBody>
      </p:sp>
      <p:sp>
        <p:nvSpPr>
          <p:cNvPr id="3" name="Content Placeholder 2"/>
          <p:cNvSpPr>
            <a:spLocks noGrp="1"/>
          </p:cNvSpPr>
          <p:nvPr>
            <p:ph idx="1"/>
          </p:nvPr>
        </p:nvSpPr>
        <p:spPr/>
        <p:txBody>
          <a:bodyPr>
            <a:normAutofit/>
          </a:bodyPr>
          <a:lstStyle/>
          <a:p>
            <a:r>
              <a:rPr lang="en-US" dirty="0" smtClean="0"/>
              <a:t>Java</a:t>
            </a:r>
          </a:p>
          <a:p>
            <a:pPr lvl="1"/>
            <a:r>
              <a:rPr lang="en-US" dirty="0">
                <a:cs typeface="Calibri"/>
              </a:rPr>
              <a:t>Maximum flexibility</a:t>
            </a:r>
          </a:p>
          <a:p>
            <a:pPr lvl="1"/>
            <a:r>
              <a:rPr lang="en-US" dirty="0"/>
              <a:t>Fastest performance</a:t>
            </a:r>
          </a:p>
          <a:p>
            <a:pPr lvl="1"/>
            <a:r>
              <a:rPr lang="en-US" dirty="0">
                <a:cs typeface="Calibri"/>
              </a:rPr>
              <a:t>Native to Hadoop</a:t>
            </a:r>
          </a:p>
          <a:p>
            <a:pPr lvl="1"/>
            <a:r>
              <a:rPr lang="en-US" dirty="0">
                <a:cs typeface="Calibri"/>
              </a:rPr>
              <a:t>Most difficult to </a:t>
            </a:r>
            <a:r>
              <a:rPr lang="en-US" dirty="0" smtClean="0">
                <a:cs typeface="Calibri"/>
              </a:rPr>
              <a:t>write</a:t>
            </a:r>
          </a:p>
          <a:p>
            <a:r>
              <a:rPr lang="en-US" dirty="0" smtClean="0">
                <a:cs typeface="Calibri"/>
              </a:rPr>
              <a:t>Hadoop Streaming</a:t>
            </a:r>
          </a:p>
          <a:p>
            <a:pPr lvl="1"/>
            <a:r>
              <a:rPr lang="en-US" dirty="0"/>
              <a:t>A</a:t>
            </a:r>
            <a:r>
              <a:rPr lang="en-US" dirty="0" smtClean="0"/>
              <a:t> </a:t>
            </a:r>
            <a:r>
              <a:rPr lang="en-US" dirty="0"/>
              <a:t>utility that comes with </a:t>
            </a:r>
            <a:r>
              <a:rPr lang="en-US" dirty="0" smtClean="0"/>
              <a:t>the </a:t>
            </a:r>
            <a:r>
              <a:rPr lang="en-US" dirty="0"/>
              <a:t>Hadoop </a:t>
            </a:r>
            <a:r>
              <a:rPr lang="en-US" dirty="0" smtClean="0"/>
              <a:t>distribution</a:t>
            </a:r>
          </a:p>
          <a:p>
            <a:pPr lvl="1"/>
            <a:r>
              <a:rPr lang="en-US" dirty="0"/>
              <a:t>A</a:t>
            </a:r>
            <a:r>
              <a:rPr lang="en-US" dirty="0" smtClean="0"/>
              <a:t>llows </a:t>
            </a:r>
            <a:r>
              <a:rPr lang="en-US" dirty="0"/>
              <a:t>you to create and run Map/Reduce jobs with any executable or script as the mapper and/or the </a:t>
            </a:r>
            <a:r>
              <a:rPr lang="en-US" dirty="0" smtClean="0"/>
              <a:t>reducer</a:t>
            </a:r>
          </a:p>
          <a:p>
            <a:pPr lvl="1"/>
            <a:r>
              <a:rPr lang="en-US" dirty="0" smtClean="0">
                <a:cs typeface="Calibri"/>
              </a:rPr>
              <a:t>Transparent </a:t>
            </a:r>
            <a:r>
              <a:rPr lang="en-US" dirty="0">
                <a:cs typeface="Calibri"/>
              </a:rPr>
              <a:t>communication with Hadoop though </a:t>
            </a:r>
            <a:r>
              <a:rPr lang="en-US" dirty="0" err="1">
                <a:cs typeface="Calibri"/>
              </a:rPr>
              <a:t>stdin</a:t>
            </a:r>
            <a:r>
              <a:rPr lang="en-US" dirty="0">
                <a:cs typeface="Calibri"/>
              </a:rPr>
              <a:t>/</a:t>
            </a:r>
            <a:r>
              <a:rPr lang="en-US" dirty="0" err="1">
                <a:cs typeface="Calibri"/>
              </a:rPr>
              <a:t>stdout</a:t>
            </a:r>
            <a:endParaRPr lang="en-US" dirty="0">
              <a:cs typeface="Calibri"/>
            </a:endParaRPr>
          </a:p>
          <a:p>
            <a:pPr lvl="1"/>
            <a:endParaRPr lang="en-US" dirty="0">
              <a:cs typeface="Calibri"/>
            </a:endParaRPr>
          </a:p>
          <a:p>
            <a:pPr lvl="3"/>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27</a:t>
            </a:fld>
            <a:endParaRPr lang="en-US" dirty="0"/>
          </a:p>
        </p:txBody>
      </p:sp>
    </p:spTree>
    <p:extLst>
      <p:ext uri="{BB962C8B-B14F-4D97-AF65-F5344CB8AC3E}">
        <p14:creationId xmlns:p14="http://schemas.microsoft.com/office/powerpoint/2010/main" val="27439910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MapReduce </a:t>
            </a:r>
            <a:r>
              <a:rPr lang="en-US" dirty="0" smtClean="0"/>
              <a:t>Framework</a:t>
            </a:r>
            <a:br>
              <a:rPr lang="en-US" dirty="0" smtClean="0"/>
            </a:br>
            <a:r>
              <a:rPr lang="en-US" sz="3100" dirty="0" smtClean="0"/>
              <a:t>Libraries</a:t>
            </a:r>
            <a:endParaRPr lang="en-US" sz="2200" dirty="0"/>
          </a:p>
        </p:txBody>
      </p:sp>
      <p:sp>
        <p:nvSpPr>
          <p:cNvPr id="3" name="Content Placeholder 2"/>
          <p:cNvSpPr>
            <a:spLocks noGrp="1"/>
          </p:cNvSpPr>
          <p:nvPr>
            <p:ph idx="1"/>
          </p:nvPr>
        </p:nvSpPr>
        <p:spPr/>
        <p:txBody>
          <a:bodyPr>
            <a:normAutofit/>
          </a:bodyPr>
          <a:lstStyle/>
          <a:p>
            <a:r>
              <a:rPr lang="en-US" dirty="0" err="1" smtClean="0"/>
              <a:t>mrjob</a:t>
            </a:r>
            <a:endParaRPr lang="en-US" dirty="0" smtClean="0"/>
          </a:p>
          <a:p>
            <a:pPr lvl="1"/>
            <a:r>
              <a:rPr lang="en-US" dirty="0"/>
              <a:t>Write MapReduce jobs in Python</a:t>
            </a:r>
            <a:r>
              <a:rPr lang="en-US" dirty="0" smtClean="0"/>
              <a:t>!</a:t>
            </a:r>
            <a:endParaRPr lang="en-US" dirty="0"/>
          </a:p>
          <a:p>
            <a:pPr lvl="1"/>
            <a:r>
              <a:rPr lang="en-US" dirty="0"/>
              <a:t>Open sourced and maintained by </a:t>
            </a:r>
            <a:r>
              <a:rPr lang="en-US" dirty="0" smtClean="0"/>
              <a:t>Yelp</a:t>
            </a:r>
            <a:endParaRPr lang="en-US" dirty="0"/>
          </a:p>
          <a:p>
            <a:pPr lvl="1"/>
            <a:r>
              <a:rPr lang="en-US" dirty="0"/>
              <a:t>Wraps “Hadoop Streaming” in </a:t>
            </a:r>
            <a:r>
              <a:rPr lang="en-US" dirty="0" err="1"/>
              <a:t>cpython</a:t>
            </a:r>
            <a:r>
              <a:rPr lang="en-US" dirty="0"/>
              <a:t> Python 2.5</a:t>
            </a:r>
            <a:r>
              <a:rPr lang="en-US" dirty="0" smtClean="0"/>
              <a:t>+</a:t>
            </a:r>
            <a:endParaRPr lang="en-US" dirty="0"/>
          </a:p>
          <a:p>
            <a:pPr lvl="1"/>
            <a:r>
              <a:rPr lang="en-US" dirty="0"/>
              <a:t>Well </a:t>
            </a:r>
            <a:r>
              <a:rPr lang="en-US" dirty="0" smtClean="0"/>
              <a:t>documented</a:t>
            </a:r>
            <a:endParaRPr lang="en-US" dirty="0"/>
          </a:p>
          <a:p>
            <a:pPr lvl="1"/>
            <a:r>
              <a:rPr lang="en-US" dirty="0" smtClean="0"/>
              <a:t>Can </a:t>
            </a:r>
            <a:r>
              <a:rPr lang="en-US" dirty="0"/>
              <a:t>run locally, in Amazon EMR, or </a:t>
            </a:r>
            <a:r>
              <a:rPr lang="en-US" dirty="0" smtClean="0"/>
              <a:t>Hadoop</a:t>
            </a:r>
          </a:p>
          <a:p>
            <a:pPr lvl="1"/>
            <a:endParaRPr lang="en-US" dirty="0"/>
          </a:p>
          <a:p>
            <a:pPr lvl="1"/>
            <a:endParaRPr lang="en-US" dirty="0" smtClean="0"/>
          </a:p>
          <a:p>
            <a:r>
              <a:rPr lang="en-US" dirty="0" smtClean="0"/>
              <a:t>We will use </a:t>
            </a:r>
            <a:r>
              <a:rPr lang="en-US" dirty="0" err="1" smtClean="0"/>
              <a:t>mrjob</a:t>
            </a:r>
            <a:r>
              <a:rPr lang="en-US" dirty="0" smtClean="0"/>
              <a:t> for our class work</a:t>
            </a:r>
            <a:endParaRPr lang="en-US" dirty="0"/>
          </a:p>
          <a:p>
            <a:pPr lvl="1"/>
            <a:endParaRPr lang="en-US" dirty="0" smtClean="0"/>
          </a:p>
          <a:p>
            <a:endParaRPr lang="en-US" dirty="0">
              <a:cs typeface="Calibri"/>
            </a:endParaRPr>
          </a:p>
          <a:p>
            <a:pPr lvl="3"/>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28</a:t>
            </a:fld>
            <a:endParaRPr lang="en-US" dirty="0"/>
          </a:p>
        </p:txBody>
      </p:sp>
    </p:spTree>
    <p:extLst>
      <p:ext uri="{BB962C8B-B14F-4D97-AF65-F5344CB8AC3E}">
        <p14:creationId xmlns:p14="http://schemas.microsoft.com/office/powerpoint/2010/main" val="382881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MapReduce Example</a:t>
            </a:r>
            <a:endParaRPr lang="en-US" dirty="0"/>
          </a:p>
        </p:txBody>
      </p:sp>
      <p:sp>
        <p:nvSpPr>
          <p:cNvPr id="3" name="Content Placeholder 2"/>
          <p:cNvSpPr>
            <a:spLocks noGrp="1"/>
          </p:cNvSpPr>
          <p:nvPr>
            <p:ph idx="1"/>
          </p:nvPr>
        </p:nvSpPr>
        <p:spPr/>
        <p:txBody>
          <a:bodyPr/>
          <a:lstStyle/>
          <a:p>
            <a:r>
              <a:rPr lang="en-US" dirty="0" err="1"/>
              <a:t>WordCount</a:t>
            </a:r>
            <a:r>
              <a:rPr lang="en-US" dirty="0"/>
              <a:t> is a simple program which counts the number of occurrences of each word in a given text input data set. </a:t>
            </a:r>
            <a:endParaRPr lang="en-US" dirty="0" smtClean="0"/>
          </a:p>
          <a:p>
            <a:r>
              <a:rPr lang="en-US" dirty="0" err="1" smtClean="0"/>
              <a:t>WordCount</a:t>
            </a:r>
            <a:r>
              <a:rPr lang="en-US" dirty="0" smtClean="0"/>
              <a:t> </a:t>
            </a:r>
            <a:r>
              <a:rPr lang="en-US" dirty="0"/>
              <a:t>fits very well with the MapReduce </a:t>
            </a:r>
            <a:r>
              <a:rPr lang="en-US" dirty="0" smtClean="0"/>
              <a:t>model </a:t>
            </a:r>
            <a:r>
              <a:rPr lang="en-US" dirty="0"/>
              <a:t>making it a great example to understand the Hadoop Map/Reduce programming style. </a:t>
            </a:r>
            <a:endParaRPr lang="en-US" dirty="0" smtClean="0"/>
          </a:p>
          <a:p>
            <a:r>
              <a:rPr lang="en-US" dirty="0" smtClean="0"/>
              <a:t>Our </a:t>
            </a:r>
            <a:r>
              <a:rPr lang="en-US" dirty="0"/>
              <a:t>implementation consists of three main parts:</a:t>
            </a:r>
          </a:p>
          <a:p>
            <a:pPr lvl="1"/>
            <a:r>
              <a:rPr lang="en-US" dirty="0" smtClean="0"/>
              <a:t>Mapper function</a:t>
            </a:r>
            <a:endParaRPr lang="en-US" dirty="0"/>
          </a:p>
          <a:p>
            <a:pPr lvl="1"/>
            <a:r>
              <a:rPr lang="en-US" dirty="0" smtClean="0"/>
              <a:t>Reducer function</a:t>
            </a:r>
            <a:endParaRPr lang="en-US" dirty="0"/>
          </a:p>
          <a:p>
            <a:pPr lvl="1"/>
            <a:r>
              <a:rPr lang="en-US" dirty="0"/>
              <a:t>Main </a:t>
            </a:r>
            <a:r>
              <a:rPr lang="en-US" dirty="0" smtClean="0"/>
              <a:t>program (hooking our functions into the framework)</a:t>
            </a:r>
            <a:endParaRPr lang="en-US" dirty="0"/>
          </a:p>
          <a:p>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29</a:t>
            </a:fld>
            <a:endParaRPr lang="en-US" dirty="0"/>
          </a:p>
        </p:txBody>
      </p:sp>
    </p:spTree>
    <p:extLst>
      <p:ext uri="{BB962C8B-B14F-4D97-AF65-F5344CB8AC3E}">
        <p14:creationId xmlns:p14="http://schemas.microsoft.com/office/powerpoint/2010/main" val="1848491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Processing Big </a:t>
            </a:r>
            <a:r>
              <a:rPr lang="en-US" dirty="0" smtClean="0"/>
              <a:t>Data</a:t>
            </a:r>
            <a:br>
              <a:rPr lang="en-US" dirty="0" smtClean="0"/>
            </a:br>
            <a:r>
              <a:rPr lang="en-US" sz="3100" dirty="0" smtClean="0"/>
              <a:t>Challenges</a:t>
            </a:r>
            <a:endParaRPr lang="en-US" sz="3100" dirty="0"/>
          </a:p>
        </p:txBody>
      </p:sp>
      <p:sp>
        <p:nvSpPr>
          <p:cNvPr id="3" name="Content Placeholder 2"/>
          <p:cNvSpPr>
            <a:spLocks noGrp="1"/>
          </p:cNvSpPr>
          <p:nvPr>
            <p:ph idx="1"/>
          </p:nvPr>
        </p:nvSpPr>
        <p:spPr/>
        <p:txBody>
          <a:bodyPr>
            <a:normAutofit fontScale="92500" lnSpcReduction="10000"/>
          </a:bodyPr>
          <a:lstStyle/>
          <a:p>
            <a:r>
              <a:rPr lang="en-US" dirty="0" smtClean="0"/>
              <a:t>How </a:t>
            </a:r>
            <a:r>
              <a:rPr lang="en-US" dirty="0"/>
              <a:t>do we break up a large problem into smaller tasks? </a:t>
            </a:r>
            <a:endParaRPr lang="en-US" dirty="0" smtClean="0"/>
          </a:p>
          <a:p>
            <a:pPr lvl="1"/>
            <a:r>
              <a:rPr lang="en-US" dirty="0" smtClean="0"/>
              <a:t>More </a:t>
            </a:r>
            <a:r>
              <a:rPr lang="en-US" dirty="0"/>
              <a:t>specifically, how do we decompose the problem so that the smaller tasks can be executed in parallel</a:t>
            </a:r>
            <a:r>
              <a:rPr lang="en-US" dirty="0" smtClean="0"/>
              <a:t>?</a:t>
            </a:r>
            <a:endParaRPr lang="en-US" dirty="0"/>
          </a:p>
          <a:p>
            <a:r>
              <a:rPr lang="en-US" dirty="0"/>
              <a:t>How do we assign tasks to workers distributed across a potentially large number of </a:t>
            </a:r>
            <a:r>
              <a:rPr lang="en-US" dirty="0" smtClean="0"/>
              <a:t>machines?</a:t>
            </a:r>
          </a:p>
          <a:p>
            <a:pPr lvl="1"/>
            <a:r>
              <a:rPr lang="en-US" dirty="0"/>
              <a:t>W</a:t>
            </a:r>
            <a:r>
              <a:rPr lang="en-US" dirty="0" smtClean="0"/>
              <a:t>hile </a:t>
            </a:r>
            <a:r>
              <a:rPr lang="en-US" dirty="0"/>
              <a:t>keeping in mind that some workers are better suited to running some tasks than others, e.g., due to available resources, locality constraints, </a:t>
            </a:r>
            <a:r>
              <a:rPr lang="en-US" dirty="0" err="1" smtClean="0"/>
              <a:t>etc</a:t>
            </a:r>
            <a:endParaRPr lang="en-US" dirty="0"/>
          </a:p>
          <a:p>
            <a:r>
              <a:rPr lang="en-US" dirty="0"/>
              <a:t>How do we ensure that the workers get the data they need?</a:t>
            </a:r>
          </a:p>
          <a:p>
            <a:r>
              <a:rPr lang="en-US" dirty="0"/>
              <a:t>How do we coordinate synchronization among the different workers?</a:t>
            </a:r>
          </a:p>
          <a:p>
            <a:r>
              <a:rPr lang="en-US" dirty="0"/>
              <a:t>How do we share partial results from one worker that is needed by another?</a:t>
            </a:r>
          </a:p>
          <a:p>
            <a:r>
              <a:rPr lang="en-US" dirty="0"/>
              <a:t>How do we accomplish all of the above in the face of software errors and hardware faults?</a:t>
            </a:r>
          </a:p>
          <a:p>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a:t>
            </a:fld>
            <a:endParaRPr lang="en-US" dirty="0"/>
          </a:p>
        </p:txBody>
      </p:sp>
    </p:spTree>
    <p:extLst>
      <p:ext uri="{BB962C8B-B14F-4D97-AF65-F5344CB8AC3E}">
        <p14:creationId xmlns:p14="http://schemas.microsoft.com/office/powerpoint/2010/main" val="1885194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3429000" y="3467101"/>
            <a:ext cx="2057400" cy="125729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Data Node </a:t>
            </a:r>
          </a:p>
          <a:p>
            <a:pPr algn="ctr"/>
            <a:endParaRPr lang="en-US" sz="1100" dirty="0" smtClean="0"/>
          </a:p>
          <a:p>
            <a:pPr algn="ctr"/>
            <a:endParaRPr lang="en-US" dirty="0"/>
          </a:p>
          <a:p>
            <a:pPr algn="ctr"/>
            <a:endParaRPr lang="en-US" dirty="0"/>
          </a:p>
          <a:p>
            <a:pPr algn="ctr"/>
            <a:endParaRPr lang="en-US" dirty="0"/>
          </a:p>
        </p:txBody>
      </p:sp>
      <p:sp>
        <p:nvSpPr>
          <p:cNvPr id="31" name="Rectangle 30"/>
          <p:cNvSpPr/>
          <p:nvPr/>
        </p:nvSpPr>
        <p:spPr>
          <a:xfrm>
            <a:off x="6781800" y="1600200"/>
            <a:ext cx="2057400" cy="419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Data Node </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30" name="Rectangle 29"/>
          <p:cNvSpPr/>
          <p:nvPr/>
        </p:nvSpPr>
        <p:spPr>
          <a:xfrm>
            <a:off x="152400" y="1600200"/>
            <a:ext cx="2057400" cy="419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Data Node </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2" name="Title 1"/>
          <p:cNvSpPr>
            <a:spLocks noGrp="1"/>
          </p:cNvSpPr>
          <p:nvPr>
            <p:ph type="title"/>
          </p:nvPr>
        </p:nvSpPr>
        <p:spPr/>
        <p:txBody>
          <a:bodyPr/>
          <a:lstStyle/>
          <a:p>
            <a:r>
              <a:rPr lang="en-US" dirty="0" smtClean="0"/>
              <a:t>MapReduce Example</a:t>
            </a:r>
            <a:endParaRPr lang="en-US" dirty="0"/>
          </a:p>
        </p:txBody>
      </p:sp>
      <p:sp>
        <p:nvSpPr>
          <p:cNvPr id="3" name="Footer Placeholder 2"/>
          <p:cNvSpPr>
            <a:spLocks noGrp="1"/>
          </p:cNvSpPr>
          <p:nvPr>
            <p:ph type="ftr" sz="quarter" idx="11"/>
          </p:nvPr>
        </p:nvSpPr>
        <p:spPr/>
        <p:txBody>
          <a:bodyPr/>
          <a:lstStyle/>
          <a:p>
            <a:r>
              <a:rPr lang="en-US" smtClean="0"/>
              <a:t>CS595 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30</a:t>
            </a:fld>
            <a:endParaRPr lang="en-US" dirty="0"/>
          </a:p>
        </p:txBody>
      </p:sp>
      <p:sp>
        <p:nvSpPr>
          <p:cNvPr id="7" name="Rectangle 6"/>
          <p:cNvSpPr/>
          <p:nvPr/>
        </p:nvSpPr>
        <p:spPr>
          <a:xfrm>
            <a:off x="2667000" y="1600200"/>
            <a:ext cx="3733800" cy="1752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HDFS File</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5" name="Rectangle 4"/>
          <p:cNvSpPr/>
          <p:nvPr/>
        </p:nvSpPr>
        <p:spPr>
          <a:xfrm>
            <a:off x="2819400" y="1981200"/>
            <a:ext cx="3352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Hello Hadoop world, hello</a:t>
            </a:r>
            <a:endParaRPr lang="en-US" dirty="0"/>
          </a:p>
        </p:txBody>
      </p:sp>
      <p:sp>
        <p:nvSpPr>
          <p:cNvPr id="6" name="Rectangle 5"/>
          <p:cNvSpPr/>
          <p:nvPr/>
        </p:nvSpPr>
        <p:spPr>
          <a:xfrm>
            <a:off x="2819400" y="2667000"/>
            <a:ext cx="3352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Goodbye sad </a:t>
            </a:r>
            <a:r>
              <a:rPr lang="en-US" dirty="0" err="1" smtClean="0"/>
              <a:t>sad</a:t>
            </a:r>
            <a:r>
              <a:rPr lang="en-US" dirty="0" smtClean="0"/>
              <a:t> world</a:t>
            </a:r>
            <a:endParaRPr lang="en-US" dirty="0"/>
          </a:p>
        </p:txBody>
      </p:sp>
      <p:sp>
        <p:nvSpPr>
          <p:cNvPr id="8" name="Rectangle 7"/>
          <p:cNvSpPr/>
          <p:nvPr/>
        </p:nvSpPr>
        <p:spPr>
          <a:xfrm>
            <a:off x="228600" y="3352800"/>
            <a:ext cx="1752600" cy="1752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&lt;Hello, 1&gt;</a:t>
            </a:r>
          </a:p>
          <a:p>
            <a:pPr algn="ctr"/>
            <a:r>
              <a:rPr lang="en-US" dirty="0" smtClean="0"/>
              <a:t>&lt;Hadoop, 1&gt;</a:t>
            </a:r>
          </a:p>
          <a:p>
            <a:pPr algn="ctr"/>
            <a:r>
              <a:rPr lang="en-US" dirty="0" smtClean="0"/>
              <a:t>&lt;world, 1&gt;</a:t>
            </a:r>
          </a:p>
          <a:p>
            <a:pPr algn="ctr"/>
            <a:r>
              <a:rPr lang="en-US" dirty="0" smtClean="0"/>
              <a:t>&lt;hello, 1&gt;</a:t>
            </a:r>
            <a:endParaRPr lang="en-US" dirty="0"/>
          </a:p>
        </p:txBody>
      </p:sp>
      <p:sp>
        <p:nvSpPr>
          <p:cNvPr id="9" name="Rectangle 8"/>
          <p:cNvSpPr/>
          <p:nvPr/>
        </p:nvSpPr>
        <p:spPr>
          <a:xfrm>
            <a:off x="7010400" y="3352800"/>
            <a:ext cx="1752600" cy="1752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&lt;Goodbye, 1&gt;</a:t>
            </a:r>
          </a:p>
          <a:p>
            <a:pPr algn="ctr"/>
            <a:r>
              <a:rPr lang="en-US" dirty="0" smtClean="0"/>
              <a:t>&lt;sad, 1&gt;</a:t>
            </a:r>
          </a:p>
          <a:p>
            <a:pPr algn="ctr"/>
            <a:r>
              <a:rPr lang="en-US" dirty="0" smtClean="0"/>
              <a:t>&lt;sad, 1&gt;</a:t>
            </a:r>
          </a:p>
          <a:p>
            <a:pPr algn="ctr"/>
            <a:r>
              <a:rPr lang="en-US" dirty="0" smtClean="0"/>
              <a:t>&lt;world, 1&gt;</a:t>
            </a:r>
          </a:p>
          <a:p>
            <a:pPr algn="ctr"/>
            <a:endParaRPr lang="en-US" dirty="0"/>
          </a:p>
        </p:txBody>
      </p:sp>
      <p:sp>
        <p:nvSpPr>
          <p:cNvPr id="10" name="Rectangle 9"/>
          <p:cNvSpPr/>
          <p:nvPr/>
        </p:nvSpPr>
        <p:spPr>
          <a:xfrm>
            <a:off x="3200400" y="4876800"/>
            <a:ext cx="2514600" cy="1905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HDFS File</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cxnSp>
        <p:nvCxnSpPr>
          <p:cNvPr id="13" name="Elbow Connector 12"/>
          <p:cNvCxnSpPr>
            <a:stCxn id="5" idx="1"/>
            <a:endCxn id="8" idx="0"/>
          </p:cNvCxnSpPr>
          <p:nvPr/>
        </p:nvCxnSpPr>
        <p:spPr>
          <a:xfrm rot="10800000" flipV="1">
            <a:off x="1104900" y="2247900"/>
            <a:ext cx="1714500" cy="11049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endCxn id="9" idx="0"/>
          </p:cNvCxnSpPr>
          <p:nvPr/>
        </p:nvCxnSpPr>
        <p:spPr>
          <a:xfrm>
            <a:off x="6172200" y="2781300"/>
            <a:ext cx="1714500" cy="5715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733800" y="3810000"/>
            <a:ext cx="1371600" cy="7239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Reducer</a:t>
            </a:r>
            <a:endParaRPr lang="en-US" dirty="0"/>
          </a:p>
        </p:txBody>
      </p:sp>
      <p:sp>
        <p:nvSpPr>
          <p:cNvPr id="17" name="Rectangle 16"/>
          <p:cNvSpPr/>
          <p:nvPr/>
        </p:nvSpPr>
        <p:spPr>
          <a:xfrm>
            <a:off x="533400" y="2019300"/>
            <a:ext cx="1371600" cy="7239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Mapper</a:t>
            </a:r>
            <a:endParaRPr lang="en-US" dirty="0"/>
          </a:p>
        </p:txBody>
      </p:sp>
      <p:sp>
        <p:nvSpPr>
          <p:cNvPr id="18" name="Rectangle 17"/>
          <p:cNvSpPr/>
          <p:nvPr/>
        </p:nvSpPr>
        <p:spPr>
          <a:xfrm>
            <a:off x="7200900" y="2370364"/>
            <a:ext cx="1371600" cy="7239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Mapper</a:t>
            </a:r>
            <a:endParaRPr lang="en-US" dirty="0"/>
          </a:p>
        </p:txBody>
      </p:sp>
      <p:cxnSp>
        <p:nvCxnSpPr>
          <p:cNvPr id="20" name="Elbow Connector 19"/>
          <p:cNvCxnSpPr>
            <a:stCxn id="8" idx="3"/>
            <a:endCxn id="16" idx="1"/>
          </p:cNvCxnSpPr>
          <p:nvPr/>
        </p:nvCxnSpPr>
        <p:spPr>
          <a:xfrm flipV="1">
            <a:off x="1981200" y="4171950"/>
            <a:ext cx="1752600" cy="57150"/>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9" idx="1"/>
            <a:endCxn id="16" idx="3"/>
          </p:cNvCxnSpPr>
          <p:nvPr/>
        </p:nvCxnSpPr>
        <p:spPr>
          <a:xfrm rot="10800000">
            <a:off x="5105400" y="4171950"/>
            <a:ext cx="1905000" cy="57150"/>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493604" y="5181600"/>
            <a:ext cx="1803951"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&lt;Goodbye, 1&gt;</a:t>
            </a:r>
          </a:p>
          <a:p>
            <a:pPr algn="ctr"/>
            <a:r>
              <a:rPr lang="en-US" sz="1600" dirty="0" smtClean="0"/>
              <a:t>&lt;Hadoop, 1&gt;</a:t>
            </a:r>
          </a:p>
          <a:p>
            <a:pPr algn="ctr"/>
            <a:r>
              <a:rPr lang="en-US" sz="1600" dirty="0" smtClean="0"/>
              <a:t>&lt;Hello, 1&gt;</a:t>
            </a:r>
          </a:p>
          <a:p>
            <a:pPr algn="ctr"/>
            <a:r>
              <a:rPr lang="en-US" sz="1600" dirty="0" smtClean="0"/>
              <a:t>&lt;hello, 1&gt;</a:t>
            </a:r>
          </a:p>
          <a:p>
            <a:pPr algn="ctr"/>
            <a:r>
              <a:rPr lang="en-US" sz="1600" dirty="0" smtClean="0"/>
              <a:t>&lt;sad, 2&gt;</a:t>
            </a:r>
          </a:p>
          <a:p>
            <a:pPr algn="ctr"/>
            <a:r>
              <a:rPr lang="en-US" sz="1600" dirty="0" smtClean="0"/>
              <a:t>&lt;world, 2&gt;</a:t>
            </a:r>
          </a:p>
        </p:txBody>
      </p:sp>
      <p:cxnSp>
        <p:nvCxnSpPr>
          <p:cNvPr id="25" name="Straight Arrow Connector 24"/>
          <p:cNvCxnSpPr>
            <a:stCxn id="16" idx="2"/>
            <a:endCxn id="10" idx="0"/>
          </p:cNvCxnSpPr>
          <p:nvPr/>
        </p:nvCxnSpPr>
        <p:spPr>
          <a:xfrm>
            <a:off x="4419600" y="4533900"/>
            <a:ext cx="38100" cy="3429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743200" y="2057400"/>
            <a:ext cx="609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smtClean="0"/>
              <a:t>Block </a:t>
            </a:r>
          </a:p>
          <a:p>
            <a:pPr algn="ctr"/>
            <a:r>
              <a:rPr lang="en-US" sz="1200" dirty="0" smtClean="0"/>
              <a:t>1</a:t>
            </a:r>
            <a:endParaRPr lang="en-US" sz="1200" dirty="0"/>
          </a:p>
        </p:txBody>
      </p:sp>
      <p:sp>
        <p:nvSpPr>
          <p:cNvPr id="29" name="Rectangle 28"/>
          <p:cNvSpPr/>
          <p:nvPr/>
        </p:nvSpPr>
        <p:spPr>
          <a:xfrm>
            <a:off x="2743200" y="2743200"/>
            <a:ext cx="609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smtClean="0"/>
              <a:t>Block </a:t>
            </a:r>
          </a:p>
          <a:p>
            <a:pPr algn="ctr"/>
            <a:r>
              <a:rPr lang="en-US" sz="1200" dirty="0"/>
              <a:t>2</a:t>
            </a:r>
          </a:p>
        </p:txBody>
      </p:sp>
    </p:spTree>
    <p:extLst>
      <p:ext uri="{BB962C8B-B14F-4D97-AF65-F5344CB8AC3E}">
        <p14:creationId xmlns:p14="http://schemas.microsoft.com/office/powerpoint/2010/main" val="22092560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WordCount</a:t>
            </a:r>
            <a:r>
              <a:rPr lang="en-US" dirty="0" smtClean="0"/>
              <a:t/>
            </a:r>
            <a:br>
              <a:rPr lang="en-US" dirty="0" smtClean="0"/>
            </a:br>
            <a:r>
              <a:rPr lang="en-US" sz="3100" dirty="0" smtClean="0"/>
              <a:t>Driver</a:t>
            </a:r>
            <a:endParaRPr lang="en-US" sz="3100" dirty="0"/>
          </a:p>
        </p:txBody>
      </p:sp>
      <p:sp>
        <p:nvSpPr>
          <p:cNvPr id="3" name="Content Placeholder 2"/>
          <p:cNvSpPr>
            <a:spLocks noGrp="1"/>
          </p:cNvSpPr>
          <p:nvPr>
            <p:ph idx="1"/>
          </p:nvPr>
        </p:nvSpPr>
        <p:spPr/>
        <p:txBody>
          <a:bodyPr>
            <a:normAutofit/>
          </a:bodyPr>
          <a:lstStyle/>
          <a:p>
            <a:r>
              <a:rPr lang="en-US" dirty="0"/>
              <a:t>The first chunk of code we’ll look at is the driver. </a:t>
            </a:r>
            <a:endParaRPr lang="en-US" dirty="0" smtClean="0"/>
          </a:p>
          <a:p>
            <a:r>
              <a:rPr lang="en-US" dirty="0" smtClean="0"/>
              <a:t>The </a:t>
            </a:r>
            <a:r>
              <a:rPr lang="en-US" dirty="0"/>
              <a:t>driver takes all of the components that we’ve built for our MapReduce job and pieces them together to be submitted to </a:t>
            </a:r>
            <a:r>
              <a:rPr lang="en-US" dirty="0" smtClean="0"/>
              <a:t>execution</a:t>
            </a:r>
          </a:p>
          <a:p>
            <a:r>
              <a:rPr lang="en-US" dirty="0" smtClean="0"/>
              <a:t>This </a:t>
            </a:r>
            <a:r>
              <a:rPr lang="en-US" dirty="0"/>
              <a:t>code is usually pretty generic and considered “boiler plate.” </a:t>
            </a:r>
            <a:endParaRPr lang="en-US" dirty="0" smtClean="0"/>
          </a:p>
          <a:p>
            <a:r>
              <a:rPr lang="en-US" dirty="0" smtClean="0"/>
              <a:t>You’ll </a:t>
            </a:r>
            <a:r>
              <a:rPr lang="en-US" dirty="0"/>
              <a:t>find that in all of our patterns the driver stays the same for the most </a:t>
            </a:r>
            <a:r>
              <a:rPr lang="en-US" dirty="0" smtClean="0"/>
              <a:t>part</a:t>
            </a:r>
            <a:endParaRPr lang="en-US" dirty="0" smtClean="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31</a:t>
            </a:fld>
            <a:endParaRPr lang="en-US" dirty="0"/>
          </a:p>
        </p:txBody>
      </p:sp>
    </p:spTree>
    <p:extLst>
      <p:ext uri="{BB962C8B-B14F-4D97-AF65-F5344CB8AC3E}">
        <p14:creationId xmlns:p14="http://schemas.microsoft.com/office/powerpoint/2010/main" val="18229054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err="1">
                <a:solidFill>
                  <a:srgbClr val="D2533C"/>
                </a:solidFill>
              </a:rPr>
              <a:t>WordCount</a:t>
            </a:r>
            <a:r>
              <a:rPr lang="en-US" sz="3600" dirty="0">
                <a:solidFill>
                  <a:srgbClr val="D2533C"/>
                </a:solidFill>
              </a:rPr>
              <a:t/>
            </a:r>
            <a:br>
              <a:rPr lang="en-US" sz="3600" dirty="0">
                <a:solidFill>
                  <a:srgbClr val="D2533C"/>
                </a:solidFill>
              </a:rPr>
            </a:br>
            <a:r>
              <a:rPr lang="en-US" sz="2800" dirty="0">
                <a:solidFill>
                  <a:srgbClr val="D2533C"/>
                </a:solidFill>
              </a:rPr>
              <a:t>Driver</a:t>
            </a:r>
            <a:endParaRPr lang="en-US" dirty="0"/>
          </a:p>
        </p:txBody>
      </p:sp>
      <p:sp>
        <p:nvSpPr>
          <p:cNvPr id="5" name="Content Placeholder 4"/>
          <p:cNvSpPr>
            <a:spLocks noGrp="1"/>
          </p:cNvSpPr>
          <p:nvPr>
            <p:ph idx="1"/>
          </p:nvPr>
        </p:nvSpPr>
        <p:spPr/>
        <p:txBody>
          <a:bodyPr>
            <a:normAutofit lnSpcReduction="10000"/>
          </a:bodyPr>
          <a:lstStyle/>
          <a:p>
            <a:pPr marL="0" indent="0">
              <a:buNone/>
            </a:pPr>
            <a:r>
              <a:rPr lang="en-US" dirty="0">
                <a:latin typeface="Courier"/>
                <a:cs typeface="Courier"/>
              </a:rPr>
              <a:t>from </a:t>
            </a:r>
            <a:r>
              <a:rPr lang="en-US" dirty="0" err="1">
                <a:latin typeface="Courier"/>
                <a:cs typeface="Courier"/>
              </a:rPr>
              <a:t>mrjob.job</a:t>
            </a:r>
            <a:r>
              <a:rPr lang="en-US" dirty="0">
                <a:latin typeface="Courier"/>
                <a:cs typeface="Courier"/>
              </a:rPr>
              <a:t> import </a:t>
            </a:r>
            <a:r>
              <a:rPr lang="en-US" dirty="0" err="1">
                <a:latin typeface="Courier"/>
                <a:cs typeface="Courier"/>
              </a:rPr>
              <a:t>MRJob</a:t>
            </a:r>
            <a:endParaRPr lang="en-US" dirty="0">
              <a:latin typeface="Courier"/>
              <a:cs typeface="Courier"/>
            </a:endParaRPr>
          </a:p>
          <a:p>
            <a:pPr marL="0" indent="0">
              <a:buNone/>
            </a:pPr>
            <a:endParaRPr lang="en-US" dirty="0">
              <a:latin typeface="Courier"/>
              <a:cs typeface="Courier"/>
            </a:endParaRPr>
          </a:p>
          <a:p>
            <a:pPr marL="0" indent="0">
              <a:buNone/>
            </a:pPr>
            <a:r>
              <a:rPr lang="en-US" dirty="0">
                <a:latin typeface="Courier"/>
                <a:cs typeface="Courier"/>
              </a:rPr>
              <a:t>class </a:t>
            </a:r>
            <a:r>
              <a:rPr lang="en-US" dirty="0" err="1" smtClean="0">
                <a:latin typeface="Courier"/>
                <a:cs typeface="Courier"/>
              </a:rPr>
              <a:t>MR</a:t>
            </a:r>
            <a:r>
              <a:rPr lang="en-US" dirty="0" err="1" smtClean="0">
                <a:solidFill>
                  <a:srgbClr val="0070C0"/>
                </a:solidFill>
                <a:latin typeface="Courier"/>
                <a:cs typeface="Courier"/>
              </a:rPr>
              <a:t>ClassName</a:t>
            </a:r>
            <a:r>
              <a:rPr lang="en-US" dirty="0" smtClean="0">
                <a:latin typeface="Courier"/>
                <a:cs typeface="Courier"/>
              </a:rPr>
              <a:t>(</a:t>
            </a:r>
            <a:r>
              <a:rPr lang="en-US" dirty="0" err="1" smtClean="0">
                <a:latin typeface="Courier"/>
                <a:cs typeface="Courier"/>
              </a:rPr>
              <a:t>MRJob</a:t>
            </a:r>
            <a:r>
              <a:rPr lang="en-US" dirty="0">
                <a:latin typeface="Courier"/>
                <a:cs typeface="Courier"/>
              </a:rPr>
              <a:t>):</a:t>
            </a:r>
          </a:p>
          <a:p>
            <a:pPr marL="0" indent="0">
              <a:buNone/>
            </a:pPr>
            <a:endParaRPr lang="en-US" dirty="0">
              <a:latin typeface="Courier"/>
              <a:cs typeface="Courier"/>
            </a:endParaRPr>
          </a:p>
          <a:p>
            <a:pPr marL="0" indent="0">
              <a:buNone/>
            </a:pPr>
            <a:r>
              <a:rPr lang="en-US" dirty="0">
                <a:latin typeface="Courier"/>
                <a:cs typeface="Courier"/>
              </a:rPr>
              <a:t>    </a:t>
            </a:r>
            <a:r>
              <a:rPr lang="en-US" dirty="0" err="1">
                <a:latin typeface="Courier"/>
                <a:cs typeface="Courier"/>
              </a:rPr>
              <a:t>def</a:t>
            </a:r>
            <a:r>
              <a:rPr lang="en-US" dirty="0">
                <a:latin typeface="Courier"/>
                <a:cs typeface="Courier"/>
              </a:rPr>
              <a:t> mapper(self, _</a:t>
            </a:r>
            <a:r>
              <a:rPr lang="en-US" dirty="0" smtClean="0">
                <a:latin typeface="Courier"/>
                <a:cs typeface="Courier"/>
              </a:rPr>
              <a:t>, value):</a:t>
            </a:r>
          </a:p>
          <a:p>
            <a:pPr marL="0" indent="0">
              <a:buNone/>
            </a:pPr>
            <a:r>
              <a:rPr lang="en-US" dirty="0">
                <a:latin typeface="Courier"/>
                <a:cs typeface="Courier"/>
              </a:rPr>
              <a:t>	</a:t>
            </a:r>
            <a:r>
              <a:rPr lang="en-US" dirty="0" smtClean="0">
                <a:latin typeface="Courier"/>
                <a:cs typeface="Courier"/>
              </a:rPr>
              <a:t>// some mapper logic</a:t>
            </a:r>
          </a:p>
          <a:p>
            <a:pPr marL="0" indent="0">
              <a:buNone/>
            </a:pPr>
            <a:endParaRPr lang="en-US" dirty="0">
              <a:latin typeface="Courier"/>
              <a:cs typeface="Courier"/>
            </a:endParaRPr>
          </a:p>
          <a:p>
            <a:pPr marL="0" indent="0">
              <a:buNone/>
            </a:pPr>
            <a:r>
              <a:rPr lang="en-US" dirty="0">
                <a:latin typeface="Courier"/>
                <a:cs typeface="Courier"/>
              </a:rPr>
              <a:t>    </a:t>
            </a:r>
            <a:r>
              <a:rPr lang="en-US" dirty="0" err="1">
                <a:latin typeface="Courier"/>
                <a:cs typeface="Courier"/>
              </a:rPr>
              <a:t>def</a:t>
            </a:r>
            <a:r>
              <a:rPr lang="en-US" dirty="0">
                <a:latin typeface="Courier"/>
                <a:cs typeface="Courier"/>
              </a:rPr>
              <a:t> reducer(self, </a:t>
            </a:r>
            <a:r>
              <a:rPr lang="en-US" dirty="0" smtClean="0">
                <a:latin typeface="Courier"/>
                <a:cs typeface="Courier"/>
              </a:rPr>
              <a:t>key, values):</a:t>
            </a:r>
            <a:endParaRPr lang="en-US" dirty="0">
              <a:latin typeface="Courier"/>
              <a:cs typeface="Courier"/>
            </a:endParaRPr>
          </a:p>
          <a:p>
            <a:pPr marL="0" indent="0">
              <a:buNone/>
            </a:pPr>
            <a:r>
              <a:rPr lang="en-US" dirty="0">
                <a:latin typeface="Courier"/>
                <a:cs typeface="Courier"/>
              </a:rPr>
              <a:t>        </a:t>
            </a:r>
            <a:r>
              <a:rPr lang="en-US" dirty="0" smtClean="0">
                <a:latin typeface="Courier"/>
                <a:cs typeface="Courier"/>
              </a:rPr>
              <a:t>// some reducer logic</a:t>
            </a:r>
            <a:endParaRPr lang="en-US" dirty="0">
              <a:latin typeface="Courier"/>
              <a:cs typeface="Courier"/>
            </a:endParaRPr>
          </a:p>
          <a:p>
            <a:pPr marL="0" indent="0">
              <a:buNone/>
            </a:pPr>
            <a:endParaRPr lang="en-US" dirty="0">
              <a:latin typeface="Courier"/>
              <a:cs typeface="Courier"/>
            </a:endParaRPr>
          </a:p>
          <a:p>
            <a:pPr marL="0" indent="0">
              <a:buNone/>
            </a:pPr>
            <a:r>
              <a:rPr lang="fr-FR" dirty="0">
                <a:latin typeface="Courier"/>
                <a:cs typeface="Courier"/>
              </a:rPr>
              <a:t>if __</a:t>
            </a:r>
            <a:r>
              <a:rPr lang="fr-FR" dirty="0" err="1">
                <a:latin typeface="Courier"/>
                <a:cs typeface="Courier"/>
              </a:rPr>
              <a:t>name</a:t>
            </a:r>
            <a:r>
              <a:rPr lang="fr-FR" dirty="0">
                <a:latin typeface="Courier"/>
                <a:cs typeface="Courier"/>
              </a:rPr>
              <a:t>__ == '__main__':</a:t>
            </a:r>
          </a:p>
          <a:p>
            <a:pPr marL="0" indent="0">
              <a:buNone/>
            </a:pPr>
            <a:r>
              <a:rPr lang="fr-FR" dirty="0">
                <a:latin typeface="Courier"/>
                <a:cs typeface="Courier"/>
              </a:rPr>
              <a:t>     </a:t>
            </a:r>
            <a:r>
              <a:rPr lang="fr-FR" dirty="0" err="1" smtClean="0">
                <a:latin typeface="Courier"/>
                <a:cs typeface="Courier"/>
              </a:rPr>
              <a:t>MR</a:t>
            </a:r>
            <a:r>
              <a:rPr lang="fr-FR" dirty="0" err="1" smtClean="0">
                <a:solidFill>
                  <a:srgbClr val="0070C0"/>
                </a:solidFill>
                <a:latin typeface="Courier"/>
                <a:cs typeface="Courier"/>
              </a:rPr>
              <a:t>ClassNam</a:t>
            </a:r>
            <a:r>
              <a:rPr lang="fr-FR" dirty="0" err="1" smtClean="0">
                <a:latin typeface="Courier"/>
                <a:cs typeface="Courier"/>
              </a:rPr>
              <a:t>e.run</a:t>
            </a:r>
            <a:r>
              <a:rPr lang="fr-FR" dirty="0">
                <a:latin typeface="Courier"/>
                <a:cs typeface="Courier"/>
              </a:rPr>
              <a:t>()</a:t>
            </a:r>
            <a:endParaRPr lang="en-US" dirty="0">
              <a:latin typeface="Courier"/>
              <a:cs typeface="Courier"/>
            </a:endParaRPr>
          </a:p>
          <a:p>
            <a:pPr marL="0" indent="0">
              <a:buNone/>
            </a:pPr>
            <a:endParaRPr lang="en-US" dirty="0"/>
          </a:p>
        </p:txBody>
      </p:sp>
      <p:sp>
        <p:nvSpPr>
          <p:cNvPr id="3" name="Footer Placeholder 2"/>
          <p:cNvSpPr>
            <a:spLocks noGrp="1"/>
          </p:cNvSpPr>
          <p:nvPr>
            <p:ph type="ftr" sz="quarter" idx="11"/>
          </p:nvPr>
        </p:nvSpPr>
        <p:spPr/>
        <p:txBody>
          <a:bodyPr/>
          <a:lstStyle/>
          <a:p>
            <a:r>
              <a:rPr lang="en-US" smtClean="0"/>
              <a:t>CS595 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32</a:t>
            </a:fld>
            <a:endParaRPr lang="en-US" dirty="0"/>
          </a:p>
        </p:txBody>
      </p:sp>
    </p:spTree>
    <p:extLst>
      <p:ext uri="{BB962C8B-B14F-4D97-AF65-F5344CB8AC3E}">
        <p14:creationId xmlns:p14="http://schemas.microsoft.com/office/powerpoint/2010/main" val="31914833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WordCount</a:t>
            </a:r>
            <a:r>
              <a:rPr lang="en-US" dirty="0" smtClean="0"/>
              <a:t/>
            </a:r>
            <a:br>
              <a:rPr lang="en-US" dirty="0" smtClean="0"/>
            </a:br>
            <a:r>
              <a:rPr lang="en-US" sz="3100" dirty="0" smtClean="0"/>
              <a:t>Mapper</a:t>
            </a:r>
            <a:endParaRPr lang="en-US" sz="3100" dirty="0"/>
          </a:p>
        </p:txBody>
      </p:sp>
      <p:sp>
        <p:nvSpPr>
          <p:cNvPr id="3" name="Content Placeholder 2"/>
          <p:cNvSpPr>
            <a:spLocks noGrp="1"/>
          </p:cNvSpPr>
          <p:nvPr>
            <p:ph idx="1"/>
          </p:nvPr>
        </p:nvSpPr>
        <p:spPr/>
        <p:txBody>
          <a:bodyPr/>
          <a:lstStyle/>
          <a:p>
            <a:r>
              <a:rPr lang="en-US" dirty="0"/>
              <a:t>Next is the mapper code that parses and prepares the </a:t>
            </a:r>
            <a:r>
              <a:rPr lang="en-US" dirty="0" smtClean="0"/>
              <a:t>text</a:t>
            </a:r>
          </a:p>
          <a:p>
            <a:r>
              <a:rPr lang="en-US" dirty="0"/>
              <a:t>T</a:t>
            </a:r>
            <a:r>
              <a:rPr lang="en-US" dirty="0" smtClean="0"/>
              <a:t>he </a:t>
            </a:r>
            <a:r>
              <a:rPr lang="en-US" dirty="0"/>
              <a:t>text string is split up into a list of </a:t>
            </a:r>
            <a:r>
              <a:rPr lang="en-US" dirty="0" smtClean="0"/>
              <a:t>words</a:t>
            </a:r>
          </a:p>
          <a:p>
            <a:r>
              <a:rPr lang="en-US" dirty="0" smtClean="0"/>
              <a:t>Then </a:t>
            </a:r>
            <a:r>
              <a:rPr lang="en-US" dirty="0"/>
              <a:t>the intermediate key produced is the word and the value produced is simply “1.” </a:t>
            </a:r>
            <a:endParaRPr lang="en-US" dirty="0" smtClean="0"/>
          </a:p>
          <a:p>
            <a:r>
              <a:rPr lang="en-US" dirty="0" smtClean="0"/>
              <a:t>This </a:t>
            </a:r>
            <a:r>
              <a:rPr lang="en-US" dirty="0"/>
              <a:t>means we’ve seen this word once. </a:t>
            </a:r>
            <a:endParaRPr lang="en-US" dirty="0" smtClean="0"/>
          </a:p>
          <a:p>
            <a:r>
              <a:rPr lang="en-US" dirty="0" smtClean="0"/>
              <a:t>Even </a:t>
            </a:r>
            <a:r>
              <a:rPr lang="en-US" dirty="0"/>
              <a:t>if we see the same word twice in one line, we’ll output the word and “1” twice and it’ll be taken care of in the </a:t>
            </a:r>
            <a:r>
              <a:rPr lang="en-US" dirty="0" smtClean="0"/>
              <a:t>end</a:t>
            </a:r>
          </a:p>
          <a:p>
            <a:r>
              <a:rPr lang="en-US" dirty="0" smtClean="0"/>
              <a:t>Eventually</a:t>
            </a:r>
            <a:r>
              <a:rPr lang="en-US" dirty="0"/>
              <a:t>, all of these ones will be summed together into the global count of that </a:t>
            </a:r>
            <a:r>
              <a:rPr lang="en-US" dirty="0" smtClean="0"/>
              <a:t>word</a:t>
            </a:r>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33</a:t>
            </a:fld>
            <a:endParaRPr lang="en-US" dirty="0"/>
          </a:p>
        </p:txBody>
      </p:sp>
    </p:spTree>
    <p:extLst>
      <p:ext uri="{BB962C8B-B14F-4D97-AF65-F5344CB8AC3E}">
        <p14:creationId xmlns:p14="http://schemas.microsoft.com/office/powerpoint/2010/main" val="13827652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WordCount</a:t>
            </a:r>
            <a:r>
              <a:rPr lang="en-US" dirty="0"/>
              <a:t/>
            </a:r>
            <a:br>
              <a:rPr lang="en-US" dirty="0"/>
            </a:br>
            <a:r>
              <a:rPr lang="en-US" sz="3100" dirty="0"/>
              <a:t>Mapper</a:t>
            </a:r>
            <a:endParaRPr lang="en-US" dirty="0"/>
          </a:p>
        </p:txBody>
      </p:sp>
      <p:sp>
        <p:nvSpPr>
          <p:cNvPr id="3" name="Content Placeholder 2"/>
          <p:cNvSpPr>
            <a:spLocks noGrp="1"/>
          </p:cNvSpPr>
          <p:nvPr>
            <p:ph idx="1"/>
          </p:nvPr>
        </p:nvSpPr>
        <p:spPr/>
        <p:txBody>
          <a:bodyPr>
            <a:normAutofit/>
          </a:bodyPr>
          <a:lstStyle/>
          <a:p>
            <a:pPr fontAlgn="base"/>
            <a:r>
              <a:rPr lang="en-US" dirty="0" smtClean="0"/>
              <a:t>The </a:t>
            </a:r>
            <a:r>
              <a:rPr lang="en-US" dirty="0"/>
              <a:t>mapper is where we’ll see most of the work </a:t>
            </a:r>
            <a:r>
              <a:rPr lang="en-US" dirty="0" smtClean="0"/>
              <a:t>done.</a:t>
            </a:r>
          </a:p>
          <a:p>
            <a:pPr fontAlgn="base"/>
            <a:r>
              <a:rPr lang="en-US" dirty="0" smtClean="0"/>
              <a:t>We </a:t>
            </a:r>
            <a:r>
              <a:rPr lang="en-US" dirty="0"/>
              <a:t>don’t care about the key of the input in this </a:t>
            </a:r>
            <a:r>
              <a:rPr lang="en-US" dirty="0" smtClean="0"/>
              <a:t>case which is the file offset of the next record </a:t>
            </a:r>
            <a:r>
              <a:rPr lang="en-US" dirty="0" smtClean="0"/>
              <a:t>read</a:t>
            </a:r>
          </a:p>
          <a:p>
            <a:pPr fontAlgn="base"/>
            <a:r>
              <a:rPr lang="en-US" dirty="0" smtClean="0"/>
              <a:t>The input value (and key) are strings</a:t>
            </a:r>
          </a:p>
          <a:p>
            <a:pPr fontAlgn="base"/>
            <a:r>
              <a:rPr lang="en-US" dirty="0" smtClean="0"/>
              <a:t>If you need to process the value (or part of it) as a float, integer or some other type you need to do the conversion yourself</a:t>
            </a:r>
          </a:p>
          <a:p>
            <a:pPr fontAlgn="base"/>
            <a:r>
              <a:rPr lang="en-US" dirty="0" smtClean="0"/>
              <a:t>Our output key and value must also be strings</a:t>
            </a:r>
          </a:p>
          <a:p>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34</a:t>
            </a:fld>
            <a:endParaRPr lang="en-US" dirty="0"/>
          </a:p>
        </p:txBody>
      </p:sp>
    </p:spTree>
    <p:extLst>
      <p:ext uri="{BB962C8B-B14F-4D97-AF65-F5344CB8AC3E}">
        <p14:creationId xmlns:p14="http://schemas.microsoft.com/office/powerpoint/2010/main" val="10701827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WordCount</a:t>
            </a:r>
            <a:r>
              <a:rPr lang="en-US" dirty="0"/>
              <a:t/>
            </a:r>
            <a:br>
              <a:rPr lang="en-US" dirty="0"/>
            </a:br>
            <a:r>
              <a:rPr lang="en-US" sz="3100" dirty="0"/>
              <a:t>Mapper</a:t>
            </a:r>
            <a:endParaRPr lang="en-US" dirty="0"/>
          </a:p>
        </p:txBody>
      </p:sp>
      <p:sp>
        <p:nvSpPr>
          <p:cNvPr id="3" name="Content Placeholder 2"/>
          <p:cNvSpPr>
            <a:spLocks noGrp="1"/>
          </p:cNvSpPr>
          <p:nvPr>
            <p:ph idx="1"/>
          </p:nvPr>
        </p:nvSpPr>
        <p:spPr/>
        <p:txBody>
          <a:bodyPr/>
          <a:lstStyle/>
          <a:p>
            <a:pPr marL="0" indent="0">
              <a:buNone/>
            </a:pPr>
            <a:r>
              <a:rPr lang="en-US" dirty="0">
                <a:latin typeface="Courier"/>
                <a:cs typeface="Courier"/>
              </a:rPr>
              <a:t>from </a:t>
            </a:r>
            <a:r>
              <a:rPr lang="en-US" dirty="0" err="1">
                <a:latin typeface="Courier"/>
                <a:cs typeface="Courier"/>
              </a:rPr>
              <a:t>mrjob.job</a:t>
            </a:r>
            <a:r>
              <a:rPr lang="en-US" dirty="0">
                <a:latin typeface="Courier"/>
                <a:cs typeface="Courier"/>
              </a:rPr>
              <a:t> import </a:t>
            </a:r>
            <a:r>
              <a:rPr lang="en-US" dirty="0" err="1">
                <a:latin typeface="Courier"/>
                <a:cs typeface="Courier"/>
              </a:rPr>
              <a:t>MRJob</a:t>
            </a:r>
            <a:endParaRPr lang="en-US" dirty="0">
              <a:latin typeface="Courier"/>
              <a:cs typeface="Courier"/>
            </a:endParaRPr>
          </a:p>
          <a:p>
            <a:pPr marL="0" indent="0">
              <a:buNone/>
            </a:pPr>
            <a:r>
              <a:rPr lang="en-US" dirty="0">
                <a:latin typeface="Courier"/>
                <a:cs typeface="Courier"/>
              </a:rPr>
              <a:t>import re</a:t>
            </a:r>
          </a:p>
          <a:p>
            <a:pPr marL="0" indent="0">
              <a:buNone/>
            </a:pPr>
            <a:endParaRPr lang="en-US" dirty="0">
              <a:latin typeface="Courier"/>
              <a:cs typeface="Courier"/>
            </a:endParaRPr>
          </a:p>
          <a:p>
            <a:pPr marL="0" indent="0">
              <a:buNone/>
            </a:pPr>
            <a:r>
              <a:rPr lang="en-US" dirty="0">
                <a:latin typeface="Courier"/>
                <a:cs typeface="Courier"/>
              </a:rPr>
              <a:t>WORD_RE = </a:t>
            </a:r>
            <a:r>
              <a:rPr lang="en-US" dirty="0" err="1">
                <a:latin typeface="Courier"/>
                <a:cs typeface="Courier"/>
              </a:rPr>
              <a:t>re.compile</a:t>
            </a:r>
            <a:r>
              <a:rPr lang="en-US" dirty="0">
                <a:latin typeface="Courier"/>
                <a:cs typeface="Courier"/>
              </a:rPr>
              <a:t>(r"[\w']+")</a:t>
            </a:r>
          </a:p>
          <a:p>
            <a:pPr marL="0" indent="0">
              <a:buNone/>
            </a:pPr>
            <a:endParaRPr lang="en-US" dirty="0">
              <a:latin typeface="Courier"/>
              <a:cs typeface="Courier"/>
            </a:endParaRPr>
          </a:p>
          <a:p>
            <a:pPr marL="0" indent="0">
              <a:buNone/>
            </a:pPr>
            <a:r>
              <a:rPr lang="en-US" dirty="0">
                <a:latin typeface="Courier"/>
                <a:cs typeface="Courier"/>
              </a:rPr>
              <a:t>class </a:t>
            </a:r>
            <a:r>
              <a:rPr lang="en-US" dirty="0" err="1" smtClean="0">
                <a:latin typeface="Courier"/>
                <a:cs typeface="Courier"/>
              </a:rPr>
              <a:t>MRWordCount</a:t>
            </a:r>
            <a:r>
              <a:rPr lang="en-US" dirty="0" smtClean="0">
                <a:latin typeface="Courier"/>
                <a:cs typeface="Courier"/>
              </a:rPr>
              <a:t>(</a:t>
            </a:r>
            <a:r>
              <a:rPr lang="en-US" dirty="0" err="1" smtClean="0">
                <a:latin typeface="Courier"/>
                <a:cs typeface="Courier"/>
              </a:rPr>
              <a:t>MRJob</a:t>
            </a:r>
            <a:r>
              <a:rPr lang="en-US" dirty="0">
                <a:latin typeface="Courier"/>
                <a:cs typeface="Courier"/>
              </a:rPr>
              <a:t>):</a:t>
            </a:r>
          </a:p>
          <a:p>
            <a:pPr marL="0" indent="0">
              <a:buNone/>
            </a:pPr>
            <a:endParaRPr lang="en-US" dirty="0">
              <a:latin typeface="Courier"/>
              <a:cs typeface="Courier"/>
            </a:endParaRPr>
          </a:p>
          <a:p>
            <a:pPr marL="0" indent="0">
              <a:buNone/>
            </a:pPr>
            <a:r>
              <a:rPr lang="en-US" dirty="0">
                <a:latin typeface="Courier"/>
                <a:cs typeface="Courier"/>
              </a:rPr>
              <a:t>    </a:t>
            </a:r>
            <a:r>
              <a:rPr lang="en-US" b="1" i="1" dirty="0" err="1">
                <a:solidFill>
                  <a:srgbClr val="0070C0"/>
                </a:solidFill>
                <a:latin typeface="Courier"/>
                <a:cs typeface="Courier"/>
              </a:rPr>
              <a:t>def</a:t>
            </a:r>
            <a:r>
              <a:rPr lang="en-US" b="1" i="1" dirty="0">
                <a:solidFill>
                  <a:srgbClr val="0070C0"/>
                </a:solidFill>
                <a:latin typeface="Courier"/>
                <a:cs typeface="Courier"/>
              </a:rPr>
              <a:t> mapper(self, _, line):</a:t>
            </a:r>
          </a:p>
          <a:p>
            <a:pPr marL="0" indent="0">
              <a:buNone/>
            </a:pPr>
            <a:r>
              <a:rPr lang="en-US" b="1" i="1" dirty="0">
                <a:solidFill>
                  <a:srgbClr val="0070C0"/>
                </a:solidFill>
                <a:latin typeface="Courier"/>
                <a:cs typeface="Courier"/>
              </a:rPr>
              <a:t>        for word in </a:t>
            </a:r>
            <a:r>
              <a:rPr lang="en-US" b="1" i="1" dirty="0" err="1">
                <a:solidFill>
                  <a:srgbClr val="0070C0"/>
                </a:solidFill>
                <a:latin typeface="Courier"/>
                <a:cs typeface="Courier"/>
              </a:rPr>
              <a:t>WORD_RE.findall</a:t>
            </a:r>
            <a:r>
              <a:rPr lang="en-US" b="1" i="1" dirty="0">
                <a:solidFill>
                  <a:srgbClr val="0070C0"/>
                </a:solidFill>
                <a:latin typeface="Courier"/>
                <a:cs typeface="Courier"/>
              </a:rPr>
              <a:t>(line):</a:t>
            </a:r>
          </a:p>
          <a:p>
            <a:pPr marL="0" indent="0">
              <a:buNone/>
            </a:pPr>
            <a:r>
              <a:rPr lang="en-US" b="1" i="1" dirty="0">
                <a:solidFill>
                  <a:srgbClr val="0070C0"/>
                </a:solidFill>
                <a:latin typeface="Courier"/>
                <a:cs typeface="Courier"/>
              </a:rPr>
              <a:t>            yield (</a:t>
            </a:r>
            <a:r>
              <a:rPr lang="en-US" b="1" i="1" dirty="0" err="1">
                <a:solidFill>
                  <a:srgbClr val="0070C0"/>
                </a:solidFill>
                <a:latin typeface="Courier"/>
                <a:cs typeface="Courier"/>
              </a:rPr>
              <a:t>word.lower</a:t>
            </a:r>
            <a:r>
              <a:rPr lang="en-US" b="1" i="1" dirty="0">
                <a:solidFill>
                  <a:srgbClr val="0070C0"/>
                </a:solidFill>
                <a:latin typeface="Courier"/>
                <a:cs typeface="Courier"/>
              </a:rPr>
              <a:t>(), 1)</a:t>
            </a:r>
          </a:p>
          <a:p>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35</a:t>
            </a:fld>
            <a:endParaRPr lang="en-US" dirty="0"/>
          </a:p>
        </p:txBody>
      </p:sp>
    </p:spTree>
    <p:extLst>
      <p:ext uri="{BB962C8B-B14F-4D97-AF65-F5344CB8AC3E}">
        <p14:creationId xmlns:p14="http://schemas.microsoft.com/office/powerpoint/2010/main" val="9502041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WordCount</a:t>
            </a:r>
            <a:r>
              <a:rPr lang="en-US" dirty="0"/>
              <a:t/>
            </a:r>
            <a:br>
              <a:rPr lang="en-US" dirty="0"/>
            </a:br>
            <a:r>
              <a:rPr lang="en-US" sz="3100" dirty="0" smtClean="0"/>
              <a:t>Reducer</a:t>
            </a:r>
            <a:endParaRPr lang="en-US" dirty="0"/>
          </a:p>
        </p:txBody>
      </p:sp>
      <p:sp>
        <p:nvSpPr>
          <p:cNvPr id="3" name="Content Placeholder 2"/>
          <p:cNvSpPr>
            <a:spLocks noGrp="1"/>
          </p:cNvSpPr>
          <p:nvPr>
            <p:ph idx="1"/>
          </p:nvPr>
        </p:nvSpPr>
        <p:spPr/>
        <p:txBody>
          <a:bodyPr>
            <a:normAutofit/>
          </a:bodyPr>
          <a:lstStyle/>
          <a:p>
            <a:r>
              <a:rPr lang="en-US" dirty="0" smtClean="0"/>
              <a:t>Next comes </a:t>
            </a:r>
            <a:r>
              <a:rPr lang="en-US" dirty="0"/>
              <a:t>the reducer code, which is relatively </a:t>
            </a:r>
            <a:r>
              <a:rPr lang="en-US" dirty="0" smtClean="0"/>
              <a:t>simple</a:t>
            </a:r>
          </a:p>
          <a:p>
            <a:r>
              <a:rPr lang="en-US" dirty="0" smtClean="0"/>
              <a:t>The</a:t>
            </a:r>
            <a:r>
              <a:rPr lang="en-US" dirty="0"/>
              <a:t> reduce function gets called once per key grouping, in this case each </a:t>
            </a:r>
            <a:r>
              <a:rPr lang="en-US" dirty="0" smtClean="0"/>
              <a:t>word</a:t>
            </a:r>
          </a:p>
          <a:p>
            <a:r>
              <a:rPr lang="en-US" dirty="0" smtClean="0"/>
              <a:t>We’ll </a:t>
            </a:r>
            <a:r>
              <a:rPr lang="en-US" dirty="0"/>
              <a:t>iterate through the values, which will be numbers, and take a running </a:t>
            </a:r>
            <a:r>
              <a:rPr lang="en-US" dirty="0" smtClean="0"/>
              <a:t>sum</a:t>
            </a:r>
          </a:p>
          <a:p>
            <a:r>
              <a:rPr lang="en-US" dirty="0" smtClean="0"/>
              <a:t>The </a:t>
            </a:r>
            <a:r>
              <a:rPr lang="en-US" dirty="0"/>
              <a:t>final value of this running sum will be the sum of the </a:t>
            </a:r>
            <a:r>
              <a:rPr lang="en-US" dirty="0" smtClean="0"/>
              <a:t>ones</a:t>
            </a:r>
          </a:p>
          <a:p>
            <a:r>
              <a:rPr lang="en-US" dirty="0"/>
              <a:t>As in the </a:t>
            </a:r>
            <a:r>
              <a:rPr lang="en-US" dirty="0" smtClean="0"/>
              <a:t>mapper the </a:t>
            </a:r>
            <a:r>
              <a:rPr lang="en-US" dirty="0" smtClean="0"/>
              <a:t>key is a string</a:t>
            </a:r>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36</a:t>
            </a:fld>
            <a:endParaRPr lang="en-US" dirty="0"/>
          </a:p>
        </p:txBody>
      </p:sp>
    </p:spTree>
    <p:extLst>
      <p:ext uri="{BB962C8B-B14F-4D97-AF65-F5344CB8AC3E}">
        <p14:creationId xmlns:p14="http://schemas.microsoft.com/office/powerpoint/2010/main" val="25987059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WordCount</a:t>
            </a:r>
            <a:r>
              <a:rPr lang="en-US" dirty="0"/>
              <a:t/>
            </a:r>
            <a:br>
              <a:rPr lang="en-US" dirty="0"/>
            </a:br>
            <a:r>
              <a:rPr lang="en-US" sz="3100" dirty="0" smtClean="0"/>
              <a:t>Reducer</a:t>
            </a:r>
            <a:endParaRPr lang="en-US" dirty="0"/>
          </a:p>
        </p:txBody>
      </p:sp>
      <p:sp>
        <p:nvSpPr>
          <p:cNvPr id="3" name="Content Placeholder 2"/>
          <p:cNvSpPr>
            <a:spLocks noGrp="1"/>
          </p:cNvSpPr>
          <p:nvPr>
            <p:ph idx="1"/>
          </p:nvPr>
        </p:nvSpPr>
        <p:spPr/>
        <p:txBody>
          <a:bodyPr>
            <a:normAutofit/>
          </a:bodyPr>
          <a:lstStyle/>
          <a:p>
            <a:pPr fontAlgn="base"/>
            <a:r>
              <a:rPr lang="en-US" dirty="0"/>
              <a:t>The reduce function has a different signature from map, </a:t>
            </a:r>
            <a:r>
              <a:rPr lang="en-US" dirty="0" smtClean="0"/>
              <a:t>though</a:t>
            </a:r>
          </a:p>
          <a:p>
            <a:pPr fontAlgn="base"/>
            <a:r>
              <a:rPr lang="en-US" dirty="0"/>
              <a:t>I</a:t>
            </a:r>
            <a:r>
              <a:rPr lang="en-US" dirty="0" smtClean="0"/>
              <a:t>t </a:t>
            </a:r>
            <a:r>
              <a:rPr lang="en-US" dirty="0"/>
              <a:t>gives you an Iterator over values instead of just a single </a:t>
            </a:r>
            <a:r>
              <a:rPr lang="en-US" dirty="0" smtClean="0"/>
              <a:t>value</a:t>
            </a:r>
          </a:p>
          <a:p>
            <a:pPr fontAlgn="base"/>
            <a:r>
              <a:rPr lang="en-US" dirty="0" smtClean="0"/>
              <a:t>This </a:t>
            </a:r>
            <a:r>
              <a:rPr lang="en-US" dirty="0"/>
              <a:t>is because you are now iterating over all values that have that </a:t>
            </a:r>
            <a:r>
              <a:rPr lang="en-US" dirty="0" smtClean="0"/>
              <a:t>key instead </a:t>
            </a:r>
            <a:r>
              <a:rPr lang="en-US" dirty="0"/>
              <a:t>of just one at a </a:t>
            </a:r>
            <a:r>
              <a:rPr lang="en-US" dirty="0" smtClean="0"/>
              <a:t>time</a:t>
            </a:r>
          </a:p>
          <a:p>
            <a:pPr fontAlgn="base"/>
            <a:r>
              <a:rPr lang="en-US" dirty="0" smtClean="0"/>
              <a:t>The </a:t>
            </a:r>
            <a:r>
              <a:rPr lang="en-US" dirty="0"/>
              <a:t>key is very important in the reducer of pretty much every MapReduce job, unlike the input key in the </a:t>
            </a:r>
            <a:r>
              <a:rPr lang="en-US" dirty="0" smtClean="0"/>
              <a:t>map</a:t>
            </a:r>
            <a:endParaRPr lang="en-US" dirty="0" smtClean="0"/>
          </a:p>
          <a:p>
            <a:pPr fontAlgn="base"/>
            <a:r>
              <a:rPr lang="en-US" dirty="0" smtClean="0"/>
              <a:t>Each </a:t>
            </a:r>
            <a:r>
              <a:rPr lang="en-US" dirty="0"/>
              <a:t>reducer will create one </a:t>
            </a:r>
            <a:r>
              <a:rPr lang="en-US" dirty="0" smtClean="0"/>
              <a:t>file</a:t>
            </a:r>
          </a:p>
          <a:p>
            <a:pPr lvl="1" fontAlgn="base"/>
            <a:r>
              <a:rPr lang="en-US" dirty="0" smtClean="0"/>
              <a:t>so </a:t>
            </a:r>
            <a:r>
              <a:rPr lang="en-US" dirty="0"/>
              <a:t>if you want to coalesce them together you’ll have to write a post-processing step to concatenate </a:t>
            </a:r>
            <a:r>
              <a:rPr lang="en-US" dirty="0" smtClean="0"/>
              <a:t>them</a:t>
            </a:r>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37</a:t>
            </a:fld>
            <a:endParaRPr lang="en-US" dirty="0"/>
          </a:p>
        </p:txBody>
      </p:sp>
    </p:spTree>
    <p:extLst>
      <p:ext uri="{BB962C8B-B14F-4D97-AF65-F5344CB8AC3E}">
        <p14:creationId xmlns:p14="http://schemas.microsoft.com/office/powerpoint/2010/main" val="17177669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WordCount</a:t>
            </a:r>
            <a:r>
              <a:rPr lang="en-US" dirty="0"/>
              <a:t/>
            </a:r>
            <a:br>
              <a:rPr lang="en-US" dirty="0"/>
            </a:br>
            <a:r>
              <a:rPr lang="en-US" sz="3100" dirty="0"/>
              <a:t>Reducer</a:t>
            </a:r>
            <a:endParaRPr lang="en-US" dirty="0"/>
          </a:p>
        </p:txBody>
      </p:sp>
      <p:sp>
        <p:nvSpPr>
          <p:cNvPr id="3" name="Content Placeholder 2"/>
          <p:cNvSpPr>
            <a:spLocks noGrp="1"/>
          </p:cNvSpPr>
          <p:nvPr>
            <p:ph idx="1"/>
          </p:nvPr>
        </p:nvSpPr>
        <p:spPr/>
        <p:txBody>
          <a:bodyPr/>
          <a:lstStyle/>
          <a:p>
            <a:pPr marL="0" indent="0">
              <a:buNone/>
            </a:pPr>
            <a:r>
              <a:rPr lang="en-US" dirty="0">
                <a:latin typeface="Courier"/>
                <a:cs typeface="Courier"/>
              </a:rPr>
              <a:t> </a:t>
            </a:r>
            <a:r>
              <a:rPr lang="en-US" dirty="0" err="1">
                <a:latin typeface="Courier"/>
                <a:cs typeface="Courier"/>
              </a:rPr>
              <a:t>def</a:t>
            </a:r>
            <a:r>
              <a:rPr lang="en-US" dirty="0">
                <a:latin typeface="Courier"/>
                <a:cs typeface="Courier"/>
              </a:rPr>
              <a:t> reducer(self, word, counts):</a:t>
            </a:r>
          </a:p>
          <a:p>
            <a:pPr marL="0" indent="0">
              <a:buNone/>
            </a:pPr>
            <a:r>
              <a:rPr lang="en-US" dirty="0">
                <a:latin typeface="Courier"/>
                <a:cs typeface="Courier"/>
              </a:rPr>
              <a:t>        yield (word, sum(counts))</a:t>
            </a:r>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38</a:t>
            </a:fld>
            <a:endParaRPr lang="en-US" dirty="0"/>
          </a:p>
        </p:txBody>
      </p:sp>
    </p:spTree>
    <p:extLst>
      <p:ext uri="{BB962C8B-B14F-4D97-AF65-F5344CB8AC3E}">
        <p14:creationId xmlns:p14="http://schemas.microsoft.com/office/powerpoint/2010/main" val="9311555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Canonical Word Count</a:t>
            </a:r>
            <a:endParaRPr lang="en-US" dirty="0"/>
          </a:p>
        </p:txBody>
      </p:sp>
      <p:sp>
        <p:nvSpPr>
          <p:cNvPr id="6" name="Rectangle 5"/>
          <p:cNvSpPr/>
          <p:nvPr/>
        </p:nvSpPr>
        <p:spPr>
          <a:xfrm>
            <a:off x="457200" y="1543264"/>
            <a:ext cx="8229600" cy="4524315"/>
          </a:xfrm>
          <a:prstGeom prst="rect">
            <a:avLst/>
          </a:prstGeom>
        </p:spPr>
        <p:txBody>
          <a:bodyPr wrap="square">
            <a:spAutoFit/>
          </a:bodyPr>
          <a:lstStyle/>
          <a:p>
            <a:r>
              <a:rPr lang="en-US" dirty="0">
                <a:latin typeface="Courier"/>
                <a:cs typeface="Courier"/>
              </a:rPr>
              <a:t>from </a:t>
            </a:r>
            <a:r>
              <a:rPr lang="en-US" dirty="0" err="1">
                <a:latin typeface="Courier"/>
                <a:cs typeface="Courier"/>
              </a:rPr>
              <a:t>mrjob.job</a:t>
            </a:r>
            <a:r>
              <a:rPr lang="en-US" dirty="0">
                <a:latin typeface="Courier"/>
                <a:cs typeface="Courier"/>
              </a:rPr>
              <a:t> import </a:t>
            </a:r>
            <a:r>
              <a:rPr lang="en-US" dirty="0" err="1">
                <a:latin typeface="Courier"/>
                <a:cs typeface="Courier"/>
              </a:rPr>
              <a:t>MRJob</a:t>
            </a:r>
            <a:endParaRPr lang="en-US" dirty="0">
              <a:latin typeface="Courier"/>
              <a:cs typeface="Courier"/>
            </a:endParaRPr>
          </a:p>
          <a:p>
            <a:r>
              <a:rPr lang="en-US" dirty="0">
                <a:latin typeface="Courier"/>
                <a:cs typeface="Courier"/>
              </a:rPr>
              <a:t>import re</a:t>
            </a:r>
          </a:p>
          <a:p>
            <a:endParaRPr lang="en-US" dirty="0">
              <a:latin typeface="Courier"/>
              <a:cs typeface="Courier"/>
            </a:endParaRPr>
          </a:p>
          <a:p>
            <a:r>
              <a:rPr lang="en-US" dirty="0">
                <a:latin typeface="Courier"/>
                <a:cs typeface="Courier"/>
              </a:rPr>
              <a:t>WORD_RE = </a:t>
            </a:r>
            <a:r>
              <a:rPr lang="en-US" dirty="0" err="1">
                <a:latin typeface="Courier"/>
                <a:cs typeface="Courier"/>
              </a:rPr>
              <a:t>re.compile</a:t>
            </a:r>
            <a:r>
              <a:rPr lang="en-US" dirty="0">
                <a:latin typeface="Courier"/>
                <a:cs typeface="Courier"/>
              </a:rPr>
              <a:t>(r"[\w']+")</a:t>
            </a:r>
          </a:p>
          <a:p>
            <a:endParaRPr lang="en-US" dirty="0">
              <a:latin typeface="Courier"/>
              <a:cs typeface="Courier"/>
            </a:endParaRPr>
          </a:p>
          <a:p>
            <a:r>
              <a:rPr lang="en-US" dirty="0">
                <a:latin typeface="Courier"/>
                <a:cs typeface="Courier"/>
              </a:rPr>
              <a:t>class </a:t>
            </a:r>
            <a:r>
              <a:rPr lang="en-US" dirty="0" err="1" smtClean="0">
                <a:latin typeface="Courier"/>
                <a:cs typeface="Courier"/>
              </a:rPr>
              <a:t>MRWordCount</a:t>
            </a:r>
            <a:r>
              <a:rPr lang="en-US" dirty="0" smtClean="0">
                <a:latin typeface="Courier"/>
                <a:cs typeface="Courier"/>
              </a:rPr>
              <a:t>(</a:t>
            </a:r>
            <a:r>
              <a:rPr lang="en-US" dirty="0" err="1" smtClean="0">
                <a:latin typeface="Courier"/>
                <a:cs typeface="Courier"/>
              </a:rPr>
              <a:t>MRJob</a:t>
            </a:r>
            <a:r>
              <a:rPr lang="en-US" dirty="0">
                <a:latin typeface="Courier"/>
                <a:cs typeface="Courier"/>
              </a:rPr>
              <a:t>):</a:t>
            </a:r>
          </a:p>
          <a:p>
            <a:endParaRPr lang="en-US" dirty="0">
              <a:latin typeface="Courier"/>
              <a:cs typeface="Courier"/>
            </a:endParaRPr>
          </a:p>
          <a:p>
            <a:r>
              <a:rPr lang="en-US" dirty="0">
                <a:latin typeface="Courier"/>
                <a:cs typeface="Courier"/>
              </a:rPr>
              <a:t>    </a:t>
            </a:r>
            <a:r>
              <a:rPr lang="en-US" dirty="0" err="1">
                <a:latin typeface="Courier"/>
                <a:cs typeface="Courier"/>
              </a:rPr>
              <a:t>def</a:t>
            </a:r>
            <a:r>
              <a:rPr lang="en-US" dirty="0">
                <a:latin typeface="Courier"/>
                <a:cs typeface="Courier"/>
              </a:rPr>
              <a:t> mapper(self, _, line):</a:t>
            </a:r>
          </a:p>
          <a:p>
            <a:r>
              <a:rPr lang="en-US" dirty="0">
                <a:latin typeface="Courier"/>
                <a:cs typeface="Courier"/>
              </a:rPr>
              <a:t>        for word in </a:t>
            </a:r>
            <a:r>
              <a:rPr lang="en-US" dirty="0" err="1">
                <a:latin typeface="Courier"/>
                <a:cs typeface="Courier"/>
              </a:rPr>
              <a:t>WORD_RE.findall</a:t>
            </a:r>
            <a:r>
              <a:rPr lang="en-US" dirty="0">
                <a:latin typeface="Courier"/>
                <a:cs typeface="Courier"/>
              </a:rPr>
              <a:t>(line):</a:t>
            </a:r>
          </a:p>
          <a:p>
            <a:r>
              <a:rPr lang="en-US" dirty="0">
                <a:latin typeface="Courier"/>
                <a:cs typeface="Courier"/>
              </a:rPr>
              <a:t>            yield (</a:t>
            </a:r>
            <a:r>
              <a:rPr lang="en-US" dirty="0" err="1">
                <a:latin typeface="Courier"/>
                <a:cs typeface="Courier"/>
              </a:rPr>
              <a:t>word.lower</a:t>
            </a:r>
            <a:r>
              <a:rPr lang="en-US" dirty="0">
                <a:latin typeface="Courier"/>
                <a:cs typeface="Courier"/>
              </a:rPr>
              <a:t>(), 1)</a:t>
            </a:r>
          </a:p>
          <a:p>
            <a:endParaRPr lang="en-US" dirty="0">
              <a:latin typeface="Courier"/>
              <a:cs typeface="Courier"/>
            </a:endParaRPr>
          </a:p>
          <a:p>
            <a:r>
              <a:rPr lang="en-US" dirty="0">
                <a:latin typeface="Courier"/>
                <a:cs typeface="Courier"/>
              </a:rPr>
              <a:t>    </a:t>
            </a:r>
            <a:r>
              <a:rPr lang="en-US" dirty="0" err="1">
                <a:latin typeface="Courier"/>
                <a:cs typeface="Courier"/>
              </a:rPr>
              <a:t>def</a:t>
            </a:r>
            <a:r>
              <a:rPr lang="en-US" dirty="0">
                <a:latin typeface="Courier"/>
                <a:cs typeface="Courier"/>
              </a:rPr>
              <a:t> reducer(self, word, counts):</a:t>
            </a:r>
          </a:p>
          <a:p>
            <a:r>
              <a:rPr lang="en-US" dirty="0">
                <a:latin typeface="Courier"/>
                <a:cs typeface="Courier"/>
              </a:rPr>
              <a:t>        yield (word, sum(counts</a:t>
            </a:r>
            <a:r>
              <a:rPr lang="en-US" dirty="0" smtClean="0">
                <a:latin typeface="Courier"/>
                <a:cs typeface="Courier"/>
              </a:rPr>
              <a:t>))</a:t>
            </a:r>
            <a:endParaRPr lang="en-US" dirty="0">
              <a:latin typeface="Courier"/>
              <a:cs typeface="Courier"/>
            </a:endParaRPr>
          </a:p>
          <a:p>
            <a:endParaRPr lang="en-US" dirty="0">
              <a:latin typeface="Courier"/>
              <a:cs typeface="Courier"/>
            </a:endParaRPr>
          </a:p>
          <a:p>
            <a:r>
              <a:rPr lang="fr-FR" dirty="0">
                <a:latin typeface="Courier"/>
                <a:cs typeface="Courier"/>
              </a:rPr>
              <a:t>if __</a:t>
            </a:r>
            <a:r>
              <a:rPr lang="fr-FR" dirty="0" err="1">
                <a:latin typeface="Courier"/>
                <a:cs typeface="Courier"/>
              </a:rPr>
              <a:t>name</a:t>
            </a:r>
            <a:r>
              <a:rPr lang="fr-FR" dirty="0">
                <a:latin typeface="Courier"/>
                <a:cs typeface="Courier"/>
              </a:rPr>
              <a:t>__ == '__main__':</a:t>
            </a:r>
          </a:p>
          <a:p>
            <a:r>
              <a:rPr lang="fr-FR" dirty="0">
                <a:latin typeface="Courier"/>
                <a:cs typeface="Courier"/>
              </a:rPr>
              <a:t>     </a:t>
            </a:r>
            <a:r>
              <a:rPr lang="fr-FR" dirty="0" err="1" smtClean="0">
                <a:latin typeface="Courier"/>
                <a:cs typeface="Courier"/>
              </a:rPr>
              <a:t>MRWordCount.run</a:t>
            </a:r>
            <a:r>
              <a:rPr lang="fr-FR" dirty="0">
                <a:latin typeface="Courier"/>
                <a:cs typeface="Courier"/>
              </a:rPr>
              <a:t>()</a:t>
            </a:r>
            <a:endParaRPr lang="en-US" dirty="0">
              <a:latin typeface="Courier"/>
              <a:cs typeface="Courier"/>
            </a:endParaRPr>
          </a:p>
        </p:txBody>
      </p:sp>
    </p:spTree>
    <p:extLst>
      <p:ext uri="{BB962C8B-B14F-4D97-AF65-F5344CB8AC3E}">
        <p14:creationId xmlns:p14="http://schemas.microsoft.com/office/powerpoint/2010/main" val="5840313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MapReduce</a:t>
            </a:r>
            <a:br>
              <a:rPr lang="en-US" dirty="0" smtClean="0"/>
            </a:br>
            <a:r>
              <a:rPr lang="en-US" sz="3100" dirty="0" smtClean="0"/>
              <a:t>An Execution Framework for Big Data Processing</a:t>
            </a:r>
            <a:endParaRPr lang="en-US" sz="3100" dirty="0"/>
          </a:p>
        </p:txBody>
      </p:sp>
      <p:sp>
        <p:nvSpPr>
          <p:cNvPr id="3" name="Content Placeholder 2"/>
          <p:cNvSpPr>
            <a:spLocks noGrp="1"/>
          </p:cNvSpPr>
          <p:nvPr>
            <p:ph idx="1"/>
          </p:nvPr>
        </p:nvSpPr>
        <p:spPr/>
        <p:txBody>
          <a:bodyPr>
            <a:normAutofit fontScale="92500" lnSpcReduction="10000"/>
          </a:bodyPr>
          <a:lstStyle/>
          <a:p>
            <a:r>
              <a:rPr lang="en-US" dirty="0"/>
              <a:t>A</a:t>
            </a:r>
            <a:r>
              <a:rPr lang="en-US" dirty="0" smtClean="0"/>
              <a:t> </a:t>
            </a:r>
            <a:r>
              <a:rPr lang="en-US" dirty="0"/>
              <a:t>programming model for expressing distributed computations on massive amounts of </a:t>
            </a:r>
            <a:r>
              <a:rPr lang="en-US" dirty="0" smtClean="0"/>
              <a:t>data and an </a:t>
            </a:r>
            <a:r>
              <a:rPr lang="en-US" dirty="0"/>
              <a:t>execution framework for large-scale data processing on clusters of commodity </a:t>
            </a:r>
            <a:r>
              <a:rPr lang="en-US" dirty="0" smtClean="0"/>
              <a:t>servers</a:t>
            </a:r>
            <a:endParaRPr lang="en-US" dirty="0"/>
          </a:p>
          <a:p>
            <a:r>
              <a:rPr lang="en-US" dirty="0"/>
              <a:t>O</a:t>
            </a:r>
            <a:r>
              <a:rPr lang="en-US" dirty="0" smtClean="0"/>
              <a:t>riginally </a:t>
            </a:r>
            <a:r>
              <a:rPr lang="en-US" dirty="0"/>
              <a:t>developed by Google and built on well-known principles in parallel and distributed processing </a:t>
            </a:r>
            <a:endParaRPr lang="en-US" dirty="0" smtClean="0"/>
          </a:p>
          <a:p>
            <a:r>
              <a:rPr lang="en-US" dirty="0"/>
              <a:t>H</a:t>
            </a:r>
            <a:r>
              <a:rPr lang="en-US" dirty="0" smtClean="0"/>
              <a:t>as </a:t>
            </a:r>
            <a:r>
              <a:rPr lang="en-US" dirty="0"/>
              <a:t>since enjoyed widespread adoption via an open-source implementation </a:t>
            </a:r>
            <a:r>
              <a:rPr lang="en-US" dirty="0" smtClean="0"/>
              <a:t>in Hadoop</a:t>
            </a:r>
            <a:endParaRPr lang="en-US" dirty="0"/>
          </a:p>
          <a:p>
            <a:r>
              <a:rPr lang="en-US" dirty="0"/>
              <a:t>A</a:t>
            </a:r>
            <a:r>
              <a:rPr lang="en-US" dirty="0" smtClean="0"/>
              <a:t>ddresses </a:t>
            </a:r>
            <a:r>
              <a:rPr lang="en-US" dirty="0"/>
              <a:t>the challenges of distributed programming by providing an abstraction that isolates the developer from system-level details (e.g., locking of data structures, data starvation issues in the processing pipeline, etc</a:t>
            </a:r>
            <a:r>
              <a:rPr lang="en-US" dirty="0" smtClean="0"/>
              <a:t>.)</a:t>
            </a:r>
            <a:endParaRPr lang="en-US" dirty="0"/>
          </a:p>
          <a:p>
            <a:r>
              <a:rPr lang="en-US" dirty="0"/>
              <a:t>The programming model specifies simple and well-defined  interfaces between a small number of components, and therefore is easy for the programmer to reason about</a:t>
            </a:r>
            <a:r>
              <a:rPr lang="en-US" dirty="0" smtClean="0"/>
              <a:t>.</a:t>
            </a:r>
            <a:endParaRPr lang="en-US" dirty="0"/>
          </a:p>
          <a:p>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a:t>
            </a:fld>
            <a:endParaRPr lang="en-US" dirty="0"/>
          </a:p>
        </p:txBody>
      </p:sp>
    </p:spTree>
    <p:extLst>
      <p:ext uri="{BB962C8B-B14F-4D97-AF65-F5344CB8AC3E}">
        <p14:creationId xmlns:p14="http://schemas.microsoft.com/office/powerpoint/2010/main" val="38297824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Canonical Word Count</a:t>
            </a:r>
            <a:endParaRPr lang="en-US" dirty="0"/>
          </a:p>
        </p:txBody>
      </p:sp>
      <p:sp>
        <p:nvSpPr>
          <p:cNvPr id="6" name="Rectangle 5"/>
          <p:cNvSpPr/>
          <p:nvPr/>
        </p:nvSpPr>
        <p:spPr>
          <a:xfrm>
            <a:off x="457200" y="1543264"/>
            <a:ext cx="8229600" cy="4801315"/>
          </a:xfrm>
          <a:prstGeom prst="rect">
            <a:avLst/>
          </a:prstGeom>
        </p:spPr>
        <p:txBody>
          <a:bodyPr wrap="square">
            <a:spAutoFit/>
          </a:bodyPr>
          <a:lstStyle/>
          <a:p>
            <a:r>
              <a:rPr lang="en-US" dirty="0">
                <a:latin typeface="Courier"/>
                <a:cs typeface="Courier"/>
              </a:rPr>
              <a:t>from </a:t>
            </a:r>
            <a:r>
              <a:rPr lang="en-US" dirty="0" err="1">
                <a:latin typeface="Courier"/>
                <a:cs typeface="Courier"/>
              </a:rPr>
              <a:t>mrjob.job</a:t>
            </a:r>
            <a:r>
              <a:rPr lang="en-US" dirty="0">
                <a:latin typeface="Courier"/>
                <a:cs typeface="Courier"/>
              </a:rPr>
              <a:t> import </a:t>
            </a:r>
            <a:r>
              <a:rPr lang="en-US" dirty="0" err="1">
                <a:latin typeface="Courier"/>
                <a:cs typeface="Courier"/>
              </a:rPr>
              <a:t>MRJob</a:t>
            </a:r>
            <a:endParaRPr lang="en-US" dirty="0">
              <a:latin typeface="Courier"/>
              <a:cs typeface="Courier"/>
            </a:endParaRPr>
          </a:p>
          <a:p>
            <a:r>
              <a:rPr lang="en-US" dirty="0">
                <a:latin typeface="Courier"/>
                <a:cs typeface="Courier"/>
              </a:rPr>
              <a:t>import re</a:t>
            </a:r>
          </a:p>
          <a:p>
            <a:endParaRPr lang="en-US" dirty="0">
              <a:latin typeface="Courier"/>
              <a:cs typeface="Courier"/>
            </a:endParaRPr>
          </a:p>
          <a:p>
            <a:r>
              <a:rPr lang="en-US" dirty="0">
                <a:latin typeface="Courier"/>
                <a:cs typeface="Courier"/>
              </a:rPr>
              <a:t>WORD_RE = </a:t>
            </a:r>
            <a:r>
              <a:rPr lang="en-US" dirty="0" err="1">
                <a:latin typeface="Courier"/>
                <a:cs typeface="Courier"/>
              </a:rPr>
              <a:t>re.compile</a:t>
            </a:r>
            <a:r>
              <a:rPr lang="en-US" dirty="0">
                <a:latin typeface="Courier"/>
                <a:cs typeface="Courier"/>
              </a:rPr>
              <a:t>(r"[\w']+")</a:t>
            </a:r>
          </a:p>
          <a:p>
            <a:endParaRPr lang="en-US" dirty="0">
              <a:latin typeface="Courier"/>
              <a:cs typeface="Courier"/>
            </a:endParaRPr>
          </a:p>
          <a:p>
            <a:r>
              <a:rPr lang="en-US" dirty="0">
                <a:latin typeface="Courier"/>
                <a:cs typeface="Courier"/>
              </a:rPr>
              <a:t>class </a:t>
            </a:r>
            <a:r>
              <a:rPr lang="en-US" dirty="0" err="1">
                <a:latin typeface="Courier"/>
                <a:cs typeface="Courier"/>
              </a:rPr>
              <a:t>MRWordFreqCount</a:t>
            </a:r>
            <a:r>
              <a:rPr lang="en-US" dirty="0">
                <a:latin typeface="Courier"/>
                <a:cs typeface="Courier"/>
              </a:rPr>
              <a:t>(</a:t>
            </a:r>
            <a:r>
              <a:rPr lang="en-US" dirty="0" err="1">
                <a:latin typeface="Courier"/>
                <a:cs typeface="Courier"/>
              </a:rPr>
              <a:t>MRJob</a:t>
            </a:r>
            <a:r>
              <a:rPr lang="en-US" dirty="0">
                <a:latin typeface="Courier"/>
                <a:cs typeface="Courier"/>
              </a:rPr>
              <a:t>):</a:t>
            </a:r>
          </a:p>
          <a:p>
            <a:endParaRPr lang="en-US" dirty="0">
              <a:latin typeface="Courier"/>
              <a:cs typeface="Courier"/>
            </a:endParaRPr>
          </a:p>
          <a:p>
            <a:r>
              <a:rPr lang="en-US" dirty="0">
                <a:latin typeface="Courier"/>
                <a:cs typeface="Courier"/>
              </a:rPr>
              <a:t>    </a:t>
            </a:r>
            <a:r>
              <a:rPr lang="en-US" dirty="0" err="1">
                <a:latin typeface="Courier"/>
                <a:cs typeface="Courier"/>
              </a:rPr>
              <a:t>def</a:t>
            </a:r>
            <a:r>
              <a:rPr lang="en-US" dirty="0">
                <a:latin typeface="Courier"/>
                <a:cs typeface="Courier"/>
              </a:rPr>
              <a:t> mapper(self, _, line):</a:t>
            </a:r>
          </a:p>
          <a:p>
            <a:r>
              <a:rPr lang="en-US" dirty="0">
                <a:latin typeface="Courier"/>
                <a:cs typeface="Courier"/>
              </a:rPr>
              <a:t>        for word in </a:t>
            </a:r>
            <a:r>
              <a:rPr lang="en-US" dirty="0" err="1">
                <a:latin typeface="Courier"/>
                <a:cs typeface="Courier"/>
              </a:rPr>
              <a:t>WORD_RE.findall</a:t>
            </a:r>
            <a:r>
              <a:rPr lang="en-US" dirty="0">
                <a:latin typeface="Courier"/>
                <a:cs typeface="Courier"/>
              </a:rPr>
              <a:t>(line):</a:t>
            </a:r>
          </a:p>
          <a:p>
            <a:r>
              <a:rPr lang="en-US" dirty="0">
                <a:latin typeface="Courier"/>
                <a:cs typeface="Courier"/>
              </a:rPr>
              <a:t>            yield (</a:t>
            </a:r>
            <a:r>
              <a:rPr lang="en-US" dirty="0" err="1">
                <a:latin typeface="Courier"/>
                <a:cs typeface="Courier"/>
              </a:rPr>
              <a:t>word.lower</a:t>
            </a:r>
            <a:r>
              <a:rPr lang="en-US" dirty="0">
                <a:latin typeface="Courier"/>
                <a:cs typeface="Courier"/>
              </a:rPr>
              <a:t>(), 1)</a:t>
            </a:r>
          </a:p>
          <a:p>
            <a:endParaRPr lang="en-US" dirty="0">
              <a:latin typeface="Courier"/>
              <a:cs typeface="Courier"/>
            </a:endParaRPr>
          </a:p>
          <a:p>
            <a:r>
              <a:rPr lang="en-US" dirty="0">
                <a:latin typeface="Courier"/>
                <a:cs typeface="Courier"/>
              </a:rPr>
              <a:t>    </a:t>
            </a:r>
            <a:r>
              <a:rPr lang="en-US" dirty="0" err="1">
                <a:latin typeface="Courier"/>
                <a:cs typeface="Courier"/>
              </a:rPr>
              <a:t>def</a:t>
            </a:r>
            <a:r>
              <a:rPr lang="en-US" dirty="0">
                <a:latin typeface="Courier"/>
                <a:cs typeface="Courier"/>
              </a:rPr>
              <a:t> reducer(self, word, counts):</a:t>
            </a:r>
          </a:p>
          <a:p>
            <a:r>
              <a:rPr lang="en-US" dirty="0">
                <a:latin typeface="Courier"/>
                <a:cs typeface="Courier"/>
              </a:rPr>
              <a:t>        yield (word, sum(counts))</a:t>
            </a:r>
          </a:p>
          <a:p>
            <a:endParaRPr lang="en-US" dirty="0">
              <a:latin typeface="Courier"/>
              <a:cs typeface="Courier"/>
            </a:endParaRPr>
          </a:p>
          <a:p>
            <a:endParaRPr lang="en-US" dirty="0">
              <a:latin typeface="Courier"/>
              <a:cs typeface="Courier"/>
            </a:endParaRPr>
          </a:p>
          <a:p>
            <a:r>
              <a:rPr lang="fr-FR" dirty="0">
                <a:latin typeface="Courier"/>
                <a:cs typeface="Courier"/>
              </a:rPr>
              <a:t>if __</a:t>
            </a:r>
            <a:r>
              <a:rPr lang="fr-FR" dirty="0" err="1">
                <a:latin typeface="Courier"/>
                <a:cs typeface="Courier"/>
              </a:rPr>
              <a:t>name</a:t>
            </a:r>
            <a:r>
              <a:rPr lang="fr-FR" dirty="0">
                <a:latin typeface="Courier"/>
                <a:cs typeface="Courier"/>
              </a:rPr>
              <a:t>__ == '__main__':</a:t>
            </a:r>
          </a:p>
          <a:p>
            <a:r>
              <a:rPr lang="fr-FR" dirty="0">
                <a:latin typeface="Courier"/>
                <a:cs typeface="Courier"/>
              </a:rPr>
              <a:t>     </a:t>
            </a:r>
            <a:r>
              <a:rPr lang="fr-FR" dirty="0" err="1">
                <a:latin typeface="Courier"/>
                <a:cs typeface="Courier"/>
              </a:rPr>
              <a:t>MRWordFreqCount.run</a:t>
            </a:r>
            <a:r>
              <a:rPr lang="fr-FR" dirty="0">
                <a:latin typeface="Courier"/>
                <a:cs typeface="Courier"/>
              </a:rPr>
              <a:t>()</a:t>
            </a:r>
            <a:endParaRPr lang="en-US" dirty="0">
              <a:latin typeface="Courier"/>
              <a:cs typeface="Courier"/>
            </a:endParaRPr>
          </a:p>
        </p:txBody>
      </p:sp>
      <p:sp>
        <p:nvSpPr>
          <p:cNvPr id="3" name="TextBox 2"/>
          <p:cNvSpPr txBox="1"/>
          <p:nvPr/>
        </p:nvSpPr>
        <p:spPr>
          <a:xfrm>
            <a:off x="200715" y="2906141"/>
            <a:ext cx="475228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smtClean="0"/>
              <a:t>The quick brown fox jumps over the lazy dog</a:t>
            </a:r>
            <a:endParaRPr lang="en-US" dirty="0"/>
          </a:p>
        </p:txBody>
      </p:sp>
      <p:cxnSp>
        <p:nvCxnSpPr>
          <p:cNvPr id="5" name="Elbow Connector 4"/>
          <p:cNvCxnSpPr/>
          <p:nvPr/>
        </p:nvCxnSpPr>
        <p:spPr>
          <a:xfrm>
            <a:off x="188044" y="3275473"/>
            <a:ext cx="434434" cy="417778"/>
          </a:xfrm>
          <a:prstGeom prst="bentConnector3">
            <a:avLst>
              <a:gd name="adj1" fmla="val 3846"/>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729921" y="4076775"/>
            <a:ext cx="1082836" cy="2585323"/>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t</a:t>
            </a:r>
            <a:r>
              <a:rPr lang="en-US" dirty="0" smtClean="0"/>
              <a:t>he, 1</a:t>
            </a:r>
          </a:p>
          <a:p>
            <a:r>
              <a:rPr lang="en-US" dirty="0" smtClean="0"/>
              <a:t>quick, 1</a:t>
            </a:r>
          </a:p>
          <a:p>
            <a:r>
              <a:rPr lang="en-US" dirty="0" smtClean="0"/>
              <a:t>brown, 1</a:t>
            </a:r>
          </a:p>
          <a:p>
            <a:r>
              <a:rPr lang="en-US" dirty="0" smtClean="0"/>
              <a:t>fox, 1</a:t>
            </a:r>
          </a:p>
          <a:p>
            <a:r>
              <a:rPr lang="en-US" dirty="0" smtClean="0"/>
              <a:t>jumps, 1 </a:t>
            </a:r>
          </a:p>
          <a:p>
            <a:r>
              <a:rPr lang="en-US" dirty="0" smtClean="0"/>
              <a:t>over, 1</a:t>
            </a:r>
          </a:p>
          <a:p>
            <a:r>
              <a:rPr lang="en-US" dirty="0" smtClean="0"/>
              <a:t>the, 1</a:t>
            </a:r>
          </a:p>
          <a:p>
            <a:r>
              <a:rPr lang="en-US" dirty="0" smtClean="0"/>
              <a:t>lazy, 1</a:t>
            </a:r>
          </a:p>
          <a:p>
            <a:r>
              <a:rPr lang="en-US" dirty="0" smtClean="0"/>
              <a:t>dog, 1</a:t>
            </a:r>
            <a:endParaRPr lang="en-US" dirty="0"/>
          </a:p>
        </p:txBody>
      </p:sp>
      <p:cxnSp>
        <p:nvCxnSpPr>
          <p:cNvPr id="14" name="Straight Arrow Connector 13"/>
          <p:cNvCxnSpPr/>
          <p:nvPr/>
        </p:nvCxnSpPr>
        <p:spPr>
          <a:xfrm>
            <a:off x="5363589" y="4228021"/>
            <a:ext cx="136633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64699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Canonical Word Count</a:t>
            </a:r>
            <a:endParaRPr lang="en-US" dirty="0"/>
          </a:p>
        </p:txBody>
      </p:sp>
      <p:sp>
        <p:nvSpPr>
          <p:cNvPr id="6" name="Rectangle 5"/>
          <p:cNvSpPr/>
          <p:nvPr/>
        </p:nvSpPr>
        <p:spPr>
          <a:xfrm>
            <a:off x="457200" y="1543264"/>
            <a:ext cx="8229600" cy="4801314"/>
          </a:xfrm>
          <a:prstGeom prst="rect">
            <a:avLst/>
          </a:prstGeom>
        </p:spPr>
        <p:txBody>
          <a:bodyPr wrap="square">
            <a:spAutoFit/>
          </a:bodyPr>
          <a:lstStyle/>
          <a:p>
            <a:r>
              <a:rPr lang="en-US" dirty="0">
                <a:latin typeface="Courier"/>
                <a:cs typeface="Courier"/>
              </a:rPr>
              <a:t>from </a:t>
            </a:r>
            <a:r>
              <a:rPr lang="en-US" dirty="0" err="1">
                <a:latin typeface="Courier"/>
                <a:cs typeface="Courier"/>
              </a:rPr>
              <a:t>mrjob.job</a:t>
            </a:r>
            <a:r>
              <a:rPr lang="en-US" dirty="0">
                <a:latin typeface="Courier"/>
                <a:cs typeface="Courier"/>
              </a:rPr>
              <a:t> import </a:t>
            </a:r>
            <a:r>
              <a:rPr lang="en-US" dirty="0" err="1">
                <a:latin typeface="Courier"/>
                <a:cs typeface="Courier"/>
              </a:rPr>
              <a:t>MRJob</a:t>
            </a:r>
            <a:endParaRPr lang="en-US" dirty="0">
              <a:latin typeface="Courier"/>
              <a:cs typeface="Courier"/>
            </a:endParaRPr>
          </a:p>
          <a:p>
            <a:r>
              <a:rPr lang="en-US" dirty="0">
                <a:latin typeface="Courier"/>
                <a:cs typeface="Courier"/>
              </a:rPr>
              <a:t>import re</a:t>
            </a:r>
          </a:p>
          <a:p>
            <a:endParaRPr lang="en-US" dirty="0">
              <a:latin typeface="Courier"/>
              <a:cs typeface="Courier"/>
            </a:endParaRPr>
          </a:p>
          <a:p>
            <a:r>
              <a:rPr lang="en-US" dirty="0">
                <a:latin typeface="Courier"/>
                <a:cs typeface="Courier"/>
              </a:rPr>
              <a:t>WORD_RE = </a:t>
            </a:r>
            <a:r>
              <a:rPr lang="en-US" dirty="0" err="1">
                <a:latin typeface="Courier"/>
                <a:cs typeface="Courier"/>
              </a:rPr>
              <a:t>re.compile</a:t>
            </a:r>
            <a:r>
              <a:rPr lang="en-US" dirty="0">
                <a:latin typeface="Courier"/>
                <a:cs typeface="Courier"/>
              </a:rPr>
              <a:t>(r"[\w']+")</a:t>
            </a:r>
          </a:p>
          <a:p>
            <a:endParaRPr lang="en-US" dirty="0">
              <a:latin typeface="Courier"/>
              <a:cs typeface="Courier"/>
            </a:endParaRPr>
          </a:p>
          <a:p>
            <a:r>
              <a:rPr lang="en-US" dirty="0">
                <a:latin typeface="Courier"/>
                <a:cs typeface="Courier"/>
              </a:rPr>
              <a:t>class </a:t>
            </a:r>
            <a:r>
              <a:rPr lang="en-US" dirty="0" err="1">
                <a:latin typeface="Courier"/>
                <a:cs typeface="Courier"/>
              </a:rPr>
              <a:t>MRWordFreqCount</a:t>
            </a:r>
            <a:r>
              <a:rPr lang="en-US" dirty="0">
                <a:latin typeface="Courier"/>
                <a:cs typeface="Courier"/>
              </a:rPr>
              <a:t>(</a:t>
            </a:r>
            <a:r>
              <a:rPr lang="en-US" dirty="0" err="1">
                <a:latin typeface="Courier"/>
                <a:cs typeface="Courier"/>
              </a:rPr>
              <a:t>MRJob</a:t>
            </a:r>
            <a:r>
              <a:rPr lang="en-US" dirty="0">
                <a:latin typeface="Courier"/>
                <a:cs typeface="Courier"/>
              </a:rPr>
              <a:t>):</a:t>
            </a:r>
          </a:p>
          <a:p>
            <a:endParaRPr lang="en-US" dirty="0">
              <a:latin typeface="Courier"/>
              <a:cs typeface="Courier"/>
            </a:endParaRPr>
          </a:p>
          <a:p>
            <a:r>
              <a:rPr lang="en-US" dirty="0">
                <a:latin typeface="Courier"/>
                <a:cs typeface="Courier"/>
              </a:rPr>
              <a:t>    </a:t>
            </a:r>
            <a:r>
              <a:rPr lang="en-US" dirty="0" err="1">
                <a:latin typeface="Courier"/>
                <a:cs typeface="Courier"/>
              </a:rPr>
              <a:t>def</a:t>
            </a:r>
            <a:r>
              <a:rPr lang="en-US" dirty="0">
                <a:latin typeface="Courier"/>
                <a:cs typeface="Courier"/>
              </a:rPr>
              <a:t> mapper(self, _, line):</a:t>
            </a:r>
          </a:p>
          <a:p>
            <a:r>
              <a:rPr lang="en-US" dirty="0">
                <a:latin typeface="Courier"/>
                <a:cs typeface="Courier"/>
              </a:rPr>
              <a:t>        for word in </a:t>
            </a:r>
            <a:r>
              <a:rPr lang="en-US" dirty="0" err="1">
                <a:latin typeface="Courier"/>
                <a:cs typeface="Courier"/>
              </a:rPr>
              <a:t>WORD_RE.findall</a:t>
            </a:r>
            <a:r>
              <a:rPr lang="en-US" dirty="0">
                <a:latin typeface="Courier"/>
                <a:cs typeface="Courier"/>
              </a:rPr>
              <a:t>(line):</a:t>
            </a:r>
          </a:p>
          <a:p>
            <a:r>
              <a:rPr lang="en-US" dirty="0">
                <a:latin typeface="Courier"/>
                <a:cs typeface="Courier"/>
              </a:rPr>
              <a:t>            yield (</a:t>
            </a:r>
            <a:r>
              <a:rPr lang="en-US" dirty="0" err="1">
                <a:latin typeface="Courier"/>
                <a:cs typeface="Courier"/>
              </a:rPr>
              <a:t>word.lower</a:t>
            </a:r>
            <a:r>
              <a:rPr lang="en-US" dirty="0">
                <a:latin typeface="Courier"/>
                <a:cs typeface="Courier"/>
              </a:rPr>
              <a:t>(), 1)</a:t>
            </a:r>
          </a:p>
          <a:p>
            <a:endParaRPr lang="en-US" dirty="0" smtClean="0">
              <a:latin typeface="Courier"/>
              <a:cs typeface="Courier"/>
            </a:endParaRPr>
          </a:p>
          <a:p>
            <a:endParaRPr lang="en-US" dirty="0">
              <a:latin typeface="Courier"/>
              <a:cs typeface="Courier"/>
            </a:endParaRPr>
          </a:p>
          <a:p>
            <a:r>
              <a:rPr lang="en-US" dirty="0">
                <a:latin typeface="Courier"/>
                <a:cs typeface="Courier"/>
              </a:rPr>
              <a:t>    </a:t>
            </a:r>
            <a:r>
              <a:rPr lang="en-US" dirty="0" err="1">
                <a:latin typeface="Courier"/>
                <a:cs typeface="Courier"/>
              </a:rPr>
              <a:t>def</a:t>
            </a:r>
            <a:r>
              <a:rPr lang="en-US" dirty="0">
                <a:latin typeface="Courier"/>
                <a:cs typeface="Courier"/>
              </a:rPr>
              <a:t> reducer(self, word, counts):</a:t>
            </a:r>
          </a:p>
          <a:p>
            <a:r>
              <a:rPr lang="en-US" dirty="0">
                <a:latin typeface="Courier"/>
                <a:cs typeface="Courier"/>
              </a:rPr>
              <a:t>        yield (word, sum(counts))</a:t>
            </a:r>
          </a:p>
          <a:p>
            <a:endParaRPr lang="en-US" dirty="0">
              <a:latin typeface="Courier"/>
              <a:cs typeface="Courier"/>
            </a:endParaRPr>
          </a:p>
          <a:p>
            <a:r>
              <a:rPr lang="fr-FR" dirty="0">
                <a:latin typeface="Courier"/>
                <a:cs typeface="Courier"/>
              </a:rPr>
              <a:t>if __</a:t>
            </a:r>
            <a:r>
              <a:rPr lang="fr-FR" dirty="0" err="1">
                <a:latin typeface="Courier"/>
                <a:cs typeface="Courier"/>
              </a:rPr>
              <a:t>name</a:t>
            </a:r>
            <a:r>
              <a:rPr lang="fr-FR" dirty="0">
                <a:latin typeface="Courier"/>
                <a:cs typeface="Courier"/>
              </a:rPr>
              <a:t>__ == '__main__':</a:t>
            </a:r>
          </a:p>
          <a:p>
            <a:r>
              <a:rPr lang="fr-FR" dirty="0">
                <a:latin typeface="Courier"/>
                <a:cs typeface="Courier"/>
              </a:rPr>
              <a:t>     </a:t>
            </a:r>
            <a:r>
              <a:rPr lang="fr-FR" dirty="0" err="1">
                <a:latin typeface="Courier"/>
                <a:cs typeface="Courier"/>
              </a:rPr>
              <a:t>MRWordFreqCount.run</a:t>
            </a:r>
            <a:r>
              <a:rPr lang="fr-FR" dirty="0">
                <a:latin typeface="Courier"/>
                <a:cs typeface="Courier"/>
              </a:rPr>
              <a:t>()</a:t>
            </a:r>
            <a:endParaRPr lang="en-US" dirty="0">
              <a:latin typeface="Courier"/>
              <a:cs typeface="Courier"/>
            </a:endParaRPr>
          </a:p>
        </p:txBody>
      </p:sp>
      <p:sp>
        <p:nvSpPr>
          <p:cNvPr id="3" name="TextBox 2"/>
          <p:cNvSpPr txBox="1"/>
          <p:nvPr/>
        </p:nvSpPr>
        <p:spPr>
          <a:xfrm>
            <a:off x="152400" y="4431268"/>
            <a:ext cx="223792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smtClean="0"/>
              <a:t>dog, [1, 1, 1, 1, 1, 1]</a:t>
            </a:r>
          </a:p>
        </p:txBody>
      </p:sp>
      <p:cxnSp>
        <p:nvCxnSpPr>
          <p:cNvPr id="5" name="Elbow Connector 4"/>
          <p:cNvCxnSpPr/>
          <p:nvPr/>
        </p:nvCxnSpPr>
        <p:spPr>
          <a:xfrm>
            <a:off x="261287" y="4636532"/>
            <a:ext cx="434434" cy="417778"/>
          </a:xfrm>
          <a:prstGeom prst="bentConnector3">
            <a:avLst>
              <a:gd name="adj1" fmla="val 3846"/>
            </a:avLst>
          </a:prstGeom>
          <a:ln>
            <a:tailEnd type="arrow"/>
          </a:ln>
        </p:spPr>
        <p:style>
          <a:lnRef idx="1">
            <a:schemeClr val="accent1"/>
          </a:lnRef>
          <a:fillRef idx="2">
            <a:schemeClr val="accent1"/>
          </a:fillRef>
          <a:effectRef idx="1">
            <a:schemeClr val="accent1"/>
          </a:effectRef>
          <a:fontRef idx="minor">
            <a:schemeClr val="dk1"/>
          </a:fontRef>
        </p:style>
      </p:cxnSp>
      <p:sp>
        <p:nvSpPr>
          <p:cNvPr id="12" name="TextBox 11"/>
          <p:cNvSpPr txBox="1"/>
          <p:nvPr/>
        </p:nvSpPr>
        <p:spPr>
          <a:xfrm>
            <a:off x="6495995" y="4912375"/>
            <a:ext cx="82644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smtClean="0"/>
              <a:t>dog, 6</a:t>
            </a:r>
            <a:endParaRPr lang="en-US" dirty="0"/>
          </a:p>
        </p:txBody>
      </p:sp>
      <p:cxnSp>
        <p:nvCxnSpPr>
          <p:cNvPr id="14" name="Straight Arrow Connector 13"/>
          <p:cNvCxnSpPr/>
          <p:nvPr/>
        </p:nvCxnSpPr>
        <p:spPr>
          <a:xfrm>
            <a:off x="5129663" y="5063621"/>
            <a:ext cx="136633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07727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MapReduce</a:t>
            </a:r>
            <a:br>
              <a:rPr lang="en-US" dirty="0" smtClean="0"/>
            </a:br>
            <a:r>
              <a:rPr lang="en-US" sz="3100" dirty="0" smtClean="0"/>
              <a:t>A More Complete Perspective</a:t>
            </a:r>
            <a:endParaRPr lang="en-US" dirty="0"/>
          </a:p>
        </p:txBody>
      </p:sp>
      <p:sp>
        <p:nvSpPr>
          <p:cNvPr id="3" name="Content Placeholder 2"/>
          <p:cNvSpPr>
            <a:spLocks noGrp="1"/>
          </p:cNvSpPr>
          <p:nvPr>
            <p:ph idx="1"/>
          </p:nvPr>
        </p:nvSpPr>
        <p:spPr/>
        <p:txBody>
          <a:bodyPr>
            <a:normAutofit fontScale="85000" lnSpcReduction="10000"/>
          </a:bodyPr>
          <a:lstStyle/>
          <a:p>
            <a:pPr fontAlgn="base"/>
            <a:r>
              <a:rPr lang="en-US" dirty="0"/>
              <a:t>The input to a MapReduce job is a set of files in the data store that are spread out over the </a:t>
            </a:r>
            <a:r>
              <a:rPr lang="en-US" i="1" dirty="0"/>
              <a:t>Hadoop Distributed File System</a:t>
            </a:r>
            <a:r>
              <a:rPr lang="en-US" dirty="0"/>
              <a:t> (HDFS). </a:t>
            </a:r>
            <a:endParaRPr lang="en-US" dirty="0" smtClean="0"/>
          </a:p>
          <a:p>
            <a:pPr fontAlgn="base"/>
            <a:r>
              <a:rPr lang="en-US" dirty="0" smtClean="0"/>
              <a:t>In </a:t>
            </a:r>
            <a:r>
              <a:rPr lang="en-US" dirty="0"/>
              <a:t>Hadoop, these files are split with an </a:t>
            </a:r>
            <a:r>
              <a:rPr lang="en-US" i="1" dirty="0"/>
              <a:t>input format</a:t>
            </a:r>
            <a:r>
              <a:rPr lang="en-US" dirty="0"/>
              <a:t>, which defines how to separate a file into </a:t>
            </a:r>
            <a:r>
              <a:rPr lang="en-US" i="1" dirty="0"/>
              <a:t>input splits</a:t>
            </a:r>
            <a:r>
              <a:rPr lang="en-US" dirty="0"/>
              <a:t>. An input split is a byte-oriented view of a chunk of the file to be loaded by a map </a:t>
            </a:r>
            <a:r>
              <a:rPr lang="en-US" dirty="0" smtClean="0"/>
              <a:t>task</a:t>
            </a:r>
            <a:endParaRPr lang="en-US" dirty="0"/>
          </a:p>
          <a:p>
            <a:pPr fontAlgn="base"/>
            <a:r>
              <a:rPr lang="en-US" dirty="0"/>
              <a:t>Each map task in Hadoop is broken into the following phases: </a:t>
            </a:r>
            <a:r>
              <a:rPr lang="en-US" i="1" dirty="0"/>
              <a:t>record reader</a:t>
            </a:r>
            <a:r>
              <a:rPr lang="en-US" dirty="0"/>
              <a:t>, </a:t>
            </a:r>
            <a:r>
              <a:rPr lang="en-US" i="1" dirty="0"/>
              <a:t>mapper</a:t>
            </a:r>
            <a:r>
              <a:rPr lang="en-US" dirty="0"/>
              <a:t>, </a:t>
            </a:r>
            <a:r>
              <a:rPr lang="en-US" i="1" dirty="0"/>
              <a:t>combiner</a:t>
            </a:r>
            <a:r>
              <a:rPr lang="en-US" dirty="0"/>
              <a:t>, and </a:t>
            </a:r>
            <a:r>
              <a:rPr lang="en-US" i="1" dirty="0" err="1"/>
              <a:t>partitioner</a:t>
            </a:r>
            <a:r>
              <a:rPr lang="en-US" dirty="0"/>
              <a:t>. </a:t>
            </a:r>
            <a:endParaRPr lang="en-US" dirty="0" smtClean="0"/>
          </a:p>
          <a:p>
            <a:pPr fontAlgn="base"/>
            <a:r>
              <a:rPr lang="en-US" dirty="0" smtClean="0"/>
              <a:t>The </a:t>
            </a:r>
            <a:r>
              <a:rPr lang="en-US" dirty="0"/>
              <a:t>output of the map tasks, called the intermediate keys and values, are sent to the reducers. </a:t>
            </a:r>
            <a:endParaRPr lang="en-US" dirty="0" smtClean="0"/>
          </a:p>
          <a:p>
            <a:pPr fontAlgn="base"/>
            <a:r>
              <a:rPr lang="en-US" dirty="0" smtClean="0"/>
              <a:t>The</a:t>
            </a:r>
            <a:r>
              <a:rPr lang="en-US" dirty="0"/>
              <a:t> reduce tasks are broken into the </a:t>
            </a:r>
            <a:r>
              <a:rPr lang="en-US" dirty="0" smtClean="0"/>
              <a:t>following phases </a:t>
            </a:r>
            <a:r>
              <a:rPr lang="en-US" i="1" dirty="0" smtClean="0"/>
              <a:t>shuffle</a:t>
            </a:r>
            <a:r>
              <a:rPr lang="en-US" dirty="0"/>
              <a:t>, </a:t>
            </a:r>
            <a:r>
              <a:rPr lang="en-US" i="1" dirty="0"/>
              <a:t>sort</a:t>
            </a:r>
            <a:r>
              <a:rPr lang="en-US" dirty="0"/>
              <a:t>, </a:t>
            </a:r>
            <a:r>
              <a:rPr lang="en-US" i="1" dirty="0"/>
              <a:t>reducer</a:t>
            </a:r>
            <a:r>
              <a:rPr lang="en-US" dirty="0"/>
              <a:t>, and </a:t>
            </a:r>
            <a:r>
              <a:rPr lang="en-US" i="1" dirty="0"/>
              <a:t>output format</a:t>
            </a:r>
            <a:r>
              <a:rPr lang="en-US" dirty="0"/>
              <a:t>. </a:t>
            </a:r>
            <a:endParaRPr lang="en-US" dirty="0" smtClean="0"/>
          </a:p>
          <a:p>
            <a:pPr fontAlgn="base"/>
            <a:r>
              <a:rPr lang="en-US" dirty="0" smtClean="0"/>
              <a:t>The </a:t>
            </a:r>
            <a:r>
              <a:rPr lang="en-US" dirty="0"/>
              <a:t>nodes in which the map tasks run are optimally on the nodes in which the data rests. </a:t>
            </a:r>
            <a:endParaRPr lang="en-US" dirty="0" smtClean="0"/>
          </a:p>
          <a:p>
            <a:pPr fontAlgn="base"/>
            <a:r>
              <a:rPr lang="en-US" dirty="0" smtClean="0"/>
              <a:t>This </a:t>
            </a:r>
            <a:r>
              <a:rPr lang="en-US" dirty="0"/>
              <a:t>way, the data typically does not have to move over the network and can be computed on the local machine.</a:t>
            </a:r>
          </a:p>
          <a:p>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42</a:t>
            </a:fld>
            <a:endParaRPr lang="en-US" dirty="0"/>
          </a:p>
        </p:txBody>
      </p:sp>
    </p:spTree>
    <p:extLst>
      <p:ext uri="{BB962C8B-B14F-4D97-AF65-F5344CB8AC3E}">
        <p14:creationId xmlns:p14="http://schemas.microsoft.com/office/powerpoint/2010/main" val="24726026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2133600" y="4267200"/>
            <a:ext cx="5943600" cy="1524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Reduce Phase</a:t>
            </a:r>
          </a:p>
          <a:p>
            <a:pPr algn="ctr"/>
            <a:endParaRPr lang="en-US" dirty="0"/>
          </a:p>
          <a:p>
            <a:pPr algn="ctr"/>
            <a:endParaRPr lang="en-US" dirty="0" smtClean="0"/>
          </a:p>
          <a:p>
            <a:pPr algn="ctr"/>
            <a:endParaRPr lang="en-US" dirty="0"/>
          </a:p>
          <a:p>
            <a:pPr algn="ctr"/>
            <a:endParaRPr lang="en-US" dirty="0"/>
          </a:p>
        </p:txBody>
      </p:sp>
      <p:sp>
        <p:nvSpPr>
          <p:cNvPr id="23" name="Rectangle 22"/>
          <p:cNvSpPr/>
          <p:nvPr/>
        </p:nvSpPr>
        <p:spPr>
          <a:xfrm>
            <a:off x="228600" y="2133600"/>
            <a:ext cx="5943600" cy="1524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Map Phase</a:t>
            </a:r>
          </a:p>
          <a:p>
            <a:pPr algn="ctr"/>
            <a:endParaRPr lang="en-US" dirty="0"/>
          </a:p>
          <a:p>
            <a:pPr algn="ctr"/>
            <a:endParaRPr lang="en-US" dirty="0" smtClean="0"/>
          </a:p>
          <a:p>
            <a:pPr algn="ctr"/>
            <a:endParaRPr lang="en-US" dirty="0"/>
          </a:p>
          <a:p>
            <a:pPr algn="ctr"/>
            <a:endParaRPr lang="en-US" dirty="0"/>
          </a:p>
        </p:txBody>
      </p:sp>
      <p:sp>
        <p:nvSpPr>
          <p:cNvPr id="6" name="Title 5"/>
          <p:cNvSpPr>
            <a:spLocks noGrp="1"/>
          </p:cNvSpPr>
          <p:nvPr>
            <p:ph type="title"/>
          </p:nvPr>
        </p:nvSpPr>
        <p:spPr/>
        <p:txBody>
          <a:bodyPr>
            <a:normAutofit fontScale="90000"/>
          </a:bodyPr>
          <a:lstStyle/>
          <a:p>
            <a:r>
              <a:rPr lang="en-US" dirty="0"/>
              <a:t>MapReduce</a:t>
            </a:r>
            <a:br>
              <a:rPr lang="en-US" dirty="0"/>
            </a:br>
            <a:r>
              <a:rPr lang="en-US" sz="3100" dirty="0"/>
              <a:t>A More Complete Perspective</a:t>
            </a:r>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43</a:t>
            </a:fld>
            <a:endParaRPr lang="en-US" dirty="0"/>
          </a:p>
        </p:txBody>
      </p:sp>
      <p:sp>
        <p:nvSpPr>
          <p:cNvPr id="10" name="Pentagon 9"/>
          <p:cNvSpPr/>
          <p:nvPr/>
        </p:nvSpPr>
        <p:spPr>
          <a:xfrm>
            <a:off x="4572000" y="4800600"/>
            <a:ext cx="1409700" cy="6858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Reduce</a:t>
            </a:r>
            <a:endParaRPr lang="en-US" dirty="0"/>
          </a:p>
        </p:txBody>
      </p:sp>
      <p:sp>
        <p:nvSpPr>
          <p:cNvPr id="11" name="Pentagon 10"/>
          <p:cNvSpPr/>
          <p:nvPr/>
        </p:nvSpPr>
        <p:spPr>
          <a:xfrm>
            <a:off x="5981700" y="4800600"/>
            <a:ext cx="1409700" cy="6858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a:t>
            </a:r>
            <a:endParaRPr lang="en-US" dirty="0"/>
          </a:p>
        </p:txBody>
      </p:sp>
      <p:sp>
        <p:nvSpPr>
          <p:cNvPr id="12" name="Pentagon 11"/>
          <p:cNvSpPr/>
          <p:nvPr/>
        </p:nvSpPr>
        <p:spPr>
          <a:xfrm>
            <a:off x="3124200" y="4800600"/>
            <a:ext cx="1409700" cy="6858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Shuffle &amp; Sort</a:t>
            </a:r>
            <a:endParaRPr lang="en-US" dirty="0"/>
          </a:p>
        </p:txBody>
      </p:sp>
      <p:sp>
        <p:nvSpPr>
          <p:cNvPr id="17" name="Pentagon 16"/>
          <p:cNvSpPr/>
          <p:nvPr/>
        </p:nvSpPr>
        <p:spPr>
          <a:xfrm>
            <a:off x="1790700" y="2667000"/>
            <a:ext cx="1409700" cy="6858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a:t>
            </a:r>
            <a:endParaRPr lang="en-US" dirty="0"/>
          </a:p>
        </p:txBody>
      </p:sp>
      <p:sp>
        <p:nvSpPr>
          <p:cNvPr id="18" name="Pentagon 17"/>
          <p:cNvSpPr/>
          <p:nvPr/>
        </p:nvSpPr>
        <p:spPr>
          <a:xfrm>
            <a:off x="3200400" y="2667000"/>
            <a:ext cx="1409700" cy="6858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Combine</a:t>
            </a:r>
            <a:endParaRPr lang="en-US" dirty="0"/>
          </a:p>
        </p:txBody>
      </p:sp>
      <p:sp>
        <p:nvSpPr>
          <p:cNvPr id="19" name="Pentagon 18"/>
          <p:cNvSpPr/>
          <p:nvPr/>
        </p:nvSpPr>
        <p:spPr>
          <a:xfrm>
            <a:off x="381000" y="2667000"/>
            <a:ext cx="1409700" cy="6858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a:t>
            </a:r>
            <a:endParaRPr lang="en-US" dirty="0"/>
          </a:p>
        </p:txBody>
      </p:sp>
      <p:sp>
        <p:nvSpPr>
          <p:cNvPr id="20" name="Pentagon 19"/>
          <p:cNvSpPr/>
          <p:nvPr/>
        </p:nvSpPr>
        <p:spPr>
          <a:xfrm>
            <a:off x="4610100" y="2667000"/>
            <a:ext cx="1409700" cy="6858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Partition</a:t>
            </a:r>
            <a:endParaRPr lang="en-US" dirty="0"/>
          </a:p>
        </p:txBody>
      </p:sp>
      <p:cxnSp>
        <p:nvCxnSpPr>
          <p:cNvPr id="22" name="Elbow Connector 21"/>
          <p:cNvCxnSpPr>
            <a:stCxn id="20" idx="3"/>
            <a:endCxn id="12" idx="1"/>
          </p:cNvCxnSpPr>
          <p:nvPr/>
        </p:nvCxnSpPr>
        <p:spPr>
          <a:xfrm flipH="1">
            <a:off x="3124200" y="3009900"/>
            <a:ext cx="2895600" cy="2133600"/>
          </a:xfrm>
          <a:prstGeom prst="bentConnector5">
            <a:avLst>
              <a:gd name="adj1" fmla="val -7895"/>
              <a:gd name="adj2" fmla="val 50000"/>
              <a:gd name="adj3" fmla="val 107895"/>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533400" y="3272834"/>
            <a:ext cx="1066800" cy="4953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smtClean="0"/>
              <a:t>Record</a:t>
            </a:r>
          </a:p>
          <a:p>
            <a:pPr algn="ctr"/>
            <a:r>
              <a:rPr lang="en-US" sz="1400" dirty="0" smtClean="0"/>
              <a:t>Reader</a:t>
            </a:r>
            <a:endParaRPr lang="en-US" sz="1400" dirty="0"/>
          </a:p>
        </p:txBody>
      </p:sp>
      <p:sp>
        <p:nvSpPr>
          <p:cNvPr id="26" name="Rectangle 25"/>
          <p:cNvSpPr/>
          <p:nvPr/>
        </p:nvSpPr>
        <p:spPr>
          <a:xfrm>
            <a:off x="1983858" y="3272834"/>
            <a:ext cx="1041991" cy="4953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smtClean="0"/>
              <a:t>Mapper</a:t>
            </a:r>
          </a:p>
        </p:txBody>
      </p:sp>
      <p:sp>
        <p:nvSpPr>
          <p:cNvPr id="27" name="Rectangle 26"/>
          <p:cNvSpPr/>
          <p:nvPr/>
        </p:nvSpPr>
        <p:spPr>
          <a:xfrm>
            <a:off x="3374065" y="3272834"/>
            <a:ext cx="1062370" cy="4953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smtClean="0"/>
              <a:t>Combiner</a:t>
            </a:r>
            <a:endParaRPr lang="en-US" sz="1200" dirty="0" smtClean="0"/>
          </a:p>
        </p:txBody>
      </p:sp>
      <p:sp>
        <p:nvSpPr>
          <p:cNvPr id="28" name="Rectangle 27"/>
          <p:cNvSpPr/>
          <p:nvPr/>
        </p:nvSpPr>
        <p:spPr>
          <a:xfrm>
            <a:off x="4800600" y="3272834"/>
            <a:ext cx="1070787" cy="4953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err="1" smtClean="0"/>
              <a:t>Partitioner</a:t>
            </a:r>
            <a:endParaRPr lang="en-US" sz="1400" dirty="0" smtClean="0"/>
          </a:p>
        </p:txBody>
      </p:sp>
      <p:sp>
        <p:nvSpPr>
          <p:cNvPr id="29" name="Rectangle 28"/>
          <p:cNvSpPr/>
          <p:nvPr/>
        </p:nvSpPr>
        <p:spPr>
          <a:xfrm>
            <a:off x="3374065" y="5410200"/>
            <a:ext cx="1066800" cy="4953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smtClean="0"/>
              <a:t>Combiner</a:t>
            </a:r>
          </a:p>
        </p:txBody>
      </p:sp>
      <p:sp>
        <p:nvSpPr>
          <p:cNvPr id="30" name="Rectangle 29"/>
          <p:cNvSpPr/>
          <p:nvPr/>
        </p:nvSpPr>
        <p:spPr>
          <a:xfrm>
            <a:off x="4824523" y="5410200"/>
            <a:ext cx="1041991" cy="4953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smtClean="0"/>
              <a:t>Reducer</a:t>
            </a:r>
          </a:p>
        </p:txBody>
      </p:sp>
      <p:sp>
        <p:nvSpPr>
          <p:cNvPr id="31" name="Rectangle 30"/>
          <p:cNvSpPr/>
          <p:nvPr/>
        </p:nvSpPr>
        <p:spPr>
          <a:xfrm>
            <a:off x="6214730" y="5410200"/>
            <a:ext cx="1062370" cy="4953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smtClean="0"/>
              <a:t>Output Format</a:t>
            </a:r>
            <a:endParaRPr lang="en-US" sz="1200" dirty="0" smtClean="0"/>
          </a:p>
        </p:txBody>
      </p:sp>
      <p:sp>
        <p:nvSpPr>
          <p:cNvPr id="33" name="Rectangle 32"/>
          <p:cNvSpPr/>
          <p:nvPr/>
        </p:nvSpPr>
        <p:spPr>
          <a:xfrm>
            <a:off x="5480641" y="1981200"/>
            <a:ext cx="1242237" cy="4953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smtClean="0"/>
              <a:t>Key Comparator</a:t>
            </a:r>
          </a:p>
        </p:txBody>
      </p:sp>
      <p:sp>
        <p:nvSpPr>
          <p:cNvPr id="34" name="Rectangle 33"/>
          <p:cNvSpPr/>
          <p:nvPr/>
        </p:nvSpPr>
        <p:spPr>
          <a:xfrm>
            <a:off x="7391400" y="4076700"/>
            <a:ext cx="1242237" cy="4953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smtClean="0"/>
              <a:t>Key Comparator</a:t>
            </a:r>
          </a:p>
        </p:txBody>
      </p:sp>
      <p:sp>
        <p:nvSpPr>
          <p:cNvPr id="35" name="Rectangle 34"/>
          <p:cNvSpPr/>
          <p:nvPr/>
        </p:nvSpPr>
        <p:spPr>
          <a:xfrm>
            <a:off x="381000" y="6096000"/>
            <a:ext cx="1242237" cy="4953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400" dirty="0" smtClean="0"/>
          </a:p>
        </p:txBody>
      </p:sp>
      <p:sp>
        <p:nvSpPr>
          <p:cNvPr id="36" name="TextBox 35"/>
          <p:cNvSpPr txBox="1"/>
          <p:nvPr/>
        </p:nvSpPr>
        <p:spPr>
          <a:xfrm>
            <a:off x="1676400" y="6172200"/>
            <a:ext cx="2452577" cy="338554"/>
          </a:xfrm>
          <a:prstGeom prst="rect">
            <a:avLst/>
          </a:prstGeom>
          <a:noFill/>
        </p:spPr>
        <p:txBody>
          <a:bodyPr wrap="square" rtlCol="0">
            <a:spAutoFit/>
          </a:bodyPr>
          <a:lstStyle/>
          <a:p>
            <a:r>
              <a:rPr lang="en-US" sz="1600" dirty="0" smtClean="0"/>
              <a:t>= Customization Hook</a:t>
            </a:r>
            <a:endParaRPr lang="en-US" sz="1600" dirty="0"/>
          </a:p>
        </p:txBody>
      </p:sp>
    </p:spTree>
    <p:extLst>
      <p:ext uri="{BB962C8B-B14F-4D97-AF65-F5344CB8AC3E}">
        <p14:creationId xmlns:p14="http://schemas.microsoft.com/office/powerpoint/2010/main" val="20794644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Input Format</a:t>
            </a:r>
            <a:br>
              <a:rPr lang="en-US" dirty="0" smtClean="0"/>
            </a:br>
            <a:r>
              <a:rPr lang="en-US" sz="3100" dirty="0" smtClean="0"/>
              <a:t>Record Reader</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record reader translates an input split generated by input format into records. </a:t>
            </a:r>
            <a:endParaRPr lang="en-US" dirty="0" smtClean="0"/>
          </a:p>
          <a:p>
            <a:r>
              <a:rPr lang="en-US" dirty="0" smtClean="0"/>
              <a:t>The </a:t>
            </a:r>
            <a:r>
              <a:rPr lang="en-US" dirty="0"/>
              <a:t>purpose of the record reader is to parse the data into records, but not parse the record itself. </a:t>
            </a:r>
            <a:endParaRPr lang="en-US" dirty="0" smtClean="0"/>
          </a:p>
          <a:p>
            <a:r>
              <a:rPr lang="en-US" dirty="0" smtClean="0"/>
              <a:t>It </a:t>
            </a:r>
            <a:r>
              <a:rPr lang="en-US" dirty="0"/>
              <a:t>passes the data to the mapper in the form of a key/value pair. </a:t>
            </a:r>
            <a:endParaRPr lang="en-US" dirty="0" smtClean="0"/>
          </a:p>
          <a:p>
            <a:r>
              <a:rPr lang="en-US" dirty="0" smtClean="0"/>
              <a:t>Usually </a:t>
            </a:r>
            <a:r>
              <a:rPr lang="en-US" dirty="0"/>
              <a:t>the key in this context is positional information and the value is the chunk of data that composes a record. </a:t>
            </a:r>
            <a:endParaRPr lang="en-US" dirty="0" smtClean="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44</a:t>
            </a:fld>
            <a:endParaRPr lang="en-US" dirty="0"/>
          </a:p>
        </p:txBody>
      </p:sp>
    </p:spTree>
    <p:extLst>
      <p:ext uri="{BB962C8B-B14F-4D97-AF65-F5344CB8AC3E}">
        <p14:creationId xmlns:p14="http://schemas.microsoft.com/office/powerpoint/2010/main" val="24466719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Mapper</a:t>
            </a:r>
            <a:endParaRPr lang="en-US" dirty="0"/>
          </a:p>
        </p:txBody>
      </p:sp>
      <p:sp>
        <p:nvSpPr>
          <p:cNvPr id="3" name="Content Placeholder 2"/>
          <p:cNvSpPr>
            <a:spLocks noGrp="1"/>
          </p:cNvSpPr>
          <p:nvPr>
            <p:ph idx="1"/>
          </p:nvPr>
        </p:nvSpPr>
        <p:spPr/>
        <p:txBody>
          <a:bodyPr/>
          <a:lstStyle/>
          <a:p>
            <a:r>
              <a:rPr lang="en-US" dirty="0"/>
              <a:t>In the mapper, user-provided code is executed on each key/value pair from the record reader to produce zero or more new key/value pairs, called the intermediate pairs. </a:t>
            </a:r>
          </a:p>
          <a:p>
            <a:r>
              <a:rPr lang="en-US" dirty="0"/>
              <a:t>The decision of what is the key and value here is not arbitrary and is very important to what the MapReduce job is accomplishing</a:t>
            </a:r>
          </a:p>
          <a:p>
            <a:r>
              <a:rPr lang="en-US" dirty="0"/>
              <a:t>The key is what the data will be grouped on and the value is the information pertinent to the analysis in the </a:t>
            </a:r>
            <a:r>
              <a:rPr lang="en-US" dirty="0" smtClean="0"/>
              <a:t>reducer</a:t>
            </a:r>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45</a:t>
            </a:fld>
            <a:endParaRPr lang="en-US" dirty="0"/>
          </a:p>
        </p:txBody>
      </p:sp>
    </p:spTree>
    <p:extLst>
      <p:ext uri="{BB962C8B-B14F-4D97-AF65-F5344CB8AC3E}">
        <p14:creationId xmlns:p14="http://schemas.microsoft.com/office/powerpoint/2010/main" val="15766866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Combiner</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combiner, an optional localized reducer, can group data in the map </a:t>
            </a:r>
            <a:r>
              <a:rPr lang="en-US" dirty="0" smtClean="0"/>
              <a:t>phase</a:t>
            </a:r>
          </a:p>
          <a:p>
            <a:r>
              <a:rPr lang="en-US" dirty="0" smtClean="0"/>
              <a:t>It </a:t>
            </a:r>
            <a:r>
              <a:rPr lang="en-US" dirty="0"/>
              <a:t>takes the intermediate keys from the mapper and applies a user-provided method to aggregate values in the small scope of that one mapper. </a:t>
            </a:r>
            <a:endParaRPr lang="en-US" dirty="0" smtClean="0"/>
          </a:p>
          <a:p>
            <a:r>
              <a:rPr lang="en-US" dirty="0" smtClean="0"/>
              <a:t>For </a:t>
            </a:r>
            <a:r>
              <a:rPr lang="en-US" dirty="0"/>
              <a:t>example, because the count of an aggregation is the sum of the counts of each part, you can produce an intermediate count and then sum those intermediate counts for the final result. </a:t>
            </a:r>
            <a:endParaRPr lang="en-US" dirty="0" smtClean="0"/>
          </a:p>
          <a:p>
            <a:r>
              <a:rPr lang="en-US" dirty="0" smtClean="0"/>
              <a:t>In </a:t>
            </a:r>
            <a:r>
              <a:rPr lang="en-US" dirty="0"/>
              <a:t>many situations, this significantly reduces the amount of data that has to move over the network. </a:t>
            </a:r>
            <a:endParaRPr lang="en-US" dirty="0" smtClean="0"/>
          </a:p>
          <a:p>
            <a:r>
              <a:rPr lang="en-US" dirty="0" smtClean="0"/>
              <a:t>Sending</a:t>
            </a:r>
            <a:r>
              <a:rPr lang="en-US" dirty="0"/>
              <a:t> (hello world, 3) requires fewer bytes than sending (hello world, 1) three times over the network</a:t>
            </a:r>
            <a:r>
              <a:rPr lang="en-US" dirty="0" smtClean="0"/>
              <a:t>.</a:t>
            </a:r>
          </a:p>
          <a:p>
            <a:r>
              <a:rPr lang="en-US" dirty="0" smtClean="0"/>
              <a:t>A </a:t>
            </a:r>
            <a:r>
              <a:rPr lang="en-US" dirty="0"/>
              <a:t>combiner is not guaranteed to execute, so it </a:t>
            </a:r>
            <a:r>
              <a:rPr lang="en-US" dirty="0" smtClean="0"/>
              <a:t>is an optional part </a:t>
            </a:r>
            <a:r>
              <a:rPr lang="en-US" dirty="0"/>
              <a:t>of the overall </a:t>
            </a:r>
            <a:r>
              <a:rPr lang="en-US" dirty="0" smtClean="0"/>
              <a:t>algorithm</a:t>
            </a:r>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46</a:t>
            </a:fld>
            <a:endParaRPr lang="en-US" dirty="0"/>
          </a:p>
        </p:txBody>
      </p:sp>
    </p:spTree>
    <p:extLst>
      <p:ext uri="{BB962C8B-B14F-4D97-AF65-F5344CB8AC3E}">
        <p14:creationId xmlns:p14="http://schemas.microsoft.com/office/powerpoint/2010/main" val="13459699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3429000" y="3467101"/>
            <a:ext cx="2057400" cy="125729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Data Node </a:t>
            </a:r>
          </a:p>
          <a:p>
            <a:pPr algn="ctr"/>
            <a:endParaRPr lang="en-US" sz="1100" dirty="0" smtClean="0"/>
          </a:p>
          <a:p>
            <a:pPr algn="ctr"/>
            <a:endParaRPr lang="en-US" dirty="0"/>
          </a:p>
          <a:p>
            <a:pPr algn="ctr"/>
            <a:endParaRPr lang="en-US" dirty="0"/>
          </a:p>
          <a:p>
            <a:pPr algn="ctr"/>
            <a:endParaRPr lang="en-US" dirty="0"/>
          </a:p>
        </p:txBody>
      </p:sp>
      <p:sp>
        <p:nvSpPr>
          <p:cNvPr id="31" name="Rectangle 30"/>
          <p:cNvSpPr/>
          <p:nvPr/>
        </p:nvSpPr>
        <p:spPr>
          <a:xfrm>
            <a:off x="6781800" y="1600200"/>
            <a:ext cx="2057400" cy="419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Data Node </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30" name="Rectangle 29"/>
          <p:cNvSpPr/>
          <p:nvPr/>
        </p:nvSpPr>
        <p:spPr>
          <a:xfrm>
            <a:off x="152400" y="1600200"/>
            <a:ext cx="2057400" cy="419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Data Node </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2" name="Title 1"/>
          <p:cNvSpPr>
            <a:spLocks noGrp="1"/>
          </p:cNvSpPr>
          <p:nvPr>
            <p:ph type="title"/>
          </p:nvPr>
        </p:nvSpPr>
        <p:spPr/>
        <p:txBody>
          <a:bodyPr/>
          <a:lstStyle/>
          <a:p>
            <a:r>
              <a:rPr lang="en-US" dirty="0" smtClean="0"/>
              <a:t>Combiner</a:t>
            </a:r>
            <a:endParaRPr lang="en-US" dirty="0"/>
          </a:p>
        </p:txBody>
      </p:sp>
      <p:sp>
        <p:nvSpPr>
          <p:cNvPr id="3" name="Footer Placeholder 2"/>
          <p:cNvSpPr>
            <a:spLocks noGrp="1"/>
          </p:cNvSpPr>
          <p:nvPr>
            <p:ph type="ftr" sz="quarter" idx="11"/>
          </p:nvPr>
        </p:nvSpPr>
        <p:spPr/>
        <p:txBody>
          <a:bodyPr/>
          <a:lstStyle/>
          <a:p>
            <a:r>
              <a:rPr lang="en-US" smtClean="0"/>
              <a:t>CS595 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47</a:t>
            </a:fld>
            <a:endParaRPr lang="en-US" dirty="0"/>
          </a:p>
        </p:txBody>
      </p:sp>
      <p:sp>
        <p:nvSpPr>
          <p:cNvPr id="7" name="Rectangle 6"/>
          <p:cNvSpPr/>
          <p:nvPr/>
        </p:nvSpPr>
        <p:spPr>
          <a:xfrm>
            <a:off x="2667000" y="1600200"/>
            <a:ext cx="3733800" cy="1752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HDFS File</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5" name="Rectangle 4"/>
          <p:cNvSpPr/>
          <p:nvPr/>
        </p:nvSpPr>
        <p:spPr>
          <a:xfrm>
            <a:off x="2819400" y="1981200"/>
            <a:ext cx="3352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Hello Hadoop world, hello</a:t>
            </a:r>
            <a:endParaRPr lang="en-US" dirty="0"/>
          </a:p>
        </p:txBody>
      </p:sp>
      <p:sp>
        <p:nvSpPr>
          <p:cNvPr id="6" name="Rectangle 5"/>
          <p:cNvSpPr/>
          <p:nvPr/>
        </p:nvSpPr>
        <p:spPr>
          <a:xfrm>
            <a:off x="2819400" y="2667000"/>
            <a:ext cx="3352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Goodbye sad </a:t>
            </a:r>
            <a:r>
              <a:rPr lang="en-US" dirty="0" err="1" smtClean="0"/>
              <a:t>sad</a:t>
            </a:r>
            <a:r>
              <a:rPr lang="en-US" dirty="0" smtClean="0"/>
              <a:t> world</a:t>
            </a:r>
            <a:endParaRPr lang="en-US" dirty="0"/>
          </a:p>
        </p:txBody>
      </p:sp>
      <p:sp>
        <p:nvSpPr>
          <p:cNvPr id="8" name="Rectangle 7"/>
          <p:cNvSpPr/>
          <p:nvPr/>
        </p:nvSpPr>
        <p:spPr>
          <a:xfrm>
            <a:off x="228600" y="3352800"/>
            <a:ext cx="1752600" cy="1752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&lt;Hello, 1&gt;</a:t>
            </a:r>
          </a:p>
          <a:p>
            <a:pPr algn="ctr"/>
            <a:r>
              <a:rPr lang="en-US" dirty="0" smtClean="0"/>
              <a:t>&lt;Hadoop, 1&gt;</a:t>
            </a:r>
          </a:p>
          <a:p>
            <a:pPr algn="ctr"/>
            <a:r>
              <a:rPr lang="en-US" dirty="0" smtClean="0"/>
              <a:t>&lt;hello, 1&gt;</a:t>
            </a:r>
          </a:p>
          <a:p>
            <a:pPr algn="ctr"/>
            <a:r>
              <a:rPr lang="en-US" dirty="0" smtClean="0"/>
              <a:t>&lt;world, 1&gt;</a:t>
            </a:r>
            <a:endParaRPr lang="en-US" dirty="0"/>
          </a:p>
        </p:txBody>
      </p:sp>
      <p:sp>
        <p:nvSpPr>
          <p:cNvPr id="9" name="Rectangle 8"/>
          <p:cNvSpPr/>
          <p:nvPr/>
        </p:nvSpPr>
        <p:spPr>
          <a:xfrm>
            <a:off x="7010400" y="3352800"/>
            <a:ext cx="1752600" cy="1752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&lt;Goodbye, 1&gt;</a:t>
            </a:r>
          </a:p>
          <a:p>
            <a:pPr algn="ctr"/>
            <a:r>
              <a:rPr lang="en-US" b="1" i="1" dirty="0" smtClean="0"/>
              <a:t>&lt;sad, 2&gt;</a:t>
            </a:r>
          </a:p>
          <a:p>
            <a:pPr algn="ctr"/>
            <a:r>
              <a:rPr lang="en-US" dirty="0" smtClean="0"/>
              <a:t>&lt;world, 1&gt;</a:t>
            </a:r>
          </a:p>
          <a:p>
            <a:pPr algn="ctr"/>
            <a:endParaRPr lang="en-US" dirty="0"/>
          </a:p>
        </p:txBody>
      </p:sp>
      <p:sp>
        <p:nvSpPr>
          <p:cNvPr id="10" name="Rectangle 9"/>
          <p:cNvSpPr/>
          <p:nvPr/>
        </p:nvSpPr>
        <p:spPr>
          <a:xfrm>
            <a:off x="3200400" y="4876800"/>
            <a:ext cx="2514600" cy="1905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HDFS File</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cxnSp>
        <p:nvCxnSpPr>
          <p:cNvPr id="13" name="Elbow Connector 12"/>
          <p:cNvCxnSpPr>
            <a:stCxn id="5" idx="1"/>
            <a:endCxn id="8" idx="0"/>
          </p:cNvCxnSpPr>
          <p:nvPr/>
        </p:nvCxnSpPr>
        <p:spPr>
          <a:xfrm rot="10800000" flipV="1">
            <a:off x="1104900" y="2247900"/>
            <a:ext cx="1714500" cy="11049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endCxn id="9" idx="0"/>
          </p:cNvCxnSpPr>
          <p:nvPr/>
        </p:nvCxnSpPr>
        <p:spPr>
          <a:xfrm>
            <a:off x="6172200" y="2781300"/>
            <a:ext cx="1714500" cy="5715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733800" y="3810000"/>
            <a:ext cx="1371600" cy="7239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Reducer</a:t>
            </a:r>
            <a:endParaRPr lang="en-US" dirty="0"/>
          </a:p>
        </p:txBody>
      </p:sp>
      <p:sp>
        <p:nvSpPr>
          <p:cNvPr id="17" name="Rectangle 16"/>
          <p:cNvSpPr/>
          <p:nvPr/>
        </p:nvSpPr>
        <p:spPr>
          <a:xfrm>
            <a:off x="533400" y="2019300"/>
            <a:ext cx="1371600" cy="7239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Mapper</a:t>
            </a:r>
            <a:endParaRPr lang="en-US" dirty="0"/>
          </a:p>
        </p:txBody>
      </p:sp>
      <p:sp>
        <p:nvSpPr>
          <p:cNvPr id="18" name="Rectangle 17"/>
          <p:cNvSpPr/>
          <p:nvPr/>
        </p:nvSpPr>
        <p:spPr>
          <a:xfrm>
            <a:off x="7200900" y="2370364"/>
            <a:ext cx="1371600" cy="7239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Mapper</a:t>
            </a:r>
            <a:endParaRPr lang="en-US" dirty="0"/>
          </a:p>
        </p:txBody>
      </p:sp>
      <p:cxnSp>
        <p:nvCxnSpPr>
          <p:cNvPr id="20" name="Elbow Connector 19"/>
          <p:cNvCxnSpPr>
            <a:stCxn id="8" idx="3"/>
            <a:endCxn id="16" idx="1"/>
          </p:cNvCxnSpPr>
          <p:nvPr/>
        </p:nvCxnSpPr>
        <p:spPr>
          <a:xfrm flipV="1">
            <a:off x="1981200" y="4171950"/>
            <a:ext cx="1752600" cy="57150"/>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9" idx="1"/>
            <a:endCxn id="16" idx="3"/>
          </p:cNvCxnSpPr>
          <p:nvPr/>
        </p:nvCxnSpPr>
        <p:spPr>
          <a:xfrm rot="10800000">
            <a:off x="5105400" y="4171950"/>
            <a:ext cx="1905000" cy="57150"/>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493604" y="5181600"/>
            <a:ext cx="1803951"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&lt;Goodbye, 1&gt;</a:t>
            </a:r>
          </a:p>
          <a:p>
            <a:pPr algn="ctr"/>
            <a:r>
              <a:rPr lang="en-US" sz="1600" dirty="0" smtClean="0"/>
              <a:t>&lt;Hadoop, 1&gt;</a:t>
            </a:r>
          </a:p>
          <a:p>
            <a:pPr algn="ctr"/>
            <a:r>
              <a:rPr lang="en-US" sz="1600" dirty="0" smtClean="0"/>
              <a:t>&lt;Hello, 1&gt;</a:t>
            </a:r>
          </a:p>
          <a:p>
            <a:pPr algn="ctr"/>
            <a:r>
              <a:rPr lang="en-US" sz="1600" dirty="0" smtClean="0"/>
              <a:t>&lt;hello, 1&gt;</a:t>
            </a:r>
          </a:p>
          <a:p>
            <a:pPr algn="ctr"/>
            <a:r>
              <a:rPr lang="en-US" sz="1600" dirty="0" smtClean="0"/>
              <a:t>&lt;sad, 2&gt;</a:t>
            </a:r>
          </a:p>
          <a:p>
            <a:pPr algn="ctr"/>
            <a:r>
              <a:rPr lang="en-US" sz="1600" dirty="0" smtClean="0"/>
              <a:t>&lt;world, 2&gt;</a:t>
            </a:r>
          </a:p>
        </p:txBody>
      </p:sp>
      <p:cxnSp>
        <p:nvCxnSpPr>
          <p:cNvPr id="25" name="Straight Arrow Connector 24"/>
          <p:cNvCxnSpPr>
            <a:stCxn id="16" idx="2"/>
            <a:endCxn id="10" idx="0"/>
          </p:cNvCxnSpPr>
          <p:nvPr/>
        </p:nvCxnSpPr>
        <p:spPr>
          <a:xfrm>
            <a:off x="4419600" y="4533900"/>
            <a:ext cx="38100" cy="3429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743200" y="2057400"/>
            <a:ext cx="609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smtClean="0"/>
              <a:t>Block </a:t>
            </a:r>
          </a:p>
          <a:p>
            <a:pPr algn="ctr"/>
            <a:r>
              <a:rPr lang="en-US" sz="1200" dirty="0" smtClean="0"/>
              <a:t>1</a:t>
            </a:r>
            <a:endParaRPr lang="en-US" sz="1200" dirty="0"/>
          </a:p>
        </p:txBody>
      </p:sp>
      <p:sp>
        <p:nvSpPr>
          <p:cNvPr id="29" name="Rectangle 28"/>
          <p:cNvSpPr/>
          <p:nvPr/>
        </p:nvSpPr>
        <p:spPr>
          <a:xfrm>
            <a:off x="2743200" y="2743200"/>
            <a:ext cx="609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smtClean="0"/>
              <a:t>Block </a:t>
            </a:r>
          </a:p>
          <a:p>
            <a:pPr algn="ctr"/>
            <a:r>
              <a:rPr lang="en-US" sz="1200" dirty="0"/>
              <a:t>2</a:t>
            </a:r>
          </a:p>
        </p:txBody>
      </p:sp>
      <p:sp>
        <p:nvSpPr>
          <p:cNvPr id="11" name="Rectangle 10"/>
          <p:cNvSpPr/>
          <p:nvPr/>
        </p:nvSpPr>
        <p:spPr>
          <a:xfrm>
            <a:off x="1295400" y="2618014"/>
            <a:ext cx="914400" cy="27758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300" dirty="0" smtClean="0"/>
              <a:t>Combiner</a:t>
            </a:r>
            <a:endParaRPr lang="en-US" sz="1300" dirty="0"/>
          </a:p>
        </p:txBody>
      </p:sp>
      <p:sp>
        <p:nvSpPr>
          <p:cNvPr id="27" name="Rectangle 26"/>
          <p:cNvSpPr/>
          <p:nvPr/>
        </p:nvSpPr>
        <p:spPr>
          <a:xfrm>
            <a:off x="6781800" y="2922814"/>
            <a:ext cx="914400" cy="27758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300" dirty="0" smtClean="0"/>
              <a:t>Combiner</a:t>
            </a:r>
            <a:endParaRPr lang="en-US" sz="1300" dirty="0"/>
          </a:p>
        </p:txBody>
      </p:sp>
    </p:spTree>
    <p:extLst>
      <p:ext uri="{BB962C8B-B14F-4D97-AF65-F5344CB8AC3E}">
        <p14:creationId xmlns:p14="http://schemas.microsoft.com/office/powerpoint/2010/main" val="29533969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Combiner</a:t>
            </a:r>
            <a:br>
              <a:rPr lang="en-US" dirty="0" smtClean="0"/>
            </a:br>
            <a:r>
              <a:rPr lang="en-US" sz="3100" dirty="0" smtClean="0"/>
              <a:t>Word Count Example</a:t>
            </a:r>
            <a:endParaRPr lang="en-US" sz="3100" dirty="0"/>
          </a:p>
        </p:txBody>
      </p:sp>
      <p:sp>
        <p:nvSpPr>
          <p:cNvPr id="12" name="Content Placeholder 11"/>
          <p:cNvSpPr>
            <a:spLocks noGrp="1"/>
          </p:cNvSpPr>
          <p:nvPr>
            <p:ph idx="1"/>
          </p:nvPr>
        </p:nvSpPr>
        <p:spPr>
          <a:xfrm>
            <a:off x="457200" y="1524000"/>
            <a:ext cx="8229600" cy="4876800"/>
          </a:xfrm>
        </p:spPr>
        <p:txBody>
          <a:bodyPr>
            <a:noAutofit/>
          </a:bodyPr>
          <a:lstStyle/>
          <a:p>
            <a:pPr marL="0" indent="0">
              <a:buNone/>
            </a:pPr>
            <a:r>
              <a:rPr lang="en-US" sz="1500" dirty="0" smtClean="0">
                <a:latin typeface="Courier"/>
                <a:cs typeface="Courier"/>
              </a:rPr>
              <a:t>from </a:t>
            </a:r>
            <a:r>
              <a:rPr lang="en-US" sz="1500" dirty="0" err="1" smtClean="0">
                <a:latin typeface="Courier"/>
                <a:cs typeface="Courier"/>
              </a:rPr>
              <a:t>mrjob.job</a:t>
            </a:r>
            <a:r>
              <a:rPr lang="en-US" sz="1500" dirty="0" smtClean="0">
                <a:latin typeface="Courier"/>
                <a:cs typeface="Courier"/>
              </a:rPr>
              <a:t> import </a:t>
            </a:r>
            <a:r>
              <a:rPr lang="en-US" sz="1500" dirty="0" err="1" smtClean="0">
                <a:latin typeface="Courier"/>
                <a:cs typeface="Courier"/>
              </a:rPr>
              <a:t>MRJob</a:t>
            </a:r>
            <a:endParaRPr lang="en-US" sz="1500" dirty="0" smtClean="0">
              <a:latin typeface="Courier"/>
              <a:cs typeface="Courier"/>
            </a:endParaRPr>
          </a:p>
          <a:p>
            <a:pPr marL="0" indent="0">
              <a:buNone/>
            </a:pPr>
            <a:r>
              <a:rPr lang="en-US" sz="1500" dirty="0" smtClean="0">
                <a:latin typeface="Courier"/>
                <a:cs typeface="Courier"/>
              </a:rPr>
              <a:t>import re</a:t>
            </a:r>
          </a:p>
          <a:p>
            <a:pPr marL="0" indent="0">
              <a:buNone/>
            </a:pPr>
            <a:endParaRPr lang="en-US" sz="1500" dirty="0" smtClean="0">
              <a:latin typeface="Courier"/>
              <a:cs typeface="Courier"/>
            </a:endParaRPr>
          </a:p>
          <a:p>
            <a:pPr marL="0" indent="0">
              <a:buNone/>
            </a:pPr>
            <a:r>
              <a:rPr lang="en-US" sz="1500" dirty="0" smtClean="0">
                <a:latin typeface="Courier"/>
                <a:cs typeface="Courier"/>
              </a:rPr>
              <a:t>WORD_RE = </a:t>
            </a:r>
            <a:r>
              <a:rPr lang="en-US" sz="1500" dirty="0" err="1" smtClean="0">
                <a:latin typeface="Courier"/>
                <a:cs typeface="Courier"/>
              </a:rPr>
              <a:t>re.compile</a:t>
            </a:r>
            <a:r>
              <a:rPr lang="en-US" sz="1500" dirty="0" smtClean="0">
                <a:latin typeface="Courier"/>
                <a:cs typeface="Courier"/>
              </a:rPr>
              <a:t>(r"[\w']+")</a:t>
            </a:r>
          </a:p>
          <a:p>
            <a:pPr marL="0" indent="0">
              <a:buNone/>
            </a:pPr>
            <a:endParaRPr lang="en-US" sz="1500" dirty="0" smtClean="0">
              <a:latin typeface="Courier"/>
              <a:cs typeface="Courier"/>
            </a:endParaRPr>
          </a:p>
          <a:p>
            <a:pPr marL="0" indent="0">
              <a:buNone/>
            </a:pPr>
            <a:r>
              <a:rPr lang="en-US" sz="1500" dirty="0" smtClean="0">
                <a:latin typeface="Courier"/>
                <a:cs typeface="Courier"/>
              </a:rPr>
              <a:t>class </a:t>
            </a:r>
            <a:r>
              <a:rPr lang="en-US" sz="1500" dirty="0" err="1" smtClean="0">
                <a:latin typeface="Courier"/>
                <a:cs typeface="Courier"/>
              </a:rPr>
              <a:t>MRWordCount</a:t>
            </a:r>
            <a:r>
              <a:rPr lang="en-US" sz="1500" dirty="0" smtClean="0">
                <a:latin typeface="Courier"/>
                <a:cs typeface="Courier"/>
              </a:rPr>
              <a:t>(</a:t>
            </a:r>
            <a:r>
              <a:rPr lang="en-US" sz="1500" dirty="0" err="1" smtClean="0">
                <a:latin typeface="Courier"/>
                <a:cs typeface="Courier"/>
              </a:rPr>
              <a:t>MRJob</a:t>
            </a:r>
            <a:r>
              <a:rPr lang="en-US" sz="1500" dirty="0" smtClean="0">
                <a:latin typeface="Courier"/>
                <a:cs typeface="Courier"/>
              </a:rPr>
              <a:t>):</a:t>
            </a:r>
          </a:p>
          <a:p>
            <a:pPr marL="0" indent="0">
              <a:buNone/>
            </a:pPr>
            <a:endParaRPr lang="en-US" sz="1500" dirty="0" smtClean="0">
              <a:latin typeface="Courier"/>
              <a:cs typeface="Courier"/>
            </a:endParaRPr>
          </a:p>
          <a:p>
            <a:pPr marL="0" indent="0">
              <a:buNone/>
            </a:pPr>
            <a:r>
              <a:rPr lang="en-US" sz="1500" dirty="0" smtClean="0">
                <a:latin typeface="Courier"/>
                <a:cs typeface="Courier"/>
              </a:rPr>
              <a:t>    </a:t>
            </a:r>
            <a:r>
              <a:rPr lang="en-US" sz="1500" dirty="0" err="1" smtClean="0">
                <a:latin typeface="Courier"/>
                <a:cs typeface="Courier"/>
              </a:rPr>
              <a:t>def</a:t>
            </a:r>
            <a:r>
              <a:rPr lang="en-US" sz="1500" dirty="0" smtClean="0">
                <a:latin typeface="Courier"/>
                <a:cs typeface="Courier"/>
              </a:rPr>
              <a:t> mapper(self, _, line):</a:t>
            </a:r>
          </a:p>
          <a:p>
            <a:pPr marL="0" indent="0">
              <a:buNone/>
            </a:pPr>
            <a:r>
              <a:rPr lang="en-US" sz="1500" dirty="0" smtClean="0">
                <a:latin typeface="Courier"/>
                <a:cs typeface="Courier"/>
              </a:rPr>
              <a:t>        for word in </a:t>
            </a:r>
            <a:r>
              <a:rPr lang="en-US" sz="1500" dirty="0" err="1" smtClean="0">
                <a:latin typeface="Courier"/>
                <a:cs typeface="Courier"/>
              </a:rPr>
              <a:t>WORD_RE.findall</a:t>
            </a:r>
            <a:r>
              <a:rPr lang="en-US" sz="1500" dirty="0" smtClean="0">
                <a:latin typeface="Courier"/>
                <a:cs typeface="Courier"/>
              </a:rPr>
              <a:t>(line):</a:t>
            </a:r>
          </a:p>
          <a:p>
            <a:pPr marL="0" indent="0">
              <a:buNone/>
            </a:pPr>
            <a:r>
              <a:rPr lang="en-US" sz="1500" dirty="0" smtClean="0">
                <a:latin typeface="Courier"/>
                <a:cs typeface="Courier"/>
              </a:rPr>
              <a:t>            yield (</a:t>
            </a:r>
            <a:r>
              <a:rPr lang="en-US" sz="1500" dirty="0" err="1" smtClean="0">
                <a:latin typeface="Courier"/>
                <a:cs typeface="Courier"/>
              </a:rPr>
              <a:t>word.lower</a:t>
            </a:r>
            <a:r>
              <a:rPr lang="en-US" sz="1500" dirty="0" smtClean="0">
                <a:latin typeface="Courier"/>
                <a:cs typeface="Courier"/>
              </a:rPr>
              <a:t>(), 1)</a:t>
            </a:r>
          </a:p>
          <a:p>
            <a:pPr marL="0" indent="0">
              <a:buNone/>
            </a:pPr>
            <a:endParaRPr lang="en-US" sz="1500" dirty="0" smtClean="0">
              <a:latin typeface="Courier"/>
              <a:cs typeface="Courier"/>
            </a:endParaRPr>
          </a:p>
          <a:p>
            <a:pPr marL="0" indent="0">
              <a:buNone/>
            </a:pPr>
            <a:r>
              <a:rPr lang="en-US" sz="1500" dirty="0" smtClean="0">
                <a:solidFill>
                  <a:srgbClr val="0070C0"/>
                </a:solidFill>
              </a:rPr>
              <a:t>     </a:t>
            </a:r>
            <a:r>
              <a:rPr lang="en-US" sz="1500" dirty="0" err="1" smtClean="0">
                <a:solidFill>
                  <a:srgbClr val="0070C0"/>
                </a:solidFill>
              </a:rPr>
              <a:t>def</a:t>
            </a:r>
            <a:r>
              <a:rPr lang="en-US" sz="1500" dirty="0" smtClean="0">
                <a:solidFill>
                  <a:srgbClr val="0070C0"/>
                </a:solidFill>
              </a:rPr>
              <a:t> combiner(self, word, counts): # optimization: sum the words we've seen so far </a:t>
            </a:r>
          </a:p>
          <a:p>
            <a:pPr marL="0" indent="0">
              <a:buNone/>
            </a:pPr>
            <a:r>
              <a:rPr lang="en-US" sz="1500" dirty="0" smtClean="0">
                <a:solidFill>
                  <a:srgbClr val="0070C0"/>
                </a:solidFill>
              </a:rPr>
              <a:t>       yield (word, sum(counts)) </a:t>
            </a:r>
            <a:endParaRPr lang="en-US" sz="1500" dirty="0" smtClean="0">
              <a:solidFill>
                <a:srgbClr val="0070C0"/>
              </a:solidFill>
              <a:latin typeface="Courier"/>
              <a:cs typeface="Courier"/>
            </a:endParaRPr>
          </a:p>
          <a:p>
            <a:pPr marL="0" indent="0">
              <a:buNone/>
            </a:pPr>
            <a:endParaRPr lang="en-US" sz="1500" dirty="0" smtClean="0">
              <a:latin typeface="Courier"/>
              <a:cs typeface="Courier"/>
            </a:endParaRPr>
          </a:p>
          <a:p>
            <a:pPr marL="0" indent="0">
              <a:buNone/>
            </a:pPr>
            <a:r>
              <a:rPr lang="en-US" sz="1500" dirty="0" smtClean="0">
                <a:latin typeface="Courier"/>
                <a:cs typeface="Courier"/>
              </a:rPr>
              <a:t>    </a:t>
            </a:r>
            <a:r>
              <a:rPr lang="en-US" sz="1500" dirty="0" err="1" smtClean="0">
                <a:latin typeface="Courier"/>
                <a:cs typeface="Courier"/>
              </a:rPr>
              <a:t>def</a:t>
            </a:r>
            <a:r>
              <a:rPr lang="en-US" sz="1500" dirty="0" smtClean="0">
                <a:latin typeface="Courier"/>
                <a:cs typeface="Courier"/>
              </a:rPr>
              <a:t> reducer(self, word, counts):</a:t>
            </a:r>
          </a:p>
          <a:p>
            <a:pPr marL="0" indent="0">
              <a:buNone/>
            </a:pPr>
            <a:r>
              <a:rPr lang="en-US" sz="1500" dirty="0" smtClean="0">
                <a:latin typeface="Courier"/>
                <a:cs typeface="Courier"/>
              </a:rPr>
              <a:t>        yield (word, sum(counts))</a:t>
            </a:r>
          </a:p>
          <a:p>
            <a:pPr marL="0" indent="0">
              <a:buNone/>
            </a:pPr>
            <a:endParaRPr lang="en-US" sz="1500" dirty="0" smtClean="0">
              <a:latin typeface="Courier"/>
              <a:cs typeface="Courier"/>
            </a:endParaRPr>
          </a:p>
          <a:p>
            <a:pPr marL="0" indent="0">
              <a:buNone/>
            </a:pPr>
            <a:r>
              <a:rPr lang="fr-FR" sz="1500" dirty="0" smtClean="0">
                <a:latin typeface="Courier"/>
                <a:cs typeface="Courier"/>
              </a:rPr>
              <a:t>if __</a:t>
            </a:r>
            <a:r>
              <a:rPr lang="fr-FR" sz="1500" dirty="0" err="1" smtClean="0">
                <a:latin typeface="Courier"/>
                <a:cs typeface="Courier"/>
              </a:rPr>
              <a:t>name</a:t>
            </a:r>
            <a:r>
              <a:rPr lang="fr-FR" sz="1500" dirty="0" smtClean="0">
                <a:latin typeface="Courier"/>
                <a:cs typeface="Courier"/>
              </a:rPr>
              <a:t>__ == '__main__':</a:t>
            </a:r>
          </a:p>
          <a:p>
            <a:pPr marL="0" indent="0">
              <a:buNone/>
            </a:pPr>
            <a:r>
              <a:rPr lang="fr-FR" sz="1500" dirty="0" smtClean="0">
                <a:latin typeface="Courier"/>
                <a:cs typeface="Courier"/>
              </a:rPr>
              <a:t>     </a:t>
            </a:r>
            <a:r>
              <a:rPr lang="fr-FR" sz="1500" dirty="0" err="1" smtClean="0">
                <a:latin typeface="Courier"/>
                <a:cs typeface="Courier"/>
              </a:rPr>
              <a:t>MRWordCount.run</a:t>
            </a:r>
            <a:r>
              <a:rPr lang="fr-FR" sz="1500" dirty="0" smtClean="0">
                <a:latin typeface="Courier"/>
                <a:cs typeface="Courier"/>
              </a:rPr>
              <a:t>()</a:t>
            </a:r>
            <a:endParaRPr lang="en-US" sz="1500" dirty="0">
              <a:latin typeface="Courier"/>
              <a:cs typeface="Courier"/>
            </a:endParaRPr>
          </a:p>
        </p:txBody>
      </p:sp>
      <p:sp>
        <p:nvSpPr>
          <p:cNvPr id="3" name="Footer Placeholder 2"/>
          <p:cNvSpPr>
            <a:spLocks noGrp="1"/>
          </p:cNvSpPr>
          <p:nvPr>
            <p:ph type="ftr" sz="quarter" idx="11"/>
          </p:nvPr>
        </p:nvSpPr>
        <p:spPr/>
        <p:txBody>
          <a:bodyPr/>
          <a:lstStyle/>
          <a:p>
            <a:r>
              <a:rPr lang="en-US" smtClean="0"/>
              <a:t>CS595 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48</a:t>
            </a:fld>
            <a:endParaRPr lang="en-US" dirty="0"/>
          </a:p>
        </p:txBody>
      </p:sp>
    </p:spTree>
    <p:extLst>
      <p:ext uri="{BB962C8B-B14F-4D97-AF65-F5344CB8AC3E}">
        <p14:creationId xmlns:p14="http://schemas.microsoft.com/office/powerpoint/2010/main" val="1255666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Partitioner</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a:t>
            </a:r>
            <a:r>
              <a:rPr lang="en-US" dirty="0" err="1"/>
              <a:t>partitioner</a:t>
            </a:r>
            <a:r>
              <a:rPr lang="en-US" dirty="0"/>
              <a:t> takes the intermediate key/value pairs from the mapper (or combiner if it is being used) and splits them up into shards, one shard per reducer. </a:t>
            </a:r>
            <a:endParaRPr lang="en-US" dirty="0" smtClean="0"/>
          </a:p>
          <a:p>
            <a:r>
              <a:rPr lang="en-US" dirty="0" smtClean="0"/>
              <a:t>By </a:t>
            </a:r>
            <a:r>
              <a:rPr lang="en-US" dirty="0"/>
              <a:t>default, the </a:t>
            </a:r>
            <a:r>
              <a:rPr lang="en-US" dirty="0" err="1"/>
              <a:t>partitioner</a:t>
            </a:r>
            <a:r>
              <a:rPr lang="en-US" dirty="0"/>
              <a:t> interrogates the object for its hash code, which is typically an md5sum. </a:t>
            </a:r>
            <a:endParaRPr lang="en-US" dirty="0" smtClean="0"/>
          </a:p>
          <a:p>
            <a:r>
              <a:rPr lang="en-US" dirty="0" smtClean="0"/>
              <a:t>Then</a:t>
            </a:r>
            <a:r>
              <a:rPr lang="en-US" dirty="0"/>
              <a:t>, the </a:t>
            </a:r>
            <a:r>
              <a:rPr lang="en-US" dirty="0" err="1"/>
              <a:t>partitioner</a:t>
            </a:r>
            <a:r>
              <a:rPr lang="en-US" dirty="0"/>
              <a:t> performs a modulus operation by the number of reducers: </a:t>
            </a:r>
            <a:r>
              <a:rPr lang="en-US" dirty="0" err="1"/>
              <a:t>key.hashCode</a:t>
            </a:r>
            <a:r>
              <a:rPr lang="en-US" dirty="0"/>
              <a:t>() % (number of reducers</a:t>
            </a:r>
            <a:r>
              <a:rPr lang="en-US" dirty="0" smtClean="0"/>
              <a:t>)</a:t>
            </a:r>
            <a:endParaRPr lang="en-US" dirty="0"/>
          </a:p>
          <a:p>
            <a:r>
              <a:rPr lang="en-US" dirty="0" smtClean="0"/>
              <a:t>This </a:t>
            </a:r>
            <a:r>
              <a:rPr lang="en-US" dirty="0"/>
              <a:t>randomly distributes the </a:t>
            </a:r>
            <a:r>
              <a:rPr lang="en-US" dirty="0" err="1"/>
              <a:t>keyspace</a:t>
            </a:r>
            <a:r>
              <a:rPr lang="en-US" dirty="0"/>
              <a:t> evenly over the reducers, but still ensures that keys with the same value in different mappers end up at the same reducer. </a:t>
            </a:r>
            <a:endParaRPr lang="en-US" dirty="0" smtClean="0"/>
          </a:p>
          <a:p>
            <a:r>
              <a:rPr lang="en-US" dirty="0" smtClean="0"/>
              <a:t>The </a:t>
            </a:r>
            <a:r>
              <a:rPr lang="en-US" dirty="0"/>
              <a:t>default behavior of the </a:t>
            </a:r>
            <a:r>
              <a:rPr lang="en-US" dirty="0" err="1"/>
              <a:t>partitioner</a:t>
            </a:r>
            <a:r>
              <a:rPr lang="en-US" dirty="0"/>
              <a:t> can be customized, and will be in some more advanced patterns, such as </a:t>
            </a:r>
            <a:r>
              <a:rPr lang="en-US" dirty="0" smtClean="0"/>
              <a:t>sorting</a:t>
            </a:r>
          </a:p>
          <a:p>
            <a:r>
              <a:rPr lang="en-US" dirty="0" smtClean="0"/>
              <a:t>However</a:t>
            </a:r>
            <a:r>
              <a:rPr lang="en-US" dirty="0"/>
              <a:t>, changing the </a:t>
            </a:r>
            <a:r>
              <a:rPr lang="en-US" dirty="0" err="1"/>
              <a:t>partitioner</a:t>
            </a:r>
            <a:r>
              <a:rPr lang="en-US" dirty="0"/>
              <a:t> is rarely necessary. </a:t>
            </a:r>
            <a:endParaRPr lang="en-US" dirty="0" smtClean="0"/>
          </a:p>
          <a:p>
            <a:r>
              <a:rPr lang="en-US" dirty="0" smtClean="0"/>
              <a:t>The </a:t>
            </a:r>
            <a:r>
              <a:rPr lang="en-US" dirty="0"/>
              <a:t>partitioned data is written to the local file system for each map task and waits to be pulled by its respective reducer.</a:t>
            </a:r>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49</a:t>
            </a:fld>
            <a:endParaRPr lang="en-US" dirty="0"/>
          </a:p>
        </p:txBody>
      </p:sp>
    </p:spTree>
    <p:extLst>
      <p:ext uri="{BB962C8B-B14F-4D97-AF65-F5344CB8AC3E}">
        <p14:creationId xmlns:p14="http://schemas.microsoft.com/office/powerpoint/2010/main" val="3712612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ight Arrow 5"/>
          <p:cNvSpPr/>
          <p:nvPr/>
        </p:nvSpPr>
        <p:spPr>
          <a:xfrm>
            <a:off x="152400" y="2590800"/>
            <a:ext cx="8839200"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   MapReduce Concepts</a:t>
            </a:r>
            <a:endParaRPr lang="en-US" dirty="0"/>
          </a:p>
        </p:txBody>
      </p:sp>
      <p:sp>
        <p:nvSpPr>
          <p:cNvPr id="3" name="Footer Placeholder 2"/>
          <p:cNvSpPr>
            <a:spLocks noGrp="1"/>
          </p:cNvSpPr>
          <p:nvPr>
            <p:ph type="ftr" sz="quarter" idx="11"/>
          </p:nvPr>
        </p:nvSpPr>
        <p:spPr/>
        <p:txBody>
          <a:bodyPr/>
          <a:lstStyle/>
          <a:p>
            <a:r>
              <a:rPr lang="en-US" smtClean="0"/>
              <a:t>CS595 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5</a:t>
            </a:fld>
            <a:endParaRPr lang="en-US" dirty="0"/>
          </a:p>
        </p:txBody>
      </p:sp>
      <p:grpSp>
        <p:nvGrpSpPr>
          <p:cNvPr id="7" name="Group 6"/>
          <p:cNvGrpSpPr/>
          <p:nvPr/>
        </p:nvGrpSpPr>
        <p:grpSpPr>
          <a:xfrm>
            <a:off x="228600" y="1981200"/>
            <a:ext cx="8383429" cy="3180345"/>
            <a:chOff x="-4894" y="2016353"/>
            <a:chExt cx="8921814" cy="3796304"/>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2335440"/>
              <a:ext cx="1828800"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438399"/>
              <a:ext cx="2438400" cy="16228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2016353"/>
              <a:ext cx="1847850" cy="246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894" y="4571999"/>
              <a:ext cx="2198039" cy="923330"/>
            </a:xfrm>
            <a:prstGeom prst="rect">
              <a:avLst/>
            </a:prstGeom>
            <a:noFill/>
          </p:spPr>
          <p:txBody>
            <a:bodyPr wrap="none" rtlCol="0">
              <a:spAutoFit/>
            </a:bodyPr>
            <a:lstStyle/>
            <a:p>
              <a:pPr algn="ctr"/>
              <a:r>
                <a:rPr lang="en-US" dirty="0" smtClean="0"/>
                <a:t>Start with a large</a:t>
              </a:r>
            </a:p>
            <a:p>
              <a:pPr algn="ctr"/>
              <a:r>
                <a:rPr lang="en-US" dirty="0"/>
                <a:t>v</a:t>
              </a:r>
              <a:r>
                <a:rPr lang="en-US" dirty="0" smtClean="0"/>
                <a:t>olume of data</a:t>
              </a:r>
            </a:p>
            <a:p>
              <a:pPr algn="ctr"/>
              <a:r>
                <a:rPr lang="en-US" dirty="0"/>
                <a:t>i</a:t>
              </a:r>
              <a:r>
                <a:rPr lang="en-US" dirty="0" smtClean="0"/>
                <a:t>n one arrangement</a:t>
              </a:r>
              <a:endParaRPr lang="en-US" dirty="0"/>
            </a:p>
          </p:txBody>
        </p:sp>
        <p:sp>
          <p:nvSpPr>
            <p:cNvPr id="9" name="TextBox 8"/>
            <p:cNvSpPr txBox="1"/>
            <p:nvPr/>
          </p:nvSpPr>
          <p:spPr>
            <a:xfrm>
              <a:off x="2217303" y="4710499"/>
              <a:ext cx="2489321" cy="771510"/>
            </a:xfrm>
            <a:prstGeom prst="rect">
              <a:avLst/>
            </a:prstGeom>
            <a:noFill/>
          </p:spPr>
          <p:txBody>
            <a:bodyPr wrap="none" rtlCol="0">
              <a:spAutoFit/>
            </a:bodyPr>
            <a:lstStyle/>
            <a:p>
              <a:pPr algn="ctr"/>
              <a:r>
                <a:rPr lang="en-US" dirty="0" smtClean="0"/>
                <a:t>Break the data down</a:t>
              </a:r>
            </a:p>
            <a:p>
              <a:pPr algn="ctr"/>
              <a:r>
                <a:rPr lang="en-US" dirty="0"/>
                <a:t>i</a:t>
              </a:r>
              <a:r>
                <a:rPr lang="en-US" dirty="0" smtClean="0"/>
                <a:t>nto its smallest parts</a:t>
              </a:r>
            </a:p>
          </p:txBody>
        </p:sp>
        <p:sp>
          <p:nvSpPr>
            <p:cNvPr id="10" name="TextBox 9"/>
            <p:cNvSpPr txBox="1"/>
            <p:nvPr/>
          </p:nvSpPr>
          <p:spPr>
            <a:xfrm>
              <a:off x="6741495" y="4710499"/>
              <a:ext cx="2175425" cy="1102158"/>
            </a:xfrm>
            <a:prstGeom prst="rect">
              <a:avLst/>
            </a:prstGeom>
            <a:noFill/>
          </p:spPr>
          <p:txBody>
            <a:bodyPr wrap="none" rtlCol="0">
              <a:spAutoFit/>
            </a:bodyPr>
            <a:lstStyle/>
            <a:p>
              <a:pPr algn="ctr"/>
              <a:r>
                <a:rPr lang="en-US" dirty="0" smtClean="0"/>
                <a:t>And group them </a:t>
              </a:r>
            </a:p>
            <a:p>
              <a:pPr algn="ctr"/>
              <a:r>
                <a:rPr lang="en-US" dirty="0" smtClean="0"/>
                <a:t>into a new and</a:t>
              </a:r>
              <a:endParaRPr lang="en-US" dirty="0"/>
            </a:p>
            <a:p>
              <a:pPr algn="ctr"/>
              <a:r>
                <a:rPr lang="en-US" dirty="0" smtClean="0"/>
                <a:t>informative whole</a:t>
              </a:r>
            </a:p>
          </p:txBody>
        </p:sp>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8526" y="2580825"/>
              <a:ext cx="1670874" cy="13380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4853723" y="4710499"/>
              <a:ext cx="1752350" cy="1102158"/>
            </a:xfrm>
            <a:prstGeom prst="rect">
              <a:avLst/>
            </a:prstGeom>
            <a:noFill/>
          </p:spPr>
          <p:txBody>
            <a:bodyPr wrap="none" rtlCol="0">
              <a:spAutoFit/>
            </a:bodyPr>
            <a:lstStyle/>
            <a:p>
              <a:pPr algn="ctr"/>
              <a:r>
                <a:rPr lang="en-US" dirty="0" smtClean="0"/>
                <a:t>Process those</a:t>
              </a:r>
            </a:p>
            <a:p>
              <a:pPr algn="ctr"/>
              <a:r>
                <a:rPr lang="en-US" dirty="0"/>
                <a:t>s</a:t>
              </a:r>
              <a:r>
                <a:rPr lang="en-US" dirty="0" smtClean="0"/>
                <a:t>mall parts in</a:t>
              </a:r>
            </a:p>
            <a:p>
              <a:pPr algn="ctr"/>
              <a:r>
                <a:rPr lang="en-US" dirty="0" smtClean="0"/>
                <a:t>parallel</a:t>
              </a:r>
            </a:p>
          </p:txBody>
        </p:sp>
      </p:grpSp>
    </p:spTree>
    <p:extLst>
      <p:ext uri="{BB962C8B-B14F-4D97-AF65-F5344CB8AC3E}">
        <p14:creationId xmlns:p14="http://schemas.microsoft.com/office/powerpoint/2010/main" val="27223787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Shuffle and Sort </a:t>
            </a:r>
          </a:p>
        </p:txBody>
      </p:sp>
      <p:sp>
        <p:nvSpPr>
          <p:cNvPr id="3" name="Content Placeholder 2"/>
          <p:cNvSpPr>
            <a:spLocks noGrp="1"/>
          </p:cNvSpPr>
          <p:nvPr>
            <p:ph idx="1"/>
          </p:nvPr>
        </p:nvSpPr>
        <p:spPr/>
        <p:txBody>
          <a:bodyPr>
            <a:normAutofit/>
          </a:bodyPr>
          <a:lstStyle/>
          <a:p>
            <a:r>
              <a:rPr lang="en-US" dirty="0"/>
              <a:t>Probably the most complex aspect of </a:t>
            </a:r>
            <a:r>
              <a:rPr lang="en-US" dirty="0" smtClean="0"/>
              <a:t>MapReduce!</a:t>
            </a:r>
          </a:p>
          <a:p>
            <a:r>
              <a:rPr lang="en-US" dirty="0" smtClean="0"/>
              <a:t>Map side</a:t>
            </a:r>
          </a:p>
          <a:p>
            <a:pPr lvl="1"/>
            <a:r>
              <a:rPr lang="en-US" dirty="0" smtClean="0"/>
              <a:t>Map </a:t>
            </a:r>
            <a:r>
              <a:rPr lang="en-US" dirty="0"/>
              <a:t>outputs are buffered in memory in a circular </a:t>
            </a:r>
            <a:r>
              <a:rPr lang="en-US" dirty="0" smtClean="0"/>
              <a:t>buffer</a:t>
            </a:r>
          </a:p>
          <a:p>
            <a:pPr lvl="1"/>
            <a:r>
              <a:rPr lang="en-US" dirty="0" smtClean="0"/>
              <a:t>When </a:t>
            </a:r>
            <a:r>
              <a:rPr lang="en-US" dirty="0"/>
              <a:t>buffer reaches threshold, contents are “spilled” </a:t>
            </a:r>
            <a:r>
              <a:rPr lang="en-US" dirty="0" smtClean="0"/>
              <a:t>to disk</a:t>
            </a:r>
            <a:endParaRPr lang="en-US" dirty="0"/>
          </a:p>
          <a:p>
            <a:pPr lvl="1"/>
            <a:r>
              <a:rPr lang="en-US" dirty="0" smtClean="0"/>
              <a:t>Spills </a:t>
            </a:r>
            <a:r>
              <a:rPr lang="en-US" dirty="0"/>
              <a:t>merged in a single, partitioned file (sorted </a:t>
            </a:r>
            <a:r>
              <a:rPr lang="en-US" dirty="0" smtClean="0"/>
              <a:t>within each partition</a:t>
            </a:r>
            <a:r>
              <a:rPr lang="en-US" dirty="0"/>
              <a:t>): combiner runs </a:t>
            </a:r>
            <a:r>
              <a:rPr lang="en-US" dirty="0" smtClean="0"/>
              <a:t>here</a:t>
            </a:r>
          </a:p>
          <a:p>
            <a:r>
              <a:rPr lang="en-US" dirty="0" smtClean="0"/>
              <a:t>Reduce side</a:t>
            </a:r>
          </a:p>
          <a:p>
            <a:pPr lvl="1"/>
            <a:r>
              <a:rPr lang="en-US" dirty="0" smtClean="0"/>
              <a:t>First</a:t>
            </a:r>
            <a:r>
              <a:rPr lang="en-US" dirty="0"/>
              <a:t>, </a:t>
            </a:r>
            <a:r>
              <a:rPr lang="en-US" i="1" dirty="0"/>
              <a:t>map outputs are copied over to reducer </a:t>
            </a:r>
            <a:r>
              <a:rPr lang="en-US" i="1" dirty="0" smtClean="0"/>
              <a:t>machine</a:t>
            </a:r>
          </a:p>
          <a:p>
            <a:pPr lvl="1"/>
            <a:r>
              <a:rPr lang="en-US" i="1" dirty="0" smtClean="0"/>
              <a:t>“Sort</a:t>
            </a:r>
            <a:r>
              <a:rPr lang="en-US" i="1" dirty="0"/>
              <a:t>” is a multi-pass merge of map outputs (happens </a:t>
            </a:r>
            <a:r>
              <a:rPr lang="en-US" i="1" dirty="0" smtClean="0"/>
              <a:t>in memory </a:t>
            </a:r>
            <a:r>
              <a:rPr lang="en-US" i="1" dirty="0"/>
              <a:t>and on disk): combiner runs </a:t>
            </a:r>
            <a:r>
              <a:rPr lang="en-US" i="1" dirty="0" smtClean="0"/>
              <a:t>here</a:t>
            </a:r>
          </a:p>
          <a:p>
            <a:pPr lvl="1"/>
            <a:r>
              <a:rPr lang="en-US" dirty="0" smtClean="0"/>
              <a:t>Final </a:t>
            </a:r>
            <a:r>
              <a:rPr lang="en-US" dirty="0"/>
              <a:t>merge pass goes directly into reducer</a:t>
            </a:r>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50</a:t>
            </a:fld>
            <a:endParaRPr lang="en-US" dirty="0"/>
          </a:p>
        </p:txBody>
      </p:sp>
    </p:spTree>
    <p:extLst>
      <p:ext uri="{BB962C8B-B14F-4D97-AF65-F5344CB8AC3E}">
        <p14:creationId xmlns:p14="http://schemas.microsoft.com/office/powerpoint/2010/main" val="408659737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Shuffle and Sort</a:t>
            </a:r>
            <a:endParaRPr lang="en-US" dirty="0"/>
          </a:p>
        </p:txBody>
      </p:sp>
      <p:sp>
        <p:nvSpPr>
          <p:cNvPr id="3" name="Footer Placeholder 2"/>
          <p:cNvSpPr>
            <a:spLocks noGrp="1"/>
          </p:cNvSpPr>
          <p:nvPr>
            <p:ph type="ftr" sz="quarter" idx="11"/>
          </p:nvPr>
        </p:nvSpPr>
        <p:spPr/>
        <p:txBody>
          <a:bodyPr/>
          <a:lstStyle/>
          <a:p>
            <a:r>
              <a:rPr lang="en-US" smtClean="0"/>
              <a:t>CS595 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51</a:t>
            </a:fld>
            <a:endParaRPr lang="en-US" dirty="0"/>
          </a:p>
        </p:txBody>
      </p:sp>
      <p:pic>
        <p:nvPicPr>
          <p:cNvPr id="11266" name="Picture 2"/>
          <p:cNvPicPr>
            <a:picLocks noChangeAspect="1" noChangeArrowheads="1"/>
          </p:cNvPicPr>
          <p:nvPr/>
        </p:nvPicPr>
        <p:blipFill>
          <a:blip r:embed="rId2">
            <a:lum bright="20000" contrast="-20000"/>
            <a:extLst>
              <a:ext uri="{28A0092B-C50C-407E-A947-70E740481C1C}">
                <a14:useLocalDpi xmlns:a14="http://schemas.microsoft.com/office/drawing/2010/main" val="0"/>
              </a:ext>
            </a:extLst>
          </a:blip>
          <a:srcRect/>
          <a:stretch>
            <a:fillRect/>
          </a:stretch>
        </p:blipFill>
        <p:spPr bwMode="auto">
          <a:xfrm>
            <a:off x="457200" y="1468798"/>
            <a:ext cx="8156821" cy="5063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06488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Reducer</a:t>
            </a:r>
            <a:endParaRPr lang="en-US" dirty="0"/>
          </a:p>
        </p:txBody>
      </p:sp>
      <p:sp>
        <p:nvSpPr>
          <p:cNvPr id="3" name="Content Placeholder 2"/>
          <p:cNvSpPr>
            <a:spLocks noGrp="1"/>
          </p:cNvSpPr>
          <p:nvPr>
            <p:ph idx="1"/>
          </p:nvPr>
        </p:nvSpPr>
        <p:spPr/>
        <p:txBody>
          <a:bodyPr>
            <a:normAutofit fontScale="92500"/>
          </a:bodyPr>
          <a:lstStyle/>
          <a:p>
            <a:r>
              <a:rPr lang="en-US" dirty="0"/>
              <a:t>The reduce task starts with the </a:t>
            </a:r>
            <a:r>
              <a:rPr lang="en-US" i="1" dirty="0"/>
              <a:t>shuffle and sort</a:t>
            </a:r>
            <a:r>
              <a:rPr lang="en-US" dirty="0"/>
              <a:t> step. </a:t>
            </a:r>
            <a:endParaRPr lang="en-US" dirty="0" smtClean="0"/>
          </a:p>
          <a:p>
            <a:r>
              <a:rPr lang="en-US" dirty="0" smtClean="0"/>
              <a:t>This </a:t>
            </a:r>
            <a:r>
              <a:rPr lang="en-US" dirty="0"/>
              <a:t>step takes the output files written by all of the </a:t>
            </a:r>
            <a:r>
              <a:rPr lang="en-US" dirty="0" err="1"/>
              <a:t>partitioners</a:t>
            </a:r>
            <a:r>
              <a:rPr lang="en-US" dirty="0"/>
              <a:t> and downloads them to the local machine in which the reducer is running. </a:t>
            </a:r>
            <a:endParaRPr lang="en-US" dirty="0" smtClean="0"/>
          </a:p>
          <a:p>
            <a:r>
              <a:rPr lang="en-US" dirty="0" smtClean="0"/>
              <a:t>These </a:t>
            </a:r>
            <a:r>
              <a:rPr lang="en-US" dirty="0"/>
              <a:t>individual data pieces are then sorted by key into one larger data list. </a:t>
            </a:r>
            <a:endParaRPr lang="en-US" dirty="0" smtClean="0"/>
          </a:p>
          <a:p>
            <a:r>
              <a:rPr lang="en-US" dirty="0" smtClean="0"/>
              <a:t>The </a:t>
            </a:r>
            <a:r>
              <a:rPr lang="en-US" dirty="0"/>
              <a:t>purpose of this sort is to group equivalent keys together so that their values can be iterated over easily in the reduce task. </a:t>
            </a:r>
            <a:endParaRPr lang="en-US" dirty="0" smtClean="0"/>
          </a:p>
          <a:p>
            <a:r>
              <a:rPr lang="en-US" dirty="0" smtClean="0"/>
              <a:t>This </a:t>
            </a:r>
            <a:r>
              <a:rPr lang="en-US" dirty="0"/>
              <a:t>phase is not customizable and the framework handles everything automatically. </a:t>
            </a:r>
            <a:endParaRPr lang="en-US" dirty="0" smtClean="0"/>
          </a:p>
          <a:p>
            <a:r>
              <a:rPr lang="en-US" dirty="0" smtClean="0"/>
              <a:t>The </a:t>
            </a:r>
            <a:r>
              <a:rPr lang="en-US" dirty="0"/>
              <a:t>only control a developer has is how the keys are sorted and grouped by specifying a custom Comparator object.</a:t>
            </a:r>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52</a:t>
            </a:fld>
            <a:endParaRPr lang="en-US" dirty="0"/>
          </a:p>
        </p:txBody>
      </p:sp>
    </p:spTree>
    <p:extLst>
      <p:ext uri="{BB962C8B-B14F-4D97-AF65-F5344CB8AC3E}">
        <p14:creationId xmlns:p14="http://schemas.microsoft.com/office/powerpoint/2010/main" val="34022110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Reducer</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a:t>reducer takes the grouped data as input and runs a reduce function once per key grouping. </a:t>
            </a:r>
            <a:endParaRPr lang="en-US" dirty="0" smtClean="0"/>
          </a:p>
          <a:p>
            <a:r>
              <a:rPr lang="en-US" dirty="0" smtClean="0"/>
              <a:t>The </a:t>
            </a:r>
            <a:r>
              <a:rPr lang="en-US" dirty="0"/>
              <a:t>function is passed the key and an iterator over all of the values associated with that key. </a:t>
            </a:r>
            <a:endParaRPr lang="en-US" dirty="0" smtClean="0"/>
          </a:p>
          <a:p>
            <a:r>
              <a:rPr lang="en-US" dirty="0" smtClean="0"/>
              <a:t>A </a:t>
            </a:r>
            <a:r>
              <a:rPr lang="en-US" dirty="0"/>
              <a:t>wide range of processing can happen in this function, as we’ll see in many of our patterns. </a:t>
            </a:r>
            <a:endParaRPr lang="en-US" dirty="0" smtClean="0"/>
          </a:p>
          <a:p>
            <a:r>
              <a:rPr lang="en-US" dirty="0" smtClean="0"/>
              <a:t>The </a:t>
            </a:r>
            <a:r>
              <a:rPr lang="en-US" dirty="0"/>
              <a:t>data can be aggregated, filtered, and combined in a number of ways. </a:t>
            </a:r>
            <a:endParaRPr lang="en-US" dirty="0" smtClean="0"/>
          </a:p>
          <a:p>
            <a:r>
              <a:rPr lang="en-US" dirty="0" smtClean="0"/>
              <a:t>Once </a:t>
            </a:r>
            <a:r>
              <a:rPr lang="en-US" dirty="0"/>
              <a:t>the reduce function is done, it sends zero or more key/value pair to the final step, the output format. </a:t>
            </a:r>
            <a:endParaRPr lang="en-US" dirty="0" smtClean="0"/>
          </a:p>
          <a:p>
            <a:r>
              <a:rPr lang="en-US" dirty="0" smtClean="0"/>
              <a:t>Like </a:t>
            </a:r>
            <a:r>
              <a:rPr lang="en-US" dirty="0"/>
              <a:t>the map function, the reduce function will change from job to job since it is a core piece of logic in the solution.</a:t>
            </a:r>
          </a:p>
          <a:p>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53</a:t>
            </a:fld>
            <a:endParaRPr lang="en-US" dirty="0"/>
          </a:p>
        </p:txBody>
      </p:sp>
    </p:spTree>
    <p:extLst>
      <p:ext uri="{BB962C8B-B14F-4D97-AF65-F5344CB8AC3E}">
        <p14:creationId xmlns:p14="http://schemas.microsoft.com/office/powerpoint/2010/main" val="23820737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Count Full MapReduce Flow</a:t>
            </a:r>
            <a:endParaRPr lang="en-US" dirty="0"/>
          </a:p>
        </p:txBody>
      </p:sp>
      <p:sp>
        <p:nvSpPr>
          <p:cNvPr id="3" name="Footer Placeholder 2"/>
          <p:cNvSpPr>
            <a:spLocks noGrp="1"/>
          </p:cNvSpPr>
          <p:nvPr>
            <p:ph type="ftr" sz="quarter" idx="11"/>
          </p:nvPr>
        </p:nvSpPr>
        <p:spPr/>
        <p:txBody>
          <a:bodyPr/>
          <a:lstStyle/>
          <a:p>
            <a:r>
              <a:rPr lang="en-US" smtClean="0"/>
              <a:t>CS595 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54</a:t>
            </a:fld>
            <a:endParaRPr lang="en-US" dirty="0"/>
          </a:p>
        </p:txBody>
      </p:sp>
      <p:pic>
        <p:nvPicPr>
          <p:cNvPr id="3074"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9368"/>
          <a:stretch/>
        </p:blipFill>
        <p:spPr bwMode="auto">
          <a:xfrm>
            <a:off x="152400" y="1423853"/>
            <a:ext cx="8686800" cy="54341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993417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Mappers and Reducers</a:t>
            </a:r>
            <a:br>
              <a:rPr lang="en-US" dirty="0" smtClean="0"/>
            </a:br>
            <a:r>
              <a:rPr lang="en-US" sz="3100" dirty="0" smtClean="0"/>
              <a:t>How Many?</a:t>
            </a:r>
            <a:endParaRPr lang="en-US" sz="3100" dirty="0"/>
          </a:p>
        </p:txBody>
      </p:sp>
      <p:sp>
        <p:nvSpPr>
          <p:cNvPr id="3" name="Content Placeholder 2"/>
          <p:cNvSpPr>
            <a:spLocks noGrp="1"/>
          </p:cNvSpPr>
          <p:nvPr>
            <p:ph idx="1"/>
          </p:nvPr>
        </p:nvSpPr>
        <p:spPr/>
        <p:txBody>
          <a:bodyPr/>
          <a:lstStyle/>
          <a:p>
            <a:r>
              <a:rPr lang="en-US" dirty="0"/>
              <a:t>Picking the appropriate </a:t>
            </a:r>
            <a:r>
              <a:rPr lang="en-US" dirty="0" smtClean="0"/>
              <a:t>count of the map and reduce tasks for a job can radically </a:t>
            </a:r>
            <a:r>
              <a:rPr lang="en-US" dirty="0"/>
              <a:t>change </a:t>
            </a:r>
            <a:r>
              <a:rPr lang="en-US" dirty="0" smtClean="0"/>
              <a:t>performance Increasing </a:t>
            </a:r>
            <a:r>
              <a:rPr lang="en-US" dirty="0"/>
              <a:t>the number of tasks increases the framework </a:t>
            </a:r>
            <a:r>
              <a:rPr lang="en-US" dirty="0" smtClean="0"/>
              <a:t>overhead…</a:t>
            </a:r>
          </a:p>
          <a:p>
            <a:r>
              <a:rPr lang="en-US" dirty="0"/>
              <a:t>B</a:t>
            </a:r>
            <a:r>
              <a:rPr lang="en-US" dirty="0" smtClean="0"/>
              <a:t>ut </a:t>
            </a:r>
            <a:r>
              <a:rPr lang="en-US" dirty="0"/>
              <a:t>increases load balancing and lowers the cost of </a:t>
            </a:r>
            <a:r>
              <a:rPr lang="en-US" dirty="0" smtClean="0"/>
              <a:t>failures</a:t>
            </a:r>
          </a:p>
          <a:p>
            <a:r>
              <a:rPr lang="en-US" dirty="0" smtClean="0"/>
              <a:t>At </a:t>
            </a:r>
            <a:r>
              <a:rPr lang="en-US" dirty="0"/>
              <a:t>one extreme is the 1 </a:t>
            </a:r>
            <a:r>
              <a:rPr lang="en-US" dirty="0" smtClean="0"/>
              <a:t>map and 1 </a:t>
            </a:r>
            <a:r>
              <a:rPr lang="en-US" dirty="0"/>
              <a:t>reduce case where nothing is </a:t>
            </a:r>
            <a:r>
              <a:rPr lang="en-US" dirty="0" smtClean="0"/>
              <a:t>distributed</a:t>
            </a:r>
          </a:p>
          <a:p>
            <a:r>
              <a:rPr lang="en-US" dirty="0" smtClean="0"/>
              <a:t>The </a:t>
            </a:r>
            <a:r>
              <a:rPr lang="en-US" dirty="0"/>
              <a:t>other extreme is to have 1,000,000 </a:t>
            </a:r>
            <a:r>
              <a:rPr lang="en-US" dirty="0" smtClean="0"/>
              <a:t>map and the 1,000,000 reduce case where framework </a:t>
            </a:r>
            <a:r>
              <a:rPr lang="en-US" dirty="0"/>
              <a:t>runs out of </a:t>
            </a:r>
            <a:r>
              <a:rPr lang="en-US" dirty="0" smtClean="0"/>
              <a:t>resources</a:t>
            </a:r>
            <a:endParaRPr lang="en-US" dirty="0"/>
          </a:p>
        </p:txBody>
      </p:sp>
      <p:sp>
        <p:nvSpPr>
          <p:cNvPr id="4" name="Footer Placeholder 3"/>
          <p:cNvSpPr>
            <a:spLocks noGrp="1"/>
          </p:cNvSpPr>
          <p:nvPr>
            <p:ph type="ftr" sz="quarter" idx="11"/>
          </p:nvPr>
        </p:nvSpPr>
        <p:spPr/>
        <p:txBody>
          <a:bodyPr/>
          <a:lstStyle/>
          <a:p>
            <a:r>
              <a:rPr lang="en-US" smtClean="0"/>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55</a:t>
            </a:fld>
            <a:endParaRPr lang="en-US" dirty="0"/>
          </a:p>
        </p:txBody>
      </p:sp>
    </p:spTree>
    <p:extLst>
      <p:ext uri="{BB962C8B-B14F-4D97-AF65-F5344CB8AC3E}">
        <p14:creationId xmlns:p14="http://schemas.microsoft.com/office/powerpoint/2010/main" val="26209888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Mappers</a:t>
            </a:r>
            <a:br>
              <a:rPr lang="en-US" dirty="0" smtClean="0"/>
            </a:br>
            <a:r>
              <a:rPr lang="en-US" sz="3100" dirty="0" smtClean="0"/>
              <a:t>How Many?</a:t>
            </a:r>
            <a:endParaRPr lang="en-US" sz="3100" dirty="0"/>
          </a:p>
        </p:txBody>
      </p:sp>
      <p:sp>
        <p:nvSpPr>
          <p:cNvPr id="3" name="Content Placeholder 2"/>
          <p:cNvSpPr>
            <a:spLocks noGrp="1"/>
          </p:cNvSpPr>
          <p:nvPr>
            <p:ph idx="1"/>
          </p:nvPr>
        </p:nvSpPr>
        <p:spPr/>
        <p:txBody>
          <a:bodyPr>
            <a:normAutofit/>
          </a:bodyPr>
          <a:lstStyle/>
          <a:p>
            <a:r>
              <a:rPr lang="en-US" dirty="0" smtClean="0"/>
              <a:t>An input split is </a:t>
            </a:r>
            <a:r>
              <a:rPr lang="en-US" dirty="0"/>
              <a:t>a chunk of the input that is processed by a </a:t>
            </a:r>
            <a:r>
              <a:rPr lang="en-US" dirty="0" smtClean="0"/>
              <a:t>map task</a:t>
            </a:r>
          </a:p>
          <a:p>
            <a:pPr lvl="1"/>
            <a:r>
              <a:rPr lang="en-US" dirty="0" smtClean="0"/>
              <a:t>Each </a:t>
            </a:r>
            <a:r>
              <a:rPr lang="en-US" dirty="0"/>
              <a:t>map processes a single </a:t>
            </a:r>
            <a:r>
              <a:rPr lang="en-US" dirty="0" smtClean="0"/>
              <a:t>split</a:t>
            </a:r>
          </a:p>
          <a:p>
            <a:r>
              <a:rPr lang="en-US" dirty="0" smtClean="0"/>
              <a:t>Each </a:t>
            </a:r>
            <a:r>
              <a:rPr lang="en-US" dirty="0"/>
              <a:t>split is divided into records, and the map processes each record—a key-value pair—in </a:t>
            </a:r>
            <a:r>
              <a:rPr lang="en-US" dirty="0" smtClean="0"/>
              <a:t>turn</a:t>
            </a:r>
          </a:p>
          <a:p>
            <a:r>
              <a:rPr lang="en-US" dirty="0" smtClean="0"/>
              <a:t>The MapReduce framework sets the number of the map tasks based on considerations of split </a:t>
            </a:r>
            <a:r>
              <a:rPr lang="en-US" dirty="0" smtClean="0"/>
              <a:t>size</a:t>
            </a:r>
          </a:p>
          <a:p>
            <a:r>
              <a:rPr lang="en-US" dirty="0"/>
              <a:t>Except in special circumstances </a:t>
            </a:r>
            <a:r>
              <a:rPr lang="en-US" dirty="0" smtClean="0"/>
              <a:t>the number of mappers is </a:t>
            </a:r>
            <a:r>
              <a:rPr lang="en-US" dirty="0"/>
              <a:t>just generally the following…</a:t>
            </a:r>
          </a:p>
          <a:p>
            <a:pPr lvl="1"/>
            <a:r>
              <a:rPr lang="en-US" dirty="0" smtClean="0"/>
              <a:t>file-size </a:t>
            </a:r>
            <a:r>
              <a:rPr lang="en-US" dirty="0"/>
              <a:t>/ </a:t>
            </a:r>
            <a:r>
              <a:rPr lang="en-US" dirty="0" smtClean="0"/>
              <a:t>block-size</a:t>
            </a:r>
          </a:p>
          <a:p>
            <a:endParaRPr lang="en-US" dirty="0"/>
          </a:p>
          <a:p>
            <a:endParaRPr lang="en-US" dirty="0" smtClean="0"/>
          </a:p>
          <a:p>
            <a:endParaRPr lang="en-US" dirty="0" smtClean="0"/>
          </a:p>
        </p:txBody>
      </p:sp>
      <p:sp>
        <p:nvSpPr>
          <p:cNvPr id="4" name="Footer Placeholder 3"/>
          <p:cNvSpPr>
            <a:spLocks noGrp="1"/>
          </p:cNvSpPr>
          <p:nvPr>
            <p:ph type="ftr" sz="quarter" idx="11"/>
          </p:nvPr>
        </p:nvSpPr>
        <p:spPr/>
        <p:txBody>
          <a:bodyPr/>
          <a:lstStyle/>
          <a:p>
            <a:r>
              <a:rPr lang="en-US" smtClean="0"/>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56</a:t>
            </a:fld>
            <a:endParaRPr lang="en-US" dirty="0"/>
          </a:p>
        </p:txBody>
      </p:sp>
    </p:spTree>
    <p:extLst>
      <p:ext uri="{BB962C8B-B14F-4D97-AF65-F5344CB8AC3E}">
        <p14:creationId xmlns:p14="http://schemas.microsoft.com/office/powerpoint/2010/main" val="29905040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Mappers</a:t>
            </a:r>
            <a:br>
              <a:rPr lang="en-US" dirty="0" smtClean="0"/>
            </a:br>
            <a:r>
              <a:rPr lang="en-US" sz="3600" dirty="0" smtClean="0"/>
              <a:t>How Many?</a:t>
            </a:r>
            <a:endParaRPr lang="en-US" sz="3600" dirty="0"/>
          </a:p>
        </p:txBody>
      </p:sp>
      <p:sp>
        <p:nvSpPr>
          <p:cNvPr id="3" name="Content Placeholder 2"/>
          <p:cNvSpPr>
            <a:spLocks noGrp="1"/>
          </p:cNvSpPr>
          <p:nvPr>
            <p:ph idx="1"/>
          </p:nvPr>
        </p:nvSpPr>
        <p:spPr/>
        <p:txBody>
          <a:bodyPr>
            <a:normAutofit fontScale="92500" lnSpcReduction="10000"/>
          </a:bodyPr>
          <a:lstStyle/>
          <a:p>
            <a:r>
              <a:rPr lang="en-US" dirty="0" smtClean="0"/>
              <a:t>Some files, generally those compressed using techniques like </a:t>
            </a:r>
            <a:r>
              <a:rPr lang="en-US" dirty="0" err="1" smtClean="0"/>
              <a:t>gzip</a:t>
            </a:r>
            <a:r>
              <a:rPr lang="en-US" dirty="0" smtClean="0"/>
              <a:t>, are not able to be split for processing by multiple mappers</a:t>
            </a:r>
          </a:p>
          <a:p>
            <a:r>
              <a:rPr lang="en-US" dirty="0" smtClean="0"/>
              <a:t>In this case the MapReduce execution engine arranges for only one map task to execute</a:t>
            </a:r>
          </a:p>
          <a:p>
            <a:r>
              <a:rPr lang="en-US" dirty="0" smtClean="0"/>
              <a:t>Some </a:t>
            </a:r>
            <a:r>
              <a:rPr lang="en-US" dirty="0"/>
              <a:t>applications don’t want files to be split, </a:t>
            </a:r>
            <a:r>
              <a:rPr lang="en-US" dirty="0" smtClean="0"/>
              <a:t>even where this is possible…</a:t>
            </a:r>
          </a:p>
          <a:p>
            <a:r>
              <a:rPr lang="en-US" dirty="0"/>
              <a:t>A</a:t>
            </a:r>
            <a:r>
              <a:rPr lang="en-US" dirty="0" smtClean="0"/>
              <a:t>s </a:t>
            </a:r>
            <a:r>
              <a:rPr lang="en-US" dirty="0"/>
              <a:t>this allows a single mapper to process each input file in its </a:t>
            </a:r>
            <a:r>
              <a:rPr lang="en-US" dirty="0" smtClean="0"/>
              <a:t>entirety</a:t>
            </a:r>
          </a:p>
          <a:p>
            <a:r>
              <a:rPr lang="en-US" dirty="0" smtClean="0"/>
              <a:t>For </a:t>
            </a:r>
            <a:r>
              <a:rPr lang="en-US" dirty="0"/>
              <a:t>example, a simple way to check if all the records in a file are sorted </a:t>
            </a:r>
            <a:r>
              <a:rPr lang="en-US" dirty="0" smtClean="0"/>
              <a:t>is…</a:t>
            </a:r>
          </a:p>
          <a:p>
            <a:r>
              <a:rPr lang="en-US" dirty="0"/>
              <a:t>G</a:t>
            </a:r>
            <a:r>
              <a:rPr lang="en-US" dirty="0" smtClean="0"/>
              <a:t>o </a:t>
            </a:r>
            <a:r>
              <a:rPr lang="en-US" dirty="0"/>
              <a:t>through the records in order, checking whether each record is not less than the preceding </a:t>
            </a:r>
            <a:r>
              <a:rPr lang="en-US" dirty="0" smtClean="0"/>
              <a:t>one</a:t>
            </a:r>
          </a:p>
          <a:p>
            <a:r>
              <a:rPr lang="en-US" dirty="0" smtClean="0"/>
              <a:t>Implemented </a:t>
            </a:r>
            <a:r>
              <a:rPr lang="en-US" dirty="0"/>
              <a:t>as a map </a:t>
            </a:r>
            <a:r>
              <a:rPr lang="en-US" dirty="0" smtClean="0"/>
              <a:t>task, this </a:t>
            </a:r>
            <a:r>
              <a:rPr lang="en-US" dirty="0"/>
              <a:t>algorithm will work only if one map processes the whole </a:t>
            </a:r>
            <a:r>
              <a:rPr lang="en-US" dirty="0" smtClean="0"/>
              <a:t>file</a:t>
            </a:r>
            <a:endParaRPr lang="en-US" dirty="0"/>
          </a:p>
        </p:txBody>
      </p:sp>
      <p:sp>
        <p:nvSpPr>
          <p:cNvPr id="4" name="Footer Placeholder 3"/>
          <p:cNvSpPr>
            <a:spLocks noGrp="1"/>
          </p:cNvSpPr>
          <p:nvPr>
            <p:ph type="ftr" sz="quarter" idx="11"/>
          </p:nvPr>
        </p:nvSpPr>
        <p:spPr/>
        <p:txBody>
          <a:bodyPr/>
          <a:lstStyle/>
          <a:p>
            <a:r>
              <a:rPr lang="en-US" smtClean="0"/>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57</a:t>
            </a:fld>
            <a:endParaRPr lang="en-US" dirty="0"/>
          </a:p>
        </p:txBody>
      </p:sp>
    </p:spTree>
    <p:extLst>
      <p:ext uri="{BB962C8B-B14F-4D97-AF65-F5344CB8AC3E}">
        <p14:creationId xmlns:p14="http://schemas.microsoft.com/office/powerpoint/2010/main" val="38968442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Reducers</a:t>
            </a:r>
            <a:br>
              <a:rPr lang="en-US" dirty="0" smtClean="0"/>
            </a:br>
            <a:r>
              <a:rPr lang="en-US" sz="3100" dirty="0" smtClean="0"/>
              <a:t>How Many?</a:t>
            </a:r>
            <a:endParaRPr lang="en-US" sz="3100" dirty="0"/>
          </a:p>
        </p:txBody>
      </p:sp>
      <p:sp>
        <p:nvSpPr>
          <p:cNvPr id="3" name="Content Placeholder 2"/>
          <p:cNvSpPr>
            <a:spLocks noGrp="1"/>
          </p:cNvSpPr>
          <p:nvPr>
            <p:ph idx="1"/>
          </p:nvPr>
        </p:nvSpPr>
        <p:spPr/>
        <p:txBody>
          <a:bodyPr/>
          <a:lstStyle/>
          <a:p>
            <a:r>
              <a:rPr lang="en-US" dirty="0" smtClean="0"/>
              <a:t>By default there is a single reducer…</a:t>
            </a:r>
          </a:p>
          <a:p>
            <a:r>
              <a:rPr lang="en-US" dirty="0"/>
              <a:t>A</a:t>
            </a:r>
            <a:r>
              <a:rPr lang="en-US" dirty="0" smtClean="0"/>
              <a:t>nd therefore a single partition of data holding all the intermediate key-value pairs generated by mappers</a:t>
            </a:r>
          </a:p>
          <a:p>
            <a:r>
              <a:rPr lang="en-US" dirty="0" smtClean="0"/>
              <a:t>But almost all real-world tasks should have more than one reducer…</a:t>
            </a:r>
          </a:p>
          <a:p>
            <a:r>
              <a:rPr lang="en-US" dirty="0" smtClean="0"/>
              <a:t>As otherwise the MapReduce job will be very slow to execute…</a:t>
            </a:r>
          </a:p>
          <a:p>
            <a:r>
              <a:rPr lang="en-US" dirty="0" smtClean="0"/>
              <a:t>Since all intermediate data flows through a single reduce task</a:t>
            </a:r>
          </a:p>
        </p:txBody>
      </p:sp>
      <p:sp>
        <p:nvSpPr>
          <p:cNvPr id="4" name="Footer Placeholder 3"/>
          <p:cNvSpPr>
            <a:spLocks noGrp="1"/>
          </p:cNvSpPr>
          <p:nvPr>
            <p:ph type="ftr" sz="quarter" idx="11"/>
          </p:nvPr>
        </p:nvSpPr>
        <p:spPr/>
        <p:txBody>
          <a:bodyPr/>
          <a:lstStyle/>
          <a:p>
            <a:r>
              <a:rPr lang="en-US" smtClean="0"/>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58</a:t>
            </a:fld>
            <a:endParaRPr lang="en-US" dirty="0"/>
          </a:p>
        </p:txBody>
      </p:sp>
    </p:spTree>
    <p:extLst>
      <p:ext uri="{BB962C8B-B14F-4D97-AF65-F5344CB8AC3E}">
        <p14:creationId xmlns:p14="http://schemas.microsoft.com/office/powerpoint/2010/main" val="42256751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Reducers</a:t>
            </a:r>
            <a:br>
              <a:rPr lang="en-US" dirty="0" smtClean="0"/>
            </a:br>
            <a:r>
              <a:rPr lang="en-US" sz="3100" dirty="0" smtClean="0"/>
              <a:t>How Many?</a:t>
            </a:r>
            <a:endParaRPr lang="en-US" sz="3100" dirty="0"/>
          </a:p>
        </p:txBody>
      </p:sp>
      <p:sp>
        <p:nvSpPr>
          <p:cNvPr id="3" name="Content Placeholder 2"/>
          <p:cNvSpPr>
            <a:spLocks noGrp="1"/>
          </p:cNvSpPr>
          <p:nvPr>
            <p:ph idx="1"/>
          </p:nvPr>
        </p:nvSpPr>
        <p:spPr/>
        <p:txBody>
          <a:bodyPr/>
          <a:lstStyle/>
          <a:p>
            <a:r>
              <a:rPr lang="en-US" dirty="0" smtClean="0"/>
              <a:t>Choosing the number of reducers is often a matter of experience and trial and error</a:t>
            </a:r>
          </a:p>
          <a:p>
            <a:r>
              <a:rPr lang="en-US" dirty="0" smtClean="0"/>
              <a:t>Increasing the numbers of reducers makes the reduce phase shorter by allowing parallel execution</a:t>
            </a:r>
          </a:p>
          <a:p>
            <a:pPr lvl="1"/>
            <a:r>
              <a:rPr lang="en-US" dirty="0" smtClean="0"/>
              <a:t>For n reduce tasks the intermediate data will be divided into n partitions</a:t>
            </a:r>
          </a:p>
          <a:p>
            <a:r>
              <a:rPr lang="en-US" dirty="0" smtClean="0"/>
              <a:t>But if you use too many reduce tasks each one may process a partition whose size is small</a:t>
            </a:r>
          </a:p>
          <a:p>
            <a:pPr lvl="1"/>
            <a:r>
              <a:rPr lang="en-US" dirty="0" smtClean="0"/>
              <a:t>For a small partition the startup and shutdown of a reduce task may take more time than to process its partition</a:t>
            </a:r>
          </a:p>
          <a:p>
            <a:pPr lvl="1"/>
            <a:r>
              <a:rPr lang="en-US" dirty="0" smtClean="0"/>
              <a:t>And in a shared environment with too many reduce tasks startup may be delayed by YARN until enough resources are available</a:t>
            </a:r>
          </a:p>
          <a:p>
            <a:pPr lvl="1"/>
            <a:r>
              <a:rPr lang="en-US" dirty="0" smtClean="0"/>
              <a:t>Or  other MapReduce jobs may be starved of needed resources</a:t>
            </a:r>
            <a:endParaRPr lang="en-US" dirty="0"/>
          </a:p>
        </p:txBody>
      </p:sp>
      <p:sp>
        <p:nvSpPr>
          <p:cNvPr id="4" name="Footer Placeholder 3"/>
          <p:cNvSpPr>
            <a:spLocks noGrp="1"/>
          </p:cNvSpPr>
          <p:nvPr>
            <p:ph type="ftr" sz="quarter" idx="11"/>
          </p:nvPr>
        </p:nvSpPr>
        <p:spPr/>
        <p:txBody>
          <a:bodyPr/>
          <a:lstStyle/>
          <a:p>
            <a:r>
              <a:rPr lang="en-US" smtClean="0"/>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59</a:t>
            </a:fld>
            <a:endParaRPr lang="en-US" dirty="0"/>
          </a:p>
        </p:txBody>
      </p:sp>
    </p:spTree>
    <p:extLst>
      <p:ext uri="{BB962C8B-B14F-4D97-AF65-F5344CB8AC3E}">
        <p14:creationId xmlns:p14="http://schemas.microsoft.com/office/powerpoint/2010/main" val="2550736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Concepts</a:t>
            </a:r>
            <a:endParaRPr lang="en-US" dirty="0"/>
          </a:p>
        </p:txBody>
      </p:sp>
      <p:sp>
        <p:nvSpPr>
          <p:cNvPr id="3" name="Content Placeholder 2"/>
          <p:cNvSpPr>
            <a:spLocks noGrp="1"/>
          </p:cNvSpPr>
          <p:nvPr>
            <p:ph idx="1"/>
          </p:nvPr>
        </p:nvSpPr>
        <p:spPr/>
        <p:txBody>
          <a:bodyPr/>
          <a:lstStyle/>
          <a:p>
            <a:r>
              <a:rPr lang="en-US" dirty="0"/>
              <a:t>MapReduce  can refer to three distinct but </a:t>
            </a:r>
            <a:r>
              <a:rPr lang="en-US" dirty="0" smtClean="0"/>
              <a:t>related ideas</a:t>
            </a:r>
            <a:endParaRPr lang="en-US" dirty="0"/>
          </a:p>
          <a:p>
            <a:r>
              <a:rPr lang="en-US" dirty="0"/>
              <a:t>First, MapReduce is a programming model, which is the sense discussed </a:t>
            </a:r>
            <a:r>
              <a:rPr lang="en-US" dirty="0" smtClean="0"/>
              <a:t>above</a:t>
            </a:r>
            <a:endParaRPr lang="en-US" dirty="0"/>
          </a:p>
          <a:p>
            <a:r>
              <a:rPr lang="en-US" dirty="0"/>
              <a:t>Second, </a:t>
            </a:r>
            <a:r>
              <a:rPr lang="en-US" dirty="0" smtClean="0"/>
              <a:t>MapReduce </a:t>
            </a:r>
            <a:r>
              <a:rPr lang="en-US" dirty="0"/>
              <a:t>can refer to the execution framework (i.e., the “runtime”) that coordinates the execution of programs written in this particular </a:t>
            </a:r>
            <a:r>
              <a:rPr lang="en-US" dirty="0" smtClean="0"/>
              <a:t>style</a:t>
            </a:r>
            <a:endParaRPr lang="en-US" dirty="0"/>
          </a:p>
          <a:p>
            <a:r>
              <a:rPr lang="en-US" dirty="0"/>
              <a:t>Finally, MapReduce can refer to the software implementation of the programming model and the execution </a:t>
            </a:r>
            <a:r>
              <a:rPr lang="en-US" dirty="0" smtClean="0"/>
              <a:t>framework </a:t>
            </a:r>
            <a:endParaRPr lang="en-US" dirty="0"/>
          </a:p>
          <a:p>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a:t>
            </a:fld>
            <a:endParaRPr lang="en-US" dirty="0"/>
          </a:p>
        </p:txBody>
      </p:sp>
    </p:spTree>
    <p:extLst>
      <p:ext uri="{BB962C8B-B14F-4D97-AF65-F5344CB8AC3E}">
        <p14:creationId xmlns:p14="http://schemas.microsoft.com/office/powerpoint/2010/main" val="35010616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Reducers</a:t>
            </a:r>
            <a:br>
              <a:rPr lang="en-US" dirty="0" smtClean="0"/>
            </a:br>
            <a:r>
              <a:rPr lang="en-US" sz="3100" dirty="0" smtClean="0"/>
              <a:t>How Many?</a:t>
            </a:r>
            <a:endParaRPr lang="en-US" sz="3100" dirty="0"/>
          </a:p>
        </p:txBody>
      </p:sp>
      <p:sp>
        <p:nvSpPr>
          <p:cNvPr id="3" name="Content Placeholder 2"/>
          <p:cNvSpPr>
            <a:spLocks noGrp="1"/>
          </p:cNvSpPr>
          <p:nvPr>
            <p:ph idx="1"/>
          </p:nvPr>
        </p:nvSpPr>
        <p:spPr/>
        <p:txBody>
          <a:bodyPr>
            <a:normAutofit/>
          </a:bodyPr>
          <a:lstStyle/>
          <a:p>
            <a:r>
              <a:rPr lang="en-US" dirty="0" smtClean="0"/>
              <a:t>Because </a:t>
            </a:r>
            <a:r>
              <a:rPr lang="en-US" dirty="0"/>
              <a:t>MapReduce jobs are normally I/O-bound, it makes sense to have more tasks than </a:t>
            </a:r>
            <a:r>
              <a:rPr lang="en-US" dirty="0" smtClean="0"/>
              <a:t>cores to obtain better utilization </a:t>
            </a:r>
            <a:endParaRPr lang="en-US" dirty="0"/>
          </a:p>
          <a:p>
            <a:pPr lvl="1"/>
            <a:r>
              <a:rPr lang="en-US" dirty="0"/>
              <a:t>The amount of oversubscription depends on the CPU utilization of jobs you </a:t>
            </a:r>
            <a:r>
              <a:rPr lang="en-US" dirty="0" smtClean="0"/>
              <a:t>run</a:t>
            </a:r>
          </a:p>
          <a:p>
            <a:pPr lvl="1"/>
            <a:r>
              <a:rPr lang="en-US" dirty="0"/>
              <a:t>B</a:t>
            </a:r>
            <a:r>
              <a:rPr lang="en-US" dirty="0" smtClean="0"/>
              <a:t>ut </a:t>
            </a:r>
            <a:r>
              <a:rPr lang="en-US" dirty="0"/>
              <a:t>a good rule of thumb is to have a factor of between one and two more tasks (counting both map and reduce tasks) </a:t>
            </a:r>
            <a:r>
              <a:rPr lang="en-US" dirty="0" smtClean="0"/>
              <a:t>than cores</a:t>
            </a:r>
          </a:p>
          <a:p>
            <a:r>
              <a:rPr lang="en-US" dirty="0" smtClean="0"/>
              <a:t>Benchmark the job against a large but manageable data subset and tune count of reducers for best performance</a:t>
            </a:r>
          </a:p>
          <a:p>
            <a:pPr lvl="1"/>
            <a:endParaRPr lang="en-US" dirty="0" smtClean="0"/>
          </a:p>
          <a:p>
            <a:pPr lvl="1"/>
            <a:endParaRPr lang="en-US" dirty="0" smtClean="0"/>
          </a:p>
        </p:txBody>
      </p:sp>
      <p:sp>
        <p:nvSpPr>
          <p:cNvPr id="4" name="Footer Placeholder 3"/>
          <p:cNvSpPr>
            <a:spLocks noGrp="1"/>
          </p:cNvSpPr>
          <p:nvPr>
            <p:ph type="ftr" sz="quarter" idx="11"/>
          </p:nvPr>
        </p:nvSpPr>
        <p:spPr/>
        <p:txBody>
          <a:bodyPr/>
          <a:lstStyle/>
          <a:p>
            <a:r>
              <a:rPr lang="en-US" smtClean="0"/>
              <a:t>CS595 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60</a:t>
            </a:fld>
            <a:endParaRPr lang="en-US" dirty="0"/>
          </a:p>
        </p:txBody>
      </p:sp>
    </p:spTree>
    <p:extLst>
      <p:ext uri="{BB962C8B-B14F-4D97-AF65-F5344CB8AC3E}">
        <p14:creationId xmlns:p14="http://schemas.microsoft.com/office/powerpoint/2010/main" val="33032203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MapReduce Framework</a:t>
            </a:r>
            <a:br>
              <a:rPr lang="en-US" dirty="0" smtClean="0"/>
            </a:br>
            <a:r>
              <a:rPr lang="en-US" sz="3100" dirty="0" smtClean="0"/>
              <a:t>Fault Tolerance</a:t>
            </a:r>
            <a:endParaRPr lang="en-US" dirty="0"/>
          </a:p>
        </p:txBody>
      </p:sp>
      <p:sp>
        <p:nvSpPr>
          <p:cNvPr id="3" name="Content Placeholder 2"/>
          <p:cNvSpPr>
            <a:spLocks noGrp="1"/>
          </p:cNvSpPr>
          <p:nvPr>
            <p:ph idx="1"/>
          </p:nvPr>
        </p:nvSpPr>
        <p:spPr/>
        <p:txBody>
          <a:bodyPr/>
          <a:lstStyle/>
          <a:p>
            <a:r>
              <a:rPr lang="en-US" dirty="0"/>
              <a:t>Map worker </a:t>
            </a:r>
            <a:r>
              <a:rPr lang="en-US" dirty="0" smtClean="0"/>
              <a:t>failure</a:t>
            </a:r>
          </a:p>
          <a:p>
            <a:pPr lvl="1"/>
            <a:r>
              <a:rPr lang="en-US" dirty="0" smtClean="0"/>
              <a:t>Map </a:t>
            </a:r>
            <a:r>
              <a:rPr lang="en-US" dirty="0"/>
              <a:t>tasks completed or in-progress at worker are reset </a:t>
            </a:r>
            <a:r>
              <a:rPr lang="en-US" dirty="0" smtClean="0"/>
              <a:t>to idle</a:t>
            </a:r>
            <a:endParaRPr lang="en-US" dirty="0"/>
          </a:p>
          <a:p>
            <a:pPr lvl="1"/>
            <a:r>
              <a:rPr lang="en-US" dirty="0" smtClean="0"/>
              <a:t>Reduce </a:t>
            </a:r>
            <a:r>
              <a:rPr lang="en-US" dirty="0"/>
              <a:t>workers are notified when task is rescheduled </a:t>
            </a:r>
            <a:r>
              <a:rPr lang="en-US" dirty="0" smtClean="0"/>
              <a:t>on another worker</a:t>
            </a:r>
          </a:p>
          <a:p>
            <a:r>
              <a:rPr lang="en-US" dirty="0" smtClean="0"/>
              <a:t>Reduce </a:t>
            </a:r>
            <a:r>
              <a:rPr lang="en-US" dirty="0"/>
              <a:t>worker </a:t>
            </a:r>
            <a:r>
              <a:rPr lang="en-US" dirty="0" smtClean="0"/>
              <a:t>failure</a:t>
            </a:r>
          </a:p>
          <a:p>
            <a:pPr lvl="1"/>
            <a:r>
              <a:rPr lang="en-US" dirty="0" smtClean="0"/>
              <a:t>Only </a:t>
            </a:r>
            <a:r>
              <a:rPr lang="en-US" dirty="0"/>
              <a:t>in-progress tasks are reset to </a:t>
            </a:r>
            <a:r>
              <a:rPr lang="en-US" dirty="0" smtClean="0"/>
              <a:t>idle</a:t>
            </a:r>
          </a:p>
          <a:p>
            <a:r>
              <a:rPr lang="en-US" dirty="0" smtClean="0"/>
              <a:t>Master failure</a:t>
            </a:r>
          </a:p>
          <a:p>
            <a:pPr lvl="1"/>
            <a:r>
              <a:rPr lang="en-US" dirty="0" smtClean="0"/>
              <a:t>MapReduce </a:t>
            </a:r>
            <a:r>
              <a:rPr lang="en-US" dirty="0"/>
              <a:t>task is aborted and client is notified</a:t>
            </a:r>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61</a:t>
            </a:fld>
            <a:endParaRPr lang="en-US" dirty="0"/>
          </a:p>
        </p:txBody>
      </p:sp>
    </p:spTree>
    <p:extLst>
      <p:ext uri="{BB962C8B-B14F-4D97-AF65-F5344CB8AC3E}">
        <p14:creationId xmlns:p14="http://schemas.microsoft.com/office/powerpoint/2010/main" val="36659617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MapReduce Framework</a:t>
            </a:r>
            <a:br>
              <a:rPr lang="en-US" dirty="0" smtClean="0"/>
            </a:br>
            <a:r>
              <a:rPr lang="en-US" sz="3100" dirty="0" smtClean="0"/>
              <a:t>What is in Framework Control</a:t>
            </a:r>
            <a:endParaRPr lang="en-US" dirty="0"/>
          </a:p>
        </p:txBody>
      </p:sp>
      <p:sp>
        <p:nvSpPr>
          <p:cNvPr id="3" name="Content Placeholder 2"/>
          <p:cNvSpPr>
            <a:spLocks noGrp="1"/>
          </p:cNvSpPr>
          <p:nvPr>
            <p:ph idx="1"/>
          </p:nvPr>
        </p:nvSpPr>
        <p:spPr/>
        <p:txBody>
          <a:bodyPr/>
          <a:lstStyle/>
          <a:p>
            <a:r>
              <a:rPr lang="en-US" dirty="0"/>
              <a:t>Limited control over data and execution </a:t>
            </a:r>
            <a:r>
              <a:rPr lang="en-US" dirty="0" smtClean="0"/>
              <a:t>flow</a:t>
            </a:r>
          </a:p>
          <a:p>
            <a:pPr lvl="1"/>
            <a:r>
              <a:rPr lang="en-US" dirty="0" smtClean="0"/>
              <a:t>All </a:t>
            </a:r>
            <a:r>
              <a:rPr lang="en-US" dirty="0"/>
              <a:t>algorithms must expressed in m, r, c, </a:t>
            </a:r>
            <a:r>
              <a:rPr lang="en-US" dirty="0" smtClean="0"/>
              <a:t>p</a:t>
            </a:r>
          </a:p>
          <a:p>
            <a:r>
              <a:rPr lang="en-US" dirty="0" smtClean="0"/>
              <a:t>You </a:t>
            </a:r>
            <a:r>
              <a:rPr lang="en-US" dirty="0"/>
              <a:t>don’t know:</a:t>
            </a:r>
          </a:p>
          <a:p>
            <a:pPr lvl="1"/>
            <a:r>
              <a:rPr lang="en-US" dirty="0" smtClean="0"/>
              <a:t>Where </a:t>
            </a:r>
            <a:r>
              <a:rPr lang="en-US" dirty="0"/>
              <a:t>mappers and reducers </a:t>
            </a:r>
            <a:r>
              <a:rPr lang="en-US" dirty="0" smtClean="0"/>
              <a:t>run</a:t>
            </a:r>
          </a:p>
          <a:p>
            <a:pPr lvl="1"/>
            <a:r>
              <a:rPr lang="en-US" dirty="0" smtClean="0"/>
              <a:t>When </a:t>
            </a:r>
            <a:r>
              <a:rPr lang="en-US" dirty="0"/>
              <a:t>a mapper or reducer begins or </a:t>
            </a:r>
            <a:r>
              <a:rPr lang="en-US" dirty="0" smtClean="0"/>
              <a:t>finishes</a:t>
            </a:r>
          </a:p>
          <a:p>
            <a:pPr lvl="1"/>
            <a:r>
              <a:rPr lang="en-US" dirty="0" smtClean="0"/>
              <a:t>Which </a:t>
            </a:r>
            <a:r>
              <a:rPr lang="en-US" dirty="0"/>
              <a:t>input a particular mapper is </a:t>
            </a:r>
            <a:r>
              <a:rPr lang="en-US" dirty="0" smtClean="0"/>
              <a:t>processing</a:t>
            </a:r>
          </a:p>
          <a:p>
            <a:pPr lvl="1"/>
            <a:r>
              <a:rPr lang="en-US" dirty="0" smtClean="0"/>
              <a:t>Which </a:t>
            </a:r>
            <a:r>
              <a:rPr lang="en-US" dirty="0"/>
              <a:t>intermediate key a particular reducer is processing</a:t>
            </a:r>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62</a:t>
            </a:fld>
            <a:endParaRPr lang="en-US" dirty="0"/>
          </a:p>
        </p:txBody>
      </p:sp>
    </p:spTree>
    <p:extLst>
      <p:ext uri="{BB962C8B-B14F-4D97-AF65-F5344CB8AC3E}">
        <p14:creationId xmlns:p14="http://schemas.microsoft.com/office/powerpoint/2010/main" val="16692070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MapReduce Framework</a:t>
            </a:r>
            <a:br>
              <a:rPr lang="en-US" dirty="0" smtClean="0"/>
            </a:br>
            <a:r>
              <a:rPr lang="en-US" dirty="0" smtClean="0"/>
              <a:t>What is in Developer Control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ability to construct complex data structures as keys and values to store </a:t>
            </a:r>
            <a:r>
              <a:rPr lang="en-US" dirty="0" smtClean="0"/>
              <a:t>and communicate </a:t>
            </a:r>
            <a:r>
              <a:rPr lang="en-US" dirty="0"/>
              <a:t>partial results.</a:t>
            </a:r>
          </a:p>
          <a:p>
            <a:r>
              <a:rPr lang="en-US" dirty="0" smtClean="0"/>
              <a:t>The </a:t>
            </a:r>
            <a:r>
              <a:rPr lang="en-US" dirty="0"/>
              <a:t>ability to execute </a:t>
            </a:r>
            <a:r>
              <a:rPr lang="en-US" dirty="0" smtClean="0"/>
              <a:t>user-specified initialization </a:t>
            </a:r>
            <a:r>
              <a:rPr lang="en-US" dirty="0"/>
              <a:t>code at the beginning of a </a:t>
            </a:r>
            <a:r>
              <a:rPr lang="en-US" dirty="0" smtClean="0"/>
              <a:t>map or </a:t>
            </a:r>
            <a:r>
              <a:rPr lang="en-US" dirty="0"/>
              <a:t>reduce </a:t>
            </a:r>
            <a:r>
              <a:rPr lang="en-US" dirty="0" smtClean="0"/>
              <a:t>task</a:t>
            </a:r>
          </a:p>
          <a:p>
            <a:r>
              <a:rPr lang="en-US" dirty="0"/>
              <a:t>T</a:t>
            </a:r>
            <a:r>
              <a:rPr lang="en-US" dirty="0" smtClean="0"/>
              <a:t>he </a:t>
            </a:r>
            <a:r>
              <a:rPr lang="en-US" dirty="0"/>
              <a:t>ability to execute </a:t>
            </a:r>
            <a:r>
              <a:rPr lang="en-US" dirty="0" smtClean="0"/>
              <a:t>user-specified termination </a:t>
            </a:r>
            <a:r>
              <a:rPr lang="en-US" dirty="0"/>
              <a:t>code at </a:t>
            </a:r>
            <a:r>
              <a:rPr lang="en-US" dirty="0" smtClean="0"/>
              <a:t>the end </a:t>
            </a:r>
            <a:r>
              <a:rPr lang="en-US" dirty="0"/>
              <a:t>of a map or reduce </a:t>
            </a:r>
            <a:r>
              <a:rPr lang="en-US" dirty="0" smtClean="0"/>
              <a:t>task</a:t>
            </a:r>
            <a:endParaRPr lang="en-US" dirty="0"/>
          </a:p>
          <a:p>
            <a:r>
              <a:rPr lang="en-US" dirty="0" smtClean="0"/>
              <a:t>The </a:t>
            </a:r>
            <a:r>
              <a:rPr lang="en-US" dirty="0"/>
              <a:t>ability to preserve state in both mappers and reducers across multiple </a:t>
            </a:r>
            <a:r>
              <a:rPr lang="en-US" dirty="0" smtClean="0"/>
              <a:t>input or </a:t>
            </a:r>
            <a:r>
              <a:rPr lang="en-US" dirty="0"/>
              <a:t>intermediate </a:t>
            </a:r>
            <a:r>
              <a:rPr lang="en-US" dirty="0" smtClean="0"/>
              <a:t>keys</a:t>
            </a:r>
            <a:endParaRPr lang="en-US" dirty="0"/>
          </a:p>
          <a:p>
            <a:r>
              <a:rPr lang="en-US" dirty="0" smtClean="0"/>
              <a:t>The </a:t>
            </a:r>
            <a:r>
              <a:rPr lang="en-US" dirty="0"/>
              <a:t>ability to control the sort order of intermediate keys, and therefore the </a:t>
            </a:r>
            <a:r>
              <a:rPr lang="en-US" dirty="0" smtClean="0"/>
              <a:t>order in </a:t>
            </a:r>
            <a:r>
              <a:rPr lang="en-US" dirty="0"/>
              <a:t>which a reducer will encounter particular </a:t>
            </a:r>
            <a:r>
              <a:rPr lang="en-US" dirty="0" smtClean="0"/>
              <a:t>keys</a:t>
            </a:r>
          </a:p>
          <a:p>
            <a:r>
              <a:rPr lang="en-US" dirty="0" smtClean="0"/>
              <a:t>The </a:t>
            </a:r>
            <a:r>
              <a:rPr lang="en-US" dirty="0"/>
              <a:t>ability to control the partitioning of the key space, and therefore the set </a:t>
            </a:r>
            <a:r>
              <a:rPr lang="en-US" dirty="0" smtClean="0"/>
              <a:t>of keys </a:t>
            </a:r>
            <a:r>
              <a:rPr lang="en-US" dirty="0"/>
              <a:t>that will be encountered by a particular </a:t>
            </a:r>
            <a:r>
              <a:rPr lang="en-US" dirty="0" smtClean="0"/>
              <a:t>reducer</a:t>
            </a:r>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63</a:t>
            </a:fld>
            <a:endParaRPr lang="en-US" dirty="0"/>
          </a:p>
        </p:txBody>
      </p:sp>
    </p:spTree>
    <p:extLst>
      <p:ext uri="{BB962C8B-B14F-4D97-AF65-F5344CB8AC3E}">
        <p14:creationId xmlns:p14="http://schemas.microsoft.com/office/powerpoint/2010/main" val="351887802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3" name="Footer Placeholder 2"/>
          <p:cNvSpPr>
            <a:spLocks noGrp="1"/>
          </p:cNvSpPr>
          <p:nvPr>
            <p:ph type="ftr" sz="quarter" idx="11"/>
          </p:nvPr>
        </p:nvSpPr>
        <p:spPr/>
        <p:txBody>
          <a:bodyPr/>
          <a:lstStyle/>
          <a:p>
            <a:r>
              <a:rPr lang="en-US" smtClean="0"/>
              <a:t>CS595 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64</a:t>
            </a:fld>
            <a:endParaRPr lang="en-US" dirty="0"/>
          </a:p>
        </p:txBody>
      </p:sp>
    </p:spTree>
    <p:extLst>
      <p:ext uri="{BB962C8B-B14F-4D97-AF65-F5344CB8AC3E}">
        <p14:creationId xmlns:p14="http://schemas.microsoft.com/office/powerpoint/2010/main" val="2523684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 the Mean</a:t>
            </a:r>
            <a:endParaRPr lang="en-US" dirty="0"/>
          </a:p>
        </p:txBody>
      </p:sp>
      <p:sp>
        <p:nvSpPr>
          <p:cNvPr id="3" name="Footer Placeholder 2"/>
          <p:cNvSpPr>
            <a:spLocks noGrp="1"/>
          </p:cNvSpPr>
          <p:nvPr>
            <p:ph type="ftr" sz="quarter" idx="11"/>
          </p:nvPr>
        </p:nvSpPr>
        <p:spPr/>
        <p:txBody>
          <a:bodyPr/>
          <a:lstStyle/>
          <a:p>
            <a:r>
              <a:rPr lang="en-US" smtClean="0"/>
              <a:t>CS595 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65</a:t>
            </a:fld>
            <a:endParaRPr lang="en-US" dirty="0"/>
          </a:p>
        </p:txBody>
      </p:sp>
      <p:pic>
        <p:nvPicPr>
          <p:cNvPr id="13314" name="Picture 2"/>
          <p:cNvPicPr>
            <a:picLocks noChangeAspect="1" noChangeArrowheads="1"/>
          </p:cNvPicPr>
          <p:nvPr/>
        </p:nvPicPr>
        <p:blipFill>
          <a:blip r:embed="rId2">
            <a:lum contrast="20000"/>
            <a:extLst>
              <a:ext uri="{28A0092B-C50C-407E-A947-70E740481C1C}">
                <a14:useLocalDpi xmlns:a14="http://schemas.microsoft.com/office/drawing/2010/main" val="0"/>
              </a:ext>
            </a:extLst>
          </a:blip>
          <a:srcRect/>
          <a:stretch>
            <a:fillRect/>
          </a:stretch>
        </p:blipFill>
        <p:spPr bwMode="auto">
          <a:xfrm>
            <a:off x="1219200" y="1752600"/>
            <a:ext cx="6902224" cy="4618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774192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 the Mean (Combiner)</a:t>
            </a:r>
            <a:endParaRPr lang="en-US" dirty="0"/>
          </a:p>
        </p:txBody>
      </p:sp>
      <p:sp>
        <p:nvSpPr>
          <p:cNvPr id="3" name="Footer Placeholder 2"/>
          <p:cNvSpPr>
            <a:spLocks noGrp="1"/>
          </p:cNvSpPr>
          <p:nvPr>
            <p:ph type="ftr" sz="quarter" idx="11"/>
          </p:nvPr>
        </p:nvSpPr>
        <p:spPr/>
        <p:txBody>
          <a:bodyPr/>
          <a:lstStyle/>
          <a:p>
            <a:r>
              <a:rPr lang="en-US" smtClean="0"/>
              <a:t>CS595 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66</a:t>
            </a:fld>
            <a:endParaRPr lang="en-US" dirty="0"/>
          </a:p>
        </p:txBody>
      </p:sp>
      <p:pic>
        <p:nvPicPr>
          <p:cNvPr id="14338" name="Picture 2"/>
          <p:cNvPicPr>
            <a:picLocks noChangeAspect="1" noChangeArrowheads="1"/>
          </p:cNvPicPr>
          <p:nvPr/>
        </p:nvPicPr>
        <p:blipFill>
          <a:blip r:embed="rId2">
            <a:lum contrast="20000"/>
            <a:extLst>
              <a:ext uri="{28A0092B-C50C-407E-A947-70E740481C1C}">
                <a14:useLocalDpi xmlns:a14="http://schemas.microsoft.com/office/drawing/2010/main" val="0"/>
              </a:ext>
            </a:extLst>
          </a:blip>
          <a:srcRect/>
          <a:stretch>
            <a:fillRect/>
          </a:stretch>
        </p:blipFill>
        <p:spPr bwMode="auto">
          <a:xfrm>
            <a:off x="1833563" y="1444625"/>
            <a:ext cx="5476875" cy="522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930189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WordCount</a:t>
            </a:r>
            <a:r>
              <a:rPr lang="en-US" dirty="0" smtClean="0"/>
              <a:t> Step by Step</a:t>
            </a:r>
            <a:endParaRPr lang="en-US" dirty="0"/>
          </a:p>
        </p:txBody>
      </p:sp>
      <p:sp>
        <p:nvSpPr>
          <p:cNvPr id="3" name="Footer Placeholder 2"/>
          <p:cNvSpPr>
            <a:spLocks noGrp="1"/>
          </p:cNvSpPr>
          <p:nvPr>
            <p:ph type="ftr" sz="quarter" idx="11"/>
          </p:nvPr>
        </p:nvSpPr>
        <p:spPr/>
        <p:txBody>
          <a:bodyPr/>
          <a:lstStyle/>
          <a:p>
            <a:r>
              <a:rPr lang="en-US" smtClean="0"/>
              <a:t>CS595 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67</a:t>
            </a:fld>
            <a:endParaRPr lang="en-US" dirty="0"/>
          </a:p>
        </p:txBody>
      </p:sp>
      <p:pic>
        <p:nvPicPr>
          <p:cNvPr id="5" name="Picture 4" descr="wc1.png"/>
          <p:cNvPicPr>
            <a:picLocks noChangeAspect="1"/>
          </p:cNvPicPr>
          <p:nvPr/>
        </p:nvPicPr>
        <p:blipFill>
          <a:blip r:embed="rId2" cstate="print"/>
          <a:stretch>
            <a:fillRect/>
          </a:stretch>
        </p:blipFill>
        <p:spPr>
          <a:xfrm>
            <a:off x="320040" y="1962149"/>
            <a:ext cx="7071360" cy="4115753"/>
          </a:xfrm>
          <a:prstGeom prst="rect">
            <a:avLst/>
          </a:prstGeom>
        </p:spPr>
      </p:pic>
      <p:sp>
        <p:nvSpPr>
          <p:cNvPr id="6" name="Line Callout 1 5"/>
          <p:cNvSpPr/>
          <p:nvPr/>
        </p:nvSpPr>
        <p:spPr>
          <a:xfrm>
            <a:off x="5791200" y="1371600"/>
            <a:ext cx="2057400" cy="1143000"/>
          </a:xfrm>
          <a:prstGeom prst="borderCallout1">
            <a:avLst>
              <a:gd name="adj1" fmla="val 18750"/>
              <a:gd name="adj2" fmla="val -8333"/>
              <a:gd name="adj3" fmla="val 87103"/>
              <a:gd name="adj4" fmla="val -833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 key-value pair</a:t>
            </a:r>
          </a:p>
          <a:p>
            <a:pPr algn="ctr"/>
            <a:endParaRPr lang="en-US" dirty="0"/>
          </a:p>
          <a:p>
            <a:pPr algn="ctr"/>
            <a:r>
              <a:rPr lang="en-US" dirty="0" smtClean="0"/>
              <a:t>&lt;</a:t>
            </a:r>
            <a:r>
              <a:rPr lang="en-US" dirty="0" err="1" smtClean="0"/>
              <a:t>docid</a:t>
            </a:r>
            <a:r>
              <a:rPr lang="en-US" dirty="0" smtClean="0"/>
              <a:t>, doc&gt;</a:t>
            </a:r>
            <a:endParaRPr lang="en-US" dirty="0"/>
          </a:p>
        </p:txBody>
      </p:sp>
    </p:spTree>
    <p:extLst>
      <p:ext uri="{BB962C8B-B14F-4D97-AF65-F5344CB8AC3E}">
        <p14:creationId xmlns:p14="http://schemas.microsoft.com/office/powerpoint/2010/main" val="2016102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WordCount</a:t>
            </a:r>
            <a:r>
              <a:rPr lang="en-US" dirty="0"/>
              <a:t> Step by Step</a:t>
            </a:r>
          </a:p>
        </p:txBody>
      </p:sp>
      <p:sp>
        <p:nvSpPr>
          <p:cNvPr id="3" name="Footer Placeholder 2"/>
          <p:cNvSpPr>
            <a:spLocks noGrp="1"/>
          </p:cNvSpPr>
          <p:nvPr>
            <p:ph type="ftr" sz="quarter" idx="11"/>
          </p:nvPr>
        </p:nvSpPr>
        <p:spPr/>
        <p:txBody>
          <a:bodyPr/>
          <a:lstStyle/>
          <a:p>
            <a:r>
              <a:rPr lang="en-US" smtClean="0"/>
              <a:t>CS595 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68</a:t>
            </a:fld>
            <a:endParaRPr lang="en-US" dirty="0"/>
          </a:p>
        </p:txBody>
      </p:sp>
      <p:pic>
        <p:nvPicPr>
          <p:cNvPr id="5" name="Picture 4" descr="wc1.png"/>
          <p:cNvPicPr>
            <a:picLocks noChangeAspect="1"/>
          </p:cNvPicPr>
          <p:nvPr/>
        </p:nvPicPr>
        <p:blipFill>
          <a:blip r:embed="rId2" cstate="print"/>
          <a:stretch>
            <a:fillRect/>
          </a:stretch>
        </p:blipFill>
        <p:spPr>
          <a:xfrm>
            <a:off x="320040" y="1962149"/>
            <a:ext cx="7071360" cy="4115753"/>
          </a:xfrm>
          <a:prstGeom prst="rect">
            <a:avLst/>
          </a:prstGeom>
        </p:spPr>
      </p:pic>
      <p:sp>
        <p:nvSpPr>
          <p:cNvPr id="6" name="Line Callout 1 5"/>
          <p:cNvSpPr/>
          <p:nvPr/>
        </p:nvSpPr>
        <p:spPr>
          <a:xfrm>
            <a:off x="6400800" y="1524000"/>
            <a:ext cx="2209800" cy="1143000"/>
          </a:xfrm>
          <a:prstGeom prst="borderCallout1">
            <a:avLst>
              <a:gd name="adj1" fmla="val 18750"/>
              <a:gd name="adj2" fmla="val -8333"/>
              <a:gd name="adj3" fmla="val 113771"/>
              <a:gd name="adj4" fmla="val -1420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Extract the next term (word) from the document</a:t>
            </a:r>
          </a:p>
        </p:txBody>
      </p:sp>
    </p:spTree>
    <p:extLst>
      <p:ext uri="{BB962C8B-B14F-4D97-AF65-F5344CB8AC3E}">
        <p14:creationId xmlns:p14="http://schemas.microsoft.com/office/powerpoint/2010/main" val="12427163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WordCount</a:t>
            </a:r>
            <a:r>
              <a:rPr lang="en-US" dirty="0"/>
              <a:t> Step by Step</a:t>
            </a:r>
          </a:p>
        </p:txBody>
      </p:sp>
      <p:sp>
        <p:nvSpPr>
          <p:cNvPr id="3" name="Footer Placeholder 2"/>
          <p:cNvSpPr>
            <a:spLocks noGrp="1"/>
          </p:cNvSpPr>
          <p:nvPr>
            <p:ph type="ftr" sz="quarter" idx="11"/>
          </p:nvPr>
        </p:nvSpPr>
        <p:spPr/>
        <p:txBody>
          <a:bodyPr/>
          <a:lstStyle/>
          <a:p>
            <a:r>
              <a:rPr lang="en-US" smtClean="0"/>
              <a:t>CS595 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69</a:t>
            </a:fld>
            <a:endParaRPr lang="en-US" dirty="0"/>
          </a:p>
        </p:txBody>
      </p:sp>
      <p:pic>
        <p:nvPicPr>
          <p:cNvPr id="5" name="Picture 4" descr="wc1.png"/>
          <p:cNvPicPr>
            <a:picLocks noChangeAspect="1"/>
          </p:cNvPicPr>
          <p:nvPr/>
        </p:nvPicPr>
        <p:blipFill>
          <a:blip r:embed="rId2" cstate="print"/>
          <a:stretch>
            <a:fillRect/>
          </a:stretch>
        </p:blipFill>
        <p:spPr>
          <a:xfrm>
            <a:off x="320040" y="1962149"/>
            <a:ext cx="7071360" cy="4115753"/>
          </a:xfrm>
          <a:prstGeom prst="rect">
            <a:avLst/>
          </a:prstGeom>
        </p:spPr>
      </p:pic>
      <p:sp>
        <p:nvSpPr>
          <p:cNvPr id="6" name="Line Callout 1 5"/>
          <p:cNvSpPr/>
          <p:nvPr/>
        </p:nvSpPr>
        <p:spPr>
          <a:xfrm>
            <a:off x="6400800" y="1524000"/>
            <a:ext cx="2209800" cy="1143000"/>
          </a:xfrm>
          <a:prstGeom prst="borderCallout1">
            <a:avLst>
              <a:gd name="adj1" fmla="val 18750"/>
              <a:gd name="adj2" fmla="val -8333"/>
              <a:gd name="adj3" fmla="val 163295"/>
              <a:gd name="adj4" fmla="val -533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 key-value pair</a:t>
            </a:r>
          </a:p>
          <a:p>
            <a:pPr algn="ctr"/>
            <a:endParaRPr lang="en-US" dirty="0"/>
          </a:p>
          <a:p>
            <a:pPr algn="ctr"/>
            <a:r>
              <a:rPr lang="en-US" dirty="0" smtClean="0"/>
              <a:t>&lt;term, 1&gt;</a:t>
            </a:r>
          </a:p>
        </p:txBody>
      </p:sp>
    </p:spTree>
    <p:extLst>
      <p:ext uri="{BB962C8B-B14F-4D97-AF65-F5344CB8AC3E}">
        <p14:creationId xmlns:p14="http://schemas.microsoft.com/office/powerpoint/2010/main" val="165893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Concepts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Large-data </a:t>
            </a:r>
            <a:r>
              <a:rPr lang="en-US" dirty="0"/>
              <a:t>processing by definition requires bringing data and code together for computation to occur—no small feat for datasets that are terabytes and perhaps petabytes in </a:t>
            </a:r>
            <a:r>
              <a:rPr lang="en-US" dirty="0" smtClean="0"/>
              <a:t>size</a:t>
            </a:r>
            <a:endParaRPr lang="en-US" dirty="0"/>
          </a:p>
          <a:p>
            <a:r>
              <a:rPr lang="en-US" dirty="0"/>
              <a:t>MapReduce  addresses this challenge by providing a simple abstraction for the developer, transparently handling most of the details behind the scenes in a scalable, robust, and efficient </a:t>
            </a:r>
            <a:r>
              <a:rPr lang="en-US" dirty="0" smtClean="0"/>
              <a:t>manner</a:t>
            </a:r>
            <a:endParaRPr lang="en-US" dirty="0"/>
          </a:p>
          <a:p>
            <a:r>
              <a:rPr lang="en-US" dirty="0"/>
              <a:t>Instead of moving large amounts of data around, it is far more efficient, if possible, to move the code to the </a:t>
            </a:r>
            <a:r>
              <a:rPr lang="en-US" dirty="0" smtClean="0"/>
              <a:t>data </a:t>
            </a:r>
            <a:endParaRPr lang="en-US" dirty="0"/>
          </a:p>
          <a:p>
            <a:r>
              <a:rPr lang="en-US" dirty="0"/>
              <a:t>This is operationally realized by spreading data across the local disks of nodes in a cluster and running processes on nodes that hold the </a:t>
            </a:r>
            <a:r>
              <a:rPr lang="en-US" dirty="0" smtClean="0"/>
              <a:t>data</a:t>
            </a:r>
            <a:endParaRPr lang="en-US" dirty="0"/>
          </a:p>
          <a:p>
            <a:r>
              <a:rPr lang="en-US" dirty="0"/>
              <a:t>The complex task of managing storage in such a processing environment is </a:t>
            </a:r>
            <a:r>
              <a:rPr lang="en-US" dirty="0" smtClean="0"/>
              <a:t>handled </a:t>
            </a:r>
            <a:r>
              <a:rPr lang="en-US" dirty="0"/>
              <a:t>by </a:t>
            </a:r>
            <a:r>
              <a:rPr lang="en-US" dirty="0" smtClean="0"/>
              <a:t>the Hadoop Distributed </a:t>
            </a:r>
            <a:r>
              <a:rPr lang="en-US" dirty="0"/>
              <a:t>F</a:t>
            </a:r>
            <a:r>
              <a:rPr lang="en-US" dirty="0" smtClean="0"/>
              <a:t>ile </a:t>
            </a:r>
            <a:r>
              <a:rPr lang="en-US" dirty="0"/>
              <a:t>S</a:t>
            </a:r>
            <a:r>
              <a:rPr lang="en-US" dirty="0" smtClean="0"/>
              <a:t>ystem </a:t>
            </a:r>
            <a:r>
              <a:rPr lang="en-US" dirty="0"/>
              <a:t>that sits underneath MapReduce.</a:t>
            </a:r>
          </a:p>
          <a:p>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a:t>
            </a:fld>
            <a:endParaRPr lang="en-US" dirty="0"/>
          </a:p>
        </p:txBody>
      </p:sp>
    </p:spTree>
    <p:extLst>
      <p:ext uri="{BB962C8B-B14F-4D97-AF65-F5344CB8AC3E}">
        <p14:creationId xmlns:p14="http://schemas.microsoft.com/office/powerpoint/2010/main" val="4453994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WordCount</a:t>
            </a:r>
            <a:r>
              <a:rPr lang="en-US" dirty="0"/>
              <a:t> Step by Step</a:t>
            </a:r>
          </a:p>
        </p:txBody>
      </p:sp>
      <p:sp>
        <p:nvSpPr>
          <p:cNvPr id="3" name="Footer Placeholder 2"/>
          <p:cNvSpPr>
            <a:spLocks noGrp="1"/>
          </p:cNvSpPr>
          <p:nvPr>
            <p:ph type="ftr" sz="quarter" idx="11"/>
          </p:nvPr>
        </p:nvSpPr>
        <p:spPr/>
        <p:txBody>
          <a:bodyPr/>
          <a:lstStyle/>
          <a:p>
            <a:r>
              <a:rPr lang="en-US" smtClean="0"/>
              <a:t>CS595 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70</a:t>
            </a:fld>
            <a:endParaRPr lang="en-US" dirty="0"/>
          </a:p>
        </p:txBody>
      </p:sp>
      <p:pic>
        <p:nvPicPr>
          <p:cNvPr id="5" name="Picture 4" descr="wc1.png"/>
          <p:cNvPicPr>
            <a:picLocks noChangeAspect="1"/>
          </p:cNvPicPr>
          <p:nvPr/>
        </p:nvPicPr>
        <p:blipFill>
          <a:blip r:embed="rId2" cstate="print"/>
          <a:stretch>
            <a:fillRect/>
          </a:stretch>
        </p:blipFill>
        <p:spPr>
          <a:xfrm>
            <a:off x="320040" y="1962149"/>
            <a:ext cx="7071360" cy="4115753"/>
          </a:xfrm>
          <a:prstGeom prst="rect">
            <a:avLst/>
          </a:prstGeom>
        </p:spPr>
      </p:pic>
      <p:sp>
        <p:nvSpPr>
          <p:cNvPr id="6" name="Line Callout 1 5"/>
          <p:cNvSpPr/>
          <p:nvPr/>
        </p:nvSpPr>
        <p:spPr>
          <a:xfrm>
            <a:off x="6324600" y="2057400"/>
            <a:ext cx="2209800" cy="1143000"/>
          </a:xfrm>
          <a:prstGeom prst="borderCallout1">
            <a:avLst>
              <a:gd name="adj1" fmla="val 18750"/>
              <a:gd name="adj2" fmla="val -8333"/>
              <a:gd name="adj3" fmla="val 164565"/>
              <a:gd name="adj4" fmla="val -1413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Before the reducer is called, the count for each term is collected into a list</a:t>
            </a:r>
          </a:p>
        </p:txBody>
      </p:sp>
    </p:spTree>
    <p:extLst>
      <p:ext uri="{BB962C8B-B14F-4D97-AF65-F5344CB8AC3E}">
        <p14:creationId xmlns:p14="http://schemas.microsoft.com/office/powerpoint/2010/main" val="10032592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WordCount</a:t>
            </a:r>
            <a:r>
              <a:rPr lang="en-US" dirty="0"/>
              <a:t> Step by Step</a:t>
            </a:r>
          </a:p>
        </p:txBody>
      </p:sp>
      <p:sp>
        <p:nvSpPr>
          <p:cNvPr id="3" name="Footer Placeholder 2"/>
          <p:cNvSpPr>
            <a:spLocks noGrp="1"/>
          </p:cNvSpPr>
          <p:nvPr>
            <p:ph type="ftr" sz="quarter" idx="11"/>
          </p:nvPr>
        </p:nvSpPr>
        <p:spPr/>
        <p:txBody>
          <a:bodyPr/>
          <a:lstStyle/>
          <a:p>
            <a:r>
              <a:rPr lang="en-US" smtClean="0"/>
              <a:t>CS595 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71</a:t>
            </a:fld>
            <a:endParaRPr lang="en-US" dirty="0"/>
          </a:p>
        </p:txBody>
      </p:sp>
      <p:pic>
        <p:nvPicPr>
          <p:cNvPr id="5" name="Picture 4" descr="wc1.png"/>
          <p:cNvPicPr>
            <a:picLocks noChangeAspect="1"/>
          </p:cNvPicPr>
          <p:nvPr/>
        </p:nvPicPr>
        <p:blipFill>
          <a:blip r:embed="rId2" cstate="print"/>
          <a:stretch>
            <a:fillRect/>
          </a:stretch>
        </p:blipFill>
        <p:spPr>
          <a:xfrm>
            <a:off x="320040" y="1962149"/>
            <a:ext cx="7071360" cy="4115753"/>
          </a:xfrm>
          <a:prstGeom prst="rect">
            <a:avLst/>
          </a:prstGeom>
        </p:spPr>
      </p:pic>
      <p:sp>
        <p:nvSpPr>
          <p:cNvPr id="6" name="Line Callout 1 5"/>
          <p:cNvSpPr/>
          <p:nvPr/>
        </p:nvSpPr>
        <p:spPr>
          <a:xfrm>
            <a:off x="6324600" y="2057400"/>
            <a:ext cx="2209800" cy="1143000"/>
          </a:xfrm>
          <a:prstGeom prst="borderCallout1">
            <a:avLst>
              <a:gd name="adj1" fmla="val 18750"/>
              <a:gd name="adj2" fmla="val -8333"/>
              <a:gd name="adj3" fmla="val 169644"/>
              <a:gd name="adj4" fmla="val -645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 key-value pair</a:t>
            </a:r>
          </a:p>
          <a:p>
            <a:pPr algn="ctr"/>
            <a:endParaRPr lang="en-US" dirty="0"/>
          </a:p>
          <a:p>
            <a:pPr algn="ctr"/>
            <a:r>
              <a:rPr lang="en-US" dirty="0" smtClean="0"/>
              <a:t>&lt;term, [1, 1, 1 …]&gt;</a:t>
            </a:r>
          </a:p>
        </p:txBody>
      </p:sp>
    </p:spTree>
    <p:extLst>
      <p:ext uri="{BB962C8B-B14F-4D97-AF65-F5344CB8AC3E}">
        <p14:creationId xmlns:p14="http://schemas.microsoft.com/office/powerpoint/2010/main" val="15307847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WordCount</a:t>
            </a:r>
            <a:r>
              <a:rPr lang="en-US" dirty="0"/>
              <a:t> Step by Step</a:t>
            </a:r>
          </a:p>
        </p:txBody>
      </p:sp>
      <p:sp>
        <p:nvSpPr>
          <p:cNvPr id="3" name="Footer Placeholder 2"/>
          <p:cNvSpPr>
            <a:spLocks noGrp="1"/>
          </p:cNvSpPr>
          <p:nvPr>
            <p:ph type="ftr" sz="quarter" idx="11"/>
          </p:nvPr>
        </p:nvSpPr>
        <p:spPr/>
        <p:txBody>
          <a:bodyPr/>
          <a:lstStyle/>
          <a:p>
            <a:r>
              <a:rPr lang="en-US" smtClean="0"/>
              <a:t>CS595 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72</a:t>
            </a:fld>
            <a:endParaRPr lang="en-US" dirty="0"/>
          </a:p>
        </p:txBody>
      </p:sp>
      <p:pic>
        <p:nvPicPr>
          <p:cNvPr id="5" name="Picture 4" descr="wc1.png"/>
          <p:cNvPicPr>
            <a:picLocks noChangeAspect="1"/>
          </p:cNvPicPr>
          <p:nvPr/>
        </p:nvPicPr>
        <p:blipFill>
          <a:blip r:embed="rId2" cstate="print"/>
          <a:stretch>
            <a:fillRect/>
          </a:stretch>
        </p:blipFill>
        <p:spPr>
          <a:xfrm>
            <a:off x="320040" y="1962149"/>
            <a:ext cx="7071360" cy="4115753"/>
          </a:xfrm>
          <a:prstGeom prst="rect">
            <a:avLst/>
          </a:prstGeom>
        </p:spPr>
      </p:pic>
      <p:sp>
        <p:nvSpPr>
          <p:cNvPr id="6" name="Line Callout 1 5"/>
          <p:cNvSpPr/>
          <p:nvPr/>
        </p:nvSpPr>
        <p:spPr>
          <a:xfrm>
            <a:off x="6324600" y="2057400"/>
            <a:ext cx="2209800" cy="1143000"/>
          </a:xfrm>
          <a:prstGeom prst="borderCallout1">
            <a:avLst>
              <a:gd name="adj1" fmla="val 18750"/>
              <a:gd name="adj2" fmla="val -8333"/>
              <a:gd name="adj3" fmla="val 247104"/>
              <a:gd name="adj4" fmla="val -815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up the number of 1’s in the value for the given term</a:t>
            </a:r>
          </a:p>
        </p:txBody>
      </p:sp>
    </p:spTree>
    <p:extLst>
      <p:ext uri="{BB962C8B-B14F-4D97-AF65-F5344CB8AC3E}">
        <p14:creationId xmlns:p14="http://schemas.microsoft.com/office/powerpoint/2010/main" val="1444222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Concepts</a:t>
            </a:r>
            <a:endParaRPr lang="en-US" dirty="0"/>
          </a:p>
        </p:txBody>
      </p:sp>
      <p:sp>
        <p:nvSpPr>
          <p:cNvPr id="3" name="Content Placeholder 2"/>
          <p:cNvSpPr>
            <a:spLocks noGrp="1"/>
          </p:cNvSpPr>
          <p:nvPr>
            <p:ph idx="1"/>
          </p:nvPr>
        </p:nvSpPr>
        <p:spPr/>
        <p:txBody>
          <a:bodyPr>
            <a:normAutofit fontScale="92500"/>
          </a:bodyPr>
          <a:lstStyle/>
          <a:p>
            <a:r>
              <a:rPr lang="en-US" dirty="0"/>
              <a:t>However, as  anyone who has taken an introductory computer science course knows, abstractions manage complexity by hiding details and presenting well-defined behaviors to users of those abstractions. </a:t>
            </a:r>
          </a:p>
          <a:p>
            <a:r>
              <a:rPr lang="en-US" dirty="0"/>
              <a:t>They, inevitably, are imperfect—making certain tasks easier but others more difficult,  and sometimes, impossible </a:t>
            </a:r>
            <a:endParaRPr lang="en-US" dirty="0" smtClean="0"/>
          </a:p>
          <a:p>
            <a:r>
              <a:rPr lang="en-US" dirty="0" smtClean="0"/>
              <a:t>This </a:t>
            </a:r>
            <a:r>
              <a:rPr lang="en-US" dirty="0"/>
              <a:t>critique applies to MapReduce: it makes certain large-data problems easier, but suffers from limitations as well. </a:t>
            </a:r>
          </a:p>
          <a:p>
            <a:r>
              <a:rPr lang="en-US" dirty="0"/>
              <a:t>This means that MapReduce is not the final word, but rather the first in a new class of programming models that will allow us to more effectively organize computations at a massive scale.</a:t>
            </a:r>
          </a:p>
          <a:p>
            <a:endParaRPr lang="en-US" dirty="0"/>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a:t>
            </a:fld>
            <a:endParaRPr lang="en-US" dirty="0"/>
          </a:p>
        </p:txBody>
      </p:sp>
    </p:spTree>
    <p:extLst>
      <p:ext uri="{BB962C8B-B14F-4D97-AF65-F5344CB8AC3E}">
        <p14:creationId xmlns:p14="http://schemas.microsoft.com/office/powerpoint/2010/main" val="3440778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Concepts</a:t>
            </a:r>
            <a:endParaRPr lang="en-US" dirty="0"/>
          </a:p>
        </p:txBody>
      </p:sp>
      <p:sp>
        <p:nvSpPr>
          <p:cNvPr id="3" name="Content Placeholder 2"/>
          <p:cNvSpPr>
            <a:spLocks noGrp="1"/>
          </p:cNvSpPr>
          <p:nvPr>
            <p:ph idx="1"/>
          </p:nvPr>
        </p:nvSpPr>
        <p:spPr/>
        <p:txBody>
          <a:bodyPr>
            <a:normAutofit fontScale="92500" lnSpcReduction="20000"/>
          </a:bodyPr>
          <a:lstStyle/>
          <a:p>
            <a:r>
              <a:rPr lang="en-US" dirty="0"/>
              <a:t>Viewed from a slightly different angle, MapReduce codifies a generic “recipe” for processing large datasets that consists of two </a:t>
            </a:r>
            <a:r>
              <a:rPr lang="en-US" dirty="0" smtClean="0"/>
              <a:t>stages</a:t>
            </a:r>
            <a:endParaRPr lang="en-US" dirty="0"/>
          </a:p>
          <a:p>
            <a:r>
              <a:rPr lang="en-US" dirty="0" smtClean="0">
                <a:solidFill>
                  <a:srgbClr val="0070C0"/>
                </a:solidFill>
              </a:rPr>
              <a:t>Map</a:t>
            </a:r>
            <a:r>
              <a:rPr lang="en-US" dirty="0" smtClean="0"/>
              <a:t>—First </a:t>
            </a:r>
            <a:r>
              <a:rPr lang="en-US" dirty="0"/>
              <a:t>a user-specified computation is applied over all input records in a dataset. These operations occur in parallel and yield intermediate output </a:t>
            </a:r>
          </a:p>
          <a:p>
            <a:r>
              <a:rPr lang="en-US" dirty="0" smtClean="0">
                <a:solidFill>
                  <a:srgbClr val="0070C0"/>
                </a:solidFill>
              </a:rPr>
              <a:t>Reduce</a:t>
            </a:r>
            <a:r>
              <a:rPr lang="en-US" dirty="0" smtClean="0"/>
              <a:t>—Next, the output is </a:t>
            </a:r>
            <a:r>
              <a:rPr lang="en-US" dirty="0"/>
              <a:t>then aggregated by another user-specified computation. </a:t>
            </a:r>
          </a:p>
          <a:p>
            <a:r>
              <a:rPr lang="en-US" dirty="0"/>
              <a:t>The programmer defines these two types of computations, and the execution framework coordinates the actual processing </a:t>
            </a:r>
          </a:p>
          <a:p>
            <a:r>
              <a:rPr lang="en-US" dirty="0"/>
              <a:t>S</a:t>
            </a:r>
            <a:r>
              <a:rPr lang="en-US" dirty="0" smtClean="0"/>
              <a:t>uch </a:t>
            </a:r>
            <a:r>
              <a:rPr lang="en-US" dirty="0"/>
              <a:t>a two-stage processing structure may appear to be very restrictive, many interesting algorithms can be expressed quite </a:t>
            </a:r>
            <a:r>
              <a:rPr lang="en-US" dirty="0" smtClean="0"/>
              <a:t>concisely…</a:t>
            </a:r>
          </a:p>
          <a:p>
            <a:r>
              <a:rPr lang="en-US" dirty="0"/>
              <a:t>E</a:t>
            </a:r>
            <a:r>
              <a:rPr lang="en-US" dirty="0" smtClean="0"/>
              <a:t>specially </a:t>
            </a:r>
            <a:r>
              <a:rPr lang="en-US" dirty="0"/>
              <a:t>if one decomposes complex algorithms into a sequence of MapReduce jobs.</a:t>
            </a:r>
          </a:p>
        </p:txBody>
      </p:sp>
      <p:sp>
        <p:nvSpPr>
          <p:cNvPr id="4" name="Footer Placeholder 3"/>
          <p:cNvSpPr>
            <a:spLocks noGrp="1"/>
          </p:cNvSpPr>
          <p:nvPr>
            <p:ph type="ftr" sz="quarter" idx="11"/>
          </p:nvPr>
        </p:nvSpPr>
        <p:spPr/>
        <p:txBody>
          <a:bodyPr/>
          <a:lstStyle/>
          <a:p>
            <a:r>
              <a:rPr lang="en-US" smtClean="0"/>
              <a:t>CS595 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9</a:t>
            </a:fld>
            <a:endParaRPr lang="en-US" dirty="0"/>
          </a:p>
        </p:txBody>
      </p:sp>
    </p:spTree>
    <p:extLst>
      <p:ext uri="{BB962C8B-B14F-4D97-AF65-F5344CB8AC3E}">
        <p14:creationId xmlns:p14="http://schemas.microsoft.com/office/powerpoint/2010/main" val="42918554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22019</TotalTime>
  <Words>4288</Words>
  <Application>Microsoft Office PowerPoint</Application>
  <PresentationFormat>On-screen Show (4:3)</PresentationFormat>
  <Paragraphs>829</Paragraphs>
  <Slides>72</Slides>
  <Notes>0</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Clarity</vt:lpstr>
      <vt:lpstr>CS595—Big Data Technologies</vt:lpstr>
      <vt:lpstr>Processing Big Data</vt:lpstr>
      <vt:lpstr>Processing Big Data Challenges</vt:lpstr>
      <vt:lpstr>MapReduce An Execution Framework for Big Data Processing</vt:lpstr>
      <vt:lpstr>   MapReduce Concepts</vt:lpstr>
      <vt:lpstr>MapReduce Concepts</vt:lpstr>
      <vt:lpstr>MapReduce Concepts</vt:lpstr>
      <vt:lpstr>MapReduce Concepts</vt:lpstr>
      <vt:lpstr>MapReduce Concepts</vt:lpstr>
      <vt:lpstr>Developing Some MapReduce Intuition</vt:lpstr>
      <vt:lpstr>Developing Some MapReduce Intuition</vt:lpstr>
      <vt:lpstr>Developing Some MapReduce Intuition</vt:lpstr>
      <vt:lpstr>Developing Some MapReduce Intuition  Challenges</vt:lpstr>
      <vt:lpstr>Developing Some MapReduce Intuition</vt:lpstr>
      <vt:lpstr>Developing Some MapReduce Intuition A Little About MapReduce as a Framework</vt:lpstr>
      <vt:lpstr>Developing Some MapReduce Intuition A Little About MapReduce as a Framework</vt:lpstr>
      <vt:lpstr>Developing Some MapReduce Intuition A Little About MapReduce as a Framework</vt:lpstr>
      <vt:lpstr>Developing Some MapReduce Intuition A Little About MapReduce as a Framework</vt:lpstr>
      <vt:lpstr>Developing Some MapReduce Intuition A Little About MapReduce as a Framework</vt:lpstr>
      <vt:lpstr>Developing Some MapReduce Intuition A Little About MapReduce as a Framework</vt:lpstr>
      <vt:lpstr>MapReduce Framework Workflow</vt:lpstr>
      <vt:lpstr>MapReduce Framework Workflow</vt:lpstr>
      <vt:lpstr>MapReduce Framework Conceptual Landscape</vt:lpstr>
      <vt:lpstr>MapReduce Framework Operational View</vt:lpstr>
      <vt:lpstr>MapReduce Framework Dataflow View</vt:lpstr>
      <vt:lpstr>MapReduce Framework General Characteristics</vt:lpstr>
      <vt:lpstr>MapReduce Framework Libraries</vt:lpstr>
      <vt:lpstr>MapReduce Framework Libraries</vt:lpstr>
      <vt:lpstr>MapReduce Example</vt:lpstr>
      <vt:lpstr>MapReduce Example</vt:lpstr>
      <vt:lpstr>WordCount Driver</vt:lpstr>
      <vt:lpstr>WordCount Driver</vt:lpstr>
      <vt:lpstr>WordCount Mapper</vt:lpstr>
      <vt:lpstr>WordCount Mapper</vt:lpstr>
      <vt:lpstr>WordCount Mapper</vt:lpstr>
      <vt:lpstr>WordCount Reducer</vt:lpstr>
      <vt:lpstr>WordCount Reducer</vt:lpstr>
      <vt:lpstr>WordCount Reducer</vt:lpstr>
      <vt:lpstr>Canonical Word Count</vt:lpstr>
      <vt:lpstr>Canonical Word Count</vt:lpstr>
      <vt:lpstr>Canonical Word Count</vt:lpstr>
      <vt:lpstr>MapReduce A More Complete Perspective</vt:lpstr>
      <vt:lpstr>MapReduce A More Complete Perspective</vt:lpstr>
      <vt:lpstr>Input Format Record Reader</vt:lpstr>
      <vt:lpstr>Mapper</vt:lpstr>
      <vt:lpstr>Combiner</vt:lpstr>
      <vt:lpstr>Combiner</vt:lpstr>
      <vt:lpstr>Combiner Word Count Example</vt:lpstr>
      <vt:lpstr>Partitioner</vt:lpstr>
      <vt:lpstr>Shuffle and Sort </vt:lpstr>
      <vt:lpstr>Shuffle and Sort</vt:lpstr>
      <vt:lpstr>Reducer</vt:lpstr>
      <vt:lpstr>Reducer</vt:lpstr>
      <vt:lpstr>Word Count Full MapReduce Flow</vt:lpstr>
      <vt:lpstr>Mappers and Reducers How Many?</vt:lpstr>
      <vt:lpstr>Mappers How Many?</vt:lpstr>
      <vt:lpstr>Mappers How Many?</vt:lpstr>
      <vt:lpstr>Reducers How Many?</vt:lpstr>
      <vt:lpstr>Reducers How Many?</vt:lpstr>
      <vt:lpstr>Reducers How Many?</vt:lpstr>
      <vt:lpstr>MapReduce Framework Fault Tolerance</vt:lpstr>
      <vt:lpstr>MapReduce Framework What is in Framework Control</vt:lpstr>
      <vt:lpstr>MapReduce Framework What is in Developer Control</vt:lpstr>
      <vt:lpstr>Appendix</vt:lpstr>
      <vt:lpstr>Compute the Mean</vt:lpstr>
      <vt:lpstr>Compute the Mean (Combiner)</vt:lpstr>
      <vt:lpstr>WordCount Step by Step</vt:lpstr>
      <vt:lpstr>WordCount Step by Step</vt:lpstr>
      <vt:lpstr>WordCount Step by Step</vt:lpstr>
      <vt:lpstr>WordCount Step by Step</vt:lpstr>
      <vt:lpstr>WordCount Step by Step</vt:lpstr>
      <vt:lpstr>WordCount Step by Step</vt:lpstr>
    </vt:vector>
  </TitlesOfParts>
  <Company>BCBSA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Rosen, Joseph</dc:creator>
  <cp:lastModifiedBy>Rosen, Joseph</cp:lastModifiedBy>
  <cp:revision>275</cp:revision>
  <cp:lastPrinted>2017-01-26T18:36:32Z</cp:lastPrinted>
  <dcterms:created xsi:type="dcterms:W3CDTF">2016-12-18T19:56:54Z</dcterms:created>
  <dcterms:modified xsi:type="dcterms:W3CDTF">2017-09-05T17:02:05Z</dcterms:modified>
</cp:coreProperties>
</file>