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3"/>
  </p:notesMasterIdLst>
  <p:sldIdLst>
    <p:sldId id="256" r:id="rId2"/>
    <p:sldId id="353" r:id="rId3"/>
    <p:sldId id="354" r:id="rId4"/>
    <p:sldId id="351" r:id="rId5"/>
    <p:sldId id="355" r:id="rId6"/>
    <p:sldId id="352" r:id="rId7"/>
    <p:sldId id="350" r:id="rId8"/>
    <p:sldId id="257" r:id="rId9"/>
    <p:sldId id="258" r:id="rId10"/>
    <p:sldId id="259" r:id="rId11"/>
    <p:sldId id="356" r:id="rId12"/>
    <p:sldId id="358" r:id="rId13"/>
    <p:sldId id="359" r:id="rId14"/>
    <p:sldId id="362" r:id="rId15"/>
    <p:sldId id="276" r:id="rId16"/>
    <p:sldId id="349" r:id="rId17"/>
    <p:sldId id="367" r:id="rId18"/>
    <p:sldId id="366" r:id="rId19"/>
    <p:sldId id="365" r:id="rId20"/>
    <p:sldId id="360" r:id="rId21"/>
    <p:sldId id="361" r:id="rId22"/>
    <p:sldId id="364" r:id="rId23"/>
    <p:sldId id="368" r:id="rId24"/>
    <p:sldId id="369" r:id="rId25"/>
    <p:sldId id="370" r:id="rId26"/>
    <p:sldId id="263" r:id="rId27"/>
    <p:sldId id="261" r:id="rId28"/>
    <p:sldId id="262" r:id="rId29"/>
    <p:sldId id="264" r:id="rId30"/>
    <p:sldId id="271" r:id="rId31"/>
    <p:sldId id="265" r:id="rId32"/>
    <p:sldId id="266" r:id="rId33"/>
    <p:sldId id="267" r:id="rId34"/>
    <p:sldId id="268" r:id="rId35"/>
    <p:sldId id="269" r:id="rId36"/>
    <p:sldId id="270" r:id="rId37"/>
    <p:sldId id="272" r:id="rId38"/>
    <p:sldId id="273" r:id="rId39"/>
    <p:sldId id="274" r:id="rId40"/>
    <p:sldId id="275" r:id="rId41"/>
    <p:sldId id="277" r:id="rId42"/>
    <p:sldId id="278" r:id="rId43"/>
    <p:sldId id="279" r:id="rId44"/>
    <p:sldId id="280" r:id="rId45"/>
    <p:sldId id="281" r:id="rId46"/>
    <p:sldId id="287" r:id="rId47"/>
    <p:sldId id="282" r:id="rId48"/>
    <p:sldId id="283" r:id="rId49"/>
    <p:sldId id="284" r:id="rId50"/>
    <p:sldId id="285" r:id="rId51"/>
    <p:sldId id="288" r:id="rId52"/>
    <p:sldId id="286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1" r:id="rId65"/>
    <p:sldId id="300" r:id="rId66"/>
    <p:sldId id="303" r:id="rId67"/>
    <p:sldId id="304" r:id="rId68"/>
    <p:sldId id="305" r:id="rId69"/>
    <p:sldId id="306" r:id="rId70"/>
    <p:sldId id="312" r:id="rId71"/>
    <p:sldId id="313" r:id="rId72"/>
    <p:sldId id="314" r:id="rId73"/>
    <p:sldId id="307" r:id="rId74"/>
    <p:sldId id="308" r:id="rId75"/>
    <p:sldId id="309" r:id="rId76"/>
    <p:sldId id="310" r:id="rId77"/>
    <p:sldId id="311" r:id="rId78"/>
    <p:sldId id="315" r:id="rId79"/>
    <p:sldId id="316" r:id="rId80"/>
    <p:sldId id="317" r:id="rId81"/>
    <p:sldId id="318" r:id="rId82"/>
    <p:sldId id="319" r:id="rId83"/>
    <p:sldId id="320" r:id="rId84"/>
    <p:sldId id="321" r:id="rId85"/>
    <p:sldId id="322" r:id="rId86"/>
    <p:sldId id="323" r:id="rId87"/>
    <p:sldId id="324" r:id="rId88"/>
    <p:sldId id="325" r:id="rId89"/>
    <p:sldId id="327" r:id="rId90"/>
    <p:sldId id="326" r:id="rId91"/>
    <p:sldId id="328" r:id="rId92"/>
    <p:sldId id="329" r:id="rId93"/>
    <p:sldId id="330" r:id="rId94"/>
    <p:sldId id="331" r:id="rId95"/>
    <p:sldId id="332" r:id="rId96"/>
    <p:sldId id="333" r:id="rId97"/>
    <p:sldId id="334" r:id="rId98"/>
    <p:sldId id="335" r:id="rId99"/>
    <p:sldId id="340" r:id="rId100"/>
    <p:sldId id="336" r:id="rId101"/>
    <p:sldId id="337" r:id="rId102"/>
    <p:sldId id="338" r:id="rId103"/>
    <p:sldId id="339" r:id="rId104"/>
    <p:sldId id="341" r:id="rId105"/>
    <p:sldId id="342" r:id="rId106"/>
    <p:sldId id="343" r:id="rId107"/>
    <p:sldId id="345" r:id="rId108"/>
    <p:sldId id="344" r:id="rId109"/>
    <p:sldId id="346" r:id="rId110"/>
    <p:sldId id="347" r:id="rId111"/>
    <p:sldId id="348" r:id="rId112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69" d="100"/>
          <a:sy n="69" d="100"/>
        </p:scale>
        <p:origin x="-2176" y="-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2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notesMaster" Target="notesMasters/notesMaster1.xml"/><Relationship Id="rId114" Type="http://schemas.openxmlformats.org/officeDocument/2006/relationships/printerSettings" Target="printerSettings/printerSettings1.bin"/><Relationship Id="rId115" Type="http://schemas.openxmlformats.org/officeDocument/2006/relationships/presProps" Target="presProps.xml"/><Relationship Id="rId116" Type="http://schemas.openxmlformats.org/officeDocument/2006/relationships/viewProps" Target="viewProps.xml"/><Relationship Id="rId117" Type="http://schemas.openxmlformats.org/officeDocument/2006/relationships/theme" Target="theme/theme1.xml"/><Relationship Id="rId11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7250C-A6D4-419A-948F-60A2A17207F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669FA31-5181-433C-AC9F-D8DC9304CEBE}">
      <dgm:prSet phldrT="[Text]"/>
      <dgm:spPr/>
      <dgm:t>
        <a:bodyPr/>
        <a:lstStyle/>
        <a:p>
          <a:r>
            <a:rPr lang="en-US" dirty="0" smtClean="0"/>
            <a:t>Parse HQL Command(s)</a:t>
          </a:r>
          <a:endParaRPr lang="en-US" dirty="0"/>
        </a:p>
      </dgm:t>
    </dgm:pt>
    <dgm:pt modelId="{4BCD18E2-B143-4ECC-AD8B-4FF729472A54}" type="parTrans" cxnId="{00D63F70-57AB-4995-BA7E-18512A462786}">
      <dgm:prSet/>
      <dgm:spPr/>
      <dgm:t>
        <a:bodyPr/>
        <a:lstStyle/>
        <a:p>
          <a:endParaRPr lang="en-US"/>
        </a:p>
      </dgm:t>
    </dgm:pt>
    <dgm:pt modelId="{15C28226-5496-4F8F-A68D-8BCE38339733}" type="sibTrans" cxnId="{00D63F70-57AB-4995-BA7E-18512A462786}">
      <dgm:prSet/>
      <dgm:spPr/>
      <dgm:t>
        <a:bodyPr/>
        <a:lstStyle/>
        <a:p>
          <a:endParaRPr lang="en-US"/>
        </a:p>
      </dgm:t>
    </dgm:pt>
    <dgm:pt modelId="{164984F7-E05C-435D-8278-1DDABCEB7B6C}">
      <dgm:prSet phldrT="[Text]"/>
      <dgm:spPr/>
      <dgm:t>
        <a:bodyPr/>
        <a:lstStyle/>
        <a:p>
          <a:r>
            <a:rPr lang="en-US" dirty="0" smtClean="0"/>
            <a:t>Plan MapReduce Pipeline</a:t>
          </a:r>
          <a:endParaRPr lang="en-US" dirty="0"/>
        </a:p>
      </dgm:t>
    </dgm:pt>
    <dgm:pt modelId="{FFFE7287-ADBE-4EB1-BB9C-72E7478E72A2}" type="parTrans" cxnId="{90E8F85F-D0DA-4D8C-8828-DB238963F9AB}">
      <dgm:prSet/>
      <dgm:spPr/>
      <dgm:t>
        <a:bodyPr/>
        <a:lstStyle/>
        <a:p>
          <a:endParaRPr lang="en-US"/>
        </a:p>
      </dgm:t>
    </dgm:pt>
    <dgm:pt modelId="{3F6133F6-C892-4282-B5AA-E4D9DF4ED9C2}" type="sibTrans" cxnId="{90E8F85F-D0DA-4D8C-8828-DB238963F9AB}">
      <dgm:prSet/>
      <dgm:spPr/>
      <dgm:t>
        <a:bodyPr/>
        <a:lstStyle/>
        <a:p>
          <a:endParaRPr lang="en-US"/>
        </a:p>
      </dgm:t>
    </dgm:pt>
    <dgm:pt modelId="{DC9D0A4E-F0AF-4319-9BEA-2DA203FBC468}">
      <dgm:prSet phldrT="[Text]"/>
      <dgm:spPr/>
      <dgm:t>
        <a:bodyPr/>
        <a:lstStyle/>
        <a:p>
          <a:r>
            <a:rPr lang="en-US" dirty="0" smtClean="0"/>
            <a:t>Optimize MapReduce Pipeline</a:t>
          </a:r>
          <a:endParaRPr lang="en-US" dirty="0"/>
        </a:p>
      </dgm:t>
    </dgm:pt>
    <dgm:pt modelId="{942A389C-6408-4136-B283-C63DB531F2FE}" type="parTrans" cxnId="{FCA1A109-5E3E-4071-9E6B-A86A1326E3AC}">
      <dgm:prSet/>
      <dgm:spPr/>
      <dgm:t>
        <a:bodyPr/>
        <a:lstStyle/>
        <a:p>
          <a:endParaRPr lang="en-US"/>
        </a:p>
      </dgm:t>
    </dgm:pt>
    <dgm:pt modelId="{66CDA34C-2CE3-4B06-B825-EF1E324FE1D6}" type="sibTrans" cxnId="{FCA1A109-5E3E-4071-9E6B-A86A1326E3AC}">
      <dgm:prSet/>
      <dgm:spPr/>
      <dgm:t>
        <a:bodyPr/>
        <a:lstStyle/>
        <a:p>
          <a:endParaRPr lang="en-US"/>
        </a:p>
      </dgm:t>
    </dgm:pt>
    <dgm:pt modelId="{EFEB9D9E-1914-4409-88E1-929CDFB6D6DC}">
      <dgm:prSet phldrT="[Text]"/>
      <dgm:spPr/>
      <dgm:t>
        <a:bodyPr/>
        <a:lstStyle/>
        <a:p>
          <a:r>
            <a:rPr lang="en-US" dirty="0" smtClean="0"/>
            <a:t>Execute MapReduce Jobs</a:t>
          </a:r>
          <a:endParaRPr lang="en-US" dirty="0"/>
        </a:p>
      </dgm:t>
    </dgm:pt>
    <dgm:pt modelId="{2AA962E1-E518-428E-9AAD-195AF2AFDD14}" type="parTrans" cxnId="{755C7C49-AAE7-4035-AD50-26E7E6A194CA}">
      <dgm:prSet/>
      <dgm:spPr/>
      <dgm:t>
        <a:bodyPr/>
        <a:lstStyle/>
        <a:p>
          <a:endParaRPr lang="en-US"/>
        </a:p>
      </dgm:t>
    </dgm:pt>
    <dgm:pt modelId="{BF33D9C1-D086-412E-A270-39F222FADC04}" type="sibTrans" cxnId="{755C7C49-AAE7-4035-AD50-26E7E6A194CA}">
      <dgm:prSet/>
      <dgm:spPr/>
      <dgm:t>
        <a:bodyPr/>
        <a:lstStyle/>
        <a:p>
          <a:endParaRPr lang="en-US"/>
        </a:p>
      </dgm:t>
    </dgm:pt>
    <dgm:pt modelId="{4C55802E-6034-4014-B013-C594F7671CC1}" type="pres">
      <dgm:prSet presAssocID="{3CE7250C-A6D4-419A-948F-60A2A17207FC}" presName="Name0" presStyleCnt="0">
        <dgm:presLayoutVars>
          <dgm:dir/>
          <dgm:resizeHandles val="exact"/>
        </dgm:presLayoutVars>
      </dgm:prSet>
      <dgm:spPr/>
    </dgm:pt>
    <dgm:pt modelId="{79C6EA38-0607-4AF9-ADE6-85CB89D627D8}" type="pres">
      <dgm:prSet presAssocID="{6669FA31-5181-433C-AC9F-D8DC9304CEB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72124-A845-45DC-80AE-7264AE577AC2}" type="pres">
      <dgm:prSet presAssocID="{15C28226-5496-4F8F-A68D-8BCE3833973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A3BAEC3-A570-428F-9AE1-F1094F7685A7}" type="pres">
      <dgm:prSet presAssocID="{15C28226-5496-4F8F-A68D-8BCE3833973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1F1E31F-FF63-4381-A011-861B4B296554}" type="pres">
      <dgm:prSet presAssocID="{164984F7-E05C-435D-8278-1DDABCEB7B6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05631-40C6-474C-A90C-AB5461E36276}" type="pres">
      <dgm:prSet presAssocID="{3F6133F6-C892-4282-B5AA-E4D9DF4ED9C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2272DE7-C0D0-4ADB-9A6B-DE4494CB75BC}" type="pres">
      <dgm:prSet presAssocID="{3F6133F6-C892-4282-B5AA-E4D9DF4ED9C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1B83BB6-D765-46D1-9938-435613AB5B3C}" type="pres">
      <dgm:prSet presAssocID="{DC9D0A4E-F0AF-4319-9BEA-2DA203FBC468}" presName="node" presStyleLbl="node1" presStyleIdx="2" presStyleCnt="4" custLinFactNeighborY="-1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304FD-54F9-4193-90E1-EE4B970BE867}" type="pres">
      <dgm:prSet presAssocID="{66CDA34C-2CE3-4B06-B825-EF1E324FE1D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9C79EF6-4419-4703-AD3A-EA1ED184921F}" type="pres">
      <dgm:prSet presAssocID="{66CDA34C-2CE3-4B06-B825-EF1E324FE1D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B600045-AED8-4033-89AD-011066E9338E}" type="pres">
      <dgm:prSet presAssocID="{EFEB9D9E-1914-4409-88E1-929CDFB6D6D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C4CF7B-C810-48A0-959E-7B9BF970CB61}" type="presOf" srcId="{3F6133F6-C892-4282-B5AA-E4D9DF4ED9C2}" destId="{82272DE7-C0D0-4ADB-9A6B-DE4494CB75BC}" srcOrd="1" destOrd="0" presId="urn:microsoft.com/office/officeart/2005/8/layout/process1"/>
    <dgm:cxn modelId="{69E23EF1-6F9C-4CAE-9EEF-EB82ABC9839D}" type="presOf" srcId="{DC9D0A4E-F0AF-4319-9BEA-2DA203FBC468}" destId="{71B83BB6-D765-46D1-9938-435613AB5B3C}" srcOrd="0" destOrd="0" presId="urn:microsoft.com/office/officeart/2005/8/layout/process1"/>
    <dgm:cxn modelId="{2EE6DC29-9604-4201-890F-7041C781B828}" type="presOf" srcId="{6669FA31-5181-433C-AC9F-D8DC9304CEBE}" destId="{79C6EA38-0607-4AF9-ADE6-85CB89D627D8}" srcOrd="0" destOrd="0" presId="urn:microsoft.com/office/officeart/2005/8/layout/process1"/>
    <dgm:cxn modelId="{44997092-90A3-4AA0-A218-2A4CC6A43241}" type="presOf" srcId="{66CDA34C-2CE3-4B06-B825-EF1E324FE1D6}" destId="{E5B304FD-54F9-4193-90E1-EE4B970BE867}" srcOrd="0" destOrd="0" presId="urn:microsoft.com/office/officeart/2005/8/layout/process1"/>
    <dgm:cxn modelId="{DF00F509-DCB0-4A2A-B956-4F5070FE0FD0}" type="presOf" srcId="{3CE7250C-A6D4-419A-948F-60A2A17207FC}" destId="{4C55802E-6034-4014-B013-C594F7671CC1}" srcOrd="0" destOrd="0" presId="urn:microsoft.com/office/officeart/2005/8/layout/process1"/>
    <dgm:cxn modelId="{079B6987-6150-41B2-83E1-ECC9B41F0742}" type="presOf" srcId="{15C28226-5496-4F8F-A68D-8BCE38339733}" destId="{F3172124-A845-45DC-80AE-7264AE577AC2}" srcOrd="0" destOrd="0" presId="urn:microsoft.com/office/officeart/2005/8/layout/process1"/>
    <dgm:cxn modelId="{00D63F70-57AB-4995-BA7E-18512A462786}" srcId="{3CE7250C-A6D4-419A-948F-60A2A17207FC}" destId="{6669FA31-5181-433C-AC9F-D8DC9304CEBE}" srcOrd="0" destOrd="0" parTransId="{4BCD18E2-B143-4ECC-AD8B-4FF729472A54}" sibTransId="{15C28226-5496-4F8F-A68D-8BCE38339733}"/>
    <dgm:cxn modelId="{90E8F85F-D0DA-4D8C-8828-DB238963F9AB}" srcId="{3CE7250C-A6D4-419A-948F-60A2A17207FC}" destId="{164984F7-E05C-435D-8278-1DDABCEB7B6C}" srcOrd="1" destOrd="0" parTransId="{FFFE7287-ADBE-4EB1-BB9C-72E7478E72A2}" sibTransId="{3F6133F6-C892-4282-B5AA-E4D9DF4ED9C2}"/>
    <dgm:cxn modelId="{755C7C49-AAE7-4035-AD50-26E7E6A194CA}" srcId="{3CE7250C-A6D4-419A-948F-60A2A17207FC}" destId="{EFEB9D9E-1914-4409-88E1-929CDFB6D6DC}" srcOrd="3" destOrd="0" parTransId="{2AA962E1-E518-428E-9AAD-195AF2AFDD14}" sibTransId="{BF33D9C1-D086-412E-A270-39F222FADC04}"/>
    <dgm:cxn modelId="{E260F431-6C57-4864-9CD9-348C1CE571E3}" type="presOf" srcId="{66CDA34C-2CE3-4B06-B825-EF1E324FE1D6}" destId="{B9C79EF6-4419-4703-AD3A-EA1ED184921F}" srcOrd="1" destOrd="0" presId="urn:microsoft.com/office/officeart/2005/8/layout/process1"/>
    <dgm:cxn modelId="{FCA1A109-5E3E-4071-9E6B-A86A1326E3AC}" srcId="{3CE7250C-A6D4-419A-948F-60A2A17207FC}" destId="{DC9D0A4E-F0AF-4319-9BEA-2DA203FBC468}" srcOrd="2" destOrd="0" parTransId="{942A389C-6408-4136-B283-C63DB531F2FE}" sibTransId="{66CDA34C-2CE3-4B06-B825-EF1E324FE1D6}"/>
    <dgm:cxn modelId="{6D38336F-33D6-40DD-AF1C-43F05C2F8F70}" type="presOf" srcId="{3F6133F6-C892-4282-B5AA-E4D9DF4ED9C2}" destId="{BF505631-40C6-474C-A90C-AB5461E36276}" srcOrd="0" destOrd="0" presId="urn:microsoft.com/office/officeart/2005/8/layout/process1"/>
    <dgm:cxn modelId="{2A6D1AE5-8061-4BD2-B1B0-81A7B0DB26FA}" type="presOf" srcId="{164984F7-E05C-435D-8278-1DDABCEB7B6C}" destId="{31F1E31F-FF63-4381-A011-861B4B296554}" srcOrd="0" destOrd="0" presId="urn:microsoft.com/office/officeart/2005/8/layout/process1"/>
    <dgm:cxn modelId="{DE08C9B0-1588-4A3F-9913-F8110B272A7F}" type="presOf" srcId="{EFEB9D9E-1914-4409-88E1-929CDFB6D6DC}" destId="{4B600045-AED8-4033-89AD-011066E9338E}" srcOrd="0" destOrd="0" presId="urn:microsoft.com/office/officeart/2005/8/layout/process1"/>
    <dgm:cxn modelId="{A694AC76-1790-4D43-B832-084288AA821C}" type="presOf" srcId="{15C28226-5496-4F8F-A68D-8BCE38339733}" destId="{7A3BAEC3-A570-428F-9AE1-F1094F7685A7}" srcOrd="1" destOrd="0" presId="urn:microsoft.com/office/officeart/2005/8/layout/process1"/>
    <dgm:cxn modelId="{CAE3F787-188B-44AB-BDE8-9E8E05E59E85}" type="presParOf" srcId="{4C55802E-6034-4014-B013-C594F7671CC1}" destId="{79C6EA38-0607-4AF9-ADE6-85CB89D627D8}" srcOrd="0" destOrd="0" presId="urn:microsoft.com/office/officeart/2005/8/layout/process1"/>
    <dgm:cxn modelId="{C69F77E6-F582-44B2-8BB4-499A932E342B}" type="presParOf" srcId="{4C55802E-6034-4014-B013-C594F7671CC1}" destId="{F3172124-A845-45DC-80AE-7264AE577AC2}" srcOrd="1" destOrd="0" presId="urn:microsoft.com/office/officeart/2005/8/layout/process1"/>
    <dgm:cxn modelId="{CF68DAF7-1075-4F8B-9D9D-C70E0A94ABC1}" type="presParOf" srcId="{F3172124-A845-45DC-80AE-7264AE577AC2}" destId="{7A3BAEC3-A570-428F-9AE1-F1094F7685A7}" srcOrd="0" destOrd="0" presId="urn:microsoft.com/office/officeart/2005/8/layout/process1"/>
    <dgm:cxn modelId="{95AE872F-0123-43E1-A2F8-802FC7458C42}" type="presParOf" srcId="{4C55802E-6034-4014-B013-C594F7671CC1}" destId="{31F1E31F-FF63-4381-A011-861B4B296554}" srcOrd="2" destOrd="0" presId="urn:microsoft.com/office/officeart/2005/8/layout/process1"/>
    <dgm:cxn modelId="{836D3CF8-E4FD-4BC6-AECA-EA7203187EF1}" type="presParOf" srcId="{4C55802E-6034-4014-B013-C594F7671CC1}" destId="{BF505631-40C6-474C-A90C-AB5461E36276}" srcOrd="3" destOrd="0" presId="urn:microsoft.com/office/officeart/2005/8/layout/process1"/>
    <dgm:cxn modelId="{9E2E514C-D671-4E5E-813C-7895C05DC6EA}" type="presParOf" srcId="{BF505631-40C6-474C-A90C-AB5461E36276}" destId="{82272DE7-C0D0-4ADB-9A6B-DE4494CB75BC}" srcOrd="0" destOrd="0" presId="urn:microsoft.com/office/officeart/2005/8/layout/process1"/>
    <dgm:cxn modelId="{2D75DD1A-EB2D-4946-A75F-F179CC50CF84}" type="presParOf" srcId="{4C55802E-6034-4014-B013-C594F7671CC1}" destId="{71B83BB6-D765-46D1-9938-435613AB5B3C}" srcOrd="4" destOrd="0" presId="urn:microsoft.com/office/officeart/2005/8/layout/process1"/>
    <dgm:cxn modelId="{89CA8D8D-3508-4502-AD3F-BA74A076F129}" type="presParOf" srcId="{4C55802E-6034-4014-B013-C594F7671CC1}" destId="{E5B304FD-54F9-4193-90E1-EE4B970BE867}" srcOrd="5" destOrd="0" presId="urn:microsoft.com/office/officeart/2005/8/layout/process1"/>
    <dgm:cxn modelId="{3F1AA3D3-7EA8-4F25-920E-B093C894514E}" type="presParOf" srcId="{E5B304FD-54F9-4193-90E1-EE4B970BE867}" destId="{B9C79EF6-4419-4703-AD3A-EA1ED184921F}" srcOrd="0" destOrd="0" presId="urn:microsoft.com/office/officeart/2005/8/layout/process1"/>
    <dgm:cxn modelId="{9B013ADF-A8C8-4D15-8096-303D503E00CC}" type="presParOf" srcId="{4C55802E-6034-4014-B013-C594F7671CC1}" destId="{4B600045-AED8-4033-89AD-011066E9338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6EA38-0607-4AF9-ADE6-85CB89D627D8}">
      <dsp:nvSpPr>
        <dsp:cNvPr id="0" name=""/>
        <dsp:cNvSpPr/>
      </dsp:nvSpPr>
      <dsp:spPr>
        <a:xfrm>
          <a:off x="3817" y="578778"/>
          <a:ext cx="1669070" cy="1001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Parse HQL Command(s)</a:t>
          </a:r>
          <a:endParaRPr lang="en-US" sz="1900" kern="1200" dirty="0"/>
        </a:p>
      </dsp:txBody>
      <dsp:txXfrm>
        <a:off x="33148" y="608109"/>
        <a:ext cx="1610408" cy="942780"/>
      </dsp:txXfrm>
    </dsp:sp>
    <dsp:sp modelId="{F3172124-A845-45DC-80AE-7264AE577AC2}">
      <dsp:nvSpPr>
        <dsp:cNvPr id="0" name=""/>
        <dsp:cNvSpPr/>
      </dsp:nvSpPr>
      <dsp:spPr>
        <a:xfrm>
          <a:off x="1839794" y="872535"/>
          <a:ext cx="353842" cy="413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39794" y="955321"/>
        <a:ext cx="247689" cy="248357"/>
      </dsp:txXfrm>
    </dsp:sp>
    <dsp:sp modelId="{31F1E31F-FF63-4381-A011-861B4B296554}">
      <dsp:nvSpPr>
        <dsp:cNvPr id="0" name=""/>
        <dsp:cNvSpPr/>
      </dsp:nvSpPr>
      <dsp:spPr>
        <a:xfrm>
          <a:off x="2340515" y="578778"/>
          <a:ext cx="1669070" cy="1001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 MapReduce Pipeline</a:t>
          </a:r>
          <a:endParaRPr lang="en-US" sz="1900" kern="1200" dirty="0"/>
        </a:p>
      </dsp:txBody>
      <dsp:txXfrm>
        <a:off x="2369846" y="608109"/>
        <a:ext cx="1610408" cy="942780"/>
      </dsp:txXfrm>
    </dsp:sp>
    <dsp:sp modelId="{BF505631-40C6-474C-A90C-AB5461E36276}">
      <dsp:nvSpPr>
        <dsp:cNvPr id="0" name=""/>
        <dsp:cNvSpPr/>
      </dsp:nvSpPr>
      <dsp:spPr>
        <a:xfrm rot="21573348">
          <a:off x="4176487" y="863399"/>
          <a:ext cx="353853" cy="413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76489" y="946596"/>
        <a:ext cx="247697" cy="248357"/>
      </dsp:txXfrm>
    </dsp:sp>
    <dsp:sp modelId="{71B83BB6-D765-46D1-9938-435613AB5B3C}">
      <dsp:nvSpPr>
        <dsp:cNvPr id="0" name=""/>
        <dsp:cNvSpPr/>
      </dsp:nvSpPr>
      <dsp:spPr>
        <a:xfrm>
          <a:off x="4677214" y="560662"/>
          <a:ext cx="1669070" cy="1001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Optimize MapReduce Pipeline</a:t>
          </a:r>
          <a:endParaRPr lang="en-US" sz="1900" kern="1200" dirty="0"/>
        </a:p>
      </dsp:txBody>
      <dsp:txXfrm>
        <a:off x="4706545" y="589993"/>
        <a:ext cx="1610408" cy="942780"/>
      </dsp:txXfrm>
    </dsp:sp>
    <dsp:sp modelId="{E5B304FD-54F9-4193-90E1-EE4B970BE867}">
      <dsp:nvSpPr>
        <dsp:cNvPr id="0" name=""/>
        <dsp:cNvSpPr/>
      </dsp:nvSpPr>
      <dsp:spPr>
        <a:xfrm rot="26652">
          <a:off x="6513185" y="863554"/>
          <a:ext cx="353853" cy="413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513187" y="945929"/>
        <a:ext cx="247697" cy="248357"/>
      </dsp:txXfrm>
    </dsp:sp>
    <dsp:sp modelId="{4B600045-AED8-4033-89AD-011066E9338E}">
      <dsp:nvSpPr>
        <dsp:cNvPr id="0" name=""/>
        <dsp:cNvSpPr/>
      </dsp:nvSpPr>
      <dsp:spPr>
        <a:xfrm>
          <a:off x="7013912" y="578778"/>
          <a:ext cx="1669070" cy="1001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Execute MapReduce Jobs</a:t>
          </a:r>
          <a:endParaRPr lang="en-US" sz="1900" kern="1200" dirty="0"/>
        </a:p>
      </dsp:txBody>
      <dsp:txXfrm>
        <a:off x="7043243" y="608109"/>
        <a:ext cx="1610408" cy="94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FD25-770F-4100-B955-0FA7227EB24E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61B69-B60C-4C28-9B4D-2FDE71D22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C08-09AD-4519-A9BC-C03905C6BF61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CS595 Module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8B0A-CBC7-4589-9C00-9ED1664F1AB1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CS595 Module 04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21A8-3801-47BA-910C-9BE58DDE0807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CS595 Module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46C-5714-47A0-A042-9C5D6D932816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CS595 Module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E5EA-FA43-469E-8C31-1CF308866365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CS595 Module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A8B8-33BD-44FD-AD20-1B8C282D6DD0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00A4-F7C2-46F2-8FD6-153B597BA365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7587-2C9E-4496-A00A-EE700A902668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7ED7-C464-437D-8536-3867027FD5CD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4CA-71BF-4119-9B84-D25ADDE2688F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EB98-FCEF-4466-86B2-5D2E8508D3C9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CS595 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B7E3-F639-485E-ABDD-067031DEEF93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CS595 Module 04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53E1FA-BAD2-4051-BEF2-1870CC1E52CC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CS595 Module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9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dirty="0" smtClean="0"/>
              <a:t>CS595—Big Data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04</a:t>
            </a:r>
          </a:p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WordCount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both examples, </a:t>
            </a:r>
            <a:r>
              <a:rPr lang="en-US" dirty="0" smtClean="0"/>
              <a:t>files </a:t>
            </a:r>
            <a:r>
              <a:rPr lang="en-US" dirty="0"/>
              <a:t>were tokenized into words using the simplest possible </a:t>
            </a:r>
            <a:r>
              <a:rPr lang="en-US" dirty="0" smtClean="0"/>
              <a:t>approach; splitting </a:t>
            </a:r>
            <a:r>
              <a:rPr lang="en-US" dirty="0"/>
              <a:t>on whitespace </a:t>
            </a:r>
            <a:r>
              <a:rPr lang="en-US" dirty="0" smtClean="0"/>
              <a:t>boundaries</a:t>
            </a:r>
          </a:p>
          <a:p>
            <a:r>
              <a:rPr lang="en-US" dirty="0" smtClean="0"/>
              <a:t>This </a:t>
            </a:r>
            <a:r>
              <a:rPr lang="en-US" dirty="0"/>
              <a:t>approach doesn’t properly </a:t>
            </a:r>
            <a:r>
              <a:rPr lang="en-US" dirty="0" smtClean="0"/>
              <a:t>handle punctuation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doesn’t recognize that singular and plural forms of words are the </a:t>
            </a:r>
            <a:r>
              <a:rPr lang="en-US" dirty="0" smtClean="0"/>
              <a:t>same word</a:t>
            </a:r>
            <a:r>
              <a:rPr lang="en-US" dirty="0"/>
              <a:t>, etc. </a:t>
            </a:r>
            <a:r>
              <a:rPr lang="en-US" dirty="0" smtClean="0"/>
              <a:t>However</a:t>
            </a:r>
            <a:r>
              <a:rPr lang="en-US" dirty="0"/>
              <a:t>, it’s good enough for our purposes </a:t>
            </a:r>
            <a:r>
              <a:rPr lang="en-US" dirty="0" smtClean="0"/>
              <a:t>here</a:t>
            </a:r>
            <a:endParaRPr lang="en-US" dirty="0"/>
          </a:p>
          <a:p>
            <a:r>
              <a:rPr lang="en-US" dirty="0"/>
              <a:t>The virtue of the Java API is </a:t>
            </a:r>
            <a:r>
              <a:rPr lang="en-US" dirty="0" smtClean="0"/>
              <a:t>ability </a:t>
            </a:r>
            <a:r>
              <a:rPr lang="en-US" dirty="0"/>
              <a:t>to customize </a:t>
            </a:r>
            <a:r>
              <a:rPr lang="en-US" dirty="0" smtClean="0"/>
              <a:t>each detail </a:t>
            </a:r>
            <a:r>
              <a:rPr lang="en-US" dirty="0"/>
              <a:t>of </a:t>
            </a:r>
            <a:r>
              <a:rPr lang="en-US" dirty="0" smtClean="0"/>
              <a:t>algorithm implementation</a:t>
            </a:r>
          </a:p>
          <a:p>
            <a:r>
              <a:rPr lang="en-US" dirty="0" smtClean="0"/>
              <a:t>However</a:t>
            </a:r>
            <a:r>
              <a:rPr lang="en-US" dirty="0"/>
              <a:t>, most of the time, you just don’t need that </a:t>
            </a:r>
            <a:r>
              <a:rPr lang="en-US" dirty="0" smtClean="0"/>
              <a:t>level of </a:t>
            </a:r>
            <a:r>
              <a:rPr lang="en-US" dirty="0"/>
              <a:t>control and it slows you down considerably when you have to manage all </a:t>
            </a:r>
            <a:r>
              <a:rPr lang="en-US" dirty="0" smtClean="0"/>
              <a:t>those details</a:t>
            </a:r>
            <a:r>
              <a:rPr lang="en-US" dirty="0"/>
              <a:t>.</a:t>
            </a:r>
          </a:p>
          <a:p>
            <a:r>
              <a:rPr lang="en-US" dirty="0"/>
              <a:t>If you’re not a programmer, then writing Java MapReduce code is </a:t>
            </a:r>
            <a:r>
              <a:rPr lang="en-US" dirty="0" smtClean="0"/>
              <a:t>largely out </a:t>
            </a:r>
            <a:r>
              <a:rPr lang="en-US" dirty="0"/>
              <a:t>of </a:t>
            </a:r>
            <a:r>
              <a:rPr lang="en-US" dirty="0" smtClean="0"/>
              <a:t>reach</a:t>
            </a:r>
          </a:p>
          <a:p>
            <a:r>
              <a:rPr lang="en-US" dirty="0" smtClean="0"/>
              <a:t>However, if </a:t>
            </a:r>
            <a:r>
              <a:rPr lang="en-US" dirty="0"/>
              <a:t>you already know SQL, learning Hive is relatively straightforward and </a:t>
            </a:r>
            <a:r>
              <a:rPr lang="en-US" dirty="0" smtClean="0"/>
              <a:t>many applications </a:t>
            </a:r>
            <a:r>
              <a:rPr lang="en-US" dirty="0"/>
              <a:t>are quick and easy to </a:t>
            </a:r>
            <a:r>
              <a:rPr lang="en-US" dirty="0" smtClean="0"/>
              <a:t>implement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626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dynamic partitioning you must set some Hive properties to non-default value</a:t>
            </a:r>
          </a:p>
          <a:p>
            <a:pPr marL="274320" lvl="1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hive.exec.dynamic.partition</a:t>
            </a:r>
            <a:r>
              <a:rPr lang="en-US" dirty="0" smtClean="0"/>
              <a:t>=true;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hive.exec.dynamic.partition.mode</a:t>
            </a:r>
            <a:r>
              <a:rPr lang="en-US" dirty="0" smtClean="0"/>
              <a:t>=non-strict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771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 let’s assume we have a table defined as follows:</a:t>
            </a:r>
          </a:p>
          <a:p>
            <a:r>
              <a:rPr lang="en-US" dirty="0"/>
              <a:t>Create the table with partitions: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>CREATE TABLE patents (</a:t>
            </a:r>
          </a:p>
          <a:p>
            <a:pPr marL="274320" lvl="1" indent="0">
              <a:buNone/>
            </a:pPr>
            <a:r>
              <a:rPr lang="en-US" dirty="0" err="1"/>
              <a:t>citing_patent</a:t>
            </a:r>
            <a:r>
              <a:rPr lang="en-US" dirty="0"/>
              <a:t>      </a:t>
            </a:r>
            <a:r>
              <a:rPr lang="en-US" dirty="0" smtClean="0"/>
              <a:t>	INT</a:t>
            </a:r>
            <a:r>
              <a:rPr lang="en-US" dirty="0"/>
              <a:t>,</a:t>
            </a:r>
          </a:p>
          <a:p>
            <a:pPr marL="274320" lvl="1" indent="0">
              <a:buNone/>
            </a:pPr>
            <a:r>
              <a:rPr lang="en-US" dirty="0" err="1"/>
              <a:t>cited_patent</a:t>
            </a:r>
            <a:r>
              <a:rPr lang="en-US" dirty="0"/>
              <a:t>       </a:t>
            </a:r>
            <a:r>
              <a:rPr lang="en-US" dirty="0" smtClean="0"/>
              <a:t>	INT</a:t>
            </a:r>
            <a:r>
              <a:rPr lang="en-US" dirty="0"/>
              <a:t>,</a:t>
            </a:r>
          </a:p>
          <a:p>
            <a:pPr marL="274320" lvl="1" indent="0">
              <a:buNone/>
            </a:pPr>
            <a:r>
              <a:rPr lang="en-US" dirty="0"/>
              <a:t>assignee           </a:t>
            </a:r>
            <a:r>
              <a:rPr lang="en-US" dirty="0" smtClean="0"/>
              <a:t>	STRING</a:t>
            </a:r>
            <a:r>
              <a:rPr lang="en-US" dirty="0"/>
              <a:t>,</a:t>
            </a:r>
          </a:p>
          <a:p>
            <a:pPr marL="274320" lvl="1" indent="0">
              <a:buNone/>
            </a:pPr>
            <a:r>
              <a:rPr lang="en-US" dirty="0" err="1"/>
              <a:t>companyname</a:t>
            </a:r>
            <a:r>
              <a:rPr lang="en-US" dirty="0"/>
              <a:t>        </a:t>
            </a:r>
            <a:r>
              <a:rPr lang="en-US" dirty="0" smtClean="0"/>
              <a:t>	STRING</a:t>
            </a:r>
            <a:r>
              <a:rPr lang="en-US" dirty="0"/>
              <a:t>,</a:t>
            </a:r>
          </a:p>
          <a:p>
            <a:pPr marL="274320" lvl="1" indent="0">
              <a:buNone/>
            </a:pPr>
            <a:r>
              <a:rPr lang="en-US" dirty="0" err="1"/>
              <a:t>publication_date</a:t>
            </a:r>
            <a:r>
              <a:rPr lang="en-US" dirty="0"/>
              <a:t>   </a:t>
            </a:r>
            <a:r>
              <a:rPr lang="en-US" dirty="0" smtClean="0"/>
              <a:t>	STRING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PARTITIONED BY (</a:t>
            </a:r>
          </a:p>
          <a:p>
            <a:pPr marL="274320" lvl="1" indent="0">
              <a:buNone/>
            </a:pPr>
            <a:r>
              <a:rPr lang="en-US" dirty="0"/>
              <a:t>year  INT,</a:t>
            </a:r>
          </a:p>
          <a:p>
            <a:pPr marL="274320" lvl="1" indent="0">
              <a:buNone/>
            </a:pPr>
            <a:r>
              <a:rPr lang="en-US" dirty="0"/>
              <a:t>month INT,</a:t>
            </a:r>
          </a:p>
          <a:p>
            <a:pPr marL="274320" lvl="1" indent="0">
              <a:buNone/>
            </a:pPr>
            <a:r>
              <a:rPr lang="en-US" dirty="0"/>
              <a:t>day   INT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448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load the data into the “patents” table we specify an INSERT command as follows for some external table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INSERT </a:t>
            </a:r>
            <a:r>
              <a:rPr lang="en-US" dirty="0"/>
              <a:t>OVERWRITE INTO TABLE patents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PARTITION </a:t>
            </a:r>
            <a:r>
              <a:rPr lang="en-US" dirty="0"/>
              <a:t>(year, month, day</a:t>
            </a:r>
            <a:r>
              <a:rPr lang="en-US" dirty="0" smtClean="0"/>
              <a:t>)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SELECT citing, cited, name, company, </a:t>
            </a:r>
            <a:r>
              <a:rPr lang="en-US" dirty="0" smtClean="0"/>
              <a:t>year, month, day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FROM </a:t>
            </a:r>
            <a:r>
              <a:rPr lang="en-US" dirty="0" err="1"/>
              <a:t>patents_raw_data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95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table, “</a:t>
            </a:r>
            <a:r>
              <a:rPr lang="en-US" dirty="0" err="1"/>
              <a:t>patents_raw_data</a:t>
            </a:r>
            <a:r>
              <a:rPr lang="en-US" dirty="0"/>
              <a:t>”, is an external table, which points to patent raw </a:t>
            </a:r>
            <a:r>
              <a:rPr lang="en-US" dirty="0" smtClean="0"/>
              <a:t>data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order of the partition columns specified in the “SELECT” clause is in exactly the same order as the partition columns specified in the “PARTITIONED BY” clause in create table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Also</a:t>
            </a:r>
            <a:r>
              <a:rPr lang="en-US" dirty="0"/>
              <a:t>, the columns year, month, and day are purposefully specified at the very end in the “SELECT” </a:t>
            </a:r>
            <a:r>
              <a:rPr lang="en-US" dirty="0" smtClean="0"/>
              <a:t>clause</a:t>
            </a:r>
          </a:p>
          <a:p>
            <a:pPr lvl="1"/>
            <a:r>
              <a:rPr lang="en-US" dirty="0" smtClean="0"/>
              <a:t>The is required for dynamic partitioning to work</a:t>
            </a:r>
          </a:p>
          <a:p>
            <a:r>
              <a:rPr lang="en-US" dirty="0" smtClean="0"/>
              <a:t>Hive </a:t>
            </a:r>
            <a:r>
              <a:rPr lang="en-US" dirty="0"/>
              <a:t>splits the data into multiple partitions by year, month, and day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It </a:t>
            </a:r>
            <a:r>
              <a:rPr lang="en-US" dirty="0"/>
              <a:t>also updates the Hive </a:t>
            </a:r>
            <a:r>
              <a:rPr lang="en-US" dirty="0" err="1"/>
              <a:t>metastore</a:t>
            </a:r>
            <a:r>
              <a:rPr lang="en-US" dirty="0"/>
              <a:t> automatically without explicit user intervention.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795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</a:t>
            </a:r>
            <a:r>
              <a:rPr lang="en-US" sz="2800" dirty="0" smtClean="0">
                <a:solidFill>
                  <a:srgbClr val="D2533C"/>
                </a:solidFill>
              </a:rPr>
              <a:t>Query Data From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SELECT operator outlined here supports queries of Hive databases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SELECT [ALL | DISTINCT] </a:t>
            </a:r>
            <a:r>
              <a:rPr lang="en-US" dirty="0" err="1"/>
              <a:t>select_expr</a:t>
            </a:r>
            <a:r>
              <a:rPr lang="en-US" dirty="0"/>
              <a:t>, </a:t>
            </a:r>
            <a:r>
              <a:rPr lang="en-US" dirty="0" err="1"/>
              <a:t>select_expr</a:t>
            </a:r>
            <a:r>
              <a:rPr lang="en-US" dirty="0"/>
              <a:t>, ...</a:t>
            </a:r>
          </a:p>
          <a:p>
            <a:pPr marL="274320" lvl="1" indent="0">
              <a:buNone/>
            </a:pPr>
            <a:r>
              <a:rPr lang="en-US" dirty="0"/>
              <a:t>  FROM </a:t>
            </a:r>
            <a:r>
              <a:rPr lang="en-US" dirty="0" err="1"/>
              <a:t>table_reference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[WHERE </a:t>
            </a:r>
            <a:r>
              <a:rPr lang="en-US" dirty="0" err="1"/>
              <a:t>where_condition</a:t>
            </a:r>
            <a:r>
              <a:rPr lang="en-US" dirty="0"/>
              <a:t>]</a:t>
            </a:r>
          </a:p>
          <a:p>
            <a:pPr marL="274320" lvl="1" indent="0">
              <a:buNone/>
            </a:pPr>
            <a:r>
              <a:rPr lang="en-US" dirty="0"/>
              <a:t>  [GROUP BY </a:t>
            </a:r>
            <a:r>
              <a:rPr lang="en-US" dirty="0" err="1"/>
              <a:t>col_list</a:t>
            </a:r>
            <a:r>
              <a:rPr lang="en-US" dirty="0"/>
              <a:t>]</a:t>
            </a:r>
          </a:p>
          <a:p>
            <a:pPr marL="274320" lvl="1" indent="0">
              <a:buNone/>
            </a:pPr>
            <a:r>
              <a:rPr lang="en-US" dirty="0"/>
              <a:t>  [ORDER BY </a:t>
            </a:r>
            <a:r>
              <a:rPr lang="en-US" dirty="0" err="1"/>
              <a:t>col_list</a:t>
            </a:r>
            <a:r>
              <a:rPr lang="en-US" dirty="0"/>
              <a:t>]</a:t>
            </a:r>
          </a:p>
          <a:p>
            <a:pPr marL="274320" lvl="1" indent="0">
              <a:buNone/>
            </a:pPr>
            <a:r>
              <a:rPr lang="en-US" dirty="0"/>
              <a:t>  [CLUSTER BY </a:t>
            </a:r>
            <a:r>
              <a:rPr lang="en-US" dirty="0" err="1"/>
              <a:t>col_list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| [DISTRIBUTE BY </a:t>
            </a:r>
            <a:r>
              <a:rPr lang="en-US" dirty="0" err="1"/>
              <a:t>col_list</a:t>
            </a:r>
            <a:r>
              <a:rPr lang="en-US" dirty="0"/>
              <a:t>] [SORT BY </a:t>
            </a:r>
            <a:r>
              <a:rPr lang="en-US" dirty="0" err="1"/>
              <a:t>col_list</a:t>
            </a:r>
            <a:r>
              <a:rPr lang="en-US" dirty="0"/>
              <a:t>]</a:t>
            </a:r>
          </a:p>
          <a:p>
            <a:pPr marL="274320" lvl="1" indent="0">
              <a:buNone/>
            </a:pPr>
            <a:r>
              <a:rPr lang="en-US" dirty="0"/>
              <a:t>  ]</a:t>
            </a:r>
          </a:p>
          <a:p>
            <a:pPr marL="274320" lvl="1" indent="0">
              <a:buNone/>
            </a:pPr>
            <a:r>
              <a:rPr lang="en-US" dirty="0"/>
              <a:t> [LIMIT number</a:t>
            </a:r>
            <a:r>
              <a:rPr lang="en-US" dirty="0" smtClean="0"/>
              <a:t>]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It has many aspects that are similar to the equivalent operator defined in the SQL-92 standard for relational databases</a:t>
            </a:r>
          </a:p>
          <a:p>
            <a:r>
              <a:rPr lang="en-US" dirty="0" smtClean="0"/>
              <a:t>This facilitates its use by analysts who are familiar with that paradigm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65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Query Data From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a SELECT query scans the entire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If </a:t>
            </a:r>
            <a:r>
              <a:rPr lang="en-US" dirty="0"/>
              <a:t>a table created using the PARTITIONED BY clause, a query can do </a:t>
            </a:r>
            <a:r>
              <a:rPr lang="en-US" b="1" dirty="0"/>
              <a:t>partition pruning</a:t>
            </a:r>
            <a:r>
              <a:rPr lang="en-US" dirty="0"/>
              <a:t> and scan only a fraction of the table </a:t>
            </a:r>
            <a:r>
              <a:rPr lang="en-US" dirty="0" smtClean="0"/>
              <a:t>related to partitions specified by </a:t>
            </a:r>
            <a:r>
              <a:rPr lang="en-US" dirty="0"/>
              <a:t>the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Hive </a:t>
            </a:r>
            <a:r>
              <a:rPr lang="en-US" dirty="0"/>
              <a:t>currently does partition pruning if the partition predicates are specified in the WHERE clause 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the ON clause in a </a:t>
            </a:r>
            <a:r>
              <a:rPr lang="en-US" dirty="0" smtClean="0"/>
              <a:t>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690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Query Data From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table </a:t>
            </a:r>
            <a:r>
              <a:rPr lang="en-US" dirty="0" err="1"/>
              <a:t>page_views</a:t>
            </a:r>
            <a:r>
              <a:rPr lang="en-US" dirty="0"/>
              <a:t> is partitioned on column </a:t>
            </a:r>
            <a:r>
              <a:rPr lang="en-US" dirty="0" smtClean="0"/>
              <a:t>date…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following </a:t>
            </a:r>
            <a:r>
              <a:rPr lang="en-US" dirty="0" smtClean="0"/>
              <a:t>retrieves </a:t>
            </a:r>
            <a:r>
              <a:rPr lang="en-US" dirty="0"/>
              <a:t>rows for just days between 2008-03-01 and </a:t>
            </a:r>
            <a:r>
              <a:rPr lang="en-US" dirty="0" smtClean="0"/>
              <a:t>2008-03-31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>SELECT page_views.*</a:t>
            </a:r>
          </a:p>
          <a:p>
            <a:pPr marL="274320" lvl="1" indent="0">
              <a:buNone/>
            </a:pPr>
            <a:r>
              <a:rPr lang="en-US" dirty="0"/>
              <a:t>FROM </a:t>
            </a:r>
            <a:r>
              <a:rPr lang="en-US" dirty="0" err="1"/>
              <a:t>page_views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WHERE </a:t>
            </a:r>
            <a:r>
              <a:rPr lang="en-US" dirty="0" err="1"/>
              <a:t>page_views.date</a:t>
            </a:r>
            <a:r>
              <a:rPr lang="en-US" dirty="0"/>
              <a:t> &gt;= '2008-03-01'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AND </a:t>
            </a:r>
            <a:r>
              <a:rPr lang="en-US" dirty="0" err="1"/>
              <a:t>page_views.date</a:t>
            </a:r>
            <a:r>
              <a:rPr lang="en-US" dirty="0"/>
              <a:t> &lt;= '2008-03-31'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544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Query Data From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select columns that are one of the collection types, Hive uses JSON (JavaScript Object Notation) syntax for the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First</a:t>
            </a:r>
            <a:r>
              <a:rPr lang="en-US" dirty="0"/>
              <a:t>, let’s </a:t>
            </a:r>
            <a:r>
              <a:rPr lang="en-US" dirty="0" smtClean="0"/>
              <a:t>select an</a:t>
            </a:r>
            <a:r>
              <a:rPr lang="en-US" dirty="0"/>
              <a:t> ARRAY, where a comma-separated list surrounded with […] is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Note </a:t>
            </a:r>
            <a:r>
              <a:rPr lang="en-US" dirty="0"/>
              <a:t>that STRING elements of the collection are </a:t>
            </a:r>
            <a:r>
              <a:rPr lang="en-US" dirty="0" smtClean="0"/>
              <a:t>quoted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128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Computing With Column Values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only can you SELECT columns in a table…</a:t>
            </a:r>
          </a:p>
          <a:p>
            <a:r>
              <a:rPr lang="en-US" dirty="0"/>
              <a:t>B</a:t>
            </a:r>
            <a:r>
              <a:rPr lang="en-US" dirty="0" smtClean="0"/>
              <a:t>ut you can manipulate column values using function calls and arithmetic expressions</a:t>
            </a:r>
          </a:p>
          <a:p>
            <a:pPr marL="274320" lvl="1" indent="0">
              <a:buNone/>
            </a:pPr>
            <a:r>
              <a:rPr lang="en-US" dirty="0"/>
              <a:t>SELECT upper(name), salary, deductions["Federal Taxes"],</a:t>
            </a:r>
          </a:p>
          <a:p>
            <a:pPr marL="274320" lvl="1" indent="0">
              <a:buNone/>
            </a:pPr>
            <a:r>
              <a:rPr lang="en-US" dirty="0" smtClean="0"/>
              <a:t>round(salary </a:t>
            </a:r>
            <a:r>
              <a:rPr lang="en-US" dirty="0"/>
              <a:t>* (1 - deductions["Federal Taxes"])) FROM employees;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760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Query Data From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special kind of function is the </a:t>
            </a:r>
            <a:r>
              <a:rPr lang="en-US" i="1" dirty="0"/>
              <a:t>aggregate</a:t>
            </a:r>
            <a:r>
              <a:rPr lang="en-US" dirty="0"/>
              <a:t> function that returns a single value resulting from some computation over many </a:t>
            </a:r>
            <a:r>
              <a:rPr lang="en-US" dirty="0" smtClean="0"/>
              <a:t>rows</a:t>
            </a:r>
          </a:p>
          <a:p>
            <a:pPr fontAlgn="base"/>
            <a:r>
              <a:rPr lang="en-US" dirty="0" smtClean="0"/>
              <a:t>Perhaps </a:t>
            </a:r>
            <a:r>
              <a:rPr lang="en-US" dirty="0"/>
              <a:t>the two best known examples are count, which counts the number of rows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 err="1"/>
              <a:t>avg</a:t>
            </a:r>
            <a:r>
              <a:rPr lang="en-US" dirty="0"/>
              <a:t>, which returns the average value of the specified column </a:t>
            </a:r>
            <a:r>
              <a:rPr lang="en-US" dirty="0" smtClean="0"/>
              <a:t>values</a:t>
            </a:r>
            <a:endParaRPr lang="en-US" dirty="0"/>
          </a:p>
          <a:p>
            <a:pPr fontAlgn="base"/>
            <a:r>
              <a:rPr lang="en-US" dirty="0"/>
              <a:t>Here is a query that counts the number of </a:t>
            </a:r>
            <a:r>
              <a:rPr lang="en-US" dirty="0" smtClean="0"/>
              <a:t>employees, averages </a:t>
            </a:r>
            <a:r>
              <a:rPr lang="en-US" dirty="0"/>
              <a:t>their </a:t>
            </a:r>
            <a:r>
              <a:rPr lang="en-US" dirty="0" smtClean="0"/>
              <a:t>salaries and provides the min and max salaries</a:t>
            </a:r>
          </a:p>
          <a:p>
            <a:pPr marL="274320" lvl="1" indent="0" fontAlgn="base">
              <a:buNone/>
            </a:pPr>
            <a:r>
              <a:rPr lang="en-US" dirty="0"/>
              <a:t>SELECT count(*), </a:t>
            </a:r>
            <a:r>
              <a:rPr lang="en-US" dirty="0" err="1"/>
              <a:t>avg</a:t>
            </a:r>
            <a:r>
              <a:rPr lang="en-US" dirty="0"/>
              <a:t>(salary</a:t>
            </a:r>
            <a:r>
              <a:rPr lang="en-US" dirty="0" smtClean="0"/>
              <a:t>), min(salary), max(salary) </a:t>
            </a:r>
          </a:p>
          <a:p>
            <a:pPr marL="274320" lvl="1" indent="0" fontAlgn="base">
              <a:buNone/>
            </a:pPr>
            <a:r>
              <a:rPr lang="en-US" dirty="0" smtClean="0"/>
              <a:t>FROM </a:t>
            </a:r>
            <a:r>
              <a:rPr lang="en-US" dirty="0"/>
              <a:t>employees;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Hadoop For Big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Hive is not a full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The </a:t>
            </a:r>
            <a:r>
              <a:rPr lang="en-US" dirty="0"/>
              <a:t>design constraints and limitations of Hadoop and </a:t>
            </a:r>
            <a:r>
              <a:rPr lang="en-US" dirty="0" smtClean="0"/>
              <a:t>HDFS impose </a:t>
            </a:r>
            <a:r>
              <a:rPr lang="en-US" dirty="0"/>
              <a:t>limits on what Hive can </a:t>
            </a:r>
            <a:r>
              <a:rPr lang="en-US" dirty="0" smtClean="0"/>
              <a:t>do</a:t>
            </a:r>
          </a:p>
          <a:p>
            <a:r>
              <a:rPr lang="en-US" dirty="0" smtClean="0"/>
              <a:t>The </a:t>
            </a:r>
            <a:r>
              <a:rPr lang="en-US" dirty="0"/>
              <a:t>biggest limitation is that Hive does not </a:t>
            </a:r>
            <a:r>
              <a:rPr lang="en-US" dirty="0" smtClean="0"/>
              <a:t>provide record-level </a:t>
            </a:r>
            <a:r>
              <a:rPr lang="en-US" dirty="0"/>
              <a:t>update, insert, nor </a:t>
            </a:r>
            <a:r>
              <a:rPr lang="en-US" dirty="0" smtClean="0"/>
              <a:t>delete</a:t>
            </a:r>
          </a:p>
          <a:p>
            <a:r>
              <a:rPr lang="en-US" dirty="0" smtClean="0"/>
              <a:t>You </a:t>
            </a:r>
            <a:r>
              <a:rPr lang="en-US" dirty="0"/>
              <a:t>can generate new tables from queries </a:t>
            </a:r>
            <a:r>
              <a:rPr lang="en-US" dirty="0" smtClean="0"/>
              <a:t>or output </a:t>
            </a:r>
            <a:r>
              <a:rPr lang="en-US" dirty="0"/>
              <a:t>query results to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Also</a:t>
            </a:r>
            <a:r>
              <a:rPr lang="en-US" dirty="0"/>
              <a:t>, because Hadoop is a batch-oriented system, </a:t>
            </a:r>
            <a:r>
              <a:rPr lang="en-US" dirty="0" smtClean="0"/>
              <a:t>Hive queries </a:t>
            </a:r>
            <a:r>
              <a:rPr lang="en-US" dirty="0"/>
              <a:t>have higher </a:t>
            </a:r>
            <a:r>
              <a:rPr lang="en-US" dirty="0" smtClean="0"/>
              <a:t>latency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/>
              <a:t>to the start-up overhead for MapReduce </a:t>
            </a:r>
            <a:r>
              <a:rPr lang="en-US" dirty="0" smtClean="0"/>
              <a:t>jobs</a:t>
            </a:r>
          </a:p>
          <a:p>
            <a:r>
              <a:rPr lang="en-US" dirty="0" smtClean="0"/>
              <a:t>Queries that </a:t>
            </a:r>
            <a:r>
              <a:rPr lang="en-US" dirty="0"/>
              <a:t>would finish in seconds for a traditional database take longer for Hive, even </a:t>
            </a:r>
            <a:r>
              <a:rPr lang="en-US" dirty="0" smtClean="0"/>
              <a:t>for relatively </a:t>
            </a:r>
            <a:r>
              <a:rPr lang="en-US" dirty="0"/>
              <a:t>small data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Finally</a:t>
            </a:r>
            <a:r>
              <a:rPr lang="en-US" dirty="0"/>
              <a:t>, Hive does not provide transactions.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85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Query Data From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While SELECT clauses select columns, WHERE clauses are filters; they select which records to </a:t>
            </a:r>
            <a:r>
              <a:rPr lang="en-US" dirty="0" smtClean="0"/>
              <a:t>return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SELECT * FROM employees</a:t>
            </a:r>
          </a:p>
          <a:p>
            <a:pPr marL="274320" lvl="1" indent="0">
              <a:buNone/>
            </a:pPr>
            <a:r>
              <a:rPr lang="en-US" dirty="0"/>
              <a:t>WHERE country = 'US' AND state = 'CA</a:t>
            </a:r>
            <a:r>
              <a:rPr lang="en-US" dirty="0" smtClean="0"/>
              <a:t>';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1800" dirty="0"/>
              <a:t>SELECT e.* FROM</a:t>
            </a:r>
          </a:p>
          <a:p>
            <a:pPr marL="274320" lvl="1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(</a:t>
            </a:r>
            <a:r>
              <a:rPr lang="en-US" sz="1800" dirty="0"/>
              <a:t>SELECT name, salary, deductions["</a:t>
            </a:r>
            <a:r>
              <a:rPr lang="en-US" sz="1800" dirty="0" smtClean="0"/>
              <a:t>Fed </a:t>
            </a:r>
            <a:r>
              <a:rPr lang="en-US" sz="1800" dirty="0"/>
              <a:t>Taxes"] as </a:t>
            </a:r>
            <a:r>
              <a:rPr lang="en-US" sz="1800" dirty="0" err="1"/>
              <a:t>ded</a:t>
            </a:r>
            <a:r>
              <a:rPr lang="en-US" sz="1800" dirty="0"/>
              <a:t>,</a:t>
            </a:r>
          </a:p>
          <a:p>
            <a:pPr marL="274320" lvl="1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   salary </a:t>
            </a:r>
            <a:r>
              <a:rPr lang="en-US" sz="1800" dirty="0"/>
              <a:t>* (1 - deductions["</a:t>
            </a:r>
            <a:r>
              <a:rPr lang="en-US" sz="1800" dirty="0" smtClean="0"/>
              <a:t>Fed </a:t>
            </a:r>
            <a:r>
              <a:rPr lang="en-US" sz="1800" dirty="0"/>
              <a:t>Taxes"]) as </a:t>
            </a:r>
            <a:r>
              <a:rPr lang="en-US" sz="1800" dirty="0" err="1"/>
              <a:t>salary_minus_fed_taxes</a:t>
            </a:r>
            <a:endParaRPr lang="en-US" sz="1800" dirty="0"/>
          </a:p>
          <a:p>
            <a:pPr marL="27432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FROM </a:t>
            </a:r>
            <a:r>
              <a:rPr lang="en-US" sz="1800" dirty="0"/>
              <a:t>employees) e</a:t>
            </a:r>
          </a:p>
          <a:p>
            <a:pPr marL="274320" lvl="1" indent="0">
              <a:buNone/>
            </a:pPr>
            <a:r>
              <a:rPr lang="en-US" sz="1800" dirty="0" smtClean="0"/>
              <a:t>WHERE </a:t>
            </a:r>
            <a:r>
              <a:rPr lang="en-US" sz="1800" dirty="0"/>
              <a:t>round(</a:t>
            </a:r>
            <a:r>
              <a:rPr lang="en-US" sz="1800" dirty="0" err="1"/>
              <a:t>e.salary_minus_fed_taxes</a:t>
            </a:r>
            <a:r>
              <a:rPr lang="en-US" sz="1800" dirty="0"/>
              <a:t>) &gt; 70000;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571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Query Data From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Hive </a:t>
            </a:r>
            <a:r>
              <a:rPr lang="en-US" dirty="0" smtClean="0"/>
              <a:t>supports the </a:t>
            </a:r>
            <a:r>
              <a:rPr lang="en-US" dirty="0"/>
              <a:t>classic SQL JOIN statement, but only </a:t>
            </a:r>
            <a:r>
              <a:rPr lang="en-US" i="1" dirty="0" err="1"/>
              <a:t>equi</a:t>
            </a:r>
            <a:r>
              <a:rPr lang="en-US" i="1" dirty="0"/>
              <a:t>-joins</a:t>
            </a:r>
            <a:r>
              <a:rPr lang="en-US" dirty="0"/>
              <a:t> </a:t>
            </a:r>
            <a:r>
              <a:rPr lang="en-US" dirty="0" smtClean="0"/>
              <a:t>are permitted</a:t>
            </a:r>
          </a:p>
          <a:p>
            <a:r>
              <a:rPr lang="en-US" dirty="0" smtClean="0"/>
              <a:t>INNER JOIN</a:t>
            </a:r>
          </a:p>
          <a:p>
            <a:r>
              <a:rPr lang="en-US" dirty="0" smtClean="0"/>
              <a:t>OUTER JOIN</a:t>
            </a:r>
          </a:p>
          <a:p>
            <a:r>
              <a:rPr lang="en-US" dirty="0" smtClean="0"/>
              <a:t>LEFT OUTER JOIN</a:t>
            </a:r>
          </a:p>
          <a:p>
            <a:r>
              <a:rPr lang="en-US" dirty="0" smtClean="0"/>
              <a:t>RIGHT </a:t>
            </a:r>
            <a:r>
              <a:rPr lang="en-US" dirty="0"/>
              <a:t>OUTER </a:t>
            </a:r>
            <a:r>
              <a:rPr lang="en-US" dirty="0" smtClean="0"/>
              <a:t>JOIN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a.ymd</a:t>
            </a:r>
            <a:r>
              <a:rPr lang="en-US" dirty="0"/>
              <a:t>, </a:t>
            </a:r>
            <a:r>
              <a:rPr lang="en-US" dirty="0" err="1"/>
              <a:t>a.price_close</a:t>
            </a:r>
            <a:r>
              <a:rPr lang="en-US" dirty="0"/>
              <a:t>, </a:t>
            </a:r>
            <a:r>
              <a:rPr lang="en-US" dirty="0" err="1"/>
              <a:t>b.price_close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FROM </a:t>
            </a:r>
            <a:r>
              <a:rPr lang="en-US" dirty="0"/>
              <a:t>stocks a JOIN stocks b ON </a:t>
            </a:r>
            <a:r>
              <a:rPr lang="en-US" dirty="0" err="1"/>
              <a:t>a.ymd</a:t>
            </a:r>
            <a:r>
              <a:rPr lang="en-US" dirty="0"/>
              <a:t> = </a:t>
            </a:r>
            <a:r>
              <a:rPr lang="en-US" dirty="0" err="1"/>
              <a:t>b.ymd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a.symbol</a:t>
            </a:r>
            <a:r>
              <a:rPr lang="en-US" dirty="0"/>
              <a:t> = 'AAPL' AND </a:t>
            </a:r>
            <a:r>
              <a:rPr lang="en-US" dirty="0" err="1"/>
              <a:t>b.symbol</a:t>
            </a:r>
            <a:r>
              <a:rPr lang="en-US" dirty="0"/>
              <a:t> = 'IBM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111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477000" y="2971800"/>
            <a:ext cx="2057400" cy="1143000"/>
          </a:xfrm>
          <a:prstGeom prst="wedgeRectCallout">
            <a:avLst>
              <a:gd name="adj1" fmla="val -74537"/>
              <a:gd name="adj2" fmla="val 12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</a:t>
            </a:r>
            <a:r>
              <a:rPr lang="en-US" dirty="0" err="1" smtClean="0"/>
              <a:t>equi</a:t>
            </a:r>
            <a:r>
              <a:rPr lang="en-US" dirty="0" smtClean="0"/>
              <a:t>-join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Hadoop For Big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So, Hive doesn’t provide crucial features required for OLTP, </a:t>
            </a:r>
            <a:r>
              <a:rPr lang="en-US" i="1" dirty="0"/>
              <a:t>Online Transaction </a:t>
            </a:r>
            <a:r>
              <a:rPr lang="en-US" i="1" dirty="0" smtClean="0"/>
              <a:t>Processing</a:t>
            </a:r>
            <a:endParaRPr lang="en-US" dirty="0"/>
          </a:p>
          <a:p>
            <a:r>
              <a:rPr lang="en-US" dirty="0" smtClean="0"/>
              <a:t>It’s </a:t>
            </a:r>
            <a:r>
              <a:rPr lang="en-US" dirty="0"/>
              <a:t>closer to being an OLAP tool, </a:t>
            </a:r>
            <a:r>
              <a:rPr lang="en-US" i="1" dirty="0"/>
              <a:t>Online Analytic Processing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ut Hive </a:t>
            </a:r>
            <a:r>
              <a:rPr lang="en-US" dirty="0"/>
              <a:t>isn’t ideal for satisfying the “online” part of OLAP, at least </a:t>
            </a:r>
            <a:r>
              <a:rPr lang="en-US" dirty="0" smtClean="0"/>
              <a:t>today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ince </a:t>
            </a:r>
            <a:r>
              <a:rPr lang="en-US" dirty="0"/>
              <a:t>there </a:t>
            </a:r>
            <a:r>
              <a:rPr lang="en-US" dirty="0" smtClean="0"/>
              <a:t>can be </a:t>
            </a:r>
            <a:r>
              <a:rPr lang="en-US" dirty="0"/>
              <a:t>significant latency between issuing a query and receiving a </a:t>
            </a:r>
            <a:r>
              <a:rPr lang="en-US" dirty="0" smtClean="0"/>
              <a:t>reply,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/>
              <a:t>to </a:t>
            </a:r>
            <a:r>
              <a:rPr lang="en-US" dirty="0" smtClean="0"/>
              <a:t>the overhead </a:t>
            </a:r>
            <a:r>
              <a:rPr lang="en-US" dirty="0"/>
              <a:t>of Hadoop and due to the size of the data sets Hadoop was designed to </a:t>
            </a:r>
            <a:r>
              <a:rPr lang="en-US" dirty="0" smtClean="0"/>
              <a:t>serve.</a:t>
            </a:r>
          </a:p>
          <a:p>
            <a:r>
              <a:rPr lang="en-US" dirty="0" smtClean="0"/>
              <a:t>If </a:t>
            </a:r>
            <a:r>
              <a:rPr lang="en-US" dirty="0"/>
              <a:t>you need OLTP features for large-scale data, you should consider using a </a:t>
            </a:r>
            <a:r>
              <a:rPr lang="en-US" i="1" dirty="0" smtClean="0"/>
              <a:t>NoSQL </a:t>
            </a:r>
            <a:r>
              <a:rPr lang="en-US" dirty="0" smtClean="0"/>
              <a:t>database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Examples </a:t>
            </a:r>
            <a:r>
              <a:rPr lang="en-US" dirty="0"/>
              <a:t>include </a:t>
            </a:r>
            <a:r>
              <a:rPr lang="en-US" i="1" dirty="0" err="1"/>
              <a:t>HBase</a:t>
            </a:r>
            <a:r>
              <a:rPr lang="en-US" dirty="0"/>
              <a:t>, a </a:t>
            </a:r>
            <a:r>
              <a:rPr lang="en-US" i="1" dirty="0"/>
              <a:t>NoSQL </a:t>
            </a:r>
            <a:r>
              <a:rPr lang="en-US" dirty="0"/>
              <a:t>database integrated with Hadoop,2 </a:t>
            </a:r>
            <a:r>
              <a:rPr lang="en-US" i="1" dirty="0" smtClean="0"/>
              <a:t>Cassandra, </a:t>
            </a:r>
            <a:r>
              <a:rPr lang="en-US" dirty="0" smtClean="0"/>
              <a:t>and </a:t>
            </a:r>
            <a:r>
              <a:rPr lang="en-US" i="1" dirty="0" err="1"/>
              <a:t>DynamoDB</a:t>
            </a:r>
            <a:r>
              <a:rPr lang="en-US" dirty="0"/>
              <a:t>, if you are using Amazon’s </a:t>
            </a:r>
            <a:r>
              <a:rPr lang="en-US" dirty="0" smtClean="0"/>
              <a:t>Cloud </a:t>
            </a:r>
            <a:r>
              <a:rPr lang="en-US" dirty="0"/>
              <a:t>(EC2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So, Hive is best suited for data warehouse applications, where a large data set is </a:t>
            </a:r>
            <a:r>
              <a:rPr lang="en-US" dirty="0" smtClean="0"/>
              <a:t>maintained and </a:t>
            </a:r>
            <a:r>
              <a:rPr lang="en-US" dirty="0"/>
              <a:t>mined for </a:t>
            </a:r>
            <a:r>
              <a:rPr lang="en-US" dirty="0" smtClean="0"/>
              <a:t>insights and to produce reports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3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Hadoop For Big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Hive is best suited for data warehouse applications, where a large data set is maintained and mined for insights and to produce reports</a:t>
            </a:r>
          </a:p>
          <a:p>
            <a:r>
              <a:rPr lang="en-US" dirty="0" smtClean="0"/>
              <a:t>Because data </a:t>
            </a:r>
            <a:r>
              <a:rPr lang="en-US" dirty="0"/>
              <a:t>warehouse applications are implemented using SQL-based </a:t>
            </a:r>
            <a:r>
              <a:rPr lang="en-US" dirty="0" smtClean="0"/>
              <a:t>relational databases…</a:t>
            </a:r>
          </a:p>
          <a:p>
            <a:pPr lvl="1"/>
            <a:r>
              <a:rPr lang="en-US" dirty="0" smtClean="0"/>
              <a:t>Hive </a:t>
            </a:r>
            <a:r>
              <a:rPr lang="en-US" dirty="0"/>
              <a:t>lowers the barrier for moving these applications to Hadoop.</a:t>
            </a:r>
          </a:p>
          <a:p>
            <a:r>
              <a:rPr lang="en-US" dirty="0" smtClean="0"/>
              <a:t>But, </a:t>
            </a:r>
            <a:r>
              <a:rPr lang="en-US" dirty="0"/>
              <a:t>like most SQL </a:t>
            </a:r>
            <a:r>
              <a:rPr lang="en-US" dirty="0" smtClean="0"/>
              <a:t>dialects…</a:t>
            </a:r>
          </a:p>
          <a:p>
            <a:pPr lvl="1"/>
            <a:r>
              <a:rPr lang="en-US" dirty="0" err="1" smtClean="0"/>
              <a:t>HiveQL</a:t>
            </a:r>
            <a:r>
              <a:rPr lang="en-US" dirty="0" smtClean="0"/>
              <a:t> </a:t>
            </a:r>
            <a:r>
              <a:rPr lang="en-US" dirty="0"/>
              <a:t>does not conform to the ANSI SQL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it differs in various ways from the familiar SQL dialects provided by </a:t>
            </a:r>
            <a:r>
              <a:rPr lang="en-US" dirty="0" smtClean="0"/>
              <a:t>Oracle, MySQL</a:t>
            </a:r>
            <a:r>
              <a:rPr lang="en-US" dirty="0"/>
              <a:t>, and SQL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it is closest to MySQL’s dialect of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4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Hadoop For Big Data Management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" t="6047" r="4732" b="16774"/>
          <a:stretch/>
        </p:blipFill>
        <p:spPr bwMode="auto">
          <a:xfrm>
            <a:off x="266700" y="2197100"/>
            <a:ext cx="86106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20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Relational Databases Versus Hive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Hive enforces schema on read time whereas RDBMS enforces schema on </a:t>
            </a:r>
            <a:r>
              <a:rPr lang="en-US" dirty="0" smtClean="0"/>
              <a:t>write.</a:t>
            </a:r>
            <a:endParaRPr lang="en-US" dirty="0"/>
          </a:p>
          <a:p>
            <a:pPr lvl="1"/>
            <a:r>
              <a:rPr lang="en-US" dirty="0"/>
              <a:t>In RDBMS, a table’s schema is enforced at data load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data </a:t>
            </a:r>
            <a:r>
              <a:rPr lang="en-US" dirty="0" smtClean="0"/>
              <a:t>being loaded </a:t>
            </a:r>
            <a:r>
              <a:rPr lang="en-US" dirty="0"/>
              <a:t>doesn’t conform to the schema, then it is </a:t>
            </a:r>
            <a:r>
              <a:rPr lang="en-US" dirty="0" smtClean="0"/>
              <a:t>rejected</a:t>
            </a:r>
            <a:endParaRPr lang="en-US" dirty="0"/>
          </a:p>
          <a:p>
            <a:pPr lvl="1"/>
            <a:r>
              <a:rPr lang="en-US" dirty="0" smtClean="0"/>
              <a:t>But </a:t>
            </a:r>
            <a:r>
              <a:rPr lang="en-US" dirty="0"/>
              <a:t>Hive doesn’t verify the data when it is loaded, but rather when </a:t>
            </a:r>
            <a:r>
              <a:rPr lang="en-US" dirty="0" smtClean="0"/>
              <a:t>a it </a:t>
            </a:r>
            <a:r>
              <a:rPr lang="en-US" dirty="0"/>
              <a:t>is </a:t>
            </a:r>
            <a:r>
              <a:rPr lang="en-US" dirty="0" smtClean="0"/>
              <a:t>queried</a:t>
            </a:r>
            <a:endParaRPr lang="en-US" dirty="0"/>
          </a:p>
          <a:p>
            <a:r>
              <a:rPr lang="en-US" dirty="0"/>
              <a:t>Schema on read makes for a very fast initial load, since the data does not have to be read, parsed, and serialized to disk in the database’s internal format. </a:t>
            </a:r>
            <a:endParaRPr lang="en-US" dirty="0" smtClean="0"/>
          </a:p>
          <a:p>
            <a:r>
              <a:rPr lang="en-US" dirty="0" smtClean="0"/>
              <a:t>The load operation </a:t>
            </a:r>
            <a:r>
              <a:rPr lang="en-US" dirty="0"/>
              <a:t>is just </a:t>
            </a:r>
            <a:r>
              <a:rPr lang="en-US" dirty="0" smtClean="0"/>
              <a:t>a copy </a:t>
            </a:r>
            <a:r>
              <a:rPr lang="en-US" dirty="0"/>
              <a:t>or </a:t>
            </a:r>
            <a:r>
              <a:rPr lang="en-US" dirty="0" smtClean="0"/>
              <a:t>move to HDFS directory</a:t>
            </a:r>
            <a:endParaRPr lang="en-US" dirty="0"/>
          </a:p>
          <a:p>
            <a:r>
              <a:rPr lang="en-US" dirty="0"/>
              <a:t>Schema on write makes query time performance faster, since </a:t>
            </a:r>
            <a:r>
              <a:rPr lang="en-US" dirty="0" smtClean="0"/>
              <a:t>database </a:t>
            </a:r>
            <a:r>
              <a:rPr lang="en-US" dirty="0"/>
              <a:t>can index columns and perform compression on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it takes longer to load data </a:t>
            </a:r>
            <a:r>
              <a:rPr lang="en-US" dirty="0" smtClean="0"/>
              <a:t>into the database.</a:t>
            </a:r>
            <a:endParaRPr lang="en-US" dirty="0"/>
          </a:p>
          <a:p>
            <a:r>
              <a:rPr lang="en-US" dirty="0"/>
              <a:t>Hive is based on the notion of Write once, </a:t>
            </a:r>
            <a:r>
              <a:rPr lang="en-US" dirty="0" smtClean="0"/>
              <a:t>Read </a:t>
            </a:r>
            <a:r>
              <a:rPr lang="en-US" dirty="0"/>
              <a:t>many times but RDBMS is designed for Read and Write many </a:t>
            </a:r>
            <a:r>
              <a:rPr lang="en-US" dirty="0" smtClean="0"/>
              <a:t>times</a:t>
            </a:r>
            <a:endParaRPr lang="en-US" dirty="0"/>
          </a:p>
          <a:p>
            <a:r>
              <a:rPr lang="en-US" dirty="0"/>
              <a:t>In RDBMS, record level updates, insertions and deletes, </a:t>
            </a:r>
            <a:r>
              <a:rPr lang="en-US" dirty="0" smtClean="0"/>
              <a:t>transactions are possible</a:t>
            </a:r>
          </a:p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are not allowed in Hive because Hive was built to </a:t>
            </a:r>
            <a:r>
              <a:rPr lang="en-US" dirty="0" smtClean="0"/>
              <a:t>operate over </a:t>
            </a:r>
            <a:r>
              <a:rPr lang="en-US" dirty="0"/>
              <a:t>HDFS data using MapReduce, where full-table scans are the </a:t>
            </a:r>
            <a:r>
              <a:rPr lang="en-US" dirty="0" smtClean="0"/>
              <a:t>norm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a table update is achieved by transforming the data into a new 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4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Relational Databases Versus Hive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RDBMS, </a:t>
            </a:r>
            <a:r>
              <a:rPr lang="en-US" dirty="0" smtClean="0"/>
              <a:t>the maximum </a:t>
            </a:r>
            <a:r>
              <a:rPr lang="en-US" dirty="0"/>
              <a:t>data size allowed will be in 10’s of Terabytes </a:t>
            </a:r>
            <a:r>
              <a:rPr lang="en-US" dirty="0" smtClean="0"/>
              <a:t>where </a:t>
            </a:r>
            <a:r>
              <a:rPr lang="en-US" dirty="0"/>
              <a:t>Hive can </a:t>
            </a:r>
            <a:r>
              <a:rPr lang="en-US" dirty="0" smtClean="0"/>
              <a:t>handle 100’s </a:t>
            </a:r>
            <a:r>
              <a:rPr lang="en-US" dirty="0"/>
              <a:t>Petabytes </a:t>
            </a:r>
            <a:r>
              <a:rPr lang="en-US" dirty="0" smtClean="0"/>
              <a:t>easily</a:t>
            </a:r>
          </a:p>
          <a:p>
            <a:r>
              <a:rPr lang="en-US" dirty="0"/>
              <a:t>As Hadoop is a batch-oriented system, Hive doesn’t support OLTP (Online Transaction Processing) but </a:t>
            </a:r>
            <a:r>
              <a:rPr lang="en-US" dirty="0" smtClean="0"/>
              <a:t>is </a:t>
            </a:r>
            <a:r>
              <a:rPr lang="en-US" dirty="0"/>
              <a:t>closer to OLAP (Online Analytical Processing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But there </a:t>
            </a:r>
            <a:r>
              <a:rPr lang="en-US" dirty="0"/>
              <a:t>is </a:t>
            </a:r>
            <a:r>
              <a:rPr lang="en-US" dirty="0" smtClean="0"/>
              <a:t>significant </a:t>
            </a:r>
            <a:r>
              <a:rPr lang="en-US" dirty="0"/>
              <a:t>latency between issuing a query and receiving a </a:t>
            </a:r>
            <a:r>
              <a:rPr lang="en-US" dirty="0" smtClean="0"/>
              <a:t>reply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/>
              <a:t>to the overhead of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n-US" dirty="0" smtClean="0"/>
              <a:t>jobs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/>
              <a:t>to the size of the </a:t>
            </a:r>
            <a:r>
              <a:rPr lang="en-US" dirty="0" smtClean="0"/>
              <a:t>Hadoop data sets</a:t>
            </a:r>
            <a:endParaRPr lang="en-US" dirty="0"/>
          </a:p>
          <a:p>
            <a:r>
              <a:rPr lang="en-US" dirty="0" smtClean="0"/>
              <a:t>RDBMS </a:t>
            </a:r>
            <a:r>
              <a:rPr lang="en-US" dirty="0"/>
              <a:t>is best suited for dynamic data analysis </a:t>
            </a:r>
            <a:r>
              <a:rPr lang="en-US" dirty="0" smtClean="0"/>
              <a:t>where </a:t>
            </a:r>
            <a:r>
              <a:rPr lang="en-US" dirty="0"/>
              <a:t>fast responses are </a:t>
            </a:r>
            <a:r>
              <a:rPr lang="en-US" dirty="0" smtClean="0"/>
              <a:t>expected</a:t>
            </a:r>
          </a:p>
          <a:p>
            <a:r>
              <a:rPr lang="en-US" dirty="0" smtClean="0"/>
              <a:t>But Hive </a:t>
            </a:r>
            <a:r>
              <a:rPr lang="en-US" dirty="0"/>
              <a:t>is suited </a:t>
            </a:r>
            <a:r>
              <a:rPr lang="en-US" dirty="0" smtClean="0"/>
              <a:t>to data </a:t>
            </a:r>
            <a:r>
              <a:rPr lang="en-US" dirty="0"/>
              <a:t>warehouse applications, where relatively static data </a:t>
            </a:r>
            <a:r>
              <a:rPr lang="en-US" dirty="0" smtClean="0"/>
              <a:t>is analyzed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</a:t>
            </a:r>
            <a:r>
              <a:rPr lang="en-US" dirty="0"/>
              <a:t>response times are not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 is not changing </a:t>
            </a:r>
            <a:r>
              <a:rPr lang="en-US" dirty="0" smtClean="0"/>
              <a:t>that rapidly</a:t>
            </a:r>
            <a:endParaRPr lang="en-US" dirty="0"/>
          </a:p>
          <a:p>
            <a:r>
              <a:rPr lang="en-US" dirty="0"/>
              <a:t>To overcome the limitations of Hive, </a:t>
            </a:r>
            <a:r>
              <a:rPr lang="en-US" dirty="0" err="1"/>
              <a:t>HBase</a:t>
            </a:r>
            <a:r>
              <a:rPr lang="en-US" dirty="0"/>
              <a:t> is being integrated with Hive to support record level operations and </a:t>
            </a:r>
            <a:r>
              <a:rPr lang="en-US" dirty="0" smtClean="0"/>
              <a:t>OLAP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9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17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7863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61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18</a:t>
            </a:fld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5496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82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19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50873"/>
            <a:ext cx="6934200" cy="537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59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Hadoop For Big Data Management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Hadoop </a:t>
            </a:r>
            <a:r>
              <a:rPr lang="en-US" dirty="0"/>
              <a:t>ecosystem </a:t>
            </a:r>
            <a:r>
              <a:rPr lang="en-US" dirty="0" smtClean="0"/>
              <a:t>has emerged </a:t>
            </a:r>
            <a:r>
              <a:rPr lang="en-US" dirty="0"/>
              <a:t>as a cost-effective way of working with </a:t>
            </a:r>
            <a:r>
              <a:rPr lang="en-US" dirty="0" smtClean="0"/>
              <a:t>large data sets</a:t>
            </a:r>
          </a:p>
          <a:p>
            <a:r>
              <a:rPr lang="en-US" dirty="0" smtClean="0"/>
              <a:t>It </a:t>
            </a:r>
            <a:r>
              <a:rPr lang="en-US" dirty="0"/>
              <a:t>imposes a particular programming model, called </a:t>
            </a:r>
            <a:r>
              <a:rPr lang="en-US" i="1" dirty="0" smtClean="0"/>
              <a:t>MapReduce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breaking </a:t>
            </a:r>
            <a:r>
              <a:rPr lang="en-US" dirty="0" smtClean="0"/>
              <a:t>up computation </a:t>
            </a:r>
            <a:r>
              <a:rPr lang="en-US" dirty="0"/>
              <a:t>tasks into units that can be distributed around a cluster of </a:t>
            </a:r>
            <a:r>
              <a:rPr lang="en-US" dirty="0" smtClean="0"/>
              <a:t>commodity, server hardware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roviding </a:t>
            </a:r>
            <a:r>
              <a:rPr lang="en-US" dirty="0"/>
              <a:t>cost-effective, horizontal </a:t>
            </a:r>
            <a:r>
              <a:rPr lang="en-US" dirty="0" smtClean="0"/>
              <a:t>scalability</a:t>
            </a:r>
          </a:p>
          <a:p>
            <a:r>
              <a:rPr lang="en-US" dirty="0" smtClean="0"/>
              <a:t>Underneath</a:t>
            </a:r>
            <a:r>
              <a:rPr lang="en-US" dirty="0"/>
              <a:t> </a:t>
            </a:r>
            <a:r>
              <a:rPr lang="en-US" dirty="0" smtClean="0"/>
              <a:t>this </a:t>
            </a:r>
            <a:r>
              <a:rPr lang="en-US" dirty="0"/>
              <a:t>computation model is a distributed file </a:t>
            </a:r>
            <a:r>
              <a:rPr lang="en-US" dirty="0" smtClean="0"/>
              <a:t>system—</a:t>
            </a:r>
            <a:r>
              <a:rPr lang="en-US" i="1" dirty="0" smtClean="0"/>
              <a:t>Hadoop Distributed Filesystem </a:t>
            </a:r>
            <a:r>
              <a:rPr lang="en-US" dirty="0"/>
              <a:t>(HDFS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3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Hive Architecture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requires only one extra component that Hadoop does not already have; </a:t>
            </a:r>
            <a:r>
              <a:rPr lang="en-US" dirty="0" smtClean="0"/>
              <a:t>the </a:t>
            </a:r>
            <a:r>
              <a:rPr lang="en-US" i="1" dirty="0" err="1" smtClean="0"/>
              <a:t>metastore</a:t>
            </a:r>
            <a:r>
              <a:rPr lang="en-US" i="1" dirty="0" smtClean="0"/>
              <a:t>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The </a:t>
            </a:r>
            <a:r>
              <a:rPr lang="en-US" dirty="0" err="1"/>
              <a:t>metastore</a:t>
            </a:r>
            <a:r>
              <a:rPr lang="en-US" dirty="0"/>
              <a:t> stores metadata such as table schema and </a:t>
            </a:r>
            <a:r>
              <a:rPr lang="en-US" dirty="0" smtClean="0"/>
              <a:t>partition information</a:t>
            </a:r>
          </a:p>
          <a:p>
            <a:r>
              <a:rPr lang="en-US" dirty="0"/>
              <a:t>Any JDBC-compliant database can be used for the </a:t>
            </a:r>
            <a:r>
              <a:rPr lang="en-US" dirty="0" err="1" smtClean="0"/>
              <a:t>metastore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practice, most </a:t>
            </a:r>
            <a:r>
              <a:rPr lang="en-US" dirty="0" smtClean="0"/>
              <a:t>installations of </a:t>
            </a:r>
            <a:r>
              <a:rPr lang="en-US" dirty="0"/>
              <a:t>Hive use </a:t>
            </a:r>
            <a:r>
              <a:rPr lang="en-US" dirty="0" smtClean="0"/>
              <a:t>MySQL</a:t>
            </a:r>
          </a:p>
          <a:p>
            <a:r>
              <a:rPr lang="en-US" dirty="0"/>
              <a:t>Hive </a:t>
            </a:r>
            <a:r>
              <a:rPr lang="en-US" dirty="0" err="1"/>
              <a:t>metastore</a:t>
            </a:r>
            <a:r>
              <a:rPr lang="en-US" dirty="0"/>
              <a:t> HA requires a database that is </a:t>
            </a:r>
            <a:r>
              <a:rPr lang="en-US" dirty="0" smtClean="0"/>
              <a:t>highly available…</a:t>
            </a:r>
          </a:p>
          <a:p>
            <a:r>
              <a:rPr lang="en-US" dirty="0"/>
              <a:t>S</a:t>
            </a:r>
            <a:r>
              <a:rPr lang="en-US" dirty="0" smtClean="0"/>
              <a:t>uch </a:t>
            </a:r>
            <a:r>
              <a:rPr lang="en-US" dirty="0"/>
              <a:t>as MySQL with replication in active-active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2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required for table schema, partition information, etc</a:t>
            </a:r>
            <a:r>
              <a:rPr lang="en-US" dirty="0" smtClean="0"/>
              <a:t>., is small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much smaller than the large quantity of data stored </a:t>
            </a:r>
            <a:r>
              <a:rPr lang="en-US" dirty="0" smtClean="0"/>
              <a:t>in Hive</a:t>
            </a:r>
          </a:p>
          <a:p>
            <a:r>
              <a:rPr lang="en-US" dirty="0" smtClean="0"/>
              <a:t>As </a:t>
            </a:r>
            <a:r>
              <a:rPr lang="en-US" dirty="0"/>
              <a:t>a result, you typically don’t need a powerful dedicated </a:t>
            </a:r>
            <a:r>
              <a:rPr lang="en-US" dirty="0" smtClean="0"/>
              <a:t>database server </a:t>
            </a:r>
            <a:r>
              <a:rPr lang="en-US" dirty="0"/>
              <a:t>for the </a:t>
            </a:r>
            <a:r>
              <a:rPr lang="en-US" dirty="0" err="1" smtClean="0"/>
              <a:t>metastore</a:t>
            </a:r>
            <a:endParaRPr lang="en-US" dirty="0" smtClean="0"/>
          </a:p>
          <a:p>
            <a:r>
              <a:rPr lang="en-US" dirty="0" smtClean="0"/>
              <a:t>However </a:t>
            </a:r>
            <a:r>
              <a:rPr lang="en-US" dirty="0"/>
              <a:t>because it represents a Single </a:t>
            </a:r>
            <a:r>
              <a:rPr lang="en-US" dirty="0" smtClean="0"/>
              <a:t>Point of </a:t>
            </a:r>
            <a:r>
              <a:rPr lang="en-US" dirty="0"/>
              <a:t>Failure (SPOF), it is strongly recommended </a:t>
            </a:r>
            <a:r>
              <a:rPr lang="en-US" dirty="0" smtClean="0"/>
              <a:t>that…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replicate </a:t>
            </a:r>
            <a:r>
              <a:rPr lang="en-US" dirty="0" smtClean="0"/>
              <a:t>and back </a:t>
            </a:r>
            <a:r>
              <a:rPr lang="en-US" dirty="0"/>
              <a:t>up this database using </a:t>
            </a:r>
            <a:r>
              <a:rPr lang="en-US" dirty="0" smtClean="0"/>
              <a:t>standard </a:t>
            </a:r>
            <a:r>
              <a:rPr lang="en-US" dirty="0"/>
              <a:t>techniques you would </a:t>
            </a:r>
            <a:r>
              <a:rPr lang="en-US" dirty="0" smtClean="0"/>
              <a:t>normally use </a:t>
            </a:r>
            <a:r>
              <a:rPr lang="en-US" dirty="0"/>
              <a:t>with other relational database </a:t>
            </a:r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9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22</a:t>
            </a:fld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2" y="1552461"/>
            <a:ext cx="7734838" cy="500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410200" y="4419600"/>
            <a:ext cx="3352800" cy="2286000"/>
          </a:xfrm>
          <a:prstGeom prst="wedgeRectCallout">
            <a:avLst>
              <a:gd name="adj1" fmla="val -76437"/>
              <a:gd name="adj2" fmla="val 6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HCatalog</a:t>
            </a:r>
            <a:r>
              <a:rPr lang="en-US" dirty="0"/>
              <a:t> is a table and storage management layer for Hadoop that enables users with different data processing tools — Pig, MapReduce — to more easily read and write data </a:t>
            </a:r>
            <a:r>
              <a:rPr lang="en-US" dirty="0" smtClean="0"/>
              <a:t>using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28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HCatalog</a:t>
            </a:r>
            <a:r>
              <a:rPr lang="en-US" dirty="0"/>
              <a:t> is built on top of the Hive </a:t>
            </a:r>
            <a:r>
              <a:rPr lang="en-US" dirty="0" err="1"/>
              <a:t>metastore</a:t>
            </a:r>
            <a:r>
              <a:rPr lang="en-US" dirty="0"/>
              <a:t> and incorporates Hive's </a:t>
            </a:r>
            <a:r>
              <a:rPr lang="en-US" dirty="0" smtClean="0"/>
              <a:t>DDL</a:t>
            </a:r>
          </a:p>
          <a:p>
            <a:r>
              <a:rPr lang="en-US" dirty="0" err="1" smtClean="0"/>
              <a:t>HCatalog</a:t>
            </a:r>
            <a:r>
              <a:rPr lang="en-US" dirty="0" smtClean="0"/>
              <a:t> </a:t>
            </a:r>
            <a:r>
              <a:rPr lang="en-US" dirty="0"/>
              <a:t>provides read and write interfaces for Pig and </a:t>
            </a:r>
            <a:r>
              <a:rPr lang="en-US" dirty="0" smtClean="0"/>
              <a:t>MapReduce</a:t>
            </a:r>
          </a:p>
          <a:p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Hive's command line interface for issuing data definition and metadata exploration </a:t>
            </a:r>
            <a:r>
              <a:rPr lang="en-US" dirty="0" smtClean="0"/>
              <a:t>commands</a:t>
            </a:r>
          </a:p>
          <a:p>
            <a:r>
              <a:rPr lang="en-US" dirty="0" err="1"/>
              <a:t>HCatalog’s</a:t>
            </a:r>
            <a:r>
              <a:rPr lang="en-US" dirty="0"/>
              <a:t> table abstraction presents users with a relational view of data in </a:t>
            </a:r>
            <a:r>
              <a:rPr lang="en-US" dirty="0" smtClean="0"/>
              <a:t>HDFS</a:t>
            </a:r>
          </a:p>
          <a:p>
            <a:r>
              <a:rPr lang="en-US" dirty="0" smtClean="0"/>
              <a:t>Ensures users </a:t>
            </a:r>
            <a:r>
              <a:rPr lang="en-US" dirty="0"/>
              <a:t>need not worry about where or in what format their data is </a:t>
            </a:r>
            <a:r>
              <a:rPr lang="en-US" dirty="0" smtClean="0"/>
              <a:t>stored</a:t>
            </a:r>
          </a:p>
          <a:p>
            <a:pPr lvl="1"/>
            <a:r>
              <a:rPr lang="en-US" dirty="0" err="1" smtClean="0"/>
              <a:t>RCFile</a:t>
            </a:r>
            <a:r>
              <a:rPr lang="en-US" dirty="0" smtClean="0"/>
              <a:t> </a:t>
            </a:r>
            <a:r>
              <a:rPr lang="en-US" dirty="0"/>
              <a:t>format, </a:t>
            </a:r>
            <a:r>
              <a:rPr lang="en-US" dirty="0" smtClean="0"/>
              <a:t>Text file format, </a:t>
            </a:r>
            <a:r>
              <a:rPr lang="en-US" dirty="0" err="1" smtClean="0"/>
              <a:t>SequenceFiles</a:t>
            </a:r>
            <a:r>
              <a:rPr lang="en-US" dirty="0" smtClean="0"/>
              <a:t>, </a:t>
            </a:r>
            <a:r>
              <a:rPr lang="en-US" dirty="0"/>
              <a:t>or ORC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66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 descr="Image result for hive hcatalog 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89" t="25578" r="13286" b="16809"/>
          <a:stretch/>
        </p:blipFill>
        <p:spPr bwMode="auto">
          <a:xfrm>
            <a:off x="457573" y="2057400"/>
            <a:ext cx="80081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09800" y="1385455"/>
            <a:ext cx="1905000" cy="6096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Pig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3162300" y="1995055"/>
            <a:ext cx="1181100" cy="36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1995055"/>
            <a:ext cx="1104900" cy="36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96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7222662"/>
              </p:ext>
            </p:extLst>
          </p:nvPr>
        </p:nvGraphicFramePr>
        <p:xfrm>
          <a:off x="228600" y="2946400"/>
          <a:ext cx="8686800" cy="215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46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 I Execute Hive Commands Interactively?</a:t>
            </a:r>
            <a:br>
              <a:rPr lang="en-US" sz="2800" dirty="0" smtClean="0"/>
            </a:br>
            <a:r>
              <a:rPr lang="en-US" sz="2400" dirty="0" smtClean="0"/>
              <a:t>Hive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Hive CLI is a thick client holding logic needed to compile hive commands into MapReduce jobs and execute them on a cluster</a:t>
            </a:r>
          </a:p>
          <a:p>
            <a:r>
              <a:rPr lang="en-US" dirty="0" smtClean="0"/>
              <a:t>Hive CLI connects </a:t>
            </a:r>
            <a:r>
              <a:rPr lang="en-US" dirty="0"/>
              <a:t>directly to HDFS and </a:t>
            </a:r>
            <a:r>
              <a:rPr lang="en-US" dirty="0" smtClean="0"/>
              <a:t>Hive </a:t>
            </a:r>
            <a:r>
              <a:rPr lang="en-US" dirty="0" err="1" smtClean="0"/>
              <a:t>Metastore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an only be </a:t>
            </a:r>
            <a:r>
              <a:rPr lang="en-US" dirty="0"/>
              <a:t>used </a:t>
            </a:r>
            <a:r>
              <a:rPr lang="en-US" dirty="0" smtClean="0"/>
              <a:t>on </a:t>
            </a:r>
            <a:r>
              <a:rPr lang="en-US" dirty="0"/>
              <a:t>a </a:t>
            </a:r>
            <a:r>
              <a:rPr lang="en-US" dirty="0" smtClean="0"/>
              <a:t>client server with direct access </a:t>
            </a:r>
            <a:r>
              <a:rPr lang="en-US" dirty="0"/>
              <a:t>to </a:t>
            </a:r>
            <a:r>
              <a:rPr lang="en-US" dirty="0" smtClean="0"/>
              <a:t>Hadoop cluster services </a:t>
            </a:r>
          </a:p>
          <a:p>
            <a:r>
              <a:rPr lang="en-US" dirty="0" smtClean="0"/>
              <a:t>Hive CLI depends on HDFS storage access permission for security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06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 I Execute Hive Commands Interactively?</a:t>
            </a:r>
            <a:br>
              <a:rPr lang="en-US" sz="2800" dirty="0" smtClean="0"/>
            </a:br>
            <a:r>
              <a:rPr lang="en-US" sz="2400" dirty="0" smtClean="0"/>
              <a:t>Hive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line interface or CLI is one of the most common ways to interact with Hive</a:t>
            </a:r>
          </a:p>
          <a:p>
            <a:r>
              <a:rPr lang="en-US" dirty="0" smtClean="0"/>
              <a:t>Using the CLI you can create databases, create tables, query tables and so on</a:t>
            </a:r>
          </a:p>
          <a:p>
            <a:r>
              <a:rPr lang="en-US" dirty="0" smtClean="0"/>
              <a:t>To run in interactive mode just enter the following on your VM shell command line</a:t>
            </a:r>
          </a:p>
          <a:p>
            <a:pPr marL="274320" lvl="1" indent="0">
              <a:buNone/>
            </a:pPr>
            <a:r>
              <a:rPr lang="en-US" dirty="0" smtClean="0"/>
              <a:t>hive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Or for a list of options for the Hive CLI enter the following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 –help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15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 I Execute Hive Command Interactively?</a:t>
            </a:r>
            <a:br>
              <a:rPr lang="en-US" sz="2800" dirty="0" smtClean="0"/>
            </a:br>
            <a:r>
              <a:rPr lang="en-US" sz="2400" dirty="0" smtClean="0"/>
              <a:t>Beeline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security limitations and need for all hive software to be available on the client server the Hive CLI is being deprecated in favor of the Beeline CLI</a:t>
            </a:r>
          </a:p>
          <a:p>
            <a:r>
              <a:rPr lang="en-US" dirty="0" smtClean="0"/>
              <a:t>The Beeline CLI connects </a:t>
            </a:r>
            <a:r>
              <a:rPr lang="en-US" dirty="0"/>
              <a:t>to </a:t>
            </a:r>
            <a:r>
              <a:rPr lang="en-US" dirty="0" smtClean="0"/>
              <a:t>the Hadoop HiveServer2 service via standard JDBC connections and does not require installation </a:t>
            </a:r>
            <a:r>
              <a:rPr lang="en-US" dirty="0"/>
              <a:t>of </a:t>
            </a:r>
            <a:r>
              <a:rPr lang="en-US" dirty="0" smtClean="0"/>
              <a:t>most Hive </a:t>
            </a:r>
            <a:r>
              <a:rPr lang="en-US" dirty="0"/>
              <a:t>libraries on </a:t>
            </a:r>
            <a:r>
              <a:rPr lang="en-US" dirty="0" smtClean="0"/>
              <a:t>the client machine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one .jar file: hive-</a:t>
            </a:r>
            <a:r>
              <a:rPr lang="en-US" dirty="0" err="1"/>
              <a:t>jdbc</a:t>
            </a:r>
            <a:r>
              <a:rPr lang="en-US" dirty="0"/>
              <a:t>-&lt;version&gt;-standalone.jar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run </a:t>
            </a:r>
            <a:r>
              <a:rPr lang="en-US" dirty="0" smtClean="0"/>
              <a:t>Beeline with limited access to Hadoop cluster and use SQL/JDBC </a:t>
            </a:r>
            <a:r>
              <a:rPr lang="en-US" dirty="0"/>
              <a:t>standard-based </a:t>
            </a:r>
            <a:r>
              <a:rPr lang="en-US" dirty="0" smtClean="0"/>
              <a:t>authorization</a:t>
            </a:r>
          </a:p>
          <a:p>
            <a:r>
              <a:rPr lang="en-US" dirty="0" smtClean="0"/>
              <a:t>We will use the more mature and easier to configure Hive CLI but in the future you will likely encounter Beeline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3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 I Execute Hive Commands From a File?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can execute one or more commands including queries that were saved to a local file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 –f &lt;file&gt;</a:t>
            </a:r>
          </a:p>
          <a:p>
            <a:endParaRPr lang="en-US" dirty="0"/>
          </a:p>
          <a:p>
            <a:r>
              <a:rPr lang="en-US" dirty="0" smtClean="0"/>
              <a:t>By convention saved Hive command files use the .</a:t>
            </a:r>
            <a:r>
              <a:rPr lang="en-US" dirty="0" err="1" smtClean="0"/>
              <a:t>hql</a:t>
            </a:r>
            <a:r>
              <a:rPr lang="en-US" dirty="0" smtClean="0"/>
              <a:t> extension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 –f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jrosen</a:t>
            </a:r>
            <a:r>
              <a:rPr lang="en-US" dirty="0" smtClean="0"/>
              <a:t>/</a:t>
            </a:r>
            <a:r>
              <a:rPr lang="en-US" dirty="0" err="1" smtClean="0"/>
              <a:t>mycmds.hql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If you are already in hive interactive mode you can use the “source” command to execute a script file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ive&gt; source /path/to/file/</a:t>
            </a:r>
            <a:r>
              <a:rPr lang="en-US" dirty="0" err="1" smtClean="0"/>
              <a:t>mycmds.hql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9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Hadoop For Big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a challenge </a:t>
            </a:r>
            <a:r>
              <a:rPr lang="en-US" dirty="0" smtClean="0"/>
              <a:t>remains…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move an existing data infrastructure </a:t>
            </a:r>
            <a:r>
              <a:rPr lang="en-US" dirty="0" smtClean="0"/>
              <a:t>to Hadoop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that infrastructure is based on traditional relational databases and </a:t>
            </a:r>
            <a:r>
              <a:rPr lang="en-US" dirty="0" smtClean="0"/>
              <a:t>the </a:t>
            </a:r>
            <a:r>
              <a:rPr lang="en-US" i="1" dirty="0" smtClean="0"/>
              <a:t>Structured </a:t>
            </a:r>
            <a:r>
              <a:rPr lang="en-US" i="1" dirty="0"/>
              <a:t>Query Language </a:t>
            </a:r>
            <a:r>
              <a:rPr lang="en-US" dirty="0"/>
              <a:t>(SQL</a:t>
            </a:r>
            <a:r>
              <a:rPr lang="en-US" dirty="0" smtClean="0"/>
              <a:t>)?</a:t>
            </a:r>
          </a:p>
          <a:p>
            <a:r>
              <a:rPr lang="en-US" dirty="0" smtClean="0"/>
              <a:t>What </a:t>
            </a:r>
            <a:r>
              <a:rPr lang="en-US" dirty="0"/>
              <a:t>about the large base of SQL users, both </a:t>
            </a:r>
            <a:r>
              <a:rPr lang="en-US" dirty="0" smtClean="0"/>
              <a:t>expert database </a:t>
            </a:r>
            <a:r>
              <a:rPr lang="en-US" dirty="0"/>
              <a:t>designers and </a:t>
            </a:r>
            <a:r>
              <a:rPr lang="en-US" dirty="0" smtClean="0"/>
              <a:t>administrators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well as casual users who use SQL to </a:t>
            </a:r>
            <a:r>
              <a:rPr lang="en-US" dirty="0" smtClean="0"/>
              <a:t>extract information </a:t>
            </a:r>
            <a:r>
              <a:rPr lang="en-US" dirty="0"/>
              <a:t>from their data warehouses?</a:t>
            </a:r>
          </a:p>
          <a:p>
            <a:r>
              <a:rPr lang="en-US" dirty="0"/>
              <a:t>This is where </a:t>
            </a:r>
            <a:r>
              <a:rPr lang="en-US" i="1" dirty="0"/>
              <a:t>Hive </a:t>
            </a:r>
            <a:r>
              <a:rPr lang="en-US" dirty="0"/>
              <a:t>comes </a:t>
            </a:r>
            <a:r>
              <a:rPr lang="en-US" dirty="0" smtClean="0"/>
              <a:t>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74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 I Add Comments to My Hive Command Files?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embed lines of comments that start with “—” (two hyphens)</a:t>
            </a:r>
          </a:p>
          <a:p>
            <a:pPr marL="274320" lvl="1" indent="0">
              <a:buNone/>
            </a:pPr>
            <a:r>
              <a:rPr lang="en-US" dirty="0" smtClean="0"/>
              <a:t>file: </a:t>
            </a:r>
            <a:r>
              <a:rPr lang="en-US" dirty="0" err="1" smtClean="0"/>
              <a:t>mycmds.hql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-- data and time</a:t>
            </a:r>
          </a:p>
          <a:p>
            <a:pPr marL="274320" lvl="1" indent="0">
              <a:buNone/>
            </a:pPr>
            <a:r>
              <a:rPr lang="en-US" dirty="0" smtClean="0"/>
              <a:t>-- Intent of the script</a:t>
            </a:r>
          </a:p>
          <a:p>
            <a:pPr marL="274320" lvl="1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someTable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The Hive CLI does not parse these comment lines, if you paste then into the CLI you will get errors</a:t>
            </a:r>
          </a:p>
          <a:p>
            <a:r>
              <a:rPr lang="en-US" dirty="0" smtClean="0"/>
              <a:t>They only work when included in scripts executed with “hive –f file”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05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to I Execute Some Setup Commands on Starting the Hive CLI?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specify a file of commands via the “-</a:t>
            </a:r>
            <a:r>
              <a:rPr lang="en-US" dirty="0" err="1" smtClean="0"/>
              <a:t>i</a:t>
            </a:r>
            <a:r>
              <a:rPr lang="en-US" dirty="0" smtClean="0"/>
              <a:t> file” option for the CLI to execute as its starts before showing you the prompt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 –</a:t>
            </a:r>
            <a:r>
              <a:rPr lang="en-US" dirty="0" err="1" smtClean="0"/>
              <a:t>i</a:t>
            </a:r>
            <a:r>
              <a:rPr lang="en-US" dirty="0" smtClean="0"/>
              <a:t> /path/to/file/</a:t>
            </a:r>
            <a:r>
              <a:rPr lang="en-US" dirty="0" err="1" smtClean="0"/>
              <a:t>setup.hql</a:t>
            </a: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r>
              <a:rPr lang="en-US" dirty="0" smtClean="0"/>
              <a:t>These files are convenient for commands that you run frequently such as setting up system 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9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Can I Execute a Single Hive Command from the Shell Command Line?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may wish to run one or more queries (semicolon separated) and then have the CLI exit immediately after their completion</a:t>
            </a:r>
          </a:p>
          <a:p>
            <a:r>
              <a:rPr lang="en-US" dirty="0" smtClean="0"/>
              <a:t>This makes use of the Hive CLI “-e command” option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 –e “SELECT * FROM </a:t>
            </a:r>
            <a:r>
              <a:rPr lang="en-US" dirty="0" err="1" smtClean="0"/>
              <a:t>mytable</a:t>
            </a:r>
            <a:r>
              <a:rPr lang="en-US" dirty="0" smtClean="0"/>
              <a:t> LIMIT 3”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One can use this feature to output the results to a file of pipe it to another shell command</a:t>
            </a:r>
          </a:p>
          <a:p>
            <a:pPr marL="274320" lvl="1" indent="0">
              <a:buNone/>
            </a:pPr>
            <a:r>
              <a:rPr lang="en-US" dirty="0" smtClean="0"/>
              <a:t>Adding the –S for silent mode removes hive status messages from the output…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 –S –e “SELECT </a:t>
            </a:r>
            <a:r>
              <a:rPr lang="en-US" dirty="0"/>
              <a:t>* FROM </a:t>
            </a:r>
            <a:r>
              <a:rPr lang="en-US" dirty="0" err="1"/>
              <a:t>mytable</a:t>
            </a:r>
            <a:r>
              <a:rPr lang="en-US" dirty="0"/>
              <a:t> LIMIT 3</a:t>
            </a:r>
            <a:r>
              <a:rPr lang="en-US" dirty="0" smtClean="0"/>
              <a:t>” &gt; /path/myresults.txt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53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Can I Execute a Single Hive Command From the Shell Command Line?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can use this feature to find a Hive property name easily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 –S –e “set” | grep warehouse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/>
              <a:t>hive.metastore.</a:t>
            </a:r>
            <a:r>
              <a:rPr lang="en-US" b="1" dirty="0" err="1"/>
              <a:t>warehouse</a:t>
            </a:r>
            <a:r>
              <a:rPr lang="en-US" dirty="0" err="1"/>
              <a:t>.dir</a:t>
            </a:r>
            <a:r>
              <a:rPr lang="en-US" dirty="0"/>
              <a:t>=/user/hive/</a:t>
            </a:r>
            <a:r>
              <a:rPr lang="en-US" b="1" dirty="0"/>
              <a:t>warehouse</a:t>
            </a:r>
          </a:p>
          <a:p>
            <a:pPr marL="274320" lvl="1" indent="0">
              <a:buNone/>
            </a:pPr>
            <a:r>
              <a:rPr lang="en-US" dirty="0" err="1"/>
              <a:t>hive.</a:t>
            </a:r>
            <a:r>
              <a:rPr lang="en-US" b="1" dirty="0" err="1"/>
              <a:t>warehouse</a:t>
            </a:r>
            <a:r>
              <a:rPr lang="en-US" dirty="0" err="1"/>
              <a:t>.subdir.inherit.perms</a:t>
            </a:r>
            <a:r>
              <a:rPr lang="en-US" dirty="0"/>
              <a:t>=true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80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Can I Execute a Shell Command From Hive CLI Interactive Mode?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need to eave the Hive CLI to run simple shell commands</a:t>
            </a:r>
          </a:p>
          <a:p>
            <a:r>
              <a:rPr lang="en-US" dirty="0" smtClean="0"/>
              <a:t>Simply type “!” followed by the command and terminate the line with a “;”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ive&gt; ! </a:t>
            </a:r>
            <a:r>
              <a:rPr lang="en-US" dirty="0" err="1"/>
              <a:t>p</a:t>
            </a:r>
            <a:r>
              <a:rPr lang="en-US" dirty="0" err="1" smtClean="0"/>
              <a:t>wd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05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Can I Execute Hadoop File System Commands From Hive CLI Interactive Mode?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run Hadoop </a:t>
            </a:r>
            <a:r>
              <a:rPr lang="en-US" dirty="0" err="1" smtClean="0"/>
              <a:t>dfs</a:t>
            </a:r>
            <a:r>
              <a:rPr lang="en-US" dirty="0" smtClean="0"/>
              <a:t> command from within the Hive CLI</a:t>
            </a:r>
          </a:p>
          <a:p>
            <a:r>
              <a:rPr lang="en-US" dirty="0" smtClean="0"/>
              <a:t>Just drop the “</a:t>
            </a:r>
            <a:r>
              <a:rPr lang="en-US" dirty="0" err="1" smtClean="0"/>
              <a:t>hadoop</a:t>
            </a:r>
            <a:r>
              <a:rPr lang="en-US" dirty="0" smtClean="0"/>
              <a:t>” word from the command and add a “;” at the end</a:t>
            </a:r>
          </a:p>
          <a:p>
            <a:pPr marL="274320" lvl="1" indent="0">
              <a:buNone/>
            </a:pPr>
            <a:r>
              <a:rPr lang="en-US" dirty="0" smtClean="0"/>
              <a:t>hive&gt; </a:t>
            </a:r>
            <a:r>
              <a:rPr lang="en-US" dirty="0" err="1" smtClean="0"/>
              <a:t>dfs</a:t>
            </a:r>
            <a:r>
              <a:rPr lang="en-US" dirty="0" smtClean="0"/>
              <a:t> –ls /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Can We View and Modify Hive Configuration Parameters?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Hive CLI maintains its configuration parameters in a set of variables internally stored as Java Strings</a:t>
            </a:r>
          </a:p>
          <a:p>
            <a:r>
              <a:rPr lang="en-US" dirty="0" smtClean="0"/>
              <a:t>You can the values of preexisting variables or add user defined ones</a:t>
            </a:r>
          </a:p>
          <a:p>
            <a:r>
              <a:rPr lang="en-US" dirty="0" smtClean="0"/>
              <a:t>You can reference variables in queries where Hive replaces the reference with the variable’s value </a:t>
            </a:r>
          </a:p>
          <a:p>
            <a:r>
              <a:rPr lang="en-US" dirty="0" smtClean="0"/>
              <a:t>Inside the CLI variables are displayed and changed using the SET command</a:t>
            </a:r>
          </a:p>
          <a:p>
            <a:r>
              <a:rPr lang="en-US" dirty="0" smtClean="0"/>
              <a:t>To output the names and values of all variables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ive&gt; set;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Can We View and Modify Hive Configuration Parameters?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output the name and values a single variable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ive&gt; set </a:t>
            </a:r>
            <a:r>
              <a:rPr lang="en-US" dirty="0" err="1" smtClean="0"/>
              <a:t>hive.stats.retries.wait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 smtClean="0"/>
              <a:t>hive.stats.retries.wait</a:t>
            </a:r>
            <a:r>
              <a:rPr lang="en-US" dirty="0" smtClean="0"/>
              <a:t>=3000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To change the value of a variable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ive&gt; set </a:t>
            </a:r>
            <a:r>
              <a:rPr lang="en-US" dirty="0" err="1" smtClean="0"/>
              <a:t>hive.stats.retries.wait</a:t>
            </a:r>
            <a:r>
              <a:rPr lang="en-US" dirty="0" smtClean="0"/>
              <a:t> = 2000;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We will only focus on a few useful or needed variables in our course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31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Know Which Database We Are </a:t>
            </a:r>
            <a:r>
              <a:rPr lang="en-US" sz="2800" dirty="0" smtClean="0"/>
              <a:t>Using?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mention table names in Hive, without prefixing them with the name of the database to which they belong they are always resolved to those in the current database</a:t>
            </a:r>
          </a:p>
          <a:p>
            <a:r>
              <a:rPr lang="en-US" dirty="0" smtClean="0"/>
              <a:t> We can set a particular valuable’s value to true to have Hive always indicate the name of the database it thinks is the current one</a:t>
            </a:r>
          </a:p>
          <a:p>
            <a:pPr marL="274320" lvl="1" indent="0">
              <a:buNone/>
            </a:pPr>
            <a:r>
              <a:rPr lang="en-US" dirty="0" smtClean="0"/>
              <a:t>hive</a:t>
            </a:r>
            <a:r>
              <a:rPr lang="en-US" dirty="0"/>
              <a:t>&gt; SET </a:t>
            </a:r>
            <a:r>
              <a:rPr lang="en-US" dirty="0" err="1" smtClean="0"/>
              <a:t>hive.cli.print.current.db</a:t>
            </a:r>
            <a:r>
              <a:rPr lang="en-US" dirty="0" smtClean="0"/>
              <a:t>=true;</a:t>
            </a:r>
          </a:p>
          <a:p>
            <a:pPr marL="274320" lvl="1" indent="0">
              <a:buNone/>
            </a:pPr>
            <a:r>
              <a:rPr lang="en-US" dirty="0" smtClean="0"/>
              <a:t>hive </a:t>
            </a:r>
            <a:r>
              <a:rPr lang="en-US" dirty="0"/>
              <a:t>(default</a:t>
            </a:r>
            <a:r>
              <a:rPr lang="en-US" dirty="0" smtClean="0"/>
              <a:t>)&gt; use </a:t>
            </a:r>
            <a:r>
              <a:rPr lang="en-US" dirty="0" err="1" smtClean="0"/>
              <a:t>someOtherDatabase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r>
              <a:rPr lang="en-US" dirty="0" smtClean="0"/>
              <a:t>Hive (</a:t>
            </a:r>
            <a:r>
              <a:rPr lang="en-US" dirty="0" err="1" smtClean="0"/>
              <a:t>someOtherDatabase</a:t>
            </a:r>
            <a:r>
              <a:rPr lang="en-US" dirty="0" smtClean="0"/>
              <a:t>)&gt;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51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How </a:t>
            </a:r>
            <a:r>
              <a:rPr lang="en-US" sz="2800" dirty="0" smtClean="0"/>
              <a:t>Can I Print </a:t>
            </a:r>
            <a:r>
              <a:rPr lang="en-US" sz="2800" dirty="0"/>
              <a:t>Column </a:t>
            </a:r>
            <a:r>
              <a:rPr lang="en-US" sz="2800" dirty="0" smtClean="0"/>
              <a:t>Headers For the Output of a Table Query?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another change you can make to the Hive CLI configuration to display names of columns from a query</a:t>
            </a:r>
          </a:p>
          <a:p>
            <a:pPr marL="274320" lvl="1" indent="0">
              <a:buNone/>
            </a:pPr>
            <a:r>
              <a:rPr lang="en-US" dirty="0"/>
              <a:t>hive&gt; SET </a:t>
            </a:r>
            <a:r>
              <a:rPr lang="en-US" dirty="0" err="1"/>
              <a:t>hive.cli.print.header</a:t>
            </a:r>
            <a:r>
              <a:rPr lang="en-US" dirty="0"/>
              <a:t>=true;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0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essential tool in the </a:t>
            </a:r>
            <a:r>
              <a:rPr lang="en-US" i="1" dirty="0"/>
              <a:t>Hadoop </a:t>
            </a:r>
            <a:r>
              <a:rPr lang="en-US" dirty="0" smtClean="0"/>
              <a:t>ecosystem…</a:t>
            </a:r>
          </a:p>
          <a:p>
            <a:r>
              <a:rPr lang="en-US" dirty="0"/>
              <a:t>T</a:t>
            </a:r>
            <a:r>
              <a:rPr lang="en-US" dirty="0" smtClean="0"/>
              <a:t>hat provides </a:t>
            </a:r>
            <a:r>
              <a:rPr lang="en-US" dirty="0"/>
              <a:t>an </a:t>
            </a:r>
            <a:r>
              <a:rPr lang="en-US" i="1" dirty="0"/>
              <a:t>SQL </a:t>
            </a:r>
            <a:r>
              <a:rPr lang="en-US" dirty="0"/>
              <a:t>(Structured Query Language) </a:t>
            </a:r>
            <a:r>
              <a:rPr lang="en-US" dirty="0" smtClean="0"/>
              <a:t>dialect…</a:t>
            </a:r>
          </a:p>
          <a:p>
            <a:r>
              <a:rPr lang="en-US" dirty="0"/>
              <a:t>Hive provides an </a:t>
            </a:r>
            <a:r>
              <a:rPr lang="en-US" i="1" dirty="0"/>
              <a:t>SQL </a:t>
            </a:r>
            <a:r>
              <a:rPr lang="en-US" dirty="0" smtClean="0"/>
              <a:t>dialect called </a:t>
            </a:r>
            <a:r>
              <a:rPr lang="en-US" i="1" dirty="0"/>
              <a:t>Hive Query </a:t>
            </a:r>
            <a:r>
              <a:rPr lang="en-US" i="1" dirty="0" smtClean="0"/>
              <a:t>Language </a:t>
            </a:r>
            <a:r>
              <a:rPr lang="en-US" dirty="0" smtClean="0"/>
              <a:t>(</a:t>
            </a:r>
            <a:r>
              <a:rPr lang="en-US" i="1" dirty="0" err="1" smtClean="0"/>
              <a:t>HiveQL</a:t>
            </a:r>
            <a:r>
              <a:rPr lang="en-US" i="1" dirty="0" smtClean="0"/>
              <a:t>, HQL</a:t>
            </a:r>
            <a:r>
              <a:rPr lang="en-US" dirty="0" smtClean="0"/>
              <a:t>)…</a:t>
            </a:r>
          </a:p>
          <a:p>
            <a:r>
              <a:rPr lang="en-US" dirty="0" smtClean="0"/>
              <a:t>For </a:t>
            </a:r>
            <a:r>
              <a:rPr lang="en-US" dirty="0"/>
              <a:t>querying data stored in </a:t>
            </a:r>
            <a:r>
              <a:rPr lang="en-US" dirty="0" smtClean="0"/>
              <a:t>the </a:t>
            </a:r>
            <a:r>
              <a:rPr lang="en-US" i="1" dirty="0" smtClean="0"/>
              <a:t>Hadoop </a:t>
            </a:r>
            <a:r>
              <a:rPr lang="en-US" i="1" dirty="0"/>
              <a:t>Distributed Filesystem </a:t>
            </a:r>
            <a:r>
              <a:rPr lang="en-US" dirty="0"/>
              <a:t>(</a:t>
            </a:r>
            <a:r>
              <a:rPr lang="en-US" dirty="0" smtClean="0"/>
              <a:t>HDFS)…</a:t>
            </a:r>
          </a:p>
          <a:p>
            <a:r>
              <a:rPr lang="en-US" dirty="0" smtClean="0"/>
              <a:t>Or other </a:t>
            </a:r>
            <a:r>
              <a:rPr lang="en-US" dirty="0"/>
              <a:t>filesystems that integrate with </a:t>
            </a:r>
            <a:r>
              <a:rPr lang="en-US" dirty="0" smtClean="0"/>
              <a:t>Hadoop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uch </a:t>
            </a:r>
            <a:r>
              <a:rPr lang="en-US" dirty="0"/>
              <a:t>as </a:t>
            </a:r>
            <a:r>
              <a:rPr lang="en-US" i="1" dirty="0" err="1"/>
              <a:t>MapR</a:t>
            </a:r>
            <a:r>
              <a:rPr lang="en-US" i="1" dirty="0"/>
              <a:t>-FS </a:t>
            </a:r>
            <a:r>
              <a:rPr lang="en-US" dirty="0"/>
              <a:t>and Amazon’s </a:t>
            </a:r>
            <a:r>
              <a:rPr lang="en-US" i="1" dirty="0" smtClean="0"/>
              <a:t>S3…</a:t>
            </a:r>
          </a:p>
          <a:p>
            <a:r>
              <a:rPr lang="en-US" i="1" dirty="0"/>
              <a:t>A</a:t>
            </a:r>
            <a:r>
              <a:rPr lang="en-US" dirty="0" smtClean="0"/>
              <a:t>nd </a:t>
            </a:r>
            <a:r>
              <a:rPr lang="en-US" dirty="0"/>
              <a:t>databases like </a:t>
            </a:r>
            <a:r>
              <a:rPr lang="en-US" i="1" dirty="0" err="1"/>
              <a:t>HBase</a:t>
            </a:r>
            <a:r>
              <a:rPr lang="en-US" i="1" dirty="0"/>
              <a:t> </a:t>
            </a:r>
            <a:r>
              <a:rPr lang="en-US" dirty="0"/>
              <a:t>(the Hadoop database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27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 Hive Database?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is a </a:t>
            </a:r>
            <a:r>
              <a:rPr lang="en-US" dirty="0" smtClean="0"/>
              <a:t>technology </a:t>
            </a:r>
            <a:r>
              <a:rPr lang="en-US" dirty="0"/>
              <a:t>that can define databases and tables to analyze structured </a:t>
            </a:r>
            <a:r>
              <a:rPr lang="en-US" dirty="0" smtClean="0"/>
              <a:t>or semi-structured data</a:t>
            </a:r>
          </a:p>
          <a:p>
            <a:r>
              <a:rPr lang="en-US" dirty="0" smtClean="0"/>
              <a:t>The </a:t>
            </a:r>
            <a:r>
              <a:rPr lang="en-US" dirty="0"/>
              <a:t>theme for </a:t>
            </a:r>
            <a:r>
              <a:rPr lang="en-US" dirty="0" smtClean="0"/>
              <a:t>such data </a:t>
            </a:r>
            <a:r>
              <a:rPr lang="en-US" dirty="0"/>
              <a:t>analysis is to store the data in a tabular manner, and </a:t>
            </a:r>
            <a:r>
              <a:rPr lang="en-US" dirty="0" smtClean="0"/>
              <a:t>issue queries </a:t>
            </a:r>
            <a:r>
              <a:rPr lang="en-US" dirty="0"/>
              <a:t>to analyze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Although the words are the same, the terms database and table do not mean quite the same thing for Hive as for any relational database management system (RDBMS)</a:t>
            </a:r>
            <a:endParaRPr lang="en-US" dirty="0"/>
          </a:p>
          <a:p>
            <a:r>
              <a:rPr lang="en-US" dirty="0" smtClean="0"/>
              <a:t>An RDBMS database is a construct holding the content of tables along with metadata describing access permissions and storage characteristics and other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18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 Hive Database?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Hive uses MapReduce for processing, HDFS for storage and a small RDBMS and service process for metadata</a:t>
            </a:r>
          </a:p>
          <a:p>
            <a:r>
              <a:rPr lang="en-US" dirty="0"/>
              <a:t>F</a:t>
            </a:r>
            <a:r>
              <a:rPr lang="en-US" dirty="0" smtClean="0"/>
              <a:t>or Hive a database is not a storage construct but has two purposes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namespace to disambiguate (avoid naming conflicts for) tables of the same name that may be associated with different projects</a:t>
            </a:r>
          </a:p>
          <a:p>
            <a:pPr lvl="1"/>
            <a:r>
              <a:rPr lang="en-US" dirty="0" smtClean="0"/>
              <a:t>Db1.Customers and Db2.Customers are two separate tables under Hive even though each has the same name</a:t>
            </a:r>
          </a:p>
          <a:p>
            <a:pPr lvl="1"/>
            <a:r>
              <a:rPr lang="en-US" dirty="0" smtClean="0"/>
              <a:t>So it is common to use databases to organize production tables into logical grouping</a:t>
            </a:r>
          </a:p>
          <a:p>
            <a:pPr lvl="1"/>
            <a:r>
              <a:rPr lang="en-US" dirty="0" smtClean="0"/>
              <a:t>Databases can also be used to enforce security (access) policies for users and groups</a:t>
            </a:r>
          </a:p>
          <a:p>
            <a:r>
              <a:rPr lang="en-US" dirty="0" smtClean="0"/>
              <a:t>In Hive if a table is not explicitly associated with some named database it is associated with “default”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92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Database?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syntax for creating a database is as follows</a:t>
            </a:r>
          </a:p>
          <a:p>
            <a:pPr marL="274320" lvl="1" indent="0">
              <a:buNone/>
            </a:pPr>
            <a:r>
              <a:rPr lang="en-US" dirty="0" smtClean="0"/>
              <a:t>CREATE DATABASE </a:t>
            </a:r>
            <a:r>
              <a:rPr lang="en-US" dirty="0" err="1" smtClean="0"/>
              <a:t>someDatabase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Hive will indicate an error if “</a:t>
            </a:r>
            <a:r>
              <a:rPr lang="en-US" dirty="0" err="1" smtClean="0"/>
              <a:t>someDatabase</a:t>
            </a:r>
            <a:r>
              <a:rPr lang="en-US" dirty="0" smtClean="0"/>
              <a:t>” already exists</a:t>
            </a:r>
          </a:p>
          <a:p>
            <a:r>
              <a:rPr lang="en-US" dirty="0" smtClean="0"/>
              <a:t>You can suppress this error indication with the following variation</a:t>
            </a:r>
          </a:p>
          <a:p>
            <a:pPr marL="274320" lvl="1" indent="0">
              <a:buNone/>
            </a:pPr>
            <a:r>
              <a:rPr lang="en-US" dirty="0" smtClean="0"/>
              <a:t>CREATE DATABASE IF NOT EXISTS </a:t>
            </a:r>
            <a:r>
              <a:rPr lang="en-US" dirty="0" err="1" smtClean="0"/>
              <a:t>someDatabase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The above is useful for scripts that create a database only if it does not exist and otherwise use the existing one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91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Database?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will create an HDFS directory for each database</a:t>
            </a:r>
          </a:p>
          <a:p>
            <a:r>
              <a:rPr lang="en-US" dirty="0" smtClean="0"/>
              <a:t>Tables in that database will be stored in subdirectories of the database directory</a:t>
            </a:r>
          </a:p>
          <a:p>
            <a:r>
              <a:rPr lang="en-US" dirty="0" smtClean="0"/>
              <a:t>The exception is tables in the default database which does not have its own directory</a:t>
            </a:r>
          </a:p>
          <a:p>
            <a:r>
              <a:rPr lang="en-US" dirty="0" smtClean="0"/>
              <a:t>The database directory is created under a top level directory specified by the following Hive property</a:t>
            </a:r>
          </a:p>
          <a:p>
            <a:pPr marL="274320" lvl="1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ive.metastore.warehouse.dir</a:t>
            </a:r>
            <a:r>
              <a:rPr lang="en-US" dirty="0" smtClean="0"/>
              <a:t> 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The default value for the property </a:t>
            </a:r>
            <a:r>
              <a:rPr lang="en-US" dirty="0" smtClean="0"/>
              <a:t>is usually /</a:t>
            </a:r>
            <a:r>
              <a:rPr lang="en-US" dirty="0" smtClean="0"/>
              <a:t>user/hive/</a:t>
            </a:r>
            <a:r>
              <a:rPr lang="en-US" dirty="0" smtClean="0"/>
              <a:t>warehouse   or sometimes /app/hive/warehouse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34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Database?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override this default location for the new </a:t>
            </a:r>
            <a:r>
              <a:rPr lang="en-US" dirty="0" err="1" smtClean="0"/>
              <a:t>databse</a:t>
            </a:r>
            <a:r>
              <a:rPr lang="en-US" dirty="0" smtClean="0"/>
              <a:t> directory as shown</a:t>
            </a:r>
          </a:p>
          <a:p>
            <a:pPr marL="274320" lvl="1" indent="0">
              <a:buNone/>
            </a:pPr>
            <a:r>
              <a:rPr lang="en-US" dirty="0" smtClean="0"/>
              <a:t>CREATE DATABASE </a:t>
            </a:r>
            <a:r>
              <a:rPr lang="en-US" dirty="0" err="1" smtClean="0"/>
              <a:t>someDatabase</a:t>
            </a:r>
            <a:r>
              <a:rPr lang="en-US" dirty="0" smtClean="0"/>
              <a:t> LOCATION ‘/my/path’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You can add a descriptive comment to the database as follows (that will be show by the DESCRIBE command)</a:t>
            </a:r>
          </a:p>
          <a:p>
            <a:pPr marL="274320" lvl="1" indent="0">
              <a:buNone/>
            </a:pPr>
            <a:r>
              <a:rPr lang="en-US" dirty="0" smtClean="0"/>
              <a:t>CREATE DATABASE </a:t>
            </a:r>
            <a:r>
              <a:rPr lang="en-US" dirty="0" err="1" smtClean="0"/>
              <a:t>someDatabase</a:t>
            </a:r>
            <a:r>
              <a:rPr lang="en-US" dirty="0" smtClean="0"/>
              <a:t> COMMENT ‘some note’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48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Show Databases That Already Exist?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time you can display a list of already created databases</a:t>
            </a:r>
          </a:p>
          <a:p>
            <a:pPr marL="274320" lvl="1" indent="0">
              <a:buNone/>
            </a:pPr>
            <a:r>
              <a:rPr lang="en-US" dirty="0" smtClean="0"/>
              <a:t>SHOW DATABASES;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If you have many databases defined you can restrict the listing using a regular expression</a:t>
            </a:r>
          </a:p>
          <a:p>
            <a:pPr marL="274320" lvl="1" indent="0">
              <a:buNone/>
            </a:pPr>
            <a:r>
              <a:rPr lang="en-US" dirty="0" smtClean="0"/>
              <a:t>SHOW DATABASES LIKE ‘h.*’;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 I Make a Database the Default in the Hive CLI Instead of “default”?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the default database something other than “default” do this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ive&gt; USE </a:t>
            </a:r>
            <a:r>
              <a:rPr lang="en-US" dirty="0" err="1" smtClean="0"/>
              <a:t>someDatabase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 Hive Database Table?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Hive database table is just HDFS file which is described to follow a given schema</a:t>
            </a:r>
          </a:p>
          <a:p>
            <a:r>
              <a:rPr lang="en-US" dirty="0" smtClean="0"/>
              <a:t>Here a schema is a specification of the names, types and groupings to which each record in the table must conform</a:t>
            </a:r>
          </a:p>
          <a:p>
            <a:r>
              <a:rPr lang="en-US" dirty="0" smtClean="0"/>
              <a:t>The schema and other table properties are maintained in the Hive metadata repository</a:t>
            </a:r>
          </a:p>
          <a:p>
            <a:r>
              <a:rPr lang="en-US" dirty="0" smtClean="0"/>
              <a:t>Unlike an RDBMS table an HDFS file full of data could exist prior to its being indicated as a Hive table</a:t>
            </a:r>
          </a:p>
          <a:p>
            <a:pPr lvl="1"/>
            <a:r>
              <a:rPr lang="en-US" dirty="0" smtClean="0"/>
              <a:t>We will talk more about this when discussing external tables</a:t>
            </a:r>
          </a:p>
          <a:p>
            <a:r>
              <a:rPr lang="en-US" dirty="0" smtClean="0"/>
              <a:t>If the schema for a table differs from the actual format of the data in a file Hive will not warn you on table creation</a:t>
            </a:r>
          </a:p>
          <a:p>
            <a:r>
              <a:rPr lang="en-US" dirty="0" smtClean="0"/>
              <a:t>It is only when you try to query the table (via a SELECT statement) that Hive will handle any divergences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06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Table?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Hive command to create tables follows some SQL conventions with extensions to support a wide range of options as to table format, where tables are stored etc.</a:t>
            </a:r>
          </a:p>
          <a:p>
            <a:r>
              <a:rPr lang="en-US" dirty="0" smtClean="0"/>
              <a:t>While </a:t>
            </a:r>
            <a:r>
              <a:rPr lang="en-US" dirty="0"/>
              <a:t>creating a table, you </a:t>
            </a:r>
            <a:r>
              <a:rPr lang="en-US" dirty="0" smtClean="0"/>
              <a:t>can specify these aspects and more</a:t>
            </a:r>
            <a:endParaRPr lang="en-US" dirty="0"/>
          </a:p>
          <a:p>
            <a:pPr lvl="1"/>
            <a:r>
              <a:rPr lang="en-US" dirty="0" smtClean="0"/>
              <a:t>The database with which the table is associated</a:t>
            </a:r>
          </a:p>
          <a:p>
            <a:pPr lvl="1"/>
            <a:r>
              <a:rPr lang="en-US" dirty="0" smtClean="0"/>
              <a:t>Whether </a:t>
            </a:r>
            <a:r>
              <a:rPr lang="en-US" dirty="0"/>
              <a:t>the table is internal or </a:t>
            </a:r>
            <a:r>
              <a:rPr lang="en-US" dirty="0" smtClean="0"/>
              <a:t>external</a:t>
            </a:r>
          </a:p>
          <a:p>
            <a:pPr lvl="1"/>
            <a:r>
              <a:rPr lang="en-US" dirty="0"/>
              <a:t>The name of the table being created (or included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table schema (columns </a:t>
            </a:r>
            <a:r>
              <a:rPr lang="en-US" dirty="0"/>
              <a:t>and associated data </a:t>
            </a:r>
            <a:r>
              <a:rPr lang="en-US" dirty="0" smtClean="0"/>
              <a:t>types)</a:t>
            </a:r>
            <a:endParaRPr lang="en-US" dirty="0"/>
          </a:p>
          <a:p>
            <a:pPr lvl="1"/>
            <a:r>
              <a:rPr lang="en-US" dirty="0"/>
              <a:t>The columns used for </a:t>
            </a:r>
            <a:r>
              <a:rPr lang="en-US" dirty="0" smtClean="0"/>
              <a:t>partitioning </a:t>
            </a:r>
            <a:r>
              <a:rPr lang="en-US" dirty="0"/>
              <a:t>the </a:t>
            </a:r>
            <a:r>
              <a:rPr lang="en-US" dirty="0" smtClean="0"/>
              <a:t>data into multiple files</a:t>
            </a:r>
            <a:endParaRPr lang="en-US" dirty="0"/>
          </a:p>
          <a:p>
            <a:pPr lvl="1"/>
            <a:r>
              <a:rPr lang="en-US" dirty="0"/>
              <a:t>The file format for data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/>
              <a:t>The HDFS directory where the data </a:t>
            </a:r>
            <a:r>
              <a:rPr lang="en-US" dirty="0" smtClean="0"/>
              <a:t>files </a:t>
            </a:r>
            <a:r>
              <a:rPr lang="en-US" dirty="0"/>
              <a:t>are </a:t>
            </a:r>
            <a:r>
              <a:rPr lang="en-US" dirty="0" smtClean="0"/>
              <a:t>located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62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Table?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 new </a:t>
            </a:r>
            <a:r>
              <a:rPr lang="en-US" dirty="0"/>
              <a:t>table and </a:t>
            </a: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 smtClean="0"/>
              <a:t>characteristics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1800" dirty="0"/>
              <a:t>CREATE </a:t>
            </a:r>
            <a:r>
              <a:rPr lang="en-US" sz="1800" dirty="0" smtClean="0"/>
              <a:t>[EXTERNAL</a:t>
            </a:r>
            <a:r>
              <a:rPr lang="en-US" sz="1800" dirty="0"/>
              <a:t>] TABLE [IF NOT EXISTS] [</a:t>
            </a:r>
            <a:r>
              <a:rPr lang="en-US" sz="1800" dirty="0" err="1"/>
              <a:t>db_name</a:t>
            </a:r>
            <a:r>
              <a:rPr lang="en-US" sz="1800" dirty="0"/>
              <a:t>.] </a:t>
            </a:r>
            <a:r>
              <a:rPr lang="en-US" sz="1800" dirty="0" err="1" smtClean="0"/>
              <a:t>table_name</a:t>
            </a:r>
            <a:endParaRPr lang="en-US" sz="1800" dirty="0"/>
          </a:p>
          <a:p>
            <a:pPr marL="274320" lvl="1" indent="0">
              <a:buNone/>
            </a:pPr>
            <a:r>
              <a:rPr lang="en-US" sz="1800" dirty="0"/>
              <a:t>[(</a:t>
            </a:r>
            <a:r>
              <a:rPr lang="en-US" sz="1800" dirty="0" err="1"/>
              <a:t>col_name</a:t>
            </a:r>
            <a:r>
              <a:rPr lang="en-US" sz="1800" dirty="0"/>
              <a:t> </a:t>
            </a:r>
            <a:r>
              <a:rPr lang="en-US" sz="1800" dirty="0" err="1"/>
              <a:t>data_type</a:t>
            </a:r>
            <a:r>
              <a:rPr lang="en-US" sz="1800" dirty="0"/>
              <a:t> [COMMENT </a:t>
            </a:r>
            <a:r>
              <a:rPr lang="en-US" sz="1800" dirty="0" err="1"/>
              <a:t>col_comment</a:t>
            </a:r>
            <a:r>
              <a:rPr lang="en-US" sz="1800" dirty="0"/>
              <a:t>], ...)]</a:t>
            </a:r>
          </a:p>
          <a:p>
            <a:pPr marL="274320" lvl="1" indent="0">
              <a:buNone/>
            </a:pPr>
            <a:r>
              <a:rPr lang="en-US" sz="1800" dirty="0"/>
              <a:t>[COMMENT </a:t>
            </a:r>
            <a:r>
              <a:rPr lang="en-US" sz="1800" dirty="0" err="1"/>
              <a:t>table_comment</a:t>
            </a:r>
            <a:r>
              <a:rPr lang="en-US" sz="1800" dirty="0"/>
              <a:t>]</a:t>
            </a:r>
          </a:p>
          <a:p>
            <a:pPr marL="274320" lvl="1" indent="0">
              <a:buNone/>
            </a:pPr>
            <a:r>
              <a:rPr lang="en-US" sz="1800" dirty="0"/>
              <a:t>[ROW FORMAT </a:t>
            </a:r>
            <a:r>
              <a:rPr lang="en-US" sz="1800" dirty="0" err="1"/>
              <a:t>row_format</a:t>
            </a:r>
            <a:r>
              <a:rPr lang="en-US" sz="1800" dirty="0"/>
              <a:t>]</a:t>
            </a:r>
          </a:p>
          <a:p>
            <a:pPr marL="274320" lvl="1" indent="0">
              <a:buNone/>
            </a:pPr>
            <a:r>
              <a:rPr lang="en-US" sz="1800" dirty="0"/>
              <a:t>[STORED AS </a:t>
            </a:r>
            <a:r>
              <a:rPr lang="en-US" sz="1800" dirty="0" err="1"/>
              <a:t>file_format</a:t>
            </a:r>
            <a:r>
              <a:rPr lang="en-US" sz="1800" dirty="0" smtClean="0"/>
              <a:t>]</a:t>
            </a:r>
          </a:p>
          <a:p>
            <a:pPr marL="274320" lvl="1" indent="0">
              <a:buNone/>
            </a:pPr>
            <a:r>
              <a:rPr lang="en-US" sz="1800" dirty="0" smtClean="0"/>
              <a:t>[LOCATION path];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5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Hadoop For Big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knowledge is widespread for a </a:t>
            </a:r>
            <a:r>
              <a:rPr lang="en-US" dirty="0" smtClean="0"/>
              <a:t>reason</a:t>
            </a:r>
          </a:p>
          <a:p>
            <a:r>
              <a:rPr lang="en-US" dirty="0"/>
              <a:t>I</a:t>
            </a:r>
            <a:r>
              <a:rPr lang="en-US" dirty="0" smtClean="0"/>
              <a:t>t’s </a:t>
            </a:r>
            <a:r>
              <a:rPr lang="en-US" dirty="0"/>
              <a:t>an effective, reasonably intuitive </a:t>
            </a:r>
            <a:r>
              <a:rPr lang="en-US" dirty="0" smtClean="0"/>
              <a:t>model tor </a:t>
            </a:r>
            <a:r>
              <a:rPr lang="en-US" dirty="0"/>
              <a:t>organizing and using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Mapping </a:t>
            </a:r>
            <a:r>
              <a:rPr lang="en-US" dirty="0"/>
              <a:t>these familiar data operations to the </a:t>
            </a:r>
            <a:r>
              <a:rPr lang="en-US" dirty="0" smtClean="0"/>
              <a:t>low-level MapReduce </a:t>
            </a:r>
            <a:r>
              <a:rPr lang="en-US" dirty="0"/>
              <a:t>Java API can be </a:t>
            </a:r>
            <a:r>
              <a:rPr lang="en-US" dirty="0" smtClean="0"/>
              <a:t>daunting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for experienced </a:t>
            </a:r>
            <a:r>
              <a:rPr lang="en-US" dirty="0"/>
              <a:t>Java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Hive does this </a:t>
            </a:r>
            <a:r>
              <a:rPr lang="en-US" dirty="0"/>
              <a:t>dirty work for you, so you can focus on the query </a:t>
            </a:r>
            <a:r>
              <a:rPr lang="en-US" dirty="0" smtClean="0"/>
              <a:t>itself</a:t>
            </a:r>
          </a:p>
          <a:p>
            <a:r>
              <a:rPr lang="en-US" dirty="0" smtClean="0"/>
              <a:t>Hive </a:t>
            </a:r>
            <a:r>
              <a:rPr lang="en-US" dirty="0"/>
              <a:t>translates most </a:t>
            </a:r>
            <a:r>
              <a:rPr lang="en-US" dirty="0" smtClean="0"/>
              <a:t>queries to </a:t>
            </a:r>
            <a:r>
              <a:rPr lang="en-US" dirty="0"/>
              <a:t>MapReduce </a:t>
            </a:r>
            <a:r>
              <a:rPr lang="en-US" dirty="0" smtClean="0"/>
              <a:t>jobs exploiting </a:t>
            </a:r>
            <a:r>
              <a:rPr lang="en-US" dirty="0"/>
              <a:t>the scalability of </a:t>
            </a:r>
            <a:r>
              <a:rPr lang="en-US" dirty="0" smtClean="0"/>
              <a:t>Hadoop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dirty="0"/>
              <a:t>presenting </a:t>
            </a:r>
            <a:r>
              <a:rPr lang="en-US" dirty="0" smtClean="0"/>
              <a:t>a familiar </a:t>
            </a:r>
            <a:r>
              <a:rPr lang="en-US" dirty="0"/>
              <a:t>SQL abstraction.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53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Table?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 simple example of creating a table: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CREATE TABLE </a:t>
            </a:r>
            <a:r>
              <a:rPr lang="en-US" dirty="0" err="1" smtClean="0"/>
              <a:t>mydb.demo</a:t>
            </a:r>
            <a:r>
              <a:rPr lang="en-US" dirty="0" smtClean="0"/>
              <a:t> (foo </a:t>
            </a:r>
            <a:r>
              <a:rPr lang="en-US" dirty="0"/>
              <a:t>INT, bar STRING</a:t>
            </a:r>
            <a:r>
              <a:rPr lang="en-US" dirty="0" smtClean="0"/>
              <a:t>);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/>
              <a:t>a table called </a:t>
            </a:r>
            <a:r>
              <a:rPr lang="en-US" dirty="0" smtClean="0"/>
              <a:t>demo in the </a:t>
            </a:r>
            <a:r>
              <a:rPr lang="en-US" dirty="0" err="1" smtClean="0"/>
              <a:t>mydb</a:t>
            </a:r>
            <a:r>
              <a:rPr lang="en-US" dirty="0" smtClean="0"/>
              <a:t> database with </a:t>
            </a:r>
            <a:r>
              <a:rPr lang="en-US" dirty="0"/>
              <a:t>two columns, the first being an </a:t>
            </a:r>
            <a:r>
              <a:rPr lang="en-US" dirty="0" smtClean="0"/>
              <a:t>integer and the other a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14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Table?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</a:t>
            </a:r>
            <a:r>
              <a:rPr lang="en-US" dirty="0" smtClean="0"/>
              <a:t>nspecified defaults are assumed about this table as if the table was specified as follows…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2" indent="0">
              <a:buNone/>
            </a:pPr>
            <a:r>
              <a:rPr lang="en-US" dirty="0" smtClean="0"/>
              <a:t>CREATE INTERNAL TABLE </a:t>
            </a:r>
            <a:r>
              <a:rPr lang="en-US" dirty="0" err="1"/>
              <a:t>mydb.demo</a:t>
            </a:r>
            <a:r>
              <a:rPr lang="en-US" dirty="0"/>
              <a:t> (foo INT, bar STRING</a:t>
            </a:r>
            <a:r>
              <a:rPr lang="en-US" dirty="0" smtClean="0"/>
              <a:t>)</a:t>
            </a:r>
            <a:endParaRPr lang="en-US" dirty="0"/>
          </a:p>
          <a:p>
            <a:pPr marL="274320" lvl="1" indent="0">
              <a:buNone/>
            </a:pPr>
            <a:r>
              <a:rPr lang="en-US" sz="1600" dirty="0" smtClean="0"/>
              <a:t>ROW </a:t>
            </a:r>
            <a:r>
              <a:rPr lang="en-US" sz="1600" dirty="0"/>
              <a:t>FORMAT DELIMITED</a:t>
            </a:r>
          </a:p>
          <a:p>
            <a:pPr marL="274320" lvl="1" indent="0">
              <a:buNone/>
            </a:pPr>
            <a:r>
              <a:rPr lang="en-US" sz="1600" dirty="0"/>
              <a:t>  </a:t>
            </a:r>
            <a:r>
              <a:rPr lang="en-US" sz="1600" dirty="0" smtClean="0"/>
              <a:t> FIELDS </a:t>
            </a:r>
            <a:r>
              <a:rPr lang="en-US" sz="1600" dirty="0"/>
              <a:t>TERMINATED BY '\001'</a:t>
            </a:r>
          </a:p>
          <a:p>
            <a:pPr marL="274320" lvl="1" indent="0">
              <a:buNone/>
            </a:pPr>
            <a:r>
              <a:rPr lang="en-US" sz="1600" dirty="0"/>
              <a:t>   COLLECTION ITEMS TERMINATED BY '\002'</a:t>
            </a:r>
          </a:p>
          <a:p>
            <a:pPr marL="274320" lvl="1" indent="0">
              <a:buNone/>
            </a:pPr>
            <a:r>
              <a:rPr lang="en-US" sz="1600" dirty="0"/>
              <a:t>   MAP KEYS TERMINATED BY '\003'</a:t>
            </a:r>
          </a:p>
          <a:p>
            <a:pPr marL="274320" lvl="1" indent="0">
              <a:buNone/>
            </a:pPr>
            <a:r>
              <a:rPr lang="en-US" sz="1600" dirty="0"/>
              <a:t> STORED </a:t>
            </a:r>
            <a:r>
              <a:rPr lang="en-US" sz="1600" dirty="0" smtClean="0"/>
              <a:t>AS TEXTFILE</a:t>
            </a:r>
          </a:p>
          <a:p>
            <a:pPr marL="27432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LOCATION ‘/user/hive/warehouse/</a:t>
            </a:r>
            <a:r>
              <a:rPr lang="en-US" sz="1600" dirty="0" err="1" smtClean="0"/>
              <a:t>mydb</a:t>
            </a:r>
            <a:r>
              <a:rPr lang="en-US" sz="1600" dirty="0" smtClean="0"/>
              <a:t>/demo’</a:t>
            </a:r>
          </a:p>
          <a:p>
            <a:pPr marL="274320" lvl="1" indent="0">
              <a:buNone/>
            </a:pPr>
            <a:endParaRPr lang="en-US" sz="1600" dirty="0"/>
          </a:p>
          <a:p>
            <a:r>
              <a:rPr lang="en-US" dirty="0" smtClean="0"/>
              <a:t>The table is assumed to be under the control of Hive (INTERNAL)</a:t>
            </a:r>
          </a:p>
          <a:p>
            <a:r>
              <a:rPr lang="en-US" dirty="0" smtClean="0"/>
              <a:t>The table is assumed to be just a plain old text file (TEXTFILE)</a:t>
            </a:r>
          </a:p>
          <a:p>
            <a:r>
              <a:rPr lang="en-US" dirty="0" smtClean="0"/>
              <a:t>The row format is records of delimited fields, where…</a:t>
            </a:r>
          </a:p>
          <a:p>
            <a:r>
              <a:rPr lang="en-US" dirty="0"/>
              <a:t>E</a:t>
            </a:r>
            <a:r>
              <a:rPr lang="en-US" dirty="0" smtClean="0"/>
              <a:t>ach field in the file is assumed terminated by a Ctrl-A</a:t>
            </a:r>
          </a:p>
          <a:p>
            <a:r>
              <a:rPr lang="en-US" dirty="0" smtClean="0"/>
              <a:t>Each array or </a:t>
            </a:r>
            <a:r>
              <a:rPr lang="en-US" dirty="0" err="1" smtClean="0"/>
              <a:t>struct</a:t>
            </a:r>
            <a:r>
              <a:rPr lang="en-US" dirty="0" smtClean="0"/>
              <a:t> member is assumed terminated by a CTRL-B</a:t>
            </a:r>
          </a:p>
          <a:p>
            <a:r>
              <a:rPr lang="en-US" dirty="0" smtClean="0"/>
              <a:t>Each map key is assumed separated from its value by a  CTRL-C</a:t>
            </a:r>
          </a:p>
          <a:p>
            <a:r>
              <a:rPr lang="en-US" dirty="0"/>
              <a:t>T</a:t>
            </a:r>
            <a:r>
              <a:rPr lang="en-US" dirty="0" smtClean="0"/>
              <a:t>he table location is in the usual place for INTERNAL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74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Table?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Here is a more elaborate example of creating a table: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sz="1700" dirty="0"/>
              <a:t>CREATE TABLE IF NOT EXISTS </a:t>
            </a:r>
            <a:r>
              <a:rPr lang="en-US" sz="1700" dirty="0" err="1"/>
              <a:t>mydb.employees</a:t>
            </a:r>
            <a:r>
              <a:rPr lang="en-US" sz="1700" dirty="0"/>
              <a:t> (</a:t>
            </a:r>
          </a:p>
          <a:p>
            <a:pPr marL="274320" lvl="1" indent="0">
              <a:buNone/>
            </a:pPr>
            <a:r>
              <a:rPr lang="en-US" sz="1700" dirty="0"/>
              <a:t>  name         </a:t>
            </a:r>
            <a:r>
              <a:rPr lang="en-US" sz="1700" dirty="0" smtClean="0"/>
              <a:t>	STRING </a:t>
            </a:r>
            <a:r>
              <a:rPr lang="en-US" sz="1700" dirty="0"/>
              <a:t>COMMENT 'Employee name',</a:t>
            </a:r>
          </a:p>
          <a:p>
            <a:pPr marL="274320" lvl="1" indent="0">
              <a:buNone/>
            </a:pPr>
            <a:r>
              <a:rPr lang="en-US" sz="1700" dirty="0"/>
              <a:t>  salary       	</a:t>
            </a:r>
            <a:r>
              <a:rPr lang="en-US" sz="1700" dirty="0" smtClean="0"/>
              <a:t>FLOAT  </a:t>
            </a:r>
            <a:r>
              <a:rPr lang="en-US" sz="1700" dirty="0"/>
              <a:t>COMMENT 'Employee salary',</a:t>
            </a:r>
          </a:p>
          <a:p>
            <a:pPr marL="274320" lvl="1" indent="0">
              <a:buNone/>
            </a:pPr>
            <a:r>
              <a:rPr lang="en-US" sz="1700" dirty="0"/>
              <a:t>  subordinates </a:t>
            </a:r>
            <a:r>
              <a:rPr lang="en-US" sz="1700" dirty="0" smtClean="0"/>
              <a:t>	ARRAY&lt;STRING</a:t>
            </a:r>
            <a:r>
              <a:rPr lang="en-US" sz="1700" dirty="0"/>
              <a:t>&gt; COMMENT 'Names of subordinates',</a:t>
            </a:r>
          </a:p>
          <a:p>
            <a:pPr marL="274320" lvl="1" indent="0">
              <a:buNone/>
            </a:pPr>
            <a:r>
              <a:rPr lang="en-US" sz="1700" dirty="0"/>
              <a:t>  deductions   </a:t>
            </a:r>
            <a:r>
              <a:rPr lang="en-US" sz="1700" dirty="0" smtClean="0"/>
              <a:t>	MAP&lt;STRING</a:t>
            </a:r>
            <a:r>
              <a:rPr lang="en-US" sz="1700" dirty="0"/>
              <a:t>, FLOAT&gt;</a:t>
            </a:r>
          </a:p>
          <a:p>
            <a:pPr marL="274320" lvl="1" indent="0">
              <a:buNone/>
            </a:pPr>
            <a:r>
              <a:rPr lang="en-US" sz="1700" dirty="0"/>
              <a:t>  </a:t>
            </a:r>
            <a:r>
              <a:rPr lang="en-US" sz="1700" dirty="0" smtClean="0"/>
              <a:t>	COMMENT </a:t>
            </a:r>
            <a:r>
              <a:rPr lang="en-US" sz="1700" dirty="0"/>
              <a:t>'Keys are deductions names, values are percentages',</a:t>
            </a:r>
          </a:p>
          <a:p>
            <a:pPr marL="274320" lvl="1" indent="0">
              <a:buNone/>
            </a:pPr>
            <a:r>
              <a:rPr lang="en-US" sz="1700" dirty="0"/>
              <a:t>  address      </a:t>
            </a:r>
            <a:r>
              <a:rPr lang="en-US" sz="1700" dirty="0" smtClean="0"/>
              <a:t>	STRUCT&lt;</a:t>
            </a:r>
            <a:r>
              <a:rPr lang="en-US" sz="1700" dirty="0" err="1" smtClean="0"/>
              <a:t>street:STRING</a:t>
            </a:r>
            <a:r>
              <a:rPr lang="en-US" sz="1700" dirty="0"/>
              <a:t>, </a:t>
            </a:r>
            <a:r>
              <a:rPr lang="en-US" sz="1700" dirty="0" err="1"/>
              <a:t>city:STRING</a:t>
            </a:r>
            <a:r>
              <a:rPr lang="en-US" sz="1700" dirty="0"/>
              <a:t>, </a:t>
            </a:r>
            <a:r>
              <a:rPr lang="en-US" sz="1700" dirty="0" err="1"/>
              <a:t>state:STRING</a:t>
            </a:r>
            <a:r>
              <a:rPr lang="en-US" sz="1700" dirty="0"/>
              <a:t>, </a:t>
            </a:r>
            <a:r>
              <a:rPr lang="en-US" sz="1700" dirty="0" err="1"/>
              <a:t>zip:INT</a:t>
            </a:r>
            <a:r>
              <a:rPr lang="en-US" sz="1700" dirty="0"/>
              <a:t>&gt;</a:t>
            </a:r>
          </a:p>
          <a:p>
            <a:pPr marL="274320" lvl="1" indent="0">
              <a:buNone/>
            </a:pPr>
            <a:r>
              <a:rPr lang="en-US" sz="1700" dirty="0"/>
              <a:t>           </a:t>
            </a:r>
            <a:r>
              <a:rPr lang="en-US" sz="1700" dirty="0" smtClean="0"/>
              <a:t>COMMENT </a:t>
            </a:r>
            <a:r>
              <a:rPr lang="en-US" sz="1700" dirty="0"/>
              <a:t>'Home </a:t>
            </a:r>
            <a:r>
              <a:rPr lang="en-US" sz="1700" dirty="0" smtClean="0"/>
              <a:t>address‘</a:t>
            </a:r>
          </a:p>
          <a:p>
            <a:pPr marL="274320" lvl="1" indent="0">
              <a:buNone/>
            </a:pPr>
            <a:r>
              <a:rPr lang="en-US" sz="1700" dirty="0" smtClean="0"/>
              <a:t>)</a:t>
            </a:r>
            <a:endParaRPr lang="en-US" sz="1700" dirty="0"/>
          </a:p>
          <a:p>
            <a:pPr marL="274320" lvl="1" indent="0">
              <a:buNone/>
            </a:pPr>
            <a:r>
              <a:rPr lang="en-US" sz="1700" dirty="0"/>
              <a:t>COMMENT 'Description of the </a:t>
            </a:r>
            <a:r>
              <a:rPr lang="en-US" sz="1700" dirty="0" smtClean="0"/>
              <a:t>table’;</a:t>
            </a:r>
          </a:p>
          <a:p>
            <a:pPr marL="274320" lvl="1" indent="0">
              <a:buNone/>
            </a:pPr>
            <a:endParaRPr lang="en-US" sz="1700" dirty="0"/>
          </a:p>
          <a:p>
            <a:r>
              <a:rPr lang="en-US" sz="2100" dirty="0" smtClean="0"/>
              <a:t>Notice that unlike a relational database tables, the fields are not only atomic types</a:t>
            </a:r>
          </a:p>
          <a:p>
            <a:r>
              <a:rPr lang="en-US" sz="2100" dirty="0" smtClean="0"/>
              <a:t>This violates the normal form criteria of no repeating groups and also no complex types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38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Are Internal Hive Tables?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Hive controls the lifecycle of internal</a:t>
            </a:r>
            <a:r>
              <a:rPr lang="en-US" dirty="0"/>
              <a:t> </a:t>
            </a:r>
            <a:r>
              <a:rPr lang="en-US" dirty="0" smtClean="0"/>
              <a:t>tables</a:t>
            </a:r>
          </a:p>
          <a:p>
            <a:pPr fontAlgn="base"/>
            <a:r>
              <a:rPr lang="en-US" dirty="0" smtClean="0"/>
              <a:t>Hive </a:t>
            </a:r>
            <a:r>
              <a:rPr lang="en-US" dirty="0"/>
              <a:t>stores the data for these tables in a subdirectory under the </a:t>
            </a:r>
            <a:r>
              <a:rPr lang="en-US" dirty="0" smtClean="0"/>
              <a:t>directory defined by </a:t>
            </a:r>
          </a:p>
          <a:p>
            <a:pPr lvl="1" fontAlgn="base"/>
            <a:r>
              <a:rPr lang="en-US" dirty="0" err="1" smtClean="0"/>
              <a:t>hive.metastore.warehouse.dir</a:t>
            </a:r>
            <a:r>
              <a:rPr lang="en-US" dirty="0"/>
              <a:t> (e.g., </a:t>
            </a:r>
            <a:r>
              <a:rPr lang="en-US" i="1" dirty="0"/>
              <a:t>/</a:t>
            </a:r>
            <a:r>
              <a:rPr lang="en-US" i="1" dirty="0" smtClean="0"/>
              <a:t>user/hive/warehouse</a:t>
            </a:r>
            <a:r>
              <a:rPr lang="en-US" dirty="0" smtClean="0"/>
              <a:t>)</a:t>
            </a:r>
            <a:endParaRPr lang="en-US" dirty="0"/>
          </a:p>
          <a:p>
            <a:pPr fontAlgn="base"/>
            <a:r>
              <a:rPr lang="en-US" dirty="0"/>
              <a:t>When we drop </a:t>
            </a:r>
            <a:r>
              <a:rPr lang="en-US" dirty="0" smtClean="0"/>
              <a:t>an internal table Hive </a:t>
            </a:r>
            <a:r>
              <a:rPr lang="en-US" dirty="0"/>
              <a:t>deletes the data in the </a:t>
            </a:r>
            <a:r>
              <a:rPr lang="en-US" dirty="0" smtClean="0"/>
              <a:t>table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39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</a:t>
            </a:r>
            <a:r>
              <a:rPr lang="en-US" sz="2800" dirty="0" smtClean="0"/>
              <a:t>External Hive </a:t>
            </a:r>
            <a:r>
              <a:rPr lang="en-US" sz="2800" dirty="0"/>
              <a:t>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However, internal tables are less convenient for sharing with other tools</a:t>
            </a:r>
          </a:p>
          <a:p>
            <a:pPr fontAlgn="base"/>
            <a:r>
              <a:rPr lang="en-US" dirty="0"/>
              <a:t>For example, suppose we have data that is created and used primarily by </a:t>
            </a:r>
            <a:r>
              <a:rPr lang="en-US" i="1" dirty="0"/>
              <a:t>Pig</a:t>
            </a:r>
            <a:r>
              <a:rPr lang="en-US" dirty="0"/>
              <a:t> or other tools…</a:t>
            </a:r>
          </a:p>
          <a:p>
            <a:pPr fontAlgn="base"/>
            <a:r>
              <a:rPr lang="en-US" dirty="0"/>
              <a:t>But we want to run some queries against it, but not give Hive </a:t>
            </a:r>
            <a:r>
              <a:rPr lang="en-US" i="1" dirty="0"/>
              <a:t>ownership</a:t>
            </a:r>
            <a:r>
              <a:rPr lang="en-US" dirty="0"/>
              <a:t> of the data</a:t>
            </a:r>
          </a:p>
          <a:p>
            <a:pPr fontAlgn="base"/>
            <a:r>
              <a:rPr lang="en-US" dirty="0"/>
              <a:t>We can define an </a:t>
            </a:r>
            <a:r>
              <a:rPr lang="en-US" i="1" dirty="0"/>
              <a:t>external</a:t>
            </a:r>
            <a:r>
              <a:rPr lang="en-US" dirty="0"/>
              <a:t> table that points to that data, but doesn’t take ownership of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34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What Are External Hive Tables?</a:t>
            </a:r>
            <a:br>
              <a:rPr lang="en-US" sz="3100" dirty="0" smtClean="0"/>
            </a:br>
            <a:r>
              <a:rPr lang="en-US" sz="2400" dirty="0" smtClean="0"/>
              <a:t>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</a:t>
            </a:r>
            <a:r>
              <a:rPr lang="en-US" dirty="0"/>
              <a:t>we are analyzing data from the stock </a:t>
            </a:r>
            <a:r>
              <a:rPr lang="en-US" dirty="0" smtClean="0"/>
              <a:t>markets</a:t>
            </a:r>
          </a:p>
          <a:p>
            <a:r>
              <a:rPr lang="en-US" dirty="0" smtClean="0"/>
              <a:t>Periodically</a:t>
            </a:r>
            <a:r>
              <a:rPr lang="en-US" dirty="0"/>
              <a:t>, we ingest the data for NASDAQ and the NYSE </a:t>
            </a:r>
            <a:r>
              <a:rPr lang="en-US" dirty="0" smtClean="0"/>
              <a:t>and </a:t>
            </a:r>
            <a:r>
              <a:rPr lang="en-US" dirty="0"/>
              <a:t>we want to study this data with many </a:t>
            </a:r>
            <a:r>
              <a:rPr lang="en-US" dirty="0" smtClean="0"/>
              <a:t>tools </a:t>
            </a:r>
          </a:p>
          <a:p>
            <a:r>
              <a:rPr lang="en-US" dirty="0" smtClean="0"/>
              <a:t>Let’s </a:t>
            </a:r>
            <a:r>
              <a:rPr lang="en-US" dirty="0"/>
              <a:t>assume the data files are in the distributed filesystem directory </a:t>
            </a:r>
            <a:r>
              <a:rPr lang="en-US" i="1" dirty="0"/>
              <a:t>/data/stocks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33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What Are External Hive Tables?</a:t>
            </a:r>
            <a:br>
              <a:rPr lang="en-US" sz="3100" dirty="0"/>
            </a:br>
            <a:r>
              <a:rPr lang="en-US" sz="2400" dirty="0"/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table declaration creates an </a:t>
            </a:r>
            <a:r>
              <a:rPr lang="en-US" i="1" dirty="0"/>
              <a:t>external</a:t>
            </a:r>
            <a:r>
              <a:rPr lang="en-US" dirty="0"/>
              <a:t> table that can read all the data files for this comma-delimited data in </a:t>
            </a:r>
            <a:r>
              <a:rPr lang="en-US" i="1" dirty="0"/>
              <a:t>/</a:t>
            </a:r>
            <a:r>
              <a:rPr lang="en-US" i="1" dirty="0" smtClean="0"/>
              <a:t>data/stocks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CREATE EXTERNAL TABLE IF NOT EXISTS stocks (</a:t>
            </a:r>
          </a:p>
          <a:p>
            <a:pPr marL="274320" lvl="1" indent="0">
              <a:buNone/>
            </a:pPr>
            <a:r>
              <a:rPr lang="en-US" dirty="0"/>
              <a:t>  exchange        STRING,</a:t>
            </a:r>
          </a:p>
          <a:p>
            <a:pPr marL="274320" lvl="1" indent="0">
              <a:buNone/>
            </a:pPr>
            <a:r>
              <a:rPr lang="en-US" dirty="0"/>
              <a:t>  symbol          STRING,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ymd</a:t>
            </a:r>
            <a:r>
              <a:rPr lang="en-US" dirty="0"/>
              <a:t>             STRING,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price_open</a:t>
            </a:r>
            <a:r>
              <a:rPr lang="en-US" dirty="0"/>
              <a:t>      FLOAT,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price_high</a:t>
            </a:r>
            <a:r>
              <a:rPr lang="en-US" dirty="0"/>
              <a:t>      FLOAT,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price_low</a:t>
            </a:r>
            <a:r>
              <a:rPr lang="en-US" dirty="0"/>
              <a:t>       FLOAT,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price_close</a:t>
            </a:r>
            <a:r>
              <a:rPr lang="en-US" dirty="0"/>
              <a:t>     FLOAT,</a:t>
            </a:r>
          </a:p>
          <a:p>
            <a:pPr marL="274320" lvl="1" indent="0">
              <a:buNone/>
            </a:pPr>
            <a:r>
              <a:rPr lang="en-US" dirty="0"/>
              <a:t>  volume          INT,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price_adj_close</a:t>
            </a:r>
            <a:r>
              <a:rPr lang="en-US" dirty="0"/>
              <a:t> FLOAT)</a:t>
            </a:r>
          </a:p>
          <a:p>
            <a:pPr marL="274320" lvl="1" indent="0">
              <a:buNone/>
            </a:pPr>
            <a:r>
              <a:rPr lang="en-US" dirty="0"/>
              <a:t>ROW FORMAT DELIMITED FIELDS TERMINATED BY ','</a:t>
            </a:r>
          </a:p>
          <a:p>
            <a:pPr marL="274320" lvl="1" indent="0">
              <a:buNone/>
            </a:pPr>
            <a:r>
              <a:rPr lang="en-US" dirty="0"/>
              <a:t>LOCATION '/data/stocks';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715000" y="3962400"/>
            <a:ext cx="2209800" cy="1371600"/>
          </a:xfrm>
          <a:prstGeom prst="wedgeRectCallout">
            <a:avLst>
              <a:gd name="adj1" fmla="val -20833"/>
              <a:gd name="adj2" fmla="val 7638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this is specified as having CSV row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372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External Hive Tables?</a:t>
            </a:r>
            <a:br>
              <a:rPr lang="en-US" sz="2800" dirty="0"/>
            </a:br>
            <a:r>
              <a:rPr lang="en-US" sz="27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 EXTERNAL keyword tells Hive this table is external </a:t>
            </a:r>
            <a:endParaRPr lang="en-US" dirty="0" smtClean="0"/>
          </a:p>
          <a:p>
            <a:pPr fontAlgn="base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the </a:t>
            </a:r>
            <a:r>
              <a:rPr lang="en-US" dirty="0" smtClean="0"/>
              <a:t>LOCATION … clause </a:t>
            </a:r>
            <a:r>
              <a:rPr lang="en-US" dirty="0"/>
              <a:t>is required to </a:t>
            </a:r>
            <a:r>
              <a:rPr lang="en-US" dirty="0" smtClean="0"/>
              <a:t>also tell </a:t>
            </a:r>
            <a:r>
              <a:rPr lang="en-US" dirty="0"/>
              <a:t>Hive where it’s </a:t>
            </a:r>
            <a:r>
              <a:rPr lang="en-US" dirty="0" smtClean="0"/>
              <a:t>located</a:t>
            </a:r>
            <a:endParaRPr lang="en-US" dirty="0"/>
          </a:p>
          <a:p>
            <a:pPr fontAlgn="base"/>
            <a:r>
              <a:rPr lang="en-US" dirty="0"/>
              <a:t>Because it’s external, Hive does not assume it </a:t>
            </a:r>
            <a:r>
              <a:rPr lang="en-US" i="1" dirty="0"/>
              <a:t>owns</a:t>
            </a:r>
            <a:r>
              <a:rPr lang="en-US" dirty="0"/>
              <a:t> the </a:t>
            </a:r>
            <a:r>
              <a:rPr lang="en-US" dirty="0" smtClean="0"/>
              <a:t>data</a:t>
            </a:r>
          </a:p>
          <a:p>
            <a:pPr fontAlgn="base"/>
            <a:r>
              <a:rPr lang="en-US" dirty="0" smtClean="0"/>
              <a:t>Therefore</a:t>
            </a:r>
            <a:r>
              <a:rPr lang="en-US" dirty="0"/>
              <a:t>, dropping the table </a:t>
            </a:r>
            <a:r>
              <a:rPr lang="en-US" i="1" dirty="0"/>
              <a:t>does not</a:t>
            </a:r>
            <a:r>
              <a:rPr lang="en-US" dirty="0"/>
              <a:t> delete the data, although the </a:t>
            </a:r>
            <a:r>
              <a:rPr lang="en-US" i="1" dirty="0"/>
              <a:t>metadata</a:t>
            </a:r>
            <a:r>
              <a:rPr lang="en-US" dirty="0"/>
              <a:t> for the table will be </a:t>
            </a:r>
            <a:r>
              <a:rPr lang="en-US" dirty="0" smtClean="0"/>
              <a:t>deleted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56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Are External Hive Tables?</a:t>
            </a:r>
            <a:br>
              <a:rPr lang="en-US" sz="2800" dirty="0">
                <a:solidFill>
                  <a:srgbClr val="D2533C"/>
                </a:solidFill>
              </a:rPr>
            </a:br>
            <a:r>
              <a:rPr lang="en-US" sz="2700" dirty="0">
                <a:solidFill>
                  <a:srgbClr val="D2533C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However</a:t>
            </a:r>
            <a:r>
              <a:rPr lang="en-US" dirty="0"/>
              <a:t>, it’s important to note that the differences between managed and external tables are smaller than they appear at </a:t>
            </a:r>
            <a:r>
              <a:rPr lang="en-US" dirty="0" smtClean="0"/>
              <a:t>first</a:t>
            </a:r>
          </a:p>
          <a:p>
            <a:pPr fontAlgn="base"/>
            <a:r>
              <a:rPr lang="en-US" dirty="0" smtClean="0"/>
              <a:t>Even for internal tables</a:t>
            </a:r>
            <a:r>
              <a:rPr lang="en-US" dirty="0"/>
              <a:t>, you </a:t>
            </a:r>
            <a:r>
              <a:rPr lang="en-US" i="1" dirty="0"/>
              <a:t>know</a:t>
            </a:r>
            <a:r>
              <a:rPr lang="en-US" dirty="0"/>
              <a:t> where they are located, so you can use other tools, 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fs</a:t>
            </a:r>
            <a:r>
              <a:rPr lang="en-US" dirty="0"/>
              <a:t> commands, etc., to modify and even delete the files in the directories for managed </a:t>
            </a:r>
            <a:r>
              <a:rPr lang="en-US" dirty="0" smtClean="0"/>
              <a:t>tables </a:t>
            </a:r>
          </a:p>
          <a:p>
            <a:pPr fontAlgn="base"/>
            <a:r>
              <a:rPr lang="en-US" dirty="0" smtClean="0"/>
              <a:t>Hive </a:t>
            </a:r>
            <a:r>
              <a:rPr lang="en-US" dirty="0"/>
              <a:t>may technically own these directories and files, but it doesn’t have full control over </a:t>
            </a:r>
            <a:r>
              <a:rPr lang="en-US" dirty="0" smtClean="0"/>
              <a:t>them</a:t>
            </a:r>
          </a:p>
          <a:p>
            <a:pPr fontAlgn="base"/>
            <a:r>
              <a:rPr lang="en-US" dirty="0" smtClean="0"/>
              <a:t>Still</a:t>
            </a:r>
            <a:r>
              <a:rPr lang="en-US" dirty="0"/>
              <a:t>, a general principle of good </a:t>
            </a:r>
            <a:r>
              <a:rPr lang="en-US" dirty="0" smtClean="0"/>
              <a:t>design to </a:t>
            </a:r>
            <a:r>
              <a:rPr lang="en-US" dirty="0"/>
              <a:t>express </a:t>
            </a:r>
            <a:r>
              <a:rPr lang="en-US" dirty="0" smtClean="0"/>
              <a:t>intent</a:t>
            </a:r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the data is shared between tools, then </a:t>
            </a:r>
            <a:r>
              <a:rPr lang="en-US" dirty="0" smtClean="0"/>
              <a:t>do creating </a:t>
            </a:r>
            <a:r>
              <a:rPr lang="en-US" dirty="0"/>
              <a:t>an external table makes this </a:t>
            </a:r>
            <a:r>
              <a:rPr lang="en-US" dirty="0" smtClean="0"/>
              <a:t>explicit</a:t>
            </a: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64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Data Types Can I Use to Specify Table Schemas?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supports many of the </a:t>
            </a:r>
            <a:r>
              <a:rPr lang="en-US" i="1" dirty="0"/>
              <a:t>primitive</a:t>
            </a:r>
            <a:r>
              <a:rPr lang="en-US" dirty="0"/>
              <a:t> data types you find in relational </a:t>
            </a:r>
            <a:r>
              <a:rPr lang="en-US" dirty="0" smtClean="0"/>
              <a:t>databases…</a:t>
            </a:r>
          </a:p>
          <a:p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well as three </a:t>
            </a:r>
            <a:r>
              <a:rPr lang="en-US" i="1" dirty="0"/>
              <a:t>collection</a:t>
            </a:r>
            <a:r>
              <a:rPr lang="en-US" dirty="0"/>
              <a:t> data types that are rarely found in relational </a:t>
            </a:r>
            <a:r>
              <a:rPr lang="en-US" dirty="0" smtClean="0"/>
              <a:t>databases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7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data warehouse applications are implemented using relational databases that </a:t>
            </a:r>
            <a:r>
              <a:rPr lang="en-US" dirty="0" smtClean="0"/>
              <a:t>use SQL </a:t>
            </a:r>
            <a:r>
              <a:rPr lang="en-US" dirty="0"/>
              <a:t>as the query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Hive </a:t>
            </a:r>
            <a:r>
              <a:rPr lang="en-US" dirty="0"/>
              <a:t>lowers the barrier for moving these applications </a:t>
            </a:r>
            <a:r>
              <a:rPr lang="en-US" dirty="0" smtClean="0"/>
              <a:t>to Hadoop</a:t>
            </a:r>
          </a:p>
          <a:p>
            <a:r>
              <a:rPr lang="en-US" dirty="0" smtClean="0"/>
              <a:t>People </a:t>
            </a:r>
            <a:r>
              <a:rPr lang="en-US" dirty="0"/>
              <a:t>who know SQL can learn Hive </a:t>
            </a:r>
            <a:r>
              <a:rPr lang="en-US" dirty="0" smtClean="0"/>
              <a:t>easily</a:t>
            </a:r>
          </a:p>
          <a:p>
            <a:r>
              <a:rPr lang="en-US" dirty="0" smtClean="0"/>
              <a:t>Without </a:t>
            </a:r>
            <a:r>
              <a:rPr lang="en-US" dirty="0"/>
              <a:t>Hive, these users </a:t>
            </a:r>
            <a:r>
              <a:rPr lang="en-US" dirty="0" smtClean="0"/>
              <a:t>must learn </a:t>
            </a:r>
            <a:r>
              <a:rPr lang="en-US" dirty="0"/>
              <a:t>new languages and tools to become productive </a:t>
            </a:r>
            <a:r>
              <a:rPr lang="en-US" dirty="0" smtClean="0"/>
              <a:t>again</a:t>
            </a:r>
          </a:p>
          <a:p>
            <a:r>
              <a:rPr lang="en-US" dirty="0"/>
              <a:t>H</a:t>
            </a:r>
            <a:r>
              <a:rPr lang="en-US" dirty="0" smtClean="0"/>
              <a:t>ive </a:t>
            </a:r>
            <a:r>
              <a:rPr lang="en-US" dirty="0"/>
              <a:t>makes </a:t>
            </a:r>
            <a:r>
              <a:rPr lang="en-US" dirty="0" smtClean="0"/>
              <a:t>it easier </a:t>
            </a:r>
            <a:r>
              <a:rPr lang="en-US" dirty="0"/>
              <a:t>for developers to port SQL-based applications to Hadoop, compared to </a:t>
            </a:r>
            <a:r>
              <a:rPr lang="en-US" dirty="0" smtClean="0"/>
              <a:t>other tool options</a:t>
            </a:r>
          </a:p>
          <a:p>
            <a:r>
              <a:rPr lang="en-US" dirty="0" smtClean="0"/>
              <a:t>Without </a:t>
            </a:r>
            <a:r>
              <a:rPr lang="en-US" dirty="0"/>
              <a:t>Hive, developers would face a </a:t>
            </a:r>
            <a:r>
              <a:rPr lang="en-US" dirty="0" smtClean="0"/>
              <a:t>challenge </a:t>
            </a:r>
            <a:r>
              <a:rPr lang="en-US" dirty="0"/>
              <a:t>when </a:t>
            </a:r>
            <a:r>
              <a:rPr lang="en-US" dirty="0" smtClean="0"/>
              <a:t>porting their </a:t>
            </a:r>
            <a:r>
              <a:rPr lang="en-US" dirty="0"/>
              <a:t>SQL applications to </a:t>
            </a: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09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D2533C"/>
                </a:solidFill>
              </a:rPr>
              <a:t>What Data Types Can I Use to Specify Table Schemas</a:t>
            </a:r>
            <a:r>
              <a:rPr lang="en-US" sz="2700" dirty="0" smtClean="0">
                <a:solidFill>
                  <a:srgbClr val="D2533C"/>
                </a:solidFill>
              </a:rPr>
              <a:t>?</a:t>
            </a:r>
            <a:br>
              <a:rPr lang="en-US" sz="2700" dirty="0" smtClean="0">
                <a:solidFill>
                  <a:srgbClr val="D2533C"/>
                </a:solidFill>
              </a:rPr>
            </a:br>
            <a:r>
              <a:rPr lang="en-US" sz="2400" dirty="0" smtClean="0">
                <a:solidFill>
                  <a:srgbClr val="D2533C"/>
                </a:solidFill>
              </a:rPr>
              <a:t>Primitive Types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Numeric Types</a:t>
            </a:r>
          </a:p>
          <a:p>
            <a:pPr lvl="1"/>
            <a:r>
              <a:rPr lang="en-US" dirty="0" smtClean="0"/>
              <a:t>TINYINT</a:t>
            </a:r>
            <a:r>
              <a:rPr lang="en-US" dirty="0"/>
              <a:t> </a:t>
            </a:r>
            <a:r>
              <a:rPr lang="en-US" dirty="0" smtClean="0"/>
              <a:t>(1-byte </a:t>
            </a:r>
            <a:r>
              <a:rPr lang="en-US" dirty="0"/>
              <a:t>signed integer, from -128 to 127)</a:t>
            </a:r>
          </a:p>
          <a:p>
            <a:pPr lvl="1"/>
            <a:r>
              <a:rPr lang="en-US" dirty="0" smtClean="0"/>
              <a:t>SMALLINT</a:t>
            </a:r>
            <a:r>
              <a:rPr lang="en-US" dirty="0"/>
              <a:t> </a:t>
            </a:r>
            <a:r>
              <a:rPr lang="en-US" dirty="0" smtClean="0"/>
              <a:t>(2-byte </a:t>
            </a:r>
            <a:r>
              <a:rPr lang="en-US" dirty="0"/>
              <a:t>signed integer, from -32,768 to 32,767)</a:t>
            </a:r>
          </a:p>
          <a:p>
            <a:pPr lvl="1"/>
            <a:r>
              <a:rPr lang="en-US" dirty="0" smtClean="0"/>
              <a:t>INT</a:t>
            </a:r>
            <a:r>
              <a:rPr lang="en-US" dirty="0"/>
              <a:t> </a:t>
            </a:r>
            <a:r>
              <a:rPr lang="en-US" dirty="0" smtClean="0"/>
              <a:t>(4-byte </a:t>
            </a:r>
            <a:r>
              <a:rPr lang="en-US" dirty="0"/>
              <a:t>signed integer, from -2,147,483,648 to 2,147,483,647)</a:t>
            </a:r>
          </a:p>
          <a:p>
            <a:pPr lvl="1"/>
            <a:r>
              <a:rPr lang="en-US" dirty="0"/>
              <a:t>BIGINT (8-byte signed </a:t>
            </a:r>
            <a:r>
              <a:rPr lang="en-US" dirty="0" smtClean="0"/>
              <a:t>integer)</a:t>
            </a:r>
          </a:p>
          <a:p>
            <a:pPr lvl="1"/>
            <a:r>
              <a:rPr lang="en-US" dirty="0" smtClean="0"/>
              <a:t>FLOAT</a:t>
            </a:r>
            <a:r>
              <a:rPr lang="en-US" dirty="0"/>
              <a:t> (4-byte single precision floating point number)</a:t>
            </a:r>
          </a:p>
          <a:p>
            <a:pPr lvl="1"/>
            <a:r>
              <a:rPr lang="en-US" dirty="0"/>
              <a:t>DOUBLE (8-byte double precision floating point number)</a:t>
            </a:r>
          </a:p>
          <a:p>
            <a:r>
              <a:rPr lang="en-US" b="1" dirty="0" smtClean="0"/>
              <a:t>Date/Time </a:t>
            </a:r>
            <a:r>
              <a:rPr lang="en-US" b="1" dirty="0"/>
              <a:t>Types</a:t>
            </a:r>
          </a:p>
          <a:p>
            <a:pPr lvl="1"/>
            <a:r>
              <a:rPr lang="en-US" dirty="0" smtClean="0"/>
              <a:t>TIMESTAMP</a:t>
            </a:r>
          </a:p>
          <a:p>
            <a:pPr lvl="2"/>
            <a:r>
              <a:rPr lang="en-US" dirty="0"/>
              <a:t>Timestamps </a:t>
            </a:r>
            <a:r>
              <a:rPr lang="en-US" dirty="0" smtClean="0"/>
              <a:t>use </a:t>
            </a:r>
            <a:r>
              <a:rPr lang="en-US" dirty="0"/>
              <a:t>the format 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 </a:t>
            </a:r>
            <a:r>
              <a:rPr lang="en-US" dirty="0" err="1"/>
              <a:t>hh:mm:ss</a:t>
            </a:r>
            <a:r>
              <a:rPr lang="en-US" dirty="0"/>
              <a:t>[.f...]</a:t>
            </a:r>
          </a:p>
          <a:p>
            <a:pPr lvl="1"/>
            <a:r>
              <a:rPr lang="en-US" dirty="0" smtClean="0"/>
              <a:t>DATE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a particular year/month/day, in the form YYYY-­MM-­DD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D2533C"/>
                </a:solidFill>
              </a:rPr>
              <a:t>What Data Types Can I Use to Specify Table Schemas</a:t>
            </a:r>
            <a:r>
              <a:rPr lang="en-US" sz="2700" dirty="0" smtClean="0">
                <a:solidFill>
                  <a:srgbClr val="D2533C"/>
                </a:solidFill>
              </a:rPr>
              <a:t>?</a:t>
            </a:r>
            <a:br>
              <a:rPr lang="en-US" sz="2700" dirty="0" smtClean="0">
                <a:solidFill>
                  <a:srgbClr val="D2533C"/>
                </a:solidFill>
              </a:rPr>
            </a:br>
            <a:r>
              <a:rPr lang="en-US" sz="2400" dirty="0" smtClean="0">
                <a:solidFill>
                  <a:srgbClr val="D2533C"/>
                </a:solidFill>
              </a:rPr>
              <a:t>Primitive Types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String </a:t>
            </a:r>
            <a:r>
              <a:rPr lang="en-US" b="1" dirty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pPr lvl="2"/>
            <a:r>
              <a:rPr lang="en-US" dirty="0"/>
              <a:t>String literals can be expressed with either single quotes (') or double quotes ("). Hive uses C-style escaping within the </a:t>
            </a:r>
            <a:r>
              <a:rPr lang="en-US" dirty="0" smtClean="0"/>
              <a:t>strings</a:t>
            </a:r>
            <a:endParaRPr lang="en-US" dirty="0"/>
          </a:p>
          <a:p>
            <a:pPr lvl="1"/>
            <a:r>
              <a:rPr lang="en-US" dirty="0" smtClean="0"/>
              <a:t>VARCHAR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with a length specifier (between 1 and 65355), </a:t>
            </a:r>
            <a:r>
              <a:rPr lang="en-US" dirty="0" smtClean="0"/>
              <a:t>which </a:t>
            </a:r>
            <a:r>
              <a:rPr lang="en-US" dirty="0"/>
              <a:t>defines the maximum number of characters allowed in the character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CHAR</a:t>
            </a:r>
            <a:endParaRPr lang="en-US" dirty="0"/>
          </a:p>
          <a:p>
            <a:pPr lvl="2"/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</a:t>
            </a:r>
            <a:r>
              <a:rPr lang="en-US" dirty="0" smtClean="0"/>
              <a:t>VARCHAR </a:t>
            </a:r>
            <a:r>
              <a:rPr lang="en-US" dirty="0"/>
              <a:t>but </a:t>
            </a:r>
            <a:r>
              <a:rPr lang="en-US" dirty="0" smtClean="0"/>
              <a:t>are </a:t>
            </a:r>
            <a:r>
              <a:rPr lang="en-US" dirty="0"/>
              <a:t>fixed-length meaning that values shorter than </a:t>
            </a:r>
            <a:r>
              <a:rPr lang="en-US" dirty="0" smtClean="0"/>
              <a:t>specified </a:t>
            </a:r>
            <a:r>
              <a:rPr lang="en-US" dirty="0"/>
              <a:t>length value are padded with spaces but trailing spaces are not important during </a:t>
            </a:r>
            <a:r>
              <a:rPr lang="en-US" dirty="0" smtClean="0"/>
              <a:t>comparisons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maximum length is fixed at </a:t>
            </a:r>
            <a:r>
              <a:rPr lang="en-US" dirty="0" smtClean="0"/>
              <a:t>255</a:t>
            </a:r>
            <a:endParaRPr lang="en-US" dirty="0"/>
          </a:p>
          <a:p>
            <a:r>
              <a:rPr lang="en-US" b="1" dirty="0" smtClean="0"/>
              <a:t>Misc. </a:t>
            </a:r>
            <a:r>
              <a:rPr lang="en-US" b="1" dirty="0"/>
              <a:t>Types</a:t>
            </a:r>
          </a:p>
          <a:p>
            <a:pPr lvl="1"/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383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solidFill>
                  <a:srgbClr val="D2533C"/>
                </a:solidFill>
              </a:rPr>
              <a:t>What Data Types Can I Use to Specify Table Schemas?</a:t>
            </a:r>
            <a:br>
              <a:rPr lang="en-US" sz="2700" dirty="0">
                <a:solidFill>
                  <a:srgbClr val="D2533C"/>
                </a:solidFill>
              </a:rPr>
            </a:br>
            <a:r>
              <a:rPr lang="en-US" sz="2700" dirty="0" smtClean="0">
                <a:solidFill>
                  <a:srgbClr val="D2533C"/>
                </a:solidFill>
              </a:rPr>
              <a:t>Complex </a:t>
            </a:r>
            <a:r>
              <a:rPr lang="en-US" sz="2400" dirty="0" smtClean="0">
                <a:solidFill>
                  <a:srgbClr val="D2533C"/>
                </a:solidFill>
              </a:rPr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supports several collection types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STRUCT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613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solidFill>
                  <a:srgbClr val="D2533C"/>
                </a:solidFill>
              </a:rPr>
              <a:t>What Data Types Can I Use to Specify Table Schemas?</a:t>
            </a:r>
            <a:br>
              <a:rPr lang="en-US" sz="2700" dirty="0">
                <a:solidFill>
                  <a:srgbClr val="D2533C"/>
                </a:solidFill>
              </a:rPr>
            </a:br>
            <a:r>
              <a:rPr lang="en-US" sz="2700" dirty="0">
                <a:solidFill>
                  <a:srgbClr val="D2533C"/>
                </a:solidFill>
              </a:rPr>
              <a:t>Complex </a:t>
            </a:r>
            <a:r>
              <a:rPr lang="en-US" sz="2400" dirty="0">
                <a:solidFill>
                  <a:srgbClr val="D2533C"/>
                </a:solidFill>
              </a:rPr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 smtClean="0"/>
              <a:t>Most </a:t>
            </a:r>
            <a:r>
              <a:rPr lang="en-US" dirty="0"/>
              <a:t>relational databases don’t support such collection types, because using them tends to break </a:t>
            </a:r>
            <a:r>
              <a:rPr lang="en-US" i="1" dirty="0"/>
              <a:t>normal form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For </a:t>
            </a:r>
            <a:r>
              <a:rPr lang="en-US" dirty="0"/>
              <a:t>example, in traditional data models, </a:t>
            </a:r>
            <a:r>
              <a:rPr lang="en-US" dirty="0" err="1"/>
              <a:t>structs</a:t>
            </a:r>
            <a:r>
              <a:rPr lang="en-US" dirty="0"/>
              <a:t> might be captured in separate tables, with foreign key relations between the </a:t>
            </a:r>
            <a:r>
              <a:rPr lang="en-US" dirty="0" smtClean="0"/>
              <a:t>tables</a:t>
            </a:r>
            <a:endParaRPr lang="en-US" dirty="0"/>
          </a:p>
          <a:p>
            <a:pPr fontAlgn="base"/>
            <a:r>
              <a:rPr lang="en-US" dirty="0"/>
              <a:t>A practical problem with breaking normal form is the greater risk of data duplication, leading to unnecessary disk space consumption and potential data </a:t>
            </a:r>
            <a:r>
              <a:rPr lang="en-US" dirty="0" smtClean="0"/>
              <a:t>inconsistencies</a:t>
            </a:r>
          </a:p>
          <a:p>
            <a:pPr lvl="1" fontAlgn="base"/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duplicate copies can grow out of sync as changes are </a:t>
            </a:r>
            <a:r>
              <a:rPr lang="en-US" dirty="0" smtClean="0"/>
              <a:t>made</a:t>
            </a:r>
            <a:endParaRPr lang="en-US" dirty="0"/>
          </a:p>
          <a:p>
            <a:pPr fontAlgn="base"/>
            <a:r>
              <a:rPr lang="en-US" dirty="0"/>
              <a:t>However, in </a:t>
            </a:r>
            <a:r>
              <a:rPr lang="en-US" i="1" dirty="0"/>
              <a:t>Big Data</a:t>
            </a:r>
            <a:r>
              <a:rPr lang="en-US" dirty="0"/>
              <a:t> systems, a benefit of sacrificing normal form is higher processing </a:t>
            </a:r>
            <a:r>
              <a:rPr lang="en-US" dirty="0" smtClean="0"/>
              <a:t>throughput </a:t>
            </a:r>
          </a:p>
          <a:p>
            <a:pPr fontAlgn="base"/>
            <a:r>
              <a:rPr lang="en-US" dirty="0" smtClean="0"/>
              <a:t>Scanning </a:t>
            </a:r>
            <a:r>
              <a:rPr lang="en-US" dirty="0"/>
              <a:t>data off </a:t>
            </a:r>
            <a:r>
              <a:rPr lang="en-US" dirty="0" smtClean="0"/>
              <a:t>disks </a:t>
            </a:r>
            <a:r>
              <a:rPr lang="en-US" dirty="0"/>
              <a:t>with minimal “head seeks” is essential when processing terabytes to petabytes of </a:t>
            </a:r>
            <a:r>
              <a:rPr lang="en-US" dirty="0" smtClean="0"/>
              <a:t>data</a:t>
            </a:r>
          </a:p>
          <a:p>
            <a:pPr fontAlgn="base"/>
            <a:r>
              <a:rPr lang="en-US" dirty="0" smtClean="0"/>
              <a:t>Embedding </a:t>
            </a:r>
            <a:r>
              <a:rPr lang="en-US" dirty="0"/>
              <a:t>collections in records makes retrieval faster with minimal </a:t>
            </a:r>
            <a:r>
              <a:rPr lang="en-US" dirty="0" smtClean="0"/>
              <a:t>seeks</a:t>
            </a:r>
          </a:p>
          <a:p>
            <a:pPr fontAlgn="base"/>
            <a:r>
              <a:rPr lang="en-US" dirty="0" smtClean="0"/>
              <a:t>Navigating </a:t>
            </a:r>
            <a:r>
              <a:rPr lang="en-US" dirty="0"/>
              <a:t>each foreign key relationship requires seeking across the disk, with significant performance overhead.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18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solidFill>
                  <a:srgbClr val="D2533C"/>
                </a:solidFill>
              </a:rPr>
              <a:t>What Data Types Can I Use to Specify Table Schemas?</a:t>
            </a:r>
            <a:br>
              <a:rPr lang="en-US" sz="2700" dirty="0">
                <a:solidFill>
                  <a:srgbClr val="D2533C"/>
                </a:solidFill>
              </a:rPr>
            </a:br>
            <a:r>
              <a:rPr lang="en-US" sz="2700" dirty="0">
                <a:solidFill>
                  <a:srgbClr val="D2533C"/>
                </a:solidFill>
              </a:rPr>
              <a:t>Complex </a:t>
            </a:r>
            <a:r>
              <a:rPr lang="en-US" sz="2400" dirty="0">
                <a:solidFill>
                  <a:srgbClr val="D2533C"/>
                </a:solidFill>
              </a:rPr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Here is a table declaration that demonstrates how to use </a:t>
            </a:r>
            <a:r>
              <a:rPr lang="en-US" dirty="0" smtClean="0"/>
              <a:t>complex types</a:t>
            </a:r>
            <a:r>
              <a:rPr lang="en-US" dirty="0"/>
              <a:t>, an </a:t>
            </a:r>
            <a:r>
              <a:rPr lang="en-US" i="1" dirty="0"/>
              <a:t>employees</a:t>
            </a:r>
            <a:r>
              <a:rPr lang="en-US" dirty="0"/>
              <a:t> table in a </a:t>
            </a:r>
            <a:r>
              <a:rPr lang="en-US" dirty="0" smtClean="0"/>
              <a:t>Human </a:t>
            </a:r>
            <a:r>
              <a:rPr lang="en-US" dirty="0"/>
              <a:t>Resources </a:t>
            </a:r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sz="1900" dirty="0"/>
              <a:t>CREATE TABLE employees (</a:t>
            </a:r>
          </a:p>
          <a:p>
            <a:pPr marL="274320" lvl="1" indent="0">
              <a:buNone/>
            </a:pPr>
            <a:r>
              <a:rPr lang="en-US" sz="1900" dirty="0"/>
              <a:t>  name         </a:t>
            </a:r>
            <a:r>
              <a:rPr lang="en-US" sz="1900" dirty="0" smtClean="0"/>
              <a:t>	STRING</a:t>
            </a:r>
            <a:r>
              <a:rPr lang="en-US" sz="1900" dirty="0"/>
              <a:t>,</a:t>
            </a:r>
          </a:p>
          <a:p>
            <a:pPr marL="274320" lvl="1" indent="0">
              <a:buNone/>
            </a:pPr>
            <a:r>
              <a:rPr lang="en-US" sz="1900" dirty="0"/>
              <a:t>  salary       </a:t>
            </a:r>
            <a:r>
              <a:rPr lang="en-US" sz="1900" dirty="0" smtClean="0"/>
              <a:t>	FLOAT</a:t>
            </a:r>
            <a:r>
              <a:rPr lang="en-US" sz="1900" dirty="0"/>
              <a:t>,</a:t>
            </a:r>
          </a:p>
          <a:p>
            <a:pPr marL="274320" lvl="1" indent="0">
              <a:buNone/>
            </a:pPr>
            <a:r>
              <a:rPr lang="en-US" sz="1900" dirty="0"/>
              <a:t>  subordinates </a:t>
            </a:r>
            <a:r>
              <a:rPr lang="en-US" sz="1900" dirty="0" smtClean="0"/>
              <a:t>	ARRAY&lt;STRING</a:t>
            </a:r>
            <a:r>
              <a:rPr lang="en-US" sz="1900" dirty="0"/>
              <a:t>&gt;,</a:t>
            </a:r>
          </a:p>
          <a:p>
            <a:pPr marL="274320" lvl="1" indent="0">
              <a:buNone/>
            </a:pPr>
            <a:r>
              <a:rPr lang="en-US" sz="1900" dirty="0"/>
              <a:t>  deductions   </a:t>
            </a:r>
            <a:r>
              <a:rPr lang="en-US" sz="1900" dirty="0" smtClean="0"/>
              <a:t>	MAP&lt;STRING</a:t>
            </a:r>
            <a:r>
              <a:rPr lang="en-US" sz="1900" dirty="0"/>
              <a:t>, FLOAT&gt;,</a:t>
            </a:r>
          </a:p>
          <a:p>
            <a:pPr marL="274320" lvl="1" indent="0">
              <a:buNone/>
            </a:pPr>
            <a:r>
              <a:rPr lang="en-US" sz="1900" dirty="0"/>
              <a:t>  address      </a:t>
            </a:r>
            <a:r>
              <a:rPr lang="en-US" sz="1900" dirty="0" smtClean="0"/>
              <a:t>	STRUCT&lt;</a:t>
            </a:r>
            <a:r>
              <a:rPr lang="en-US" sz="1900" dirty="0" err="1" smtClean="0"/>
              <a:t>street:STRING</a:t>
            </a:r>
            <a:r>
              <a:rPr lang="en-US" sz="1900" dirty="0"/>
              <a:t>, </a:t>
            </a:r>
            <a:r>
              <a:rPr lang="en-US" sz="1900" dirty="0" err="1"/>
              <a:t>city:STRING</a:t>
            </a:r>
            <a:r>
              <a:rPr lang="en-US" sz="1900" dirty="0"/>
              <a:t>, </a:t>
            </a:r>
            <a:r>
              <a:rPr lang="en-US" sz="1900" dirty="0" err="1"/>
              <a:t>state:STRING</a:t>
            </a:r>
            <a:r>
              <a:rPr lang="en-US" sz="1900" dirty="0"/>
              <a:t>, </a:t>
            </a:r>
            <a:r>
              <a:rPr lang="en-US" sz="1900" dirty="0" err="1"/>
              <a:t>zip:INT</a:t>
            </a:r>
            <a:r>
              <a:rPr lang="en-US" sz="1900" dirty="0" smtClean="0"/>
              <a:t>&gt;);</a:t>
            </a:r>
          </a:p>
          <a:p>
            <a:pPr marL="274320" lvl="1" indent="0">
              <a:buNone/>
            </a:pPr>
            <a:endParaRPr lang="en-US" sz="1600" dirty="0"/>
          </a:p>
          <a:p>
            <a:r>
              <a:rPr lang="en-US" dirty="0"/>
              <a:t>Note that Java syntax conventions for </a:t>
            </a:r>
            <a:r>
              <a:rPr lang="en-US" i="1" dirty="0"/>
              <a:t>generics</a:t>
            </a:r>
            <a:r>
              <a:rPr lang="en-US" dirty="0"/>
              <a:t> are followed for the collection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For </a:t>
            </a:r>
            <a:r>
              <a:rPr lang="en-US" dirty="0"/>
              <a:t>example, MAP&lt;STRING, FLOAT&gt; means that every key in the map will be of type STRING and every value will be of type </a:t>
            </a:r>
            <a:r>
              <a:rPr lang="en-US" dirty="0" smtClean="0"/>
              <a:t>FLOAT</a:t>
            </a:r>
          </a:p>
          <a:p>
            <a:r>
              <a:rPr lang="en-US" dirty="0" smtClean="0"/>
              <a:t>For </a:t>
            </a:r>
            <a:r>
              <a:rPr lang="en-US" dirty="0"/>
              <a:t>an ARRAY&lt;STRING&gt;, every item in the array will be a 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STRUCTs</a:t>
            </a:r>
            <a:r>
              <a:rPr lang="en-US" dirty="0"/>
              <a:t> can mix different types, but the locations are fixed to the declared position in the </a:t>
            </a:r>
            <a:r>
              <a:rPr lang="en-US" dirty="0" smtClean="0"/>
              <a:t>STRUCT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treet is always the first column in the </a:t>
            </a:r>
            <a:r>
              <a:rPr lang="en-US" dirty="0" err="1" smtClean="0"/>
              <a:t>struct</a:t>
            </a:r>
            <a:r>
              <a:rPr lang="en-US" dirty="0" smtClean="0"/>
              <a:t> and zip is always the last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368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solidFill>
                  <a:srgbClr val="D2533C"/>
                </a:solidFill>
              </a:rPr>
              <a:t>What Data Types Can I Use to Specify Table Schemas?</a:t>
            </a:r>
            <a:br>
              <a:rPr lang="en-US" sz="2700" dirty="0">
                <a:solidFill>
                  <a:srgbClr val="D2533C"/>
                </a:solidFill>
              </a:rPr>
            </a:br>
            <a:r>
              <a:rPr lang="en-US" sz="2700" dirty="0">
                <a:solidFill>
                  <a:srgbClr val="D2533C"/>
                </a:solidFill>
              </a:rPr>
              <a:t>Complex </a:t>
            </a:r>
            <a:r>
              <a:rPr lang="en-US" sz="2400" dirty="0">
                <a:solidFill>
                  <a:srgbClr val="D2533C"/>
                </a:solidFill>
              </a:rPr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Structs</a:t>
            </a:r>
            <a:r>
              <a:rPr lang="en-US" dirty="0" smtClean="0"/>
              <a:t> (named grouping of types)</a:t>
            </a:r>
          </a:p>
          <a:p>
            <a:pPr lvl="1"/>
            <a:r>
              <a:rPr lang="en-US" dirty="0" smtClean="0"/>
              <a:t>Declare as…</a:t>
            </a:r>
          </a:p>
          <a:p>
            <a:pPr marL="548640" lvl="2" indent="0">
              <a:buNone/>
            </a:pPr>
            <a:r>
              <a:rPr lang="en-US" dirty="0" smtClean="0"/>
              <a:t>STRUCT&lt;</a:t>
            </a:r>
            <a:r>
              <a:rPr lang="en-US" dirty="0" err="1" smtClean="0"/>
              <a:t>col_name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 smtClean="0"/>
              <a:t>data_type</a:t>
            </a:r>
            <a:r>
              <a:rPr lang="en-US" dirty="0" smtClean="0"/>
              <a:t>, {</a:t>
            </a:r>
            <a:r>
              <a:rPr lang="en-US" dirty="0" err="1" smtClean="0"/>
              <a:t>col_name</a:t>
            </a:r>
            <a:r>
              <a:rPr lang="en-US" dirty="0" smtClean="0"/>
              <a:t> : </a:t>
            </a:r>
            <a:r>
              <a:rPr lang="en-US" dirty="0" err="1" smtClean="0"/>
              <a:t>data_type</a:t>
            </a:r>
            <a:r>
              <a:rPr lang="en-US" dirty="0" smtClean="0"/>
              <a:t>}*&gt;</a:t>
            </a:r>
          </a:p>
          <a:p>
            <a:pPr lvl="1"/>
            <a:r>
              <a:rPr lang="en-US" dirty="0" smtClean="0"/>
              <a:t>For example…</a:t>
            </a:r>
          </a:p>
          <a:p>
            <a:pPr marL="548640" lvl="2" indent="0">
              <a:buNone/>
            </a:pPr>
            <a:r>
              <a:rPr lang="en-US" dirty="0" smtClean="0"/>
              <a:t>STRUCT&lt;</a:t>
            </a:r>
            <a:r>
              <a:rPr lang="en-US" dirty="0" err="1" smtClean="0"/>
              <a:t>street:STRING</a:t>
            </a:r>
            <a:r>
              <a:rPr lang="en-US" dirty="0"/>
              <a:t>, </a:t>
            </a:r>
            <a:r>
              <a:rPr lang="en-US" dirty="0" err="1"/>
              <a:t>city:STRING</a:t>
            </a:r>
            <a:r>
              <a:rPr lang="en-US" dirty="0"/>
              <a:t>, </a:t>
            </a:r>
            <a:r>
              <a:rPr lang="en-US" dirty="0" err="1"/>
              <a:t>state:STRING</a:t>
            </a:r>
            <a:r>
              <a:rPr lang="en-US" dirty="0"/>
              <a:t>, </a:t>
            </a:r>
            <a:r>
              <a:rPr lang="en-US" dirty="0" err="1"/>
              <a:t>zip:INT</a:t>
            </a:r>
            <a:r>
              <a:rPr lang="en-US" dirty="0"/>
              <a:t>&gt;);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elements within </a:t>
            </a:r>
            <a:r>
              <a:rPr lang="en-US" dirty="0" smtClean="0"/>
              <a:t>the array type </a:t>
            </a:r>
            <a:r>
              <a:rPr lang="en-US" dirty="0"/>
              <a:t>can be accessed using the DOT (.) notation.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for a column c of type STRUCT {a INT; b INT}, the a field </a:t>
            </a:r>
            <a:r>
              <a:rPr lang="en-US" dirty="0" smtClean="0"/>
              <a:t>is accessed </a:t>
            </a:r>
            <a:r>
              <a:rPr lang="en-US" dirty="0"/>
              <a:t>by the expression </a:t>
            </a:r>
            <a:r>
              <a:rPr lang="en-US" dirty="0" err="1"/>
              <a:t>c.a</a:t>
            </a:r>
            <a:endParaRPr lang="en-US" dirty="0"/>
          </a:p>
          <a:p>
            <a:r>
              <a:rPr lang="en-US" dirty="0"/>
              <a:t>Maps </a:t>
            </a:r>
            <a:r>
              <a:rPr lang="en-US" dirty="0" smtClean="0"/>
              <a:t>(collection of key value pairs)</a:t>
            </a:r>
          </a:p>
          <a:p>
            <a:pPr lvl="1"/>
            <a:r>
              <a:rPr lang="en-US" dirty="0" smtClean="0"/>
              <a:t>Declare as MAP &lt;</a:t>
            </a:r>
            <a:r>
              <a:rPr lang="en-US" i="1" dirty="0" smtClean="0"/>
              <a:t>key-type, value-type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For example </a:t>
            </a:r>
            <a:r>
              <a:rPr lang="en-US" dirty="0"/>
              <a:t>MAP&lt;STRING, FLOAT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elements are accessed using ['element name'] </a:t>
            </a:r>
            <a:r>
              <a:rPr lang="en-US" dirty="0" smtClean="0"/>
              <a:t>notation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 in a map M comprising of a mapping from 'group' </a:t>
            </a:r>
            <a:r>
              <a:rPr lang="en-US" dirty="0" smtClean="0"/>
              <a:t>to id, the id </a:t>
            </a:r>
            <a:r>
              <a:rPr lang="en-US" dirty="0"/>
              <a:t>value can be accessed using M['group']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46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solidFill>
                  <a:srgbClr val="D2533C"/>
                </a:solidFill>
              </a:rPr>
              <a:t>What Data Types Can I Use to Specify Table Schemas?</a:t>
            </a:r>
            <a:br>
              <a:rPr lang="en-US" sz="2700" dirty="0">
                <a:solidFill>
                  <a:srgbClr val="D2533C"/>
                </a:solidFill>
              </a:rPr>
            </a:br>
            <a:r>
              <a:rPr lang="en-US" sz="2700" dirty="0">
                <a:solidFill>
                  <a:srgbClr val="D2533C"/>
                </a:solidFill>
              </a:rPr>
              <a:t>Complex </a:t>
            </a:r>
            <a:r>
              <a:rPr lang="en-US" sz="2400" dirty="0">
                <a:solidFill>
                  <a:srgbClr val="D2533C"/>
                </a:solidFill>
              </a:rPr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</a:t>
            </a:r>
            <a:r>
              <a:rPr lang="en-US" dirty="0"/>
              <a:t>(</a:t>
            </a:r>
            <a:r>
              <a:rPr lang="en-US" dirty="0" err="1"/>
              <a:t>indexable</a:t>
            </a:r>
            <a:r>
              <a:rPr lang="en-US" dirty="0"/>
              <a:t> </a:t>
            </a:r>
            <a:r>
              <a:rPr lang="en-US" dirty="0" smtClean="0"/>
              <a:t>lists)</a:t>
            </a:r>
          </a:p>
          <a:p>
            <a:pPr lvl="1"/>
            <a:r>
              <a:rPr lang="en-US" dirty="0" smtClean="0"/>
              <a:t>Declare as ARRAY &lt;</a:t>
            </a:r>
            <a:r>
              <a:rPr lang="en-US" i="1" dirty="0" smtClean="0"/>
              <a:t>element-type</a:t>
            </a:r>
            <a:r>
              <a:rPr lang="en-US" dirty="0"/>
              <a:t>&gt;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/>
              <a:t>ARRAY&lt;STRING&gt;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elements in the array have to be in the same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Elements </a:t>
            </a:r>
            <a:r>
              <a:rPr lang="en-US" dirty="0"/>
              <a:t>can be accessed using the [n] notation where n is an index (</a:t>
            </a:r>
            <a:r>
              <a:rPr lang="en-US" dirty="0" smtClean="0"/>
              <a:t>zero based) into </a:t>
            </a:r>
            <a:r>
              <a:rPr lang="en-US" dirty="0"/>
              <a:t>the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for an array A having the elements ['a', 'b', 'c'], A[1] </a:t>
            </a:r>
            <a:r>
              <a:rPr lang="en-US" dirty="0" smtClean="0"/>
              <a:t>returns </a:t>
            </a:r>
            <a:r>
              <a:rPr lang="en-US" dirty="0"/>
              <a:t>'b'.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Are Hive Storage Formats?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can read and write HDFS files in a range of formats</a:t>
            </a:r>
          </a:p>
          <a:p>
            <a:r>
              <a:rPr lang="en-US" dirty="0"/>
              <a:t>A file format is </a:t>
            </a:r>
            <a:r>
              <a:rPr lang="en-US" dirty="0" smtClean="0"/>
              <a:t>the way </a:t>
            </a:r>
            <a:r>
              <a:rPr lang="en-US" dirty="0"/>
              <a:t>in which information is stored </a:t>
            </a:r>
            <a:r>
              <a:rPr lang="en-US" dirty="0" smtClean="0"/>
              <a:t>and </a:t>
            </a:r>
            <a:r>
              <a:rPr lang="en-US" dirty="0"/>
              <a:t>encoded in </a:t>
            </a:r>
            <a:r>
              <a:rPr lang="en-US" dirty="0" smtClean="0"/>
              <a:t>a file</a:t>
            </a:r>
          </a:p>
          <a:p>
            <a:r>
              <a:rPr lang="en-US" dirty="0" smtClean="0"/>
              <a:t>Each of the ways a file is formatted or encoded can have its own advantages and disadvantages</a:t>
            </a:r>
          </a:p>
          <a:p>
            <a:r>
              <a:rPr lang="en-US" dirty="0" smtClean="0"/>
              <a:t>Some formats are more nearly standard and assume basic text encoding and delimiter separated columns</a:t>
            </a:r>
          </a:p>
          <a:p>
            <a:r>
              <a:rPr lang="en-US" dirty="0" smtClean="0"/>
              <a:t>Other formats are unique to Hadoop and have been developed to optimize query performance or storage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98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Are Hive Storage Formats?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storage formats are</a:t>
            </a:r>
          </a:p>
          <a:p>
            <a:pPr lvl="1"/>
            <a:r>
              <a:rPr lang="en-US" dirty="0" smtClean="0"/>
              <a:t>TEXTFILE</a:t>
            </a:r>
          </a:p>
          <a:p>
            <a:pPr lvl="2"/>
            <a:r>
              <a:rPr lang="en-US" dirty="0" smtClean="0"/>
              <a:t>STORE AS TEXTFILE</a:t>
            </a:r>
          </a:p>
          <a:p>
            <a:pPr lvl="2"/>
            <a:r>
              <a:rPr lang="en-US" dirty="0" smtClean="0"/>
              <a:t>Default if no other is declared on table creation)</a:t>
            </a:r>
          </a:p>
          <a:p>
            <a:pPr lvl="2"/>
            <a:r>
              <a:rPr lang="en-US" dirty="0"/>
              <a:t>Use the DELIMITED clause to read delimited files</a:t>
            </a:r>
            <a:endParaRPr lang="en-US" dirty="0" smtClean="0"/>
          </a:p>
          <a:p>
            <a:pPr lvl="1"/>
            <a:r>
              <a:rPr lang="en-US" dirty="0" smtClean="0"/>
              <a:t>ORC, PARQUET, RCFILE</a:t>
            </a:r>
          </a:p>
          <a:p>
            <a:pPr lvl="2"/>
            <a:r>
              <a:rPr lang="en-US" dirty="0" smtClean="0"/>
              <a:t>STORE AS ORCFILE | PARQUET, | RCFILE</a:t>
            </a:r>
          </a:p>
          <a:p>
            <a:pPr lvl="2"/>
            <a:r>
              <a:rPr lang="en-US" dirty="0" smtClean="0"/>
              <a:t>Stores file rows in ways that optimizes query performance</a:t>
            </a:r>
          </a:p>
          <a:p>
            <a:pPr lvl="2"/>
            <a:r>
              <a:rPr lang="en-US" dirty="0" smtClean="0"/>
              <a:t>Some of these formats also optimize for data compression</a:t>
            </a:r>
          </a:p>
          <a:p>
            <a:pPr lvl="2"/>
            <a:r>
              <a:rPr lang="en-US" dirty="0" smtClean="0"/>
              <a:t>Not human readable and only created by Hive operations</a:t>
            </a:r>
          </a:p>
          <a:p>
            <a:pPr lvl="1"/>
            <a:r>
              <a:rPr lang="en-US" dirty="0" smtClean="0"/>
              <a:t>Other formats (we will not discuss)</a:t>
            </a:r>
          </a:p>
          <a:p>
            <a:pPr lvl="2"/>
            <a:r>
              <a:rPr lang="en-US" dirty="0" smtClean="0"/>
              <a:t>AVRO</a:t>
            </a:r>
          </a:p>
          <a:p>
            <a:pPr lvl="2"/>
            <a:r>
              <a:rPr lang="en-US" dirty="0" smtClean="0"/>
              <a:t>SEQENTIALFILE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04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</a:t>
            </a:r>
            <a:r>
              <a:rPr lang="en-US" sz="2800" dirty="0" smtClean="0">
                <a:solidFill>
                  <a:srgbClr val="D2533C"/>
                </a:solidFill>
              </a:rPr>
              <a:t>is ORC Storage Format?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ORC is a </a:t>
            </a:r>
            <a:r>
              <a:rPr lang="en-US" dirty="0" smtClean="0"/>
              <a:t>columnar </a:t>
            </a:r>
            <a:r>
              <a:rPr lang="en-US" dirty="0"/>
              <a:t>file format designed for Hadoop </a:t>
            </a:r>
            <a:r>
              <a:rPr lang="en-US" dirty="0" smtClean="0"/>
              <a:t>workloads</a:t>
            </a:r>
          </a:p>
          <a:p>
            <a:r>
              <a:rPr lang="en-US" dirty="0" smtClean="0"/>
              <a:t>In row file format all the columns for a single record are stored together</a:t>
            </a:r>
          </a:p>
          <a:p>
            <a:r>
              <a:rPr lang="en-US" dirty="0" smtClean="0"/>
              <a:t>In column file format all the values for a column for all records are stored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Hive Query Language (HIVEQL, HQL) Capabilities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Hive's </a:t>
            </a:r>
            <a:r>
              <a:rPr lang="en-US" dirty="0"/>
              <a:t>SQL provides the basic SQL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These operations </a:t>
            </a:r>
            <a:r>
              <a:rPr lang="en-US" dirty="0"/>
              <a:t>work on tables or </a:t>
            </a:r>
            <a:r>
              <a:rPr lang="en-US" dirty="0" smtClean="0"/>
              <a:t>partitions</a:t>
            </a:r>
          </a:p>
          <a:p>
            <a:r>
              <a:rPr lang="en-US" dirty="0"/>
              <a:t>O</a:t>
            </a:r>
            <a:r>
              <a:rPr lang="en-US" dirty="0" smtClean="0"/>
              <a:t>perations </a:t>
            </a:r>
            <a:r>
              <a:rPr lang="en-US" dirty="0"/>
              <a:t>are:</a:t>
            </a:r>
          </a:p>
          <a:p>
            <a:pPr lvl="1"/>
            <a:r>
              <a:rPr lang="en-US" dirty="0"/>
              <a:t>Ability to filter rows from a table using a WHERE </a:t>
            </a:r>
            <a:r>
              <a:rPr lang="en-US" dirty="0" smtClean="0"/>
              <a:t>clause</a:t>
            </a:r>
            <a:endParaRPr lang="en-US" dirty="0"/>
          </a:p>
          <a:p>
            <a:pPr lvl="1"/>
            <a:r>
              <a:rPr lang="en-US" dirty="0"/>
              <a:t>Ability to select certain columns from the table using a SELECT </a:t>
            </a:r>
            <a:r>
              <a:rPr lang="en-US" dirty="0" smtClean="0"/>
              <a:t>clause</a:t>
            </a:r>
            <a:endParaRPr lang="en-US" dirty="0"/>
          </a:p>
          <a:p>
            <a:pPr lvl="1"/>
            <a:r>
              <a:rPr lang="en-US" dirty="0"/>
              <a:t>Ability to do </a:t>
            </a:r>
            <a:r>
              <a:rPr lang="en-US" dirty="0" smtClean="0"/>
              <a:t>equijoins between </a:t>
            </a:r>
            <a:r>
              <a:rPr lang="en-US" dirty="0"/>
              <a:t>two </a:t>
            </a:r>
            <a:r>
              <a:rPr lang="en-US" dirty="0" smtClean="0"/>
              <a:t>tables</a:t>
            </a:r>
            <a:endParaRPr lang="en-US" dirty="0"/>
          </a:p>
          <a:p>
            <a:pPr lvl="1"/>
            <a:r>
              <a:rPr lang="en-US" dirty="0"/>
              <a:t>Ability to evaluate aggregations on multiple "group by" columns for the data stored in a </a:t>
            </a:r>
            <a:r>
              <a:rPr lang="en-US" dirty="0" smtClean="0"/>
              <a:t>table</a:t>
            </a:r>
            <a:endParaRPr lang="en-US" dirty="0"/>
          </a:p>
          <a:p>
            <a:pPr lvl="1"/>
            <a:r>
              <a:rPr lang="en-US" dirty="0"/>
              <a:t>Ability to store the results of a query into another </a:t>
            </a:r>
            <a:r>
              <a:rPr lang="en-US" dirty="0" smtClean="0"/>
              <a:t>table</a:t>
            </a:r>
            <a:endParaRPr lang="en-US" dirty="0"/>
          </a:p>
          <a:p>
            <a:pPr lvl="1"/>
            <a:r>
              <a:rPr lang="en-US" dirty="0"/>
              <a:t>Ability to download the contents of a table to a local </a:t>
            </a:r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/>
              <a:t>Ability to manage tables and partitions (create, drop and alter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661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</a:t>
            </a:r>
            <a:r>
              <a:rPr lang="en-US" sz="2800" dirty="0" smtClean="0">
                <a:solidFill>
                  <a:srgbClr val="D2533C"/>
                </a:solidFill>
              </a:rPr>
              <a:t>is ORC Storage Format?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371600"/>
            <a:ext cx="7872453" cy="527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4339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</a:t>
            </a:r>
            <a:r>
              <a:rPr lang="en-US" sz="2800" dirty="0" smtClean="0">
                <a:solidFill>
                  <a:srgbClr val="D2533C"/>
                </a:solidFill>
              </a:rPr>
              <a:t>is ORC Storage Format?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ORC format is useful if your query only requires values from a subset of columns</a:t>
            </a:r>
          </a:p>
          <a:p>
            <a:pPr lvl="1"/>
            <a:r>
              <a:rPr lang="en-US" dirty="0" smtClean="0"/>
              <a:t>In row format you still need to read data one record (all columns) </a:t>
            </a:r>
          </a:p>
          <a:p>
            <a:pPr lvl="1"/>
            <a:r>
              <a:rPr lang="en-US" dirty="0" smtClean="0"/>
              <a:t>In column format you can read a column in a sequential operation</a:t>
            </a:r>
          </a:p>
          <a:p>
            <a:r>
              <a:rPr lang="en-US" dirty="0" smtClean="0"/>
              <a:t>It </a:t>
            </a:r>
            <a:r>
              <a:rPr lang="en-US" dirty="0"/>
              <a:t>is optimized for large streaming reads, but with </a:t>
            </a:r>
            <a:r>
              <a:rPr lang="en-US" dirty="0" smtClean="0"/>
              <a:t>indexes for </a:t>
            </a:r>
            <a:r>
              <a:rPr lang="en-US" dirty="0"/>
              <a:t>finding required rows </a:t>
            </a:r>
            <a:r>
              <a:rPr lang="en-US" dirty="0" smtClean="0"/>
              <a:t>quickly</a:t>
            </a:r>
          </a:p>
          <a:p>
            <a:r>
              <a:rPr lang="en-US" dirty="0" smtClean="0"/>
              <a:t>Organizing data into columns also offers opportunities for compression </a:t>
            </a:r>
          </a:p>
          <a:p>
            <a:pPr lvl="1"/>
            <a:r>
              <a:rPr lang="en-US" dirty="0" smtClean="0"/>
              <a:t>Imagine a column having two value “M” and “F”</a:t>
            </a:r>
          </a:p>
          <a:p>
            <a:pPr lvl="1"/>
            <a:r>
              <a:rPr lang="en-US" dirty="0" smtClean="0"/>
              <a:t>This could be compressed using a bit map with 0 for “M” and 1 for “F”</a:t>
            </a:r>
          </a:p>
          <a:p>
            <a:pPr lvl="1"/>
            <a:r>
              <a:rPr lang="en-US" dirty="0" smtClean="0"/>
              <a:t>Here eight columns of data could then be packed into one byte making reading that column require much less I/O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443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is ORC Storage Format?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70" y="2438400"/>
            <a:ext cx="875963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7812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the Text </a:t>
            </a:r>
            <a:r>
              <a:rPr lang="en-US" sz="2800" dirty="0"/>
              <a:t>File Encoding of Data </a:t>
            </a:r>
            <a:r>
              <a:rPr lang="en-US" sz="2800" dirty="0" smtClean="0"/>
              <a:t>Values?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familiar with text files delimited by commas, the so-called comma-separated values (CSVs)</a:t>
            </a:r>
          </a:p>
          <a:p>
            <a:r>
              <a:rPr lang="en-US" dirty="0"/>
              <a:t>Or text files delimited by tabs, the so-called tab-separated values (TSVs)</a:t>
            </a:r>
          </a:p>
          <a:p>
            <a:r>
              <a:rPr lang="en-US" dirty="0"/>
              <a:t>However, there is a drawback to both formats…</a:t>
            </a:r>
          </a:p>
          <a:p>
            <a:pPr lvl="1"/>
            <a:r>
              <a:rPr lang="en-US" dirty="0"/>
              <a:t>You have to be careful about commas or tabs embedded in text and not intended as field or column delimiters</a:t>
            </a:r>
          </a:p>
          <a:p>
            <a:r>
              <a:rPr lang="en-US" dirty="0"/>
              <a:t>For this reason, Hive uses various control characters by default, which are less likely to appear in value strings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76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is the Text File Encoding of Data Values?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9035"/>
              </p:ext>
            </p:extLst>
          </p:nvPr>
        </p:nvGraphicFramePr>
        <p:xfrm>
          <a:off x="457200" y="2006600"/>
          <a:ext cx="8229600" cy="347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93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Delimiter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text files, each line is a record, so the line feed character separates records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^A (control-A)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Separates all fields (columns). Written using the octal code \001 when explicitly specified in CREATE TABLE statements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Separate the elements in an ARRAY or STRUCT, or the key-value pairs in a MAP. Written using the octal code \002 when explicitly specified in CREATE TABLE statements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Separate the key from the corresponding value in MAP key-value pairs. Written using the octal code \003 when explicitly specified in CREATE TABLE statements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3308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is the Text File Encoding of Data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Here is a table declaration with all the format defaults explicitly specified: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>CREATE TABLE employees (</a:t>
            </a:r>
          </a:p>
          <a:p>
            <a:pPr marL="274320" lvl="1" indent="0">
              <a:buNone/>
            </a:pPr>
            <a:r>
              <a:rPr lang="en-US" dirty="0"/>
              <a:t>name STRING,</a:t>
            </a:r>
          </a:p>
          <a:p>
            <a:pPr marL="274320" lvl="1" indent="0">
              <a:buNone/>
            </a:pPr>
            <a:r>
              <a:rPr lang="en-US" dirty="0"/>
              <a:t>salary FLOAT,</a:t>
            </a:r>
          </a:p>
          <a:p>
            <a:pPr marL="274320" lvl="1" indent="0">
              <a:buNone/>
            </a:pPr>
            <a:r>
              <a:rPr lang="en-US" dirty="0"/>
              <a:t>subordinates ARRAY&lt;STRING&gt;,</a:t>
            </a:r>
          </a:p>
          <a:p>
            <a:pPr marL="274320" lvl="1" indent="0">
              <a:buNone/>
            </a:pPr>
            <a:r>
              <a:rPr lang="en-US" dirty="0"/>
              <a:t>deductions MAP&lt;STRING, FLOAT&gt;,</a:t>
            </a:r>
          </a:p>
          <a:p>
            <a:pPr marL="274320" lvl="1" indent="0">
              <a:buNone/>
            </a:pPr>
            <a:r>
              <a:rPr lang="en-US" dirty="0"/>
              <a:t>address STRUCT&lt;</a:t>
            </a:r>
            <a:r>
              <a:rPr lang="en-US" dirty="0" err="1"/>
              <a:t>street:STRING</a:t>
            </a:r>
            <a:r>
              <a:rPr lang="en-US" dirty="0"/>
              <a:t>, </a:t>
            </a:r>
            <a:r>
              <a:rPr lang="en-US" dirty="0" err="1"/>
              <a:t>city:STRING</a:t>
            </a:r>
            <a:r>
              <a:rPr lang="en-US" dirty="0"/>
              <a:t>, </a:t>
            </a:r>
            <a:r>
              <a:rPr lang="en-US" dirty="0" err="1"/>
              <a:t>state:STRING</a:t>
            </a:r>
            <a:r>
              <a:rPr lang="en-US" dirty="0"/>
              <a:t>, </a:t>
            </a:r>
            <a:r>
              <a:rPr lang="en-US" dirty="0" err="1"/>
              <a:t>zip:INT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dirty="0"/>
              <a:t>ROW FORMAT DELIMITED</a:t>
            </a:r>
          </a:p>
          <a:p>
            <a:pPr marL="274320" lvl="1" indent="0">
              <a:buNone/>
            </a:pPr>
            <a:r>
              <a:rPr lang="en-US" dirty="0"/>
              <a:t>FIELDS TERMINATED BY '\001'</a:t>
            </a:r>
          </a:p>
          <a:p>
            <a:pPr marL="274320" lvl="1" indent="0">
              <a:buNone/>
            </a:pPr>
            <a:r>
              <a:rPr lang="en-US" dirty="0"/>
              <a:t>COLLECTION ITEMS TERMINATED BY '\002'</a:t>
            </a:r>
          </a:p>
          <a:p>
            <a:pPr marL="274320" lvl="1" indent="0">
              <a:buNone/>
            </a:pPr>
            <a:r>
              <a:rPr lang="en-US" dirty="0"/>
              <a:t>MAP KEYS TERMINATED BY '\003'</a:t>
            </a:r>
          </a:p>
          <a:p>
            <a:pPr marL="274320" lvl="1" indent="0">
              <a:buNone/>
            </a:pPr>
            <a:r>
              <a:rPr lang="en-US" dirty="0"/>
              <a:t>LINES TERMINATED BY '\n'</a:t>
            </a:r>
          </a:p>
          <a:p>
            <a:pPr marL="274320" lvl="1" indent="0">
              <a:buNone/>
            </a:pPr>
            <a:r>
              <a:rPr lang="en-US" dirty="0"/>
              <a:t>STORED AS TEXTFILE;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434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is the Text File Encoding of Data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Here is the format of one record we might find in the declared table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John </a:t>
            </a:r>
            <a:r>
              <a:rPr lang="en-US" sz="2000" dirty="0"/>
              <a:t>Doe^A100000.0^AMary </a:t>
            </a:r>
            <a:r>
              <a:rPr lang="en-US" sz="2000" dirty="0" err="1"/>
              <a:t>Smith^BTodd</a:t>
            </a:r>
            <a:r>
              <a:rPr lang="en-US" sz="2000" dirty="0"/>
              <a:t> </a:t>
            </a:r>
            <a:r>
              <a:rPr lang="en-US" sz="2000" dirty="0" err="1"/>
              <a:t>Jones^AFederal</a:t>
            </a:r>
            <a:r>
              <a:rPr lang="en-US" sz="2000" dirty="0"/>
              <a:t> </a:t>
            </a:r>
            <a:r>
              <a:rPr lang="en-US" sz="2000" dirty="0" smtClean="0"/>
              <a:t>Taxes^C.2^Bstate Taxes^C.05^BInsurance^C.1^A1 </a:t>
            </a:r>
            <a:r>
              <a:rPr lang="en-US" sz="2000" dirty="0"/>
              <a:t>Michigan Ave.^</a:t>
            </a:r>
            <a:r>
              <a:rPr lang="en-US" sz="2000" dirty="0" smtClean="0"/>
              <a:t>BChicago^BIL^B60600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815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is the Text File Encoding of Data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Here </a:t>
            </a:r>
            <a:r>
              <a:rPr lang="en-US" dirty="0"/>
              <a:t>is a table definition where the data will contain </a:t>
            </a:r>
            <a:r>
              <a:rPr lang="en-US" dirty="0" smtClean="0"/>
              <a:t>the more common comma-delimited fields</a:t>
            </a:r>
          </a:p>
          <a:p>
            <a:r>
              <a:rPr lang="en-US" dirty="0" smtClean="0"/>
              <a:t>Note that we do not indicate the data is stored in TEXTFILE format as this is the default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CREATE TABLE </a:t>
            </a:r>
            <a:r>
              <a:rPr lang="en-US" dirty="0" err="1"/>
              <a:t>some_data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b="1" dirty="0"/>
              <a:t>first </a:t>
            </a:r>
            <a:r>
              <a:rPr lang="en-US" dirty="0"/>
              <a:t>FLOAT,</a:t>
            </a:r>
          </a:p>
          <a:p>
            <a:pPr marL="0" indent="0">
              <a:buNone/>
            </a:pPr>
            <a:r>
              <a:rPr lang="en-US" b="1" dirty="0"/>
              <a:t>second </a:t>
            </a:r>
            <a:r>
              <a:rPr lang="en-US" dirty="0"/>
              <a:t>FLOAT,</a:t>
            </a:r>
          </a:p>
          <a:p>
            <a:pPr marL="0" indent="0">
              <a:buNone/>
            </a:pPr>
            <a:r>
              <a:rPr lang="en-US" dirty="0"/>
              <a:t>third FLOAT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ROW </a:t>
            </a:r>
            <a:r>
              <a:rPr lang="en-US" dirty="0"/>
              <a:t>FORMAT DELIMITED</a:t>
            </a:r>
          </a:p>
          <a:p>
            <a:pPr marL="0" indent="0">
              <a:buNone/>
            </a:pPr>
            <a:r>
              <a:rPr lang="en-US" dirty="0"/>
              <a:t>FIELDS TERMINATED </a:t>
            </a:r>
            <a:r>
              <a:rPr lang="en-US" b="1" dirty="0"/>
              <a:t>BY </a:t>
            </a:r>
            <a:r>
              <a:rPr lang="en-US" dirty="0"/>
              <a:t>',';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'\t' for tab-delimited fields.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158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</a:t>
            </a:r>
            <a:r>
              <a:rPr lang="en-US" sz="2800" dirty="0" smtClean="0">
                <a:solidFill>
                  <a:srgbClr val="D2533C"/>
                </a:solidFill>
              </a:rPr>
              <a:t>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Lets assume we have a file of the following format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Based on experience we know that the majority of our queries of this data will have the following form</a:t>
            </a:r>
          </a:p>
          <a:p>
            <a:pPr lvl="1"/>
            <a:r>
              <a:rPr lang="en-US" dirty="0" smtClean="0"/>
              <a:t>SELECT ID, Name, </a:t>
            </a:r>
            <a:r>
              <a:rPr lang="en-US" dirty="0" err="1" smtClean="0"/>
              <a:t>Dept</a:t>
            </a:r>
            <a:r>
              <a:rPr lang="en-US" dirty="0" smtClean="0"/>
              <a:t> FROM table WHERE Year = ‘</a:t>
            </a:r>
            <a:r>
              <a:rPr lang="en-US" dirty="0" err="1" smtClean="0"/>
              <a:t>someYear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61030"/>
              </p:ext>
            </p:extLst>
          </p:nvPr>
        </p:nvGraphicFramePr>
        <p:xfrm>
          <a:off x="1371600" y="2286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7863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consider if the table were Terabytes long; we would still need to scan records for years of no interest</a:t>
            </a:r>
          </a:p>
          <a:p>
            <a:r>
              <a:rPr lang="en-US" dirty="0" smtClean="0"/>
              <a:t>But what if could organize our table into tables based on the value of the Year column; call these table partitions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each data based query would need to scan many few records and therefore execute more quickly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98533"/>
              </p:ext>
            </p:extLst>
          </p:nvPr>
        </p:nvGraphicFramePr>
        <p:xfrm>
          <a:off x="762000" y="3185160"/>
          <a:ext cx="3352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14400"/>
                <a:gridCol w="914400"/>
                <a:gridCol w="914400"/>
              </a:tblGrid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71975"/>
              </p:ext>
            </p:extLst>
          </p:nvPr>
        </p:nvGraphicFramePr>
        <p:xfrm>
          <a:off x="5105400" y="3154680"/>
          <a:ext cx="3352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14400"/>
                <a:gridCol w="914400"/>
                <a:gridCol w="914400"/>
              </a:tblGrid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54869"/>
              </p:ext>
            </p:extLst>
          </p:nvPr>
        </p:nvGraphicFramePr>
        <p:xfrm>
          <a:off x="3048000" y="4526280"/>
          <a:ext cx="3352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14400"/>
                <a:gridCol w="914400"/>
                <a:gridCol w="914400"/>
              </a:tblGrid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3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err="1" smtClean="0"/>
              <a:t>WordCount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MapReduce Java API (Partial)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public </a:t>
            </a:r>
            <a:r>
              <a:rPr lang="en-US" sz="1200" b="1" dirty="0"/>
              <a:t>static class Map extends </a:t>
            </a:r>
            <a:r>
              <a:rPr lang="en-US" sz="1200" dirty="0"/>
              <a:t>Mapper&lt;</a:t>
            </a:r>
            <a:r>
              <a:rPr lang="en-US" sz="1200" dirty="0" err="1"/>
              <a:t>LongWritable</a:t>
            </a:r>
            <a:r>
              <a:rPr lang="en-US" sz="1200" dirty="0"/>
              <a:t>, Text, Text, </a:t>
            </a:r>
            <a:r>
              <a:rPr lang="en-US" sz="1200" dirty="0" err="1"/>
              <a:t>IntWritable</a:t>
            </a:r>
            <a:r>
              <a:rPr lang="en-US" sz="1200" dirty="0"/>
              <a:t>&gt; {</a:t>
            </a:r>
          </a:p>
          <a:p>
            <a:pPr marL="0" indent="0">
              <a:buNone/>
            </a:pPr>
            <a:r>
              <a:rPr lang="en-US" sz="1200" b="1" dirty="0" smtClean="0"/>
              <a:t>	private </a:t>
            </a:r>
            <a:r>
              <a:rPr lang="en-US" sz="1200" b="1" dirty="0"/>
              <a:t>final static </a:t>
            </a:r>
            <a:r>
              <a:rPr lang="en-US" sz="1200" dirty="0" err="1"/>
              <a:t>IntWritable</a:t>
            </a:r>
            <a:r>
              <a:rPr lang="en-US" sz="1200" dirty="0"/>
              <a:t> one = </a:t>
            </a:r>
            <a:r>
              <a:rPr lang="en-US" sz="1200" b="1" dirty="0"/>
              <a:t>new </a:t>
            </a:r>
            <a:r>
              <a:rPr lang="en-US" sz="1200" dirty="0" err="1"/>
              <a:t>IntWritable</a:t>
            </a:r>
            <a:r>
              <a:rPr lang="en-US" sz="1200" dirty="0"/>
              <a:t>(1);</a:t>
            </a:r>
          </a:p>
          <a:p>
            <a:pPr marL="0" indent="0">
              <a:buNone/>
            </a:pPr>
            <a:r>
              <a:rPr lang="en-US" sz="1200" b="1" dirty="0" smtClean="0"/>
              <a:t>	private </a:t>
            </a:r>
            <a:r>
              <a:rPr lang="en-US" sz="1200" dirty="0"/>
              <a:t>Text word = </a:t>
            </a:r>
            <a:r>
              <a:rPr lang="en-US" sz="1200" b="1" dirty="0"/>
              <a:t>new </a:t>
            </a:r>
            <a:r>
              <a:rPr lang="en-US" sz="1200" dirty="0"/>
              <a:t>Text</a:t>
            </a:r>
            <a:r>
              <a:rPr lang="en-US" sz="1200" dirty="0" smtClean="0"/>
              <a:t>();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public </a:t>
            </a:r>
            <a:r>
              <a:rPr lang="en-US" sz="1200" b="1" dirty="0"/>
              <a:t>void </a:t>
            </a:r>
            <a:r>
              <a:rPr lang="en-US" sz="1200" dirty="0"/>
              <a:t>map(</a:t>
            </a:r>
            <a:r>
              <a:rPr lang="en-US" sz="1200" dirty="0" err="1"/>
              <a:t>LongWritable</a:t>
            </a:r>
            <a:r>
              <a:rPr lang="en-US" sz="1200" dirty="0"/>
              <a:t> key, Text value, Context context)</a:t>
            </a:r>
          </a:p>
          <a:p>
            <a:pPr marL="0" indent="0">
              <a:buNone/>
            </a:pPr>
            <a:r>
              <a:rPr lang="en-US" sz="1200" b="1" dirty="0" smtClean="0"/>
              <a:t>	throws </a:t>
            </a:r>
            <a:r>
              <a:rPr lang="en-US" sz="1200" dirty="0" err="1"/>
              <a:t>IOException</a:t>
            </a:r>
            <a:r>
              <a:rPr lang="en-US" sz="1200" dirty="0"/>
              <a:t>, </a:t>
            </a:r>
            <a:r>
              <a:rPr lang="en-US" sz="1200" dirty="0" err="1"/>
              <a:t>InterruptedException</a:t>
            </a:r>
            <a:r>
              <a:rPr lang="en-US" sz="1200" dirty="0"/>
              <a:t> {</a:t>
            </a:r>
          </a:p>
          <a:p>
            <a:pPr marL="0" indent="0">
              <a:buNone/>
            </a:pPr>
            <a:r>
              <a:rPr lang="en-US" sz="1200" dirty="0" smtClean="0"/>
              <a:t>		String </a:t>
            </a:r>
            <a:r>
              <a:rPr lang="en-US" sz="1200" dirty="0"/>
              <a:t>line = </a:t>
            </a:r>
            <a:r>
              <a:rPr lang="en-US" sz="1200" dirty="0" err="1"/>
              <a:t>value.toString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StringTokenizer</a:t>
            </a:r>
            <a:r>
              <a:rPr lang="en-US" sz="1200" dirty="0" smtClean="0"/>
              <a:t> </a:t>
            </a:r>
            <a:r>
              <a:rPr lang="en-US" sz="1200" dirty="0"/>
              <a:t>tokenizer = </a:t>
            </a:r>
            <a:r>
              <a:rPr lang="en-US" sz="1200" b="1" dirty="0"/>
              <a:t>new </a:t>
            </a:r>
            <a:r>
              <a:rPr lang="en-US" sz="1200" dirty="0" err="1"/>
              <a:t>StringTokenizer</a:t>
            </a:r>
            <a:r>
              <a:rPr lang="en-US" sz="1200" dirty="0"/>
              <a:t>(line);</a:t>
            </a:r>
          </a:p>
          <a:p>
            <a:pPr marL="0" indent="0">
              <a:buNone/>
            </a:pPr>
            <a:r>
              <a:rPr lang="en-US" sz="1200" b="1" dirty="0" smtClean="0"/>
              <a:t>		while </a:t>
            </a:r>
            <a:r>
              <a:rPr lang="en-US" sz="1200" dirty="0"/>
              <a:t>(</a:t>
            </a:r>
            <a:r>
              <a:rPr lang="en-US" sz="1200" dirty="0" err="1"/>
              <a:t>tokenizer.hasMoreTokens</a:t>
            </a:r>
            <a:r>
              <a:rPr lang="en-US" sz="1200" dirty="0"/>
              <a:t>()) {</a:t>
            </a:r>
          </a:p>
          <a:p>
            <a:pPr marL="0" indent="0">
              <a:buNone/>
            </a:pPr>
            <a:r>
              <a:rPr lang="en-US" sz="1200" dirty="0" smtClean="0"/>
              <a:t>			</a:t>
            </a:r>
            <a:r>
              <a:rPr lang="en-US" sz="1200" dirty="0" err="1" smtClean="0"/>
              <a:t>word.set</a:t>
            </a:r>
            <a:r>
              <a:rPr lang="en-US" sz="1200" dirty="0" smtClean="0"/>
              <a:t>(</a:t>
            </a:r>
            <a:r>
              <a:rPr lang="en-US" sz="1200" dirty="0" err="1" smtClean="0"/>
              <a:t>tokenizer.nextToken</a:t>
            </a:r>
            <a:r>
              <a:rPr lang="en-US" sz="1200" dirty="0"/>
              <a:t>());</a:t>
            </a:r>
          </a:p>
          <a:p>
            <a:pPr marL="0" indent="0">
              <a:buNone/>
            </a:pPr>
            <a:r>
              <a:rPr lang="en-US" sz="1200" dirty="0" smtClean="0"/>
              <a:t>			</a:t>
            </a:r>
            <a:r>
              <a:rPr lang="en-US" sz="1200" dirty="0" err="1" smtClean="0"/>
              <a:t>context.write</a:t>
            </a:r>
            <a:r>
              <a:rPr lang="en-US" sz="1200" dirty="0" smtClean="0"/>
              <a:t>(word</a:t>
            </a:r>
            <a:r>
              <a:rPr lang="en-US" sz="1200" dirty="0"/>
              <a:t>, one);</a:t>
            </a:r>
          </a:p>
          <a:p>
            <a:pPr marL="0" indent="0">
              <a:buNone/>
            </a:pPr>
            <a:r>
              <a:rPr lang="en-US" sz="1200" dirty="0" smtClean="0"/>
              <a:t>		}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	}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public static class Reduce extends </a:t>
            </a:r>
            <a:r>
              <a:rPr lang="en-US" sz="1200" dirty="0"/>
              <a:t>Reducer&lt;Text, </a:t>
            </a:r>
            <a:r>
              <a:rPr lang="en-US" sz="1200" dirty="0" err="1"/>
              <a:t>IntWritable</a:t>
            </a:r>
            <a:r>
              <a:rPr lang="en-US" sz="1200" dirty="0"/>
              <a:t>, Text, </a:t>
            </a:r>
            <a:r>
              <a:rPr lang="en-US" sz="1200" dirty="0" err="1"/>
              <a:t>IntWritable</a:t>
            </a:r>
            <a:r>
              <a:rPr lang="en-US" sz="1200" dirty="0"/>
              <a:t>&gt; {</a:t>
            </a:r>
          </a:p>
          <a:p>
            <a:pPr marL="0" indent="0">
              <a:buNone/>
            </a:pPr>
            <a:r>
              <a:rPr lang="en-US" sz="1200" b="1" dirty="0" smtClean="0"/>
              <a:t>	public </a:t>
            </a:r>
            <a:r>
              <a:rPr lang="en-US" sz="1200" b="1" dirty="0"/>
              <a:t>void </a:t>
            </a:r>
            <a:r>
              <a:rPr lang="en-US" sz="1200" dirty="0"/>
              <a:t>reduce(Text key, </a:t>
            </a:r>
            <a:r>
              <a:rPr lang="en-US" sz="1200" dirty="0" err="1"/>
              <a:t>Iterable</a:t>
            </a:r>
            <a:r>
              <a:rPr lang="en-US" sz="1200" dirty="0"/>
              <a:t>&lt;</a:t>
            </a:r>
            <a:r>
              <a:rPr lang="en-US" sz="1200" dirty="0" err="1"/>
              <a:t>IntWritable</a:t>
            </a:r>
            <a:r>
              <a:rPr lang="en-US" sz="1200" dirty="0"/>
              <a:t>&gt; values, Context context)</a:t>
            </a:r>
          </a:p>
          <a:p>
            <a:pPr marL="0" indent="0">
              <a:buNone/>
            </a:pPr>
            <a:r>
              <a:rPr lang="en-US" sz="1200" b="1" dirty="0" smtClean="0"/>
              <a:t>	throws </a:t>
            </a:r>
            <a:r>
              <a:rPr lang="en-US" sz="1200" dirty="0" err="1"/>
              <a:t>IOException</a:t>
            </a:r>
            <a:r>
              <a:rPr lang="en-US" sz="1200" dirty="0"/>
              <a:t>, </a:t>
            </a:r>
            <a:r>
              <a:rPr lang="en-US" sz="1200" dirty="0" err="1"/>
              <a:t>InterruptedException</a:t>
            </a:r>
            <a:r>
              <a:rPr lang="en-US" sz="1200" dirty="0"/>
              <a:t> {</a:t>
            </a:r>
          </a:p>
          <a:p>
            <a:pPr marL="0" indent="0">
              <a:buNone/>
            </a:pPr>
            <a:r>
              <a:rPr lang="en-US" sz="1200" b="1" dirty="0" smtClean="0"/>
              <a:t>		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dirty="0"/>
              <a:t>sum = 0;</a:t>
            </a:r>
          </a:p>
          <a:p>
            <a:pPr marL="0" indent="0">
              <a:buNone/>
            </a:pPr>
            <a:r>
              <a:rPr lang="en-US" sz="1200" b="1" dirty="0" smtClean="0"/>
              <a:t>		for </a:t>
            </a:r>
            <a:r>
              <a:rPr lang="en-US" sz="1200" dirty="0"/>
              <a:t>(</a:t>
            </a:r>
            <a:r>
              <a:rPr lang="en-US" sz="1200" dirty="0" err="1"/>
              <a:t>IntWritable</a:t>
            </a:r>
            <a:r>
              <a:rPr lang="en-US" sz="1200" dirty="0"/>
              <a:t> </a:t>
            </a:r>
            <a:r>
              <a:rPr lang="en-US" sz="1200" dirty="0" err="1"/>
              <a:t>val</a:t>
            </a:r>
            <a:r>
              <a:rPr lang="en-US" sz="1200" dirty="0"/>
              <a:t> : values) {</a:t>
            </a:r>
          </a:p>
          <a:p>
            <a:pPr marL="0" indent="0">
              <a:buNone/>
            </a:pPr>
            <a:r>
              <a:rPr lang="en-US" sz="1200" dirty="0" smtClean="0"/>
              <a:t>			sum </a:t>
            </a:r>
            <a:r>
              <a:rPr lang="en-US" sz="1200" dirty="0"/>
              <a:t>+= </a:t>
            </a:r>
            <a:r>
              <a:rPr lang="en-US" sz="1200" dirty="0" err="1"/>
              <a:t>val.get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 smtClean="0"/>
              <a:t>		}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context.write</a:t>
            </a:r>
            <a:r>
              <a:rPr lang="en-US" sz="1200" dirty="0" smtClean="0"/>
              <a:t>(key</a:t>
            </a:r>
            <a:r>
              <a:rPr lang="en-US" sz="1200" dirty="0"/>
              <a:t>, </a:t>
            </a:r>
            <a:r>
              <a:rPr lang="en-US" sz="1200" b="1" dirty="0"/>
              <a:t>new </a:t>
            </a:r>
            <a:r>
              <a:rPr lang="en-US" sz="1200" dirty="0" err="1"/>
              <a:t>IntWritable</a:t>
            </a:r>
            <a:r>
              <a:rPr lang="en-US" sz="1200" dirty="0"/>
              <a:t>(sum));</a:t>
            </a:r>
          </a:p>
          <a:p>
            <a:pPr marL="0" indent="0">
              <a:buNone/>
            </a:pPr>
            <a:r>
              <a:rPr lang="en-US" sz="1200" dirty="0" smtClean="0"/>
              <a:t>	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388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p to this point a table is stored in a file with the table’s name the database directory for that table </a:t>
            </a:r>
          </a:p>
          <a:p>
            <a:pPr lvl="1"/>
            <a:r>
              <a:rPr lang="en-US" dirty="0" smtClean="0"/>
              <a:t>So if we have table T1 in database D1 we would see the directory</a:t>
            </a:r>
          </a:p>
          <a:p>
            <a:pPr marL="548640" lvl="2" indent="0">
              <a:buNone/>
            </a:pPr>
            <a:r>
              <a:rPr lang="en-US" dirty="0" smtClean="0"/>
              <a:t>/user/hive/warehouse/D1/T1 </a:t>
            </a:r>
          </a:p>
          <a:p>
            <a:r>
              <a:rPr lang="en-US" dirty="0" smtClean="0"/>
              <a:t>In Hive partitioning, a each partition of a table is stored in a subdirectory where the parent directory has the Table’s name</a:t>
            </a:r>
          </a:p>
          <a:p>
            <a:r>
              <a:rPr lang="en-US" dirty="0" smtClean="0"/>
              <a:t>Each </a:t>
            </a:r>
            <a:r>
              <a:rPr lang="en-US" dirty="0"/>
              <a:t>partition </a:t>
            </a:r>
            <a:r>
              <a:rPr lang="en-US" dirty="0" smtClean="0"/>
              <a:t>subdirectory is named corresponding </a:t>
            </a:r>
            <a:r>
              <a:rPr lang="en-US" dirty="0"/>
              <a:t>to a </a:t>
            </a:r>
            <a:r>
              <a:rPr lang="en-US" dirty="0" smtClean="0"/>
              <a:t>particular value of </a:t>
            </a:r>
            <a:r>
              <a:rPr lang="en-US" dirty="0"/>
              <a:t>partition </a:t>
            </a:r>
            <a:r>
              <a:rPr lang="en-US" dirty="0" smtClean="0"/>
              <a:t>column(s)</a:t>
            </a:r>
          </a:p>
          <a:p>
            <a:r>
              <a:rPr lang="en-US" dirty="0"/>
              <a:t>When the table is queried, </a:t>
            </a:r>
            <a:r>
              <a:rPr lang="en-US" dirty="0" smtClean="0"/>
              <a:t>where possible, </a:t>
            </a:r>
            <a:r>
              <a:rPr lang="en-US" dirty="0"/>
              <a:t>only </a:t>
            </a:r>
            <a:r>
              <a:rPr lang="en-US" dirty="0" smtClean="0"/>
              <a:t>required partitions </a:t>
            </a:r>
            <a:r>
              <a:rPr lang="en-US" dirty="0"/>
              <a:t>of the table are </a:t>
            </a:r>
            <a:r>
              <a:rPr lang="en-US" dirty="0" smtClean="0"/>
              <a:t>searched reducing I/O and the time required by </a:t>
            </a:r>
            <a:r>
              <a:rPr lang="en-US" dirty="0"/>
              <a:t>the query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023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an example consider the following table definition where we partition on country and then state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1600" dirty="0"/>
              <a:t>CREATE TABLE employees (</a:t>
            </a:r>
          </a:p>
          <a:p>
            <a:pPr marL="274320" lvl="1" indent="0">
              <a:buNone/>
            </a:pPr>
            <a:r>
              <a:rPr lang="en-US" sz="1600" dirty="0"/>
              <a:t>  name         STRING,</a:t>
            </a:r>
          </a:p>
          <a:p>
            <a:pPr marL="274320" lvl="1" indent="0">
              <a:buNone/>
            </a:pPr>
            <a:r>
              <a:rPr lang="en-US" sz="1600" dirty="0"/>
              <a:t>  salary       FLOAT,</a:t>
            </a:r>
          </a:p>
          <a:p>
            <a:pPr marL="274320" lvl="1" indent="0">
              <a:buNone/>
            </a:pPr>
            <a:r>
              <a:rPr lang="en-US" sz="1600" dirty="0"/>
              <a:t>  subordinates ARRAY&lt;STRING&gt;,</a:t>
            </a:r>
          </a:p>
          <a:p>
            <a:pPr marL="274320" lvl="1" indent="0">
              <a:buNone/>
            </a:pPr>
            <a:r>
              <a:rPr lang="en-US" sz="1600" dirty="0"/>
              <a:t>  deductions   MAP&lt;STRING, FLOAT&gt;,</a:t>
            </a:r>
          </a:p>
          <a:p>
            <a:pPr marL="274320" lvl="1" indent="0">
              <a:buNone/>
            </a:pPr>
            <a:r>
              <a:rPr lang="en-US" sz="1600" dirty="0"/>
              <a:t>  address      STRUCT&lt;</a:t>
            </a:r>
            <a:r>
              <a:rPr lang="en-US" sz="1600" dirty="0" err="1"/>
              <a:t>street:STRING</a:t>
            </a:r>
            <a:r>
              <a:rPr lang="en-US" sz="1600" dirty="0"/>
              <a:t>, </a:t>
            </a:r>
            <a:r>
              <a:rPr lang="en-US" sz="1600" dirty="0" err="1"/>
              <a:t>city:STRING</a:t>
            </a:r>
            <a:r>
              <a:rPr lang="en-US" sz="1600" dirty="0"/>
              <a:t>, </a:t>
            </a:r>
            <a:r>
              <a:rPr lang="en-US" sz="1600" dirty="0" err="1"/>
              <a:t>state:STRING</a:t>
            </a:r>
            <a:r>
              <a:rPr lang="en-US" sz="1600" dirty="0"/>
              <a:t>, </a:t>
            </a:r>
            <a:r>
              <a:rPr lang="en-US" sz="1600" dirty="0" err="1"/>
              <a:t>zip:INT</a:t>
            </a:r>
            <a:r>
              <a:rPr lang="en-US" sz="1600" dirty="0"/>
              <a:t>&gt;</a:t>
            </a:r>
          </a:p>
          <a:p>
            <a:pPr marL="274320" lvl="1" indent="0">
              <a:buNone/>
            </a:pPr>
            <a:r>
              <a:rPr lang="en-US" sz="1600" dirty="0"/>
              <a:t>)</a:t>
            </a:r>
          </a:p>
          <a:p>
            <a:pPr marL="274320" lvl="1" indent="0">
              <a:buNone/>
            </a:pPr>
            <a:r>
              <a:rPr lang="en-US" sz="1600" dirty="0"/>
              <a:t>PARTITIONED BY (country STRING, state STRING);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405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Partitioning tables changes how Hive structures the data storage. </a:t>
            </a:r>
            <a:endParaRPr lang="en-US" dirty="0" smtClean="0"/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we create this table in the </a:t>
            </a:r>
            <a:r>
              <a:rPr lang="en-US" dirty="0" err="1"/>
              <a:t>mydb</a:t>
            </a:r>
            <a:r>
              <a:rPr lang="en-US" dirty="0"/>
              <a:t> database, there will still be an </a:t>
            </a:r>
            <a:r>
              <a:rPr lang="en-US" i="1" dirty="0"/>
              <a:t>employees</a:t>
            </a:r>
            <a:r>
              <a:rPr lang="en-US" dirty="0"/>
              <a:t> directory for the </a:t>
            </a:r>
            <a:r>
              <a:rPr lang="en-US" dirty="0" smtClean="0"/>
              <a:t>table</a:t>
            </a:r>
            <a:endParaRPr lang="en-US" dirty="0"/>
          </a:p>
          <a:p>
            <a:pPr marL="274320" lvl="1" indent="0" fontAlgn="base">
              <a:buNone/>
            </a:pPr>
            <a:r>
              <a:rPr lang="en-US" i="1" dirty="0" smtClean="0"/>
              <a:t>/user/hive/warehouse/</a:t>
            </a:r>
            <a:r>
              <a:rPr lang="en-US" i="1" dirty="0" err="1" smtClean="0"/>
              <a:t>mydb.db</a:t>
            </a:r>
            <a:r>
              <a:rPr lang="en-US" i="1" dirty="0" smtClean="0"/>
              <a:t>/employees</a:t>
            </a:r>
            <a:endParaRPr lang="en-US" dirty="0" smtClean="0"/>
          </a:p>
          <a:p>
            <a:pPr fontAlgn="base"/>
            <a:r>
              <a:rPr lang="en-US" dirty="0" smtClean="0"/>
              <a:t>But Hive </a:t>
            </a:r>
            <a:r>
              <a:rPr lang="en-US" dirty="0"/>
              <a:t>will now create subdirectories reflecting the partitioning structure. For example:</a:t>
            </a:r>
          </a:p>
          <a:p>
            <a:pPr marL="274320" lvl="1" indent="0" fontAlgn="base">
              <a:buNone/>
            </a:pPr>
            <a:r>
              <a:rPr lang="en-US" dirty="0"/>
              <a:t>... .../</a:t>
            </a:r>
            <a:r>
              <a:rPr lang="en-US" dirty="0" smtClean="0"/>
              <a:t>employees/country=CA/state=AB</a:t>
            </a:r>
          </a:p>
          <a:p>
            <a:pPr marL="274320" lvl="1" indent="0" fontAlgn="base">
              <a:buNone/>
            </a:pPr>
            <a:r>
              <a:rPr lang="en-US" dirty="0"/>
              <a:t>...</a:t>
            </a:r>
            <a:r>
              <a:rPr lang="en-US" dirty="0" smtClean="0"/>
              <a:t> </a:t>
            </a:r>
            <a:r>
              <a:rPr lang="en-US" dirty="0"/>
              <a:t>.../</a:t>
            </a:r>
            <a:r>
              <a:rPr lang="en-US" dirty="0" smtClean="0"/>
              <a:t>employees/country=CA/state=BC</a:t>
            </a:r>
          </a:p>
          <a:p>
            <a:pPr marL="274320" lvl="1" indent="0" fontAlgn="base">
              <a:buNone/>
            </a:pPr>
            <a:r>
              <a:rPr lang="en-US" dirty="0" smtClean="0"/>
              <a:t>... .../</a:t>
            </a:r>
            <a:r>
              <a:rPr lang="en-US" dirty="0"/>
              <a:t>employees/country=US/state=AL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state directories will contain zero or more files for the employees in those </a:t>
            </a:r>
            <a:r>
              <a:rPr lang="en-US" dirty="0" smtClean="0"/>
              <a:t>states</a:t>
            </a:r>
          </a:p>
          <a:p>
            <a:pPr fontAlgn="base"/>
            <a:r>
              <a:rPr lang="en-US" dirty="0" smtClean="0"/>
              <a:t>Once created the partition keys (country and state) behave like actual columns</a:t>
            </a:r>
            <a:endParaRPr lang="en-US" dirty="0"/>
          </a:p>
          <a:p>
            <a:pPr fontAlgn="base"/>
            <a:r>
              <a:rPr lang="en-US" dirty="0"/>
              <a:t>B</a:t>
            </a:r>
            <a:r>
              <a:rPr lang="en-US" dirty="0" smtClean="0"/>
              <a:t>ecause </a:t>
            </a:r>
            <a:r>
              <a:rPr lang="en-US" dirty="0"/>
              <a:t>the country and state values are encoded in directory </a:t>
            </a:r>
            <a:r>
              <a:rPr lang="en-US" dirty="0" smtClean="0"/>
              <a:t>names there </a:t>
            </a:r>
            <a:r>
              <a:rPr lang="en-US" dirty="0"/>
              <a:t>is no reason to have this data in the data files themselves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25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For example, the following query selects all employees in the state of Illinois in the United States</a:t>
            </a:r>
            <a:r>
              <a:rPr lang="en-US" dirty="0" smtClean="0"/>
              <a:t>:</a:t>
            </a:r>
            <a:endParaRPr lang="en-US" dirty="0"/>
          </a:p>
          <a:p>
            <a:pPr marL="274320" lvl="1" indent="0">
              <a:buNone/>
            </a:pPr>
            <a:r>
              <a:rPr lang="en-US" sz="1800" dirty="0"/>
              <a:t>SELECT * FROM employees WHERE country = 'US' AND state = 'IL</a:t>
            </a:r>
            <a:r>
              <a:rPr lang="en-US" sz="1800" dirty="0" smtClean="0"/>
              <a:t>';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96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000" dirty="0" smtClean="0"/>
              <a:t>Perhaps </a:t>
            </a:r>
            <a:r>
              <a:rPr lang="en-US" sz="2000" dirty="0"/>
              <a:t>the most important reason to partition data is for faster queries. </a:t>
            </a:r>
            <a:endParaRPr lang="en-US" sz="2000" dirty="0" smtClean="0"/>
          </a:p>
          <a:p>
            <a:pPr fontAlgn="base"/>
            <a:r>
              <a:rPr lang="en-US" sz="2000" dirty="0" smtClean="0"/>
              <a:t>In </a:t>
            </a:r>
            <a:r>
              <a:rPr lang="en-US" sz="2000" dirty="0"/>
              <a:t>the </a:t>
            </a:r>
            <a:r>
              <a:rPr lang="en-US" sz="2000" dirty="0" smtClean="0"/>
              <a:t>example query</a:t>
            </a:r>
            <a:r>
              <a:rPr lang="en-US" sz="2000" dirty="0"/>
              <a:t>, which limits the results to employees in Illinois, it is only necessary to scan the contents of </a:t>
            </a:r>
            <a:r>
              <a:rPr lang="en-US" sz="2000" i="1" dirty="0"/>
              <a:t>one</a:t>
            </a:r>
            <a:r>
              <a:rPr lang="en-US" sz="2000" dirty="0"/>
              <a:t> </a:t>
            </a:r>
            <a:r>
              <a:rPr lang="en-US" sz="2000" dirty="0" smtClean="0"/>
              <a:t>directory</a:t>
            </a:r>
          </a:p>
          <a:p>
            <a:pPr fontAlgn="base"/>
            <a:r>
              <a:rPr lang="en-US" sz="2000" dirty="0" smtClean="0"/>
              <a:t>Even </a:t>
            </a:r>
            <a:r>
              <a:rPr lang="en-US" sz="2000" dirty="0"/>
              <a:t>if we have thousands of country and state directories, all but one can be </a:t>
            </a:r>
            <a:r>
              <a:rPr lang="en-US" sz="2000" dirty="0" smtClean="0"/>
              <a:t>ignored</a:t>
            </a:r>
          </a:p>
          <a:p>
            <a:pPr fontAlgn="base"/>
            <a:r>
              <a:rPr lang="en-US" sz="2000" dirty="0" smtClean="0"/>
              <a:t>For </a:t>
            </a:r>
            <a:r>
              <a:rPr lang="en-US" sz="2000" dirty="0"/>
              <a:t>very large data sets, partitioning can dramatically improve query </a:t>
            </a:r>
            <a:r>
              <a:rPr lang="en-US" sz="2000" dirty="0" smtClean="0"/>
              <a:t>performance</a:t>
            </a:r>
          </a:p>
          <a:p>
            <a:pPr lvl="1" fontAlgn="base"/>
            <a:r>
              <a:rPr lang="en-US" sz="1600" dirty="0"/>
              <a:t>B</a:t>
            </a:r>
            <a:r>
              <a:rPr lang="en-US" sz="1600" dirty="0" smtClean="0"/>
              <a:t>ut</a:t>
            </a:r>
            <a:r>
              <a:rPr lang="en-US" sz="1600" dirty="0"/>
              <a:t> </a:t>
            </a:r>
            <a:r>
              <a:rPr lang="en-US" sz="1600" i="1" dirty="0"/>
              <a:t>only</a:t>
            </a:r>
            <a:r>
              <a:rPr lang="en-US" sz="1600" dirty="0"/>
              <a:t> if the partitioning scheme </a:t>
            </a:r>
            <a:r>
              <a:rPr lang="en-US" sz="1600" dirty="0" smtClean="0"/>
              <a:t>reflects  common</a:t>
            </a:r>
            <a:r>
              <a:rPr lang="en-US" sz="1600" dirty="0"/>
              <a:t> </a:t>
            </a:r>
            <a:r>
              <a:rPr lang="en-US" sz="1600" i="1" dirty="0"/>
              <a:t>range</a:t>
            </a:r>
            <a:r>
              <a:rPr lang="en-US" sz="1600" dirty="0"/>
              <a:t> filtering (e.g., by locations, timestamp ranges).</a:t>
            </a:r>
          </a:p>
          <a:p>
            <a:pPr fontAlgn="base"/>
            <a:r>
              <a:rPr lang="en-US" sz="2000" dirty="0"/>
              <a:t>When we add predicates to WHERE clauses that filter on partition values, these predicates are called </a:t>
            </a:r>
            <a:r>
              <a:rPr lang="en-US" sz="2000" i="1" dirty="0"/>
              <a:t>partition </a:t>
            </a:r>
            <a:r>
              <a:rPr lang="en-US" sz="2000" i="1" dirty="0" smtClean="0"/>
              <a:t>filter</a:t>
            </a:r>
            <a:endParaRPr lang="en-US" sz="2000" dirty="0"/>
          </a:p>
          <a:p>
            <a:pPr fontAlgn="base"/>
            <a:r>
              <a:rPr lang="en-US" sz="2000" dirty="0" smtClean="0"/>
              <a:t>Of </a:t>
            </a:r>
            <a:r>
              <a:rPr lang="en-US" sz="2000" dirty="0"/>
              <a:t>course, if you need to do a query for all employees around the globe, you can still do it. </a:t>
            </a:r>
            <a:endParaRPr lang="en-US" sz="2000" dirty="0" smtClean="0"/>
          </a:p>
          <a:p>
            <a:pPr lvl="1" fontAlgn="base"/>
            <a:r>
              <a:rPr lang="en-US" sz="1600" dirty="0" smtClean="0"/>
              <a:t>Hive </a:t>
            </a:r>
            <a:r>
              <a:rPr lang="en-US" sz="1600" dirty="0"/>
              <a:t>will have to read every directory, but hopefully these broader disk scans will be relatively rare.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873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You can see the partitions that exist with the SHOW PARTITIONS command:</a:t>
            </a:r>
          </a:p>
          <a:p>
            <a:pPr marL="274320" lvl="1" indent="0">
              <a:buNone/>
            </a:pPr>
            <a:r>
              <a:rPr lang="en-US" dirty="0"/>
              <a:t>hive&gt; SHOW PARTITIONS employees; 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c</a:t>
            </a:r>
            <a:r>
              <a:rPr lang="en-US" dirty="0" smtClean="0"/>
              <a:t>ountry=CA/state=AB </a:t>
            </a:r>
          </a:p>
          <a:p>
            <a:pPr marL="274320" lvl="1" indent="0">
              <a:buNone/>
            </a:pPr>
            <a:r>
              <a:rPr lang="en-US" dirty="0" smtClean="0"/>
              <a:t>country=CA/state=BC</a:t>
            </a:r>
          </a:p>
          <a:p>
            <a:pPr marL="274320" lvl="1" indent="0">
              <a:buNone/>
            </a:pPr>
            <a:r>
              <a:rPr lang="en-US" dirty="0" smtClean="0"/>
              <a:t>country=US/state=AL </a:t>
            </a:r>
          </a:p>
          <a:p>
            <a:pPr marL="274320" lvl="1" indent="0">
              <a:buNone/>
            </a:pPr>
            <a:r>
              <a:rPr lang="en-US" dirty="0" smtClean="0"/>
              <a:t>country=US/state=AK </a:t>
            </a:r>
          </a:p>
          <a:p>
            <a:pPr marL="274320" lvl="1" indent="0">
              <a:buNone/>
            </a:pP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831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You can use partitioning with external </a:t>
            </a:r>
            <a:r>
              <a:rPr lang="en-US" dirty="0" smtClean="0"/>
              <a:t>tables</a:t>
            </a:r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fact, you may find that this is your most common scenario for managing large production data </a:t>
            </a:r>
            <a:r>
              <a:rPr lang="en-US" dirty="0" smtClean="0"/>
              <a:t>sets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combination gives you a way to “share” data with other tools, while still optimizing query </a:t>
            </a:r>
            <a:r>
              <a:rPr lang="en-US" dirty="0" smtClean="0"/>
              <a:t>performance</a:t>
            </a:r>
            <a:endParaRPr lang="en-US" dirty="0"/>
          </a:p>
          <a:p>
            <a:pPr fontAlgn="base"/>
            <a:r>
              <a:rPr lang="en-US" dirty="0"/>
              <a:t>You also have more flexibility in the directory structure used, as you define it </a:t>
            </a:r>
            <a:r>
              <a:rPr lang="en-US" dirty="0" smtClean="0"/>
              <a:t>yourself</a:t>
            </a:r>
          </a:p>
          <a:p>
            <a:pPr fontAlgn="base"/>
            <a:r>
              <a:rPr lang="en-US" dirty="0" smtClean="0"/>
              <a:t>We’ll </a:t>
            </a:r>
            <a:r>
              <a:rPr lang="en-US" dirty="0"/>
              <a:t>see a particularly useful example in a moment.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489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Here’s how we might define </a:t>
            </a:r>
            <a:r>
              <a:rPr lang="en-US" dirty="0" smtClean="0"/>
              <a:t>an external partitioned Hive </a:t>
            </a:r>
            <a:r>
              <a:rPr lang="en-US" dirty="0"/>
              <a:t>table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dirty="0"/>
              <a:t>CREATE EXTERNAL TABLE IF NOT EXISTS </a:t>
            </a:r>
            <a:r>
              <a:rPr lang="en-US" dirty="0" err="1"/>
              <a:t>log_messages</a:t>
            </a:r>
            <a:r>
              <a:rPr lang="en-US" dirty="0"/>
              <a:t> (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hms</a:t>
            </a:r>
            <a:r>
              <a:rPr lang="en-US" dirty="0"/>
              <a:t>             INT,</a:t>
            </a:r>
          </a:p>
          <a:p>
            <a:pPr marL="274320" lvl="1" indent="0">
              <a:buNone/>
            </a:pPr>
            <a:r>
              <a:rPr lang="en-US" dirty="0"/>
              <a:t>  severity        STRING,</a:t>
            </a:r>
          </a:p>
          <a:p>
            <a:pPr marL="274320" lvl="1" indent="0">
              <a:buNone/>
            </a:pPr>
            <a:r>
              <a:rPr lang="en-US" dirty="0"/>
              <a:t>  server          STRING,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process_id</a:t>
            </a:r>
            <a:r>
              <a:rPr lang="en-US" dirty="0"/>
              <a:t>      INT,</a:t>
            </a:r>
          </a:p>
          <a:p>
            <a:pPr marL="274320" lvl="1" indent="0">
              <a:buNone/>
            </a:pPr>
            <a:r>
              <a:rPr lang="en-US" dirty="0"/>
              <a:t>  message         STRING)</a:t>
            </a:r>
          </a:p>
          <a:p>
            <a:pPr marL="274320" lvl="1" indent="0">
              <a:buNone/>
            </a:pPr>
            <a:r>
              <a:rPr lang="en-US" dirty="0"/>
              <a:t>PARTITIONED BY (year INT, month INT, day INT)</a:t>
            </a:r>
          </a:p>
          <a:p>
            <a:pPr marL="274320" lvl="1" indent="0">
              <a:buNone/>
            </a:pPr>
            <a:r>
              <a:rPr lang="en-US" dirty="0"/>
              <a:t>ROW FORMAT DELIMITED FIELDS TERMINATED BY '\t</a:t>
            </a:r>
            <a:r>
              <a:rPr lang="en-US" dirty="0" smtClean="0"/>
              <a:t>';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We assume a </a:t>
            </a:r>
            <a:r>
              <a:rPr lang="en-US" dirty="0"/>
              <a:t>day’s worth of log data is </a:t>
            </a:r>
            <a:r>
              <a:rPr lang="en-US" dirty="0" smtClean="0"/>
              <a:t>the </a:t>
            </a:r>
            <a:r>
              <a:rPr lang="en-US" dirty="0"/>
              <a:t>correct size for a useful </a:t>
            </a:r>
            <a:r>
              <a:rPr lang="en-US" dirty="0" smtClean="0"/>
              <a:t>partition</a:t>
            </a:r>
          </a:p>
          <a:p>
            <a:r>
              <a:rPr lang="en-US" dirty="0" smtClean="0"/>
              <a:t>And finer </a:t>
            </a:r>
            <a:r>
              <a:rPr lang="en-US" dirty="0"/>
              <a:t>grain queries over a day’s data will be fast </a:t>
            </a:r>
            <a:r>
              <a:rPr lang="en-US" dirty="0" smtClean="0"/>
              <a:t>enough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059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when we created the </a:t>
            </a:r>
            <a:r>
              <a:rPr lang="en-US" dirty="0" smtClean="0"/>
              <a:t>non-partitioned </a:t>
            </a:r>
            <a:r>
              <a:rPr lang="en-US" dirty="0"/>
              <a:t>external  table, a LOCATION … clause was </a:t>
            </a:r>
            <a:r>
              <a:rPr lang="en-US" dirty="0" smtClean="0"/>
              <a:t>required</a:t>
            </a:r>
          </a:p>
          <a:p>
            <a:r>
              <a:rPr lang="en-US" dirty="0" smtClean="0"/>
              <a:t>It </a:t>
            </a:r>
            <a:r>
              <a:rPr lang="en-US" dirty="0"/>
              <a:t>isn’t used for external partitioned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Instead</a:t>
            </a:r>
            <a:r>
              <a:rPr lang="en-US" dirty="0"/>
              <a:t>, an ALTER TABLE statement is used to add </a:t>
            </a:r>
            <a:r>
              <a:rPr lang="en-US" i="1" dirty="0"/>
              <a:t>each</a:t>
            </a:r>
            <a:r>
              <a:rPr lang="en-US" dirty="0"/>
              <a:t> partition </a:t>
            </a:r>
            <a:r>
              <a:rPr lang="en-US" dirty="0" smtClean="0"/>
              <a:t>separately</a:t>
            </a:r>
          </a:p>
          <a:p>
            <a:r>
              <a:rPr lang="en-US" dirty="0" smtClean="0"/>
              <a:t>It </a:t>
            </a:r>
            <a:r>
              <a:rPr lang="en-US" dirty="0"/>
              <a:t>must specify a value for each partition </a:t>
            </a:r>
            <a:r>
              <a:rPr lang="en-US" dirty="0" smtClean="0"/>
              <a:t>key, the year, month</a:t>
            </a:r>
            <a:r>
              <a:rPr lang="en-US" dirty="0"/>
              <a:t>, and day, in this case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is an example, where we add a partition for January 2</a:t>
            </a:r>
            <a:r>
              <a:rPr lang="en-US" baseline="30000" dirty="0"/>
              <a:t>nd</a:t>
            </a:r>
            <a:r>
              <a:rPr lang="en-US" dirty="0"/>
              <a:t>, 2012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sz="1800" dirty="0"/>
              <a:t>ALTER TABLE </a:t>
            </a:r>
            <a:r>
              <a:rPr lang="en-US" sz="1800" dirty="0" err="1"/>
              <a:t>log_messages</a:t>
            </a:r>
            <a:r>
              <a:rPr lang="en-US" sz="1800" dirty="0"/>
              <a:t> ADD PARTITION(year = 2012, month = 1, day = </a:t>
            </a:r>
            <a:r>
              <a:rPr lang="en-US" sz="1800" dirty="0" smtClean="0"/>
              <a:t>2) LOCATION '/data/</a:t>
            </a:r>
            <a:r>
              <a:rPr lang="en-US" sz="1800" dirty="0" err="1" smtClean="0"/>
              <a:t>log_messages</a:t>
            </a:r>
            <a:r>
              <a:rPr lang="en-US" sz="1800" dirty="0" smtClean="0"/>
              <a:t>/2012/01/02';</a:t>
            </a:r>
          </a:p>
          <a:p>
            <a:r>
              <a:rPr lang="en-US" sz="2200" dirty="0" smtClean="0"/>
              <a:t>Notice the partition directory naming conventions are up to us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57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used </a:t>
            </a:r>
            <a:r>
              <a:rPr lang="en-US" dirty="0"/>
              <a:t>incorrectly, partitioning can lead to </a:t>
            </a:r>
            <a:r>
              <a:rPr lang="en-US" dirty="0" smtClean="0"/>
              <a:t>performance degradation </a:t>
            </a:r>
          </a:p>
          <a:p>
            <a:r>
              <a:rPr lang="en-US" dirty="0" smtClean="0"/>
              <a:t>The </a:t>
            </a:r>
            <a:r>
              <a:rPr lang="en-US" dirty="0"/>
              <a:t>key thing with Hive partitioning is not to </a:t>
            </a:r>
            <a:r>
              <a:rPr lang="en-US" dirty="0" smtClean="0"/>
              <a:t>over partition</a:t>
            </a:r>
          </a:p>
          <a:p>
            <a:pPr lvl="1"/>
            <a:r>
              <a:rPr lang="en-US" dirty="0" smtClean="0"/>
              <a:t>Partitions </a:t>
            </a:r>
            <a:r>
              <a:rPr lang="en-US" dirty="0"/>
              <a:t>increase the overhead in </a:t>
            </a:r>
            <a:r>
              <a:rPr lang="en-US" dirty="0" smtClean="0"/>
              <a:t>data </a:t>
            </a:r>
            <a:r>
              <a:rPr lang="en-US" dirty="0"/>
              <a:t>loading and data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create a very large number of partitions with small chunk of data in each partition, you are more likely to have small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number of small files is generally much slower in Hadoop than fewer, larger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Some </a:t>
            </a:r>
            <a:r>
              <a:rPr lang="en-US" dirty="0"/>
              <a:t>of the best practices to consider when partitioning tables </a:t>
            </a:r>
          </a:p>
          <a:p>
            <a:pPr lvl="1"/>
            <a:r>
              <a:rPr lang="en-US" dirty="0" smtClean="0"/>
              <a:t>Pick </a:t>
            </a:r>
            <a:r>
              <a:rPr lang="en-US" dirty="0"/>
              <a:t>a column for partition key with low to medium Number of Distinct Values (NDVs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Avoid partitions that are less than 1 GB (bigger is better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should avoid deep nesting as it can cause too many partitions and hence create very small </a:t>
            </a:r>
            <a:r>
              <a:rPr lang="en-US" dirty="0" smtClean="0"/>
              <a:t>files</a:t>
            </a:r>
          </a:p>
          <a:p>
            <a:pPr lvl="2"/>
            <a:r>
              <a:rPr lang="en-US" dirty="0"/>
              <a:t>When you use multiple columns for partition key, it will create a nested tree of subdirectories for each combination of partition key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err="1"/>
              <a:t>WordCount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2400" dirty="0" err="1" smtClean="0"/>
              <a:t>HiveQL</a:t>
            </a:r>
            <a:r>
              <a:rPr lang="en-US" sz="2400" dirty="0" smtClean="0"/>
              <a:t> (Full)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TABLE docs (line STRING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LOAD DATA INPATH 'docs' OVERWRITE INTO TABLE docs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word_counts</a:t>
            </a:r>
            <a:r>
              <a:rPr lang="en-US" sz="2000" dirty="0"/>
              <a:t> AS</a:t>
            </a:r>
          </a:p>
          <a:p>
            <a:pPr marL="0" indent="0">
              <a:buNone/>
            </a:pPr>
            <a:r>
              <a:rPr lang="en-US" sz="2000" dirty="0"/>
              <a:t>SELECT word, count(1) AS count FROM</a:t>
            </a:r>
          </a:p>
          <a:p>
            <a:pPr marL="0" indent="0">
              <a:buNone/>
            </a:pPr>
            <a:r>
              <a:rPr lang="en-US" sz="2000" dirty="0"/>
              <a:t>(SELECT explode(split(line, '\s')) AS word FROM docs) w</a:t>
            </a:r>
          </a:p>
          <a:p>
            <a:pPr marL="0" indent="0">
              <a:buNone/>
            </a:pPr>
            <a:r>
              <a:rPr lang="en-US" sz="2000" dirty="0"/>
              <a:t>GROUP BY word</a:t>
            </a:r>
          </a:p>
          <a:p>
            <a:pPr marL="0" indent="0">
              <a:buNone/>
            </a:pPr>
            <a:r>
              <a:rPr lang="en-US" sz="2000" dirty="0"/>
              <a:t>ORDER BY word;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133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Load Data Into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Hive </a:t>
            </a:r>
            <a:r>
              <a:rPr lang="en-US" dirty="0"/>
              <a:t>has no </a:t>
            </a:r>
            <a:r>
              <a:rPr lang="en-US" dirty="0" smtClean="0"/>
              <a:t>row level </a:t>
            </a:r>
            <a:r>
              <a:rPr lang="en-US" dirty="0"/>
              <a:t>insert, update, and delete </a:t>
            </a:r>
            <a:r>
              <a:rPr lang="en-US" dirty="0" smtClean="0"/>
              <a:t>operations</a:t>
            </a:r>
          </a:p>
          <a:p>
            <a:pPr fontAlgn="base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only way to put data into an table is to use one of the “bulk” load </a:t>
            </a:r>
            <a:r>
              <a:rPr lang="en-US" dirty="0" smtClean="0"/>
              <a:t>operations</a:t>
            </a:r>
          </a:p>
          <a:p>
            <a:pPr lvl="1" fontAlgn="base"/>
            <a:r>
              <a:rPr lang="en-US" dirty="0" smtClean="0"/>
              <a:t>LOAD</a:t>
            </a:r>
          </a:p>
          <a:p>
            <a:pPr lvl="1" fontAlgn="base"/>
            <a:r>
              <a:rPr lang="en-US" dirty="0" smtClean="0"/>
              <a:t>INSERT</a:t>
            </a:r>
          </a:p>
          <a:p>
            <a:pPr fontAlgn="base"/>
            <a:r>
              <a:rPr lang="en-US" dirty="0" smtClean="0"/>
              <a:t>Or </a:t>
            </a:r>
            <a:r>
              <a:rPr lang="en-US" dirty="0"/>
              <a:t>you can just write files in the correct directories by other </a:t>
            </a:r>
            <a:r>
              <a:rPr lang="en-US" dirty="0" smtClean="0"/>
              <a:t>means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174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We Load Data Into Hive Tables?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The LOAD command has the following </a:t>
            </a:r>
            <a:r>
              <a:rPr lang="en-US" dirty="0" err="1" smtClean="0"/>
              <a:t>genral</a:t>
            </a:r>
            <a:r>
              <a:rPr lang="en-US" dirty="0" smtClean="0"/>
              <a:t> syntax</a:t>
            </a:r>
          </a:p>
          <a:p>
            <a:pPr marL="274320" lvl="1" indent="0" fontAlgn="base">
              <a:buNone/>
            </a:pPr>
            <a:r>
              <a:rPr lang="en-US" dirty="0" smtClean="0"/>
              <a:t>LOAD </a:t>
            </a:r>
            <a:r>
              <a:rPr lang="en-US" dirty="0"/>
              <a:t>DATA [LOCAL] INPATH '</a:t>
            </a:r>
            <a:r>
              <a:rPr lang="en-US" dirty="0" err="1"/>
              <a:t>filepath</a:t>
            </a:r>
            <a:r>
              <a:rPr lang="en-US" dirty="0"/>
              <a:t>' </a:t>
            </a:r>
            <a:endParaRPr lang="en-US" dirty="0" smtClean="0"/>
          </a:p>
          <a:p>
            <a:pPr marL="274320" lvl="1" indent="0" fontAlgn="base">
              <a:buNone/>
            </a:pPr>
            <a:r>
              <a:rPr lang="en-US" dirty="0" smtClean="0"/>
              <a:t>[</a:t>
            </a:r>
            <a:r>
              <a:rPr lang="en-US" dirty="0"/>
              <a:t>OVERWRITE] INTO TABLE </a:t>
            </a:r>
            <a:r>
              <a:rPr lang="en-US" dirty="0" err="1"/>
              <a:t>tablename</a:t>
            </a:r>
            <a:r>
              <a:rPr lang="en-US" dirty="0"/>
              <a:t> </a:t>
            </a:r>
            <a:endParaRPr lang="en-US" dirty="0" smtClean="0"/>
          </a:p>
          <a:p>
            <a:pPr marL="274320" lvl="1" indent="0" fontAlgn="base">
              <a:buNone/>
            </a:pPr>
            <a:r>
              <a:rPr lang="en-US" dirty="0" smtClean="0"/>
              <a:t>[</a:t>
            </a:r>
            <a:r>
              <a:rPr lang="en-US" dirty="0"/>
              <a:t>PARTITION (partcol1=val1, partcol2=val2 </a:t>
            </a:r>
            <a:r>
              <a:rPr lang="en-US" dirty="0" smtClean="0"/>
              <a:t>...)];</a:t>
            </a:r>
          </a:p>
          <a:p>
            <a:pPr fontAlgn="base"/>
            <a:r>
              <a:rPr lang="en-US" dirty="0"/>
              <a:t>The target being loaded to can be a table or a </a:t>
            </a:r>
            <a:r>
              <a:rPr lang="en-US" dirty="0" smtClean="0"/>
              <a:t>partition</a:t>
            </a:r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the table is partitioned, then one must </a:t>
            </a:r>
            <a:r>
              <a:rPr lang="en-US" dirty="0" smtClean="0"/>
              <a:t>indicate a </a:t>
            </a:r>
            <a:r>
              <a:rPr lang="en-US" dirty="0"/>
              <a:t>specific partition of the </a:t>
            </a:r>
            <a:r>
              <a:rPr lang="en-US" dirty="0" smtClean="0"/>
              <a:t>table</a:t>
            </a:r>
          </a:p>
          <a:p>
            <a:pPr lvl="1" fontAlgn="base"/>
            <a:r>
              <a:rPr lang="en-US" dirty="0"/>
              <a:t>B</a:t>
            </a:r>
            <a:r>
              <a:rPr lang="en-US" dirty="0" smtClean="0"/>
              <a:t>y specifying values </a:t>
            </a:r>
            <a:r>
              <a:rPr lang="en-US" dirty="0"/>
              <a:t>for all of the partitioning </a:t>
            </a:r>
            <a:r>
              <a:rPr lang="en-US" dirty="0" smtClean="0"/>
              <a:t>column</a:t>
            </a:r>
          </a:p>
          <a:p>
            <a:pPr fontAlgn="base"/>
            <a:r>
              <a:rPr lang="en-US" dirty="0"/>
              <a:t>If the OVERWRITE keyword is used then the contents of the target table (or partition) will be deleted and replaced by the files referred to by </a:t>
            </a:r>
            <a:r>
              <a:rPr lang="en-US" i="1" dirty="0" err="1" smtClean="0"/>
              <a:t>filepath</a:t>
            </a:r>
            <a:endParaRPr lang="en-US" dirty="0"/>
          </a:p>
          <a:p>
            <a:pPr lvl="1" fontAlgn="base"/>
            <a:r>
              <a:rPr lang="en-US" dirty="0"/>
              <a:t>O</a:t>
            </a:r>
            <a:r>
              <a:rPr lang="en-US" dirty="0" smtClean="0"/>
              <a:t>therwise </a:t>
            </a:r>
            <a:r>
              <a:rPr lang="en-US" dirty="0"/>
              <a:t>the files referred by </a:t>
            </a:r>
            <a:r>
              <a:rPr lang="en-US" i="1" dirty="0" err="1"/>
              <a:t>filepath</a:t>
            </a:r>
            <a:r>
              <a:rPr lang="en-US" dirty="0"/>
              <a:t> will </a:t>
            </a:r>
            <a:r>
              <a:rPr lang="en-US" dirty="0" smtClean="0"/>
              <a:t>be added to </a:t>
            </a:r>
            <a:r>
              <a:rPr lang="en-US" dirty="0"/>
              <a:t>the table.</a:t>
            </a:r>
          </a:p>
          <a:p>
            <a:pPr fontAlgn="base"/>
            <a:r>
              <a:rPr lang="en-US" dirty="0" smtClean="0"/>
              <a:t>.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095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keyword LOCAL is specified, then:</a:t>
            </a:r>
          </a:p>
          <a:p>
            <a:pPr lvl="1"/>
            <a:r>
              <a:rPr lang="en-US" dirty="0" smtClean="0"/>
              <a:t>A </a:t>
            </a:r>
            <a:r>
              <a:rPr lang="en-US" b="1" i="1" u="sng" dirty="0" smtClean="0"/>
              <a:t>local file is copied </a:t>
            </a:r>
            <a:r>
              <a:rPr lang="en-US" dirty="0" smtClean="0"/>
              <a:t>to the table or partition</a:t>
            </a:r>
            <a:endParaRPr lang="en-US" dirty="0"/>
          </a:p>
          <a:p>
            <a:r>
              <a:rPr lang="en-US" dirty="0"/>
              <a:t>If the keyword LOCAL is </a:t>
            </a:r>
            <a:r>
              <a:rPr lang="en-US" i="1" dirty="0"/>
              <a:t>not</a:t>
            </a:r>
            <a:r>
              <a:rPr lang="en-US" dirty="0"/>
              <a:t> </a:t>
            </a:r>
            <a:r>
              <a:rPr lang="en-US" dirty="0" smtClean="0"/>
              <a:t>specified</a:t>
            </a:r>
          </a:p>
          <a:p>
            <a:pPr lvl="1"/>
            <a:r>
              <a:rPr lang="en-US" dirty="0" smtClean="0"/>
              <a:t>An </a:t>
            </a:r>
            <a:r>
              <a:rPr lang="en-US" b="1" i="1" u="sng" dirty="0" smtClean="0"/>
              <a:t>HDFS file is moved </a:t>
            </a:r>
            <a:r>
              <a:rPr lang="en-US" dirty="0" smtClean="0"/>
              <a:t>to </a:t>
            </a:r>
            <a:r>
              <a:rPr lang="en-US" dirty="0"/>
              <a:t>the table or partition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090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Here is an example of loading a file from the local file system into a specific partition of a Hive database table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LOAD DATA LOCAL INPATH </a:t>
            </a:r>
            <a:r>
              <a:rPr lang="en-US" dirty="0" smtClean="0"/>
              <a:t>'$home/</a:t>
            </a:r>
            <a:r>
              <a:rPr lang="en-US" dirty="0" err="1" smtClean="0"/>
              <a:t>jrosen</a:t>
            </a:r>
            <a:r>
              <a:rPr lang="en-US" dirty="0" smtClean="0"/>
              <a:t>/</a:t>
            </a:r>
            <a:r>
              <a:rPr lang="en-US" dirty="0" err="1" smtClean="0"/>
              <a:t>california</a:t>
            </a:r>
            <a:r>
              <a:rPr lang="en-US" dirty="0" smtClean="0"/>
              <a:t>-employees</a:t>
            </a:r>
            <a:r>
              <a:rPr lang="en-US" dirty="0"/>
              <a:t>'</a:t>
            </a:r>
          </a:p>
          <a:p>
            <a:pPr marL="274320" lvl="1" indent="0">
              <a:buNone/>
            </a:pPr>
            <a:r>
              <a:rPr lang="en-US" dirty="0"/>
              <a:t>OVERWRITE INTO TABLE employees</a:t>
            </a:r>
          </a:p>
          <a:p>
            <a:pPr marL="274320" lvl="1" indent="0">
              <a:buNone/>
            </a:pPr>
            <a:r>
              <a:rPr lang="en-US" dirty="0"/>
              <a:t>PARTITION (country = 'US', state = 'CA</a:t>
            </a:r>
            <a:r>
              <a:rPr lang="en-US" dirty="0" smtClean="0"/>
              <a:t>');</a:t>
            </a:r>
          </a:p>
          <a:p>
            <a:pPr marL="274320" lvl="1" indent="0">
              <a:buNone/>
            </a:pPr>
            <a:endParaRPr lang="en-US" dirty="0" smtClean="0"/>
          </a:p>
          <a:p>
            <a:pPr fontAlgn="base"/>
            <a:r>
              <a:rPr lang="en-US" dirty="0"/>
              <a:t>This command will first create the </a:t>
            </a:r>
            <a:r>
              <a:rPr lang="en-US" dirty="0" smtClean="0"/>
              <a:t>directory </a:t>
            </a:r>
            <a:r>
              <a:rPr lang="en-US" dirty="0"/>
              <a:t>for the </a:t>
            </a:r>
            <a:r>
              <a:rPr lang="en-US" dirty="0" smtClean="0"/>
              <a:t>partition if </a:t>
            </a:r>
            <a:r>
              <a:rPr lang="en-US" dirty="0"/>
              <a:t>it doesn’t already </a:t>
            </a:r>
            <a:r>
              <a:rPr lang="en-US" dirty="0" smtClean="0"/>
              <a:t>exist…</a:t>
            </a:r>
          </a:p>
          <a:p>
            <a:pPr fontAlgn="base"/>
            <a:r>
              <a:rPr lang="en-US" dirty="0" smtClean="0"/>
              <a:t>And then it will copy the </a:t>
            </a:r>
            <a:r>
              <a:rPr lang="en-US" dirty="0"/>
              <a:t>data to </a:t>
            </a:r>
            <a:r>
              <a:rPr lang="en-US" dirty="0" smtClean="0"/>
              <a:t>it; the source file will not be moved as </a:t>
            </a:r>
            <a:r>
              <a:rPr lang="en-US" dirty="0"/>
              <a:t>we use the LOCAL </a:t>
            </a:r>
            <a:r>
              <a:rPr lang="en-US" dirty="0" smtClean="0"/>
              <a:t>option</a:t>
            </a:r>
            <a:endParaRPr lang="en-US" dirty="0"/>
          </a:p>
          <a:p>
            <a:pPr fontAlgn="base"/>
            <a:r>
              <a:rPr lang="en-US" dirty="0"/>
              <a:t>If the target table is not partitioned, </a:t>
            </a:r>
            <a:r>
              <a:rPr lang="en-US" dirty="0" smtClean="0"/>
              <a:t>then you omit the PARTITION clause</a:t>
            </a:r>
          </a:p>
          <a:p>
            <a:pPr fontAlgn="base"/>
            <a:r>
              <a:rPr lang="en-US" dirty="0"/>
              <a:t>Hive does not verify that the data you are loading matches the schema for the </a:t>
            </a:r>
            <a:r>
              <a:rPr lang="en-US" dirty="0" smtClean="0"/>
              <a:t>table</a:t>
            </a:r>
          </a:p>
          <a:p>
            <a:pPr fontAlgn="base"/>
            <a:r>
              <a:rPr lang="en-US" dirty="0" smtClean="0"/>
              <a:t>However</a:t>
            </a:r>
            <a:r>
              <a:rPr lang="en-US" dirty="0"/>
              <a:t>, it will verify that the file format matches the table </a:t>
            </a:r>
            <a:r>
              <a:rPr lang="en-US" dirty="0" smtClean="0"/>
              <a:t>definition</a:t>
            </a:r>
          </a:p>
          <a:p>
            <a:pPr fontAlgn="base"/>
            <a:r>
              <a:rPr lang="en-US" dirty="0" smtClean="0"/>
              <a:t>For </a:t>
            </a:r>
            <a:r>
              <a:rPr lang="en-US" dirty="0"/>
              <a:t>example, if the table was created with SEQUENCEFILE storage, the loaded files must be sequence files.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55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on limitation of the LOAD command is the source file is required to be of the same format as the target Hive table</a:t>
            </a:r>
          </a:p>
          <a:p>
            <a:r>
              <a:rPr lang="en-US" dirty="0" smtClean="0"/>
              <a:t>This raises a several questions</a:t>
            </a:r>
          </a:p>
          <a:p>
            <a:pPr lvl="1"/>
            <a:r>
              <a:rPr lang="en-US" dirty="0" smtClean="0"/>
              <a:t>How can I load data into a table not in TEXTFILE format, say in ORC format</a:t>
            </a:r>
          </a:p>
          <a:p>
            <a:pPr lvl="1"/>
            <a:r>
              <a:rPr lang="en-US" dirty="0" smtClean="0"/>
              <a:t>How can I load data from one Hive table to another</a:t>
            </a:r>
          </a:p>
          <a:p>
            <a:pPr lvl="1"/>
            <a:r>
              <a:rPr lang="en-US" dirty="0" smtClean="0"/>
              <a:t>How can I load data into a partitioned table without needing to identify each partition manually</a:t>
            </a:r>
          </a:p>
          <a:p>
            <a:pPr lvl="1"/>
            <a:r>
              <a:rPr lang="en-US" dirty="0" smtClean="0"/>
              <a:t>How can I load data from a non-partitioned file or table to a partitioned table</a:t>
            </a:r>
          </a:p>
          <a:p>
            <a:pPr lvl="2"/>
            <a:r>
              <a:rPr lang="en-US" dirty="0" smtClean="0"/>
              <a:t>The non-partitioned data source includes partition columns but the partition table must not include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919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INSERT statement lets you load data into a table from a </a:t>
            </a:r>
            <a:r>
              <a:rPr lang="en-US" dirty="0" smtClean="0"/>
              <a:t>query</a:t>
            </a:r>
          </a:p>
          <a:p>
            <a:pPr marL="274320" lvl="1" indent="0">
              <a:buNone/>
            </a:pPr>
            <a:r>
              <a:rPr lang="en-US" dirty="0"/>
              <a:t>INSERT OVERWRITE TABLE employees</a:t>
            </a:r>
          </a:p>
          <a:p>
            <a:pPr marL="274320" lvl="1" indent="0">
              <a:buNone/>
            </a:pPr>
            <a:r>
              <a:rPr lang="en-US" dirty="0"/>
              <a:t>PARTITION (country = 'US', state = 'OR')</a:t>
            </a:r>
          </a:p>
          <a:p>
            <a:pPr marL="274320" lvl="1" indent="0">
              <a:buNone/>
            </a:pPr>
            <a:r>
              <a:rPr lang="en-US" dirty="0"/>
              <a:t>SELECT * FROM </a:t>
            </a:r>
            <a:r>
              <a:rPr lang="en-US" dirty="0" err="1"/>
              <a:t>staged_employees</a:t>
            </a:r>
            <a:r>
              <a:rPr lang="en-US" dirty="0"/>
              <a:t> se</a:t>
            </a:r>
          </a:p>
          <a:p>
            <a:pPr marL="274320" lvl="1" indent="0">
              <a:buNone/>
            </a:pPr>
            <a:r>
              <a:rPr lang="en-US" dirty="0"/>
              <a:t>WHERE </a:t>
            </a:r>
            <a:r>
              <a:rPr lang="en-US" dirty="0" err="1"/>
              <a:t>se.cnty</a:t>
            </a:r>
            <a:r>
              <a:rPr lang="en-US" dirty="0"/>
              <a:t> = 'US' AND se.st = 'OR</a:t>
            </a:r>
            <a:r>
              <a:rPr lang="en-US" dirty="0" smtClean="0"/>
              <a:t>';</a:t>
            </a:r>
          </a:p>
          <a:p>
            <a:pPr marL="274320" lvl="1" indent="0">
              <a:buNone/>
            </a:pPr>
            <a:endParaRPr lang="en-US" dirty="0"/>
          </a:p>
          <a:p>
            <a:pPr fontAlgn="base"/>
            <a:r>
              <a:rPr lang="en-US" dirty="0"/>
              <a:t>With OVERWRITE, any previous contents of the partition (or whole table if not partitioned) are </a:t>
            </a:r>
            <a:r>
              <a:rPr lang="en-US" dirty="0" smtClean="0"/>
              <a:t>replaced</a:t>
            </a:r>
            <a:endParaRPr lang="en-US" dirty="0"/>
          </a:p>
          <a:p>
            <a:pPr fontAlgn="base"/>
            <a:r>
              <a:rPr lang="en-US" dirty="0"/>
              <a:t>If you drop the keyword OVERWRITE or replace it with INTO, Hive appends the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138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suggests one common scenario where this feature is </a:t>
            </a:r>
            <a:r>
              <a:rPr lang="en-US" dirty="0" smtClean="0"/>
              <a:t>useful…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has been staged in a directory, exposed to Hive as an external table, and now you want to put it into the final, partitioned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A </a:t>
            </a:r>
            <a:r>
              <a:rPr lang="en-US" dirty="0"/>
              <a:t>workflow like this is also useful if you want the target table to have a different record format than the source table (e.g., a different field delimiter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is also the primary way data can be moved from a table or file having one storage format to one having a different storage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904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supports two partitioning models: static and </a:t>
            </a:r>
            <a:r>
              <a:rPr lang="en-US" dirty="0" smtClean="0"/>
              <a:t>dynamic</a:t>
            </a:r>
          </a:p>
          <a:p>
            <a:r>
              <a:rPr lang="en-US" dirty="0" smtClean="0"/>
              <a:t>When </a:t>
            </a:r>
            <a:r>
              <a:rPr lang="en-US" dirty="0"/>
              <a:t>either is used, queries are run against only a portion of the data, providing significant performance gains.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what type of partitioning should you use, and when?</a:t>
            </a:r>
          </a:p>
          <a:p>
            <a:r>
              <a:rPr lang="en-US" b="1" dirty="0"/>
              <a:t>Static Partitioning</a:t>
            </a:r>
            <a:r>
              <a:rPr lang="en-US" dirty="0"/>
              <a:t>—Used when the values for partition columns are known well in advance of loading the data into a Hive table</a:t>
            </a:r>
          </a:p>
          <a:p>
            <a:r>
              <a:rPr lang="en-US" b="1" dirty="0"/>
              <a:t>Dynamic Partitioning</a:t>
            </a:r>
            <a:r>
              <a:rPr lang="en-US" dirty="0"/>
              <a:t>—Used when the values for partition columns are known only during loading of the data into a Hive table 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35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let’s say you have a huge dataset accumulated over many </a:t>
            </a:r>
            <a:r>
              <a:rPr lang="en-US" dirty="0" smtClean="0"/>
              <a:t>years</a:t>
            </a:r>
          </a:p>
          <a:p>
            <a:r>
              <a:rPr lang="en-US" dirty="0" smtClean="0"/>
              <a:t>You </a:t>
            </a:r>
            <a:r>
              <a:rPr lang="en-US" dirty="0"/>
              <a:t>might be concerned about query performance against the Hive table created for this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You </a:t>
            </a:r>
            <a:r>
              <a:rPr lang="en-US" dirty="0"/>
              <a:t>could use one or more columns to partition the table created for this underlying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One </a:t>
            </a:r>
            <a:r>
              <a:rPr lang="en-US" dirty="0"/>
              <a:t>possibility would be to partition the data by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If </a:t>
            </a:r>
            <a:r>
              <a:rPr lang="en-US" dirty="0"/>
              <a:t>you already know that the data is nicely segregated by year before it’s loaded into Hive, static partitioning can be </a:t>
            </a:r>
            <a:r>
              <a:rPr lang="en-US" dirty="0" smtClean="0"/>
              <a:t>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869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what if the </a:t>
            </a:r>
            <a:r>
              <a:rPr lang="en-US" dirty="0"/>
              <a:t>year values are not known in advance of loading the data, and you want to avoid </a:t>
            </a:r>
            <a:r>
              <a:rPr lang="en-US" dirty="0" smtClean="0"/>
              <a:t>digging </a:t>
            </a:r>
            <a:r>
              <a:rPr lang="en-US" dirty="0"/>
              <a:t>into the data to extract year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In </a:t>
            </a:r>
            <a:r>
              <a:rPr lang="en-US" dirty="0"/>
              <a:t>this case, dynamic partitioning is the best approach.</a:t>
            </a:r>
          </a:p>
          <a:p>
            <a:r>
              <a:rPr lang="en-US" dirty="0"/>
              <a:t>The values of dynamic partition columns are known only at execution time of the data-load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Hive </a:t>
            </a:r>
            <a:r>
              <a:rPr lang="en-US" dirty="0"/>
              <a:t>automatically takes care of not only creating the partitions, but also loading the data into the correct </a:t>
            </a:r>
            <a:r>
              <a:rPr lang="en-US" dirty="0" smtClean="0"/>
              <a:t>partitions</a:t>
            </a:r>
          </a:p>
          <a:p>
            <a:r>
              <a:rPr lang="en-US" dirty="0" smtClean="0"/>
              <a:t>No </a:t>
            </a:r>
            <a:r>
              <a:rPr lang="en-US" dirty="0"/>
              <a:t>manual user intervention is required. 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columns are specified by a “PARTITIONED BY” clause in “CREATE TABLE”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For </a:t>
            </a:r>
            <a:r>
              <a:rPr lang="en-US" dirty="0"/>
              <a:t>each distinct set of partition column values, Hive creates a unique HDFS path and loads data into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29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33913</TotalTime>
  <Words>7769</Words>
  <Application>Microsoft Macintosh PowerPoint</Application>
  <PresentationFormat>On-screen Show (4:3)</PresentationFormat>
  <Paragraphs>1144</Paragraphs>
  <Slides>111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2" baseType="lpstr">
      <vt:lpstr>Clarity</vt:lpstr>
      <vt:lpstr>CS595—Big Data Technologies</vt:lpstr>
      <vt:lpstr>Hadoop For Big Data Management</vt:lpstr>
      <vt:lpstr>Hadoop For Big Data Management</vt:lpstr>
      <vt:lpstr>Hive</vt:lpstr>
      <vt:lpstr>Hadoop For Big Data Management</vt:lpstr>
      <vt:lpstr>Hive</vt:lpstr>
      <vt:lpstr>Hive Query Language (HIVEQL, HQL) Capabilities</vt:lpstr>
      <vt:lpstr>WordCount MapReduce Java API (Partial)</vt:lpstr>
      <vt:lpstr>WordCount HiveQL (Full)</vt:lpstr>
      <vt:lpstr>WordCount</vt:lpstr>
      <vt:lpstr>Hadoop For Big Data Management</vt:lpstr>
      <vt:lpstr>Hadoop For Big Data Management</vt:lpstr>
      <vt:lpstr>Hadoop For Big Data Management</vt:lpstr>
      <vt:lpstr>Hadoop For Big Data Management</vt:lpstr>
      <vt:lpstr>Relational Databases Versus Hive</vt:lpstr>
      <vt:lpstr>Relational Databases Versus Hive</vt:lpstr>
      <vt:lpstr>Hive Architecture</vt:lpstr>
      <vt:lpstr>Hive Architecture</vt:lpstr>
      <vt:lpstr>Hive Architecture</vt:lpstr>
      <vt:lpstr>Hive Architecture</vt:lpstr>
      <vt:lpstr>Hive Architecture</vt:lpstr>
      <vt:lpstr>Hive Architecture</vt:lpstr>
      <vt:lpstr>Hive Architecture</vt:lpstr>
      <vt:lpstr>Hive Architecture</vt:lpstr>
      <vt:lpstr>Hive Architecture</vt:lpstr>
      <vt:lpstr>How Do I Execute Hive Commands Interactively? Hive</vt:lpstr>
      <vt:lpstr>How Do I Execute Hive Commands Interactively? Hive</vt:lpstr>
      <vt:lpstr>How Do I Execute Hive Command Interactively? Beeline</vt:lpstr>
      <vt:lpstr>How Do I Execute Hive Commands From a File? </vt:lpstr>
      <vt:lpstr>How Do I Add Comments to My Hive Command Files?</vt:lpstr>
      <vt:lpstr>How to I Execute Some Setup Commands on Starting the Hive CLI?</vt:lpstr>
      <vt:lpstr>How Can I Execute a Single Hive Command from the Shell Command Line?</vt:lpstr>
      <vt:lpstr>How Can I Execute a Single Hive Command From the Shell Command Line?</vt:lpstr>
      <vt:lpstr>How Can I Execute a Shell Command From Hive CLI Interactive Mode?</vt:lpstr>
      <vt:lpstr>How Can I Execute Hadoop File System Commands From Hive CLI Interactive Mode?</vt:lpstr>
      <vt:lpstr>How Can We View and Modify Hive Configuration Parameters?</vt:lpstr>
      <vt:lpstr>How Can We View and Modify Hive Configuration Parameters?</vt:lpstr>
      <vt:lpstr>How to Know Which Database We Are Using?</vt:lpstr>
      <vt:lpstr>How Can I Print Column Headers For the Output of a Table Query?</vt:lpstr>
      <vt:lpstr>What is a Hive Database?</vt:lpstr>
      <vt:lpstr>What is a Hive Database?</vt:lpstr>
      <vt:lpstr>How Do I Create a Hive Database?</vt:lpstr>
      <vt:lpstr>How Do I Create a Hive Database?</vt:lpstr>
      <vt:lpstr>How Do I Create a Hive Database?</vt:lpstr>
      <vt:lpstr>How Do I Show Databases That Already Exist?</vt:lpstr>
      <vt:lpstr>How Do I Make a Database the Default in the Hive CLI Instead of “default”?</vt:lpstr>
      <vt:lpstr>What is a Hive Database Table?</vt:lpstr>
      <vt:lpstr>How Do I Create a Hive Table?</vt:lpstr>
      <vt:lpstr>How Do I Create a Hive Table?</vt:lpstr>
      <vt:lpstr>How Do I Create a Hive Table?</vt:lpstr>
      <vt:lpstr>How Do I Create a Hive Table?</vt:lpstr>
      <vt:lpstr>How Do I Create a Hive Table?</vt:lpstr>
      <vt:lpstr>What Are Internal Hive Tables?</vt:lpstr>
      <vt:lpstr>What Are External Hive Tables?</vt:lpstr>
      <vt:lpstr>What Are External Hive Tables? Example</vt:lpstr>
      <vt:lpstr>What Are External Hive Tables? Example</vt:lpstr>
      <vt:lpstr>What Are External Hive Tables? Example</vt:lpstr>
      <vt:lpstr>What Are External Hive Tables? Example</vt:lpstr>
      <vt:lpstr>What Data Types Can I Use to Specify Table Schemas?</vt:lpstr>
      <vt:lpstr>What Data Types Can I Use to Specify Table Schemas? Primitive Types</vt:lpstr>
      <vt:lpstr>What Data Types Can I Use to Specify Table Schemas? Primitive Types</vt:lpstr>
      <vt:lpstr>What Data Types Can I Use to Specify Table Schemas? Complex Types</vt:lpstr>
      <vt:lpstr>What Data Types Can I Use to Specify Table Schemas? Complex Types</vt:lpstr>
      <vt:lpstr>What Data Types Can I Use to Specify Table Schemas? Complex Types</vt:lpstr>
      <vt:lpstr>What Data Types Can I Use to Specify Table Schemas? Complex Types</vt:lpstr>
      <vt:lpstr>What Data Types Can I Use to Specify Table Schemas? Complex Types</vt:lpstr>
      <vt:lpstr>What Are Hive Storage Formats?</vt:lpstr>
      <vt:lpstr>What Are Hive Storage Formats?</vt:lpstr>
      <vt:lpstr>What is ORC Storage Format?</vt:lpstr>
      <vt:lpstr>What is ORC Storage Format?</vt:lpstr>
      <vt:lpstr>What is ORC Storage Format?</vt:lpstr>
      <vt:lpstr>What is ORC Storage Format?</vt:lpstr>
      <vt:lpstr>What is the Text File Encoding of Data Values?</vt:lpstr>
      <vt:lpstr>What is the Text File Encoding of Data Values?</vt:lpstr>
      <vt:lpstr>What is the Text File Encoding of Data Values?</vt:lpstr>
      <vt:lpstr>What is the Text File Encoding of Data Values?</vt:lpstr>
      <vt:lpstr>What is the Text File Encoding of Data Values?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How Do We Load Data Into Tables</vt:lpstr>
      <vt:lpstr>How Do We Load Data Into Hive Tables?</vt:lpstr>
      <vt:lpstr>How Do We Load Data Into Hive Tables?</vt:lpstr>
      <vt:lpstr>How Do We Load Data Into Hive Tables?</vt:lpstr>
      <vt:lpstr>How Do We Load Data Into Hive Tables?</vt:lpstr>
      <vt:lpstr>How Do We Load Data Into Hive Tables?</vt:lpstr>
      <vt:lpstr>PowerPoint Presentation</vt:lpstr>
      <vt:lpstr>How Do We Load Data Into Hive Tables?</vt:lpstr>
      <vt:lpstr>How Do We Load Data Into Hive Tables?</vt:lpstr>
      <vt:lpstr>How Do We Load Data Into Hive Tables?</vt:lpstr>
      <vt:lpstr>How Do We Load Data Into Hive Tables?</vt:lpstr>
      <vt:lpstr>How Do We Load Data Into Hive Tables?</vt:lpstr>
      <vt:lpstr>How Do We Load Data Into Hive Tables?</vt:lpstr>
      <vt:lpstr>How Do We Load Data Into Hive Tables?</vt:lpstr>
      <vt:lpstr>How Query Data From Hive Tables?</vt:lpstr>
      <vt:lpstr>How Query Data From Hive Tables?</vt:lpstr>
      <vt:lpstr>How Query Data From Hive Tables?</vt:lpstr>
      <vt:lpstr>How Query Data From Hive Tables?</vt:lpstr>
      <vt:lpstr>Computing With Column Values</vt:lpstr>
      <vt:lpstr>How Query Data From Hive Tables?</vt:lpstr>
      <vt:lpstr>How Query Data From Hive Tables?</vt:lpstr>
      <vt:lpstr>How Query Data From Hive Tables?</vt:lpstr>
    </vt:vector>
  </TitlesOfParts>
  <Company>BCBSA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Joseph Rosen</cp:lastModifiedBy>
  <cp:revision>440</cp:revision>
  <cp:lastPrinted>2017-02-09T14:20:26Z</cp:lastPrinted>
  <dcterms:created xsi:type="dcterms:W3CDTF">2016-12-18T19:56:54Z</dcterms:created>
  <dcterms:modified xsi:type="dcterms:W3CDTF">2018-02-01T21:52:05Z</dcterms:modified>
</cp:coreProperties>
</file>