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6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1" r:id="rId7"/>
    <p:sldId id="319" r:id="rId8"/>
    <p:sldId id="279" r:id="rId9"/>
    <p:sldId id="296" r:id="rId10"/>
    <p:sldId id="320" r:id="rId11"/>
    <p:sldId id="321" r:id="rId12"/>
    <p:sldId id="297" r:id="rId13"/>
    <p:sldId id="298" r:id="rId14"/>
    <p:sldId id="299" r:id="rId15"/>
    <p:sldId id="300" r:id="rId16"/>
    <p:sldId id="264" r:id="rId17"/>
    <p:sldId id="301" r:id="rId18"/>
    <p:sldId id="265" r:id="rId19"/>
    <p:sldId id="266" r:id="rId20"/>
    <p:sldId id="268" r:id="rId21"/>
    <p:sldId id="267" r:id="rId22"/>
    <p:sldId id="323" r:id="rId23"/>
    <p:sldId id="324" r:id="rId24"/>
    <p:sldId id="328" r:id="rId25"/>
    <p:sldId id="325" r:id="rId26"/>
    <p:sldId id="326" r:id="rId27"/>
    <p:sldId id="327" r:id="rId28"/>
    <p:sldId id="329" r:id="rId29"/>
    <p:sldId id="330" r:id="rId30"/>
    <p:sldId id="331" r:id="rId31"/>
    <p:sldId id="332" r:id="rId32"/>
    <p:sldId id="269" r:id="rId33"/>
    <p:sldId id="270" r:id="rId34"/>
    <p:sldId id="304" r:id="rId35"/>
    <p:sldId id="307" r:id="rId36"/>
    <p:sldId id="311" r:id="rId37"/>
    <p:sldId id="322" r:id="rId38"/>
    <p:sldId id="282" r:id="rId39"/>
    <p:sldId id="281" r:id="rId40"/>
    <p:sldId id="312" r:id="rId41"/>
    <p:sldId id="285" r:id="rId42"/>
    <p:sldId id="333" r:id="rId43"/>
    <p:sldId id="334" r:id="rId44"/>
    <p:sldId id="335" r:id="rId45"/>
    <p:sldId id="336" r:id="rId46"/>
    <p:sldId id="337" r:id="rId47"/>
    <p:sldId id="272" r:id="rId48"/>
    <p:sldId id="294" r:id="rId49"/>
    <p:sldId id="271" r:id="rId50"/>
    <p:sldId id="315" r:id="rId51"/>
    <p:sldId id="314" r:id="rId52"/>
    <p:sldId id="316" r:id="rId53"/>
    <p:sldId id="317" r:id="rId54"/>
    <p:sldId id="318" r:id="rId55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60" d="100"/>
          <a:sy n="60" d="100"/>
        </p:scale>
        <p:origin x="-2328" y="-5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2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6C263-635D-E845-89FE-DFC3009C9487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3AF4C-36FD-DE42-A6D6-2ED4D4A9E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0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FD25-770F-4100-B955-0FA7227EB24E}" type="datetimeFigureOut">
              <a:rPr lang="en-US" smtClean="0"/>
              <a:t>4/3/18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61B69-B60C-4C28-9B4D-2FDE71D22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82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61B69-B60C-4C28-9B4D-2FDE71D22B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1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FC28-F33D-1B43-BAB3-7B89A0F32007}" type="datetime1">
              <a:rPr lang="en-US" smtClean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4998-170E-1141-B7A5-3E7084A3F78D}" type="datetime1">
              <a:rPr lang="en-US" smtClean="0"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9A55-F75C-244A-B57F-11EA742C6C38}" type="datetime1">
              <a:rPr lang="en-US" smtClean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C335-74E8-614A-BC36-043BC42BF17C}" type="datetime1">
              <a:rPr lang="en-US" smtClean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924-BE91-0C4C-8923-B509346B76E4}" type="datetime1">
              <a:rPr lang="en-US" smtClean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73-5984-5641-8FB9-6FB011643467}" type="datetime1">
              <a:rPr lang="en-US" smtClean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CFD-2DEF-1B4A-A8FD-D9562B631AD7}" type="datetime1">
              <a:rPr lang="en-US" smtClean="0"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150B-A869-8B4D-A76D-9703773F1D64}" type="datetime1">
              <a:rPr lang="en-US" smtClean="0"/>
              <a:t>4/3/18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6F33-7330-254B-9034-97F6E9778D41}" type="datetime1">
              <a:rPr lang="en-US" smtClean="0"/>
              <a:t>4/3/18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9215-2CEC-604A-96B4-C42F2A7AC2D9}" type="datetime1">
              <a:rPr lang="en-US" smtClean="0"/>
              <a:t>4/3/18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4875-A437-D745-A188-6D58C38A8CA3}" type="datetime1">
              <a:rPr lang="en-US" smtClean="0"/>
              <a:t>4/3/18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814D-D008-9B41-A501-B1AED348AC2B}" type="datetime1">
              <a:rPr lang="en-US" smtClean="0"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E2E382D-18E8-734F-BF46-E669D302F08F}" type="datetime1">
              <a:rPr lang="en-US" smtClean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9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eg"/><Relationship Id="rId3" Type="http://schemas.microsoft.com/office/2007/relationships/hdphoto" Target="../media/hdphoto3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dirty="0" smtClean="0"/>
              <a:t>CS595—Big Data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12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Key/Value + Wide Column Store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HBase</a:t>
            </a:r>
            <a:r>
              <a:rPr lang="en-US" dirty="0" smtClean="0"/>
              <a:t> (Hadoop)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HBase</a:t>
            </a:r>
            <a:r>
              <a:rPr lang="en-US" dirty="0"/>
              <a:t> vs. RDBMS</a:t>
            </a:r>
            <a:br>
              <a:rPr lang="en-US" dirty="0"/>
            </a:b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</a:t>
            </a:fld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892466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5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HBase</a:t>
            </a:r>
            <a:r>
              <a:rPr lang="en-US" dirty="0"/>
              <a:t> vs. RDBMS</a:t>
            </a:r>
            <a:br>
              <a:rPr lang="en-US" dirty="0"/>
            </a:b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7" y="2477975"/>
            <a:ext cx="8496913" cy="30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59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Use Case Categories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12</a:t>
            </a:fld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7" t="11971" r="43009" b="33983"/>
          <a:stretch/>
        </p:blipFill>
        <p:spPr bwMode="auto">
          <a:xfrm>
            <a:off x="533400" y="1676400"/>
            <a:ext cx="7719848" cy="41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772400" y="3886200"/>
            <a:ext cx="10668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7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13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733550"/>
            <a:ext cx="89820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40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Exchange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14</a:t>
            </a:fld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652588"/>
            <a:ext cx="70389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39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Serving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15</a:t>
            </a:fld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528763"/>
            <a:ext cx="72294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74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store data in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Tables </a:t>
            </a:r>
            <a:r>
              <a:rPr lang="en-US" dirty="0"/>
              <a:t>are made of rows and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 </a:t>
            </a:r>
            <a:r>
              <a:rPr lang="en-US" dirty="0"/>
              <a:t>cells—the intersection of row and column coordinates—are </a:t>
            </a:r>
            <a:r>
              <a:rPr lang="en-US" dirty="0" smtClean="0"/>
              <a:t>versioned</a:t>
            </a:r>
          </a:p>
          <a:p>
            <a:r>
              <a:rPr lang="en-US" dirty="0" smtClean="0"/>
              <a:t>By </a:t>
            </a:r>
            <a:r>
              <a:rPr lang="en-US" dirty="0"/>
              <a:t>default, their version is a </a:t>
            </a:r>
            <a:r>
              <a:rPr lang="en-US" dirty="0" smtClean="0"/>
              <a:t>timestamp auto-assigned by </a:t>
            </a:r>
            <a:r>
              <a:rPr lang="en-US" dirty="0" err="1" smtClean="0"/>
              <a:t>HBase</a:t>
            </a:r>
            <a:r>
              <a:rPr lang="en-US" dirty="0" smtClean="0"/>
              <a:t> at the time of cell insertion</a:t>
            </a:r>
          </a:p>
          <a:p>
            <a:r>
              <a:rPr lang="en-US" dirty="0" smtClean="0"/>
              <a:t>A cell’s content is an </a:t>
            </a:r>
            <a:r>
              <a:rPr lang="en-US" dirty="0" err="1" smtClean="0"/>
              <a:t>uninterpreted</a:t>
            </a:r>
            <a:r>
              <a:rPr lang="en-US" dirty="0" smtClean="0"/>
              <a:t> array of bytes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01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Data Model Components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17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92343"/>
            <a:ext cx="8763000" cy="39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42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18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77771"/>
            <a:ext cx="7239000" cy="442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66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row keys are also byte </a:t>
            </a:r>
            <a:r>
              <a:rPr lang="en-US" dirty="0" smtClean="0"/>
              <a:t>arrays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/>
              <a:t>theoretically anything can serve as a row key, from strings to binary representations of long or even serialized data </a:t>
            </a:r>
            <a:r>
              <a:rPr lang="en-US" dirty="0" smtClean="0"/>
              <a:t>structures </a:t>
            </a:r>
          </a:p>
          <a:p>
            <a:r>
              <a:rPr lang="en-US" dirty="0" smtClean="0"/>
              <a:t>Table </a:t>
            </a:r>
            <a:r>
              <a:rPr lang="en-US" dirty="0"/>
              <a:t>rows are sorted by row key, aka the table’s primary key. The sort is </a:t>
            </a:r>
            <a:r>
              <a:rPr lang="en-US" dirty="0" smtClean="0"/>
              <a:t>byte-ordered</a:t>
            </a:r>
          </a:p>
          <a:p>
            <a:r>
              <a:rPr lang="en-US" dirty="0" smtClean="0"/>
              <a:t>All </a:t>
            </a:r>
            <a:r>
              <a:rPr lang="en-US" dirty="0"/>
              <a:t>table accesses are via the primary </a:t>
            </a:r>
            <a:r>
              <a:rPr lang="en-US" dirty="0" smtClean="0"/>
              <a:t>key, there are no secondary indexes</a:t>
            </a:r>
          </a:p>
          <a:p>
            <a:r>
              <a:rPr lang="en-US" dirty="0"/>
              <a:t>Row columns are grouped into </a:t>
            </a:r>
            <a:r>
              <a:rPr lang="en-US" i="1" dirty="0"/>
              <a:t>column </a:t>
            </a:r>
            <a:r>
              <a:rPr lang="en-US" i="1" dirty="0" smtClean="0"/>
              <a:t>families</a:t>
            </a:r>
          </a:p>
          <a:p>
            <a:r>
              <a:rPr lang="en-US" dirty="0" smtClean="0"/>
              <a:t>All column family members have a common prefix…</a:t>
            </a:r>
          </a:p>
          <a:p>
            <a:r>
              <a:rPr lang="en-US" dirty="0" smtClean="0"/>
              <a:t>Columns </a:t>
            </a:r>
            <a:r>
              <a:rPr lang="en-US" dirty="0" err="1" smtClean="0"/>
              <a:t>info:format</a:t>
            </a:r>
            <a:r>
              <a:rPr lang="en-US" dirty="0" smtClean="0"/>
              <a:t> and </a:t>
            </a:r>
            <a:r>
              <a:rPr lang="en-US" dirty="0" err="1" smtClean="0"/>
              <a:t>info:geo</a:t>
            </a:r>
            <a:r>
              <a:rPr lang="en-US" dirty="0" smtClean="0"/>
              <a:t> are both members of the info column family…</a:t>
            </a:r>
          </a:p>
          <a:p>
            <a:r>
              <a:rPr lang="en-US" dirty="0" smtClean="0"/>
              <a:t>While </a:t>
            </a:r>
            <a:r>
              <a:rPr lang="en-US" dirty="0" err="1" smtClean="0"/>
              <a:t>contents:image</a:t>
            </a:r>
            <a:r>
              <a:rPr lang="en-US" dirty="0" smtClean="0"/>
              <a:t> belongs to the contents family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2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Apache Hadoop has gained popularity </a:t>
            </a:r>
            <a:r>
              <a:rPr lang="en-US" dirty="0" smtClean="0"/>
              <a:t>for </a:t>
            </a:r>
            <a:r>
              <a:rPr lang="en-US" dirty="0"/>
              <a:t>storing, managing </a:t>
            </a:r>
            <a:r>
              <a:rPr lang="en-US" dirty="0" smtClean="0"/>
              <a:t>and processing high volume and high velocity data</a:t>
            </a:r>
          </a:p>
          <a:p>
            <a:r>
              <a:rPr lang="en-US" dirty="0" smtClean="0"/>
              <a:t>However, the Hadoop filesystem (HDFS) cannot handle random </a:t>
            </a:r>
            <a:r>
              <a:rPr lang="en-US" dirty="0"/>
              <a:t>writes and reads and </a:t>
            </a:r>
            <a:r>
              <a:rPr lang="en-US" dirty="0" smtClean="0"/>
              <a:t>cannot change </a:t>
            </a:r>
            <a:r>
              <a:rPr lang="en-US" dirty="0"/>
              <a:t>a </a:t>
            </a:r>
            <a:r>
              <a:rPr lang="en-US" dirty="0" smtClean="0"/>
              <a:t>file without rewriting it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is a NoSQL, column </a:t>
            </a:r>
            <a:r>
              <a:rPr lang="en-US" dirty="0" smtClean="0"/>
              <a:t>oriented database </a:t>
            </a:r>
            <a:r>
              <a:rPr lang="en-US" dirty="0"/>
              <a:t>built on top of H</a:t>
            </a:r>
            <a:r>
              <a:rPr lang="en-US" dirty="0" smtClean="0"/>
              <a:t>adoop </a:t>
            </a:r>
            <a:r>
              <a:rPr lang="en-US" dirty="0"/>
              <a:t>to overcome the drawbacks of HDFS as it allows </a:t>
            </a:r>
            <a:r>
              <a:rPr lang="en-US" dirty="0" smtClean="0"/>
              <a:t>fast random </a:t>
            </a:r>
            <a:r>
              <a:rPr lang="en-US" dirty="0"/>
              <a:t>writes and reads in an optimized </a:t>
            </a:r>
            <a:r>
              <a:rPr lang="en-US" dirty="0" smtClean="0"/>
              <a:t>way</a:t>
            </a:r>
          </a:p>
          <a:p>
            <a:r>
              <a:rPr lang="en-US" dirty="0" smtClean="0"/>
              <a:t>Also</a:t>
            </a:r>
            <a:r>
              <a:rPr lang="en-US" dirty="0"/>
              <a:t>, with exponentially growing </a:t>
            </a:r>
            <a:r>
              <a:rPr lang="en-US" dirty="0" smtClean="0"/>
              <a:t>data, relational </a:t>
            </a:r>
            <a:r>
              <a:rPr lang="en-US" dirty="0"/>
              <a:t>databases cannot handle the variety of data to render better </a:t>
            </a:r>
            <a:r>
              <a:rPr lang="en-US" dirty="0" smtClean="0"/>
              <a:t>performance</a:t>
            </a:r>
            <a:endParaRPr lang="en-US" dirty="0"/>
          </a:p>
          <a:p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provides scalability and partitioning for </a:t>
            </a:r>
            <a:r>
              <a:rPr lang="en-US" dirty="0" smtClean="0"/>
              <a:t>efficient </a:t>
            </a:r>
            <a:r>
              <a:rPr lang="en-US" dirty="0"/>
              <a:t>storage and </a:t>
            </a:r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26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table’s column families must be specified up front as part of the </a:t>
            </a:r>
            <a:r>
              <a:rPr lang="en-US" dirty="0" smtClean="0"/>
              <a:t>table schema definition</a:t>
            </a:r>
          </a:p>
          <a:p>
            <a:pPr fontAlgn="base"/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new column family members </a:t>
            </a:r>
            <a:r>
              <a:rPr lang="en-US" dirty="0" smtClean="0"/>
              <a:t>(new columns) can </a:t>
            </a:r>
            <a:r>
              <a:rPr lang="en-US" dirty="0"/>
              <a:t>be added on </a:t>
            </a:r>
            <a:r>
              <a:rPr lang="en-US" dirty="0" smtClean="0"/>
              <a:t>demand</a:t>
            </a:r>
          </a:p>
          <a:p>
            <a:pPr fontAlgn="base"/>
            <a:r>
              <a:rPr lang="en-US" dirty="0" smtClean="0"/>
              <a:t>For </a:t>
            </a:r>
            <a:r>
              <a:rPr lang="en-US" dirty="0"/>
              <a:t>example, a new column </a:t>
            </a:r>
            <a:r>
              <a:rPr lang="en-US" dirty="0" err="1"/>
              <a:t>info:camera</a:t>
            </a:r>
            <a:r>
              <a:rPr lang="en-US" dirty="0"/>
              <a:t> can be offered by a client as part of an update, and its value </a:t>
            </a:r>
            <a:r>
              <a:rPr lang="en-US" dirty="0" smtClean="0"/>
              <a:t>persisted</a:t>
            </a:r>
          </a:p>
          <a:p>
            <a:pPr lvl="1" fontAlgn="base"/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long as the column family info already exists on the </a:t>
            </a:r>
            <a:r>
              <a:rPr lang="en-US" dirty="0" smtClean="0"/>
              <a:t>table</a:t>
            </a:r>
            <a:endParaRPr lang="en-US" dirty="0"/>
          </a:p>
          <a:p>
            <a:pPr fontAlgn="base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column family members are stored together on the </a:t>
            </a:r>
            <a:r>
              <a:rPr lang="en-US" dirty="0" smtClean="0"/>
              <a:t>filesystem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5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tables are like those in an </a:t>
            </a:r>
            <a:r>
              <a:rPr lang="en-US" dirty="0" smtClean="0"/>
              <a:t>RDBMS except…</a:t>
            </a:r>
          </a:p>
          <a:p>
            <a:r>
              <a:rPr lang="en-US" dirty="0"/>
              <a:t>C</a:t>
            </a:r>
            <a:r>
              <a:rPr lang="en-US" dirty="0" smtClean="0"/>
              <a:t>ells </a:t>
            </a:r>
            <a:r>
              <a:rPr lang="en-US" dirty="0"/>
              <a:t>are </a:t>
            </a:r>
            <a:r>
              <a:rPr lang="en-US" dirty="0" smtClean="0"/>
              <a:t>versioned</a:t>
            </a:r>
          </a:p>
          <a:p>
            <a:r>
              <a:rPr lang="en-US" dirty="0"/>
              <a:t>R</a:t>
            </a:r>
            <a:r>
              <a:rPr lang="en-US" dirty="0" smtClean="0"/>
              <a:t>ows </a:t>
            </a:r>
            <a:r>
              <a:rPr lang="en-US" dirty="0"/>
              <a:t>are </a:t>
            </a:r>
            <a:r>
              <a:rPr lang="en-US" dirty="0" smtClean="0"/>
              <a:t>sorted</a:t>
            </a:r>
          </a:p>
          <a:p>
            <a:r>
              <a:rPr lang="en-US" dirty="0"/>
              <a:t>C</a:t>
            </a:r>
            <a:r>
              <a:rPr lang="en-US" dirty="0" smtClean="0"/>
              <a:t>olumns </a:t>
            </a:r>
            <a:r>
              <a:rPr lang="en-US" dirty="0"/>
              <a:t>can be added on the fly by the client as long as the column family they belong to </a:t>
            </a:r>
            <a:r>
              <a:rPr lang="en-US" dirty="0" smtClean="0"/>
              <a:t>preexists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5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hbase</a:t>
            </a:r>
            <a:r>
              <a:rPr lang="en-US" dirty="0" smtClean="0"/>
              <a:t> shell</a:t>
            </a:r>
          </a:p>
          <a:p>
            <a:pPr marL="0" indent="0">
              <a:buNone/>
            </a:pPr>
            <a:r>
              <a:rPr lang="mr-IN" dirty="0" smtClean="0"/>
              <a:t>hbase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you have started </a:t>
            </a:r>
            <a:r>
              <a:rPr lang="en-US" dirty="0" err="1"/>
              <a:t>HBase</a:t>
            </a:r>
            <a:r>
              <a:rPr lang="en-US" dirty="0"/>
              <a:t>, you can access the database </a:t>
            </a:r>
            <a:r>
              <a:rPr lang="en-US" dirty="0" smtClean="0"/>
              <a:t>interactively by </a:t>
            </a:r>
            <a:r>
              <a:rPr lang="en-US" dirty="0"/>
              <a:t>using the </a:t>
            </a:r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7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HBase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identifying tables and columns need to be quoted</a:t>
            </a:r>
          </a:p>
          <a:p>
            <a:r>
              <a:rPr lang="en-US" dirty="0"/>
              <a:t>There is no need to quote constants</a:t>
            </a:r>
          </a:p>
          <a:p>
            <a:r>
              <a:rPr lang="en-US" dirty="0"/>
              <a:t>Command parameters are separated using commas</a:t>
            </a:r>
          </a:p>
          <a:p>
            <a:r>
              <a:rPr lang="en-US" dirty="0"/>
              <a:t>To run a command after typing it in the shell hit enter key</a:t>
            </a:r>
          </a:p>
          <a:p>
            <a:r>
              <a:rPr lang="en-US" dirty="0"/>
              <a:t>Double quoting is required when you need to use binary keys or values in </a:t>
            </a:r>
            <a:r>
              <a:rPr lang="en-US" dirty="0" smtClean="0"/>
              <a:t>the shell</a:t>
            </a:r>
          </a:p>
          <a:p>
            <a:r>
              <a:rPr lang="en-US" dirty="0"/>
              <a:t>To separate keys and values you use the =&gt; character</a:t>
            </a:r>
          </a:p>
          <a:p>
            <a:r>
              <a:rPr lang="en-US" dirty="0"/>
              <a:t>To specify a key you use predefined constants like NAME, VERSIONS </a:t>
            </a:r>
            <a:r>
              <a:rPr lang="en-US" dirty="0" smtClean="0"/>
              <a:t>and COMPRESSIONS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2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HBase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get help and see all commands, use the help  command</a:t>
            </a:r>
          </a:p>
          <a:p>
            <a:r>
              <a:rPr lang="en-US" dirty="0"/>
              <a:t>To get help on a specific command, use help "command”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hbase</a:t>
            </a:r>
            <a:r>
              <a:rPr lang="en-US" dirty="0"/>
              <a:t>&gt; help "create"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92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its simplest form the create command is used to create a table by specifying </a:t>
            </a:r>
            <a:r>
              <a:rPr lang="en-US" dirty="0" smtClean="0"/>
              <a:t>the table </a:t>
            </a:r>
            <a:r>
              <a:rPr lang="en-US" dirty="0"/>
              <a:t>name and column </a:t>
            </a:r>
            <a:r>
              <a:rPr lang="en-US" dirty="0" smtClean="0"/>
              <a:t>family</a:t>
            </a:r>
          </a:p>
          <a:p>
            <a:r>
              <a:rPr lang="en-US" dirty="0" smtClean="0"/>
              <a:t>To </a:t>
            </a:r>
            <a:r>
              <a:rPr lang="en-US" dirty="0"/>
              <a:t>reduce disk space used for storing data it </a:t>
            </a:r>
            <a:r>
              <a:rPr lang="en-US" dirty="0" smtClean="0"/>
              <a:t>is advisable </a:t>
            </a:r>
            <a:r>
              <a:rPr lang="en-US" dirty="0"/>
              <a:t>to use short column family names.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because storage of each </a:t>
            </a:r>
            <a:r>
              <a:rPr lang="en-US" dirty="0" smtClean="0"/>
              <a:t>value happens </a:t>
            </a:r>
            <a:r>
              <a:rPr lang="en-US" dirty="0"/>
              <a:t>in a fully qualified </a:t>
            </a:r>
            <a:r>
              <a:rPr lang="en-US" dirty="0" smtClean="0"/>
              <a:t>manner</a:t>
            </a:r>
          </a:p>
          <a:p>
            <a:r>
              <a:rPr lang="en-US" dirty="0" smtClean="0"/>
              <a:t>Frequent </a:t>
            </a:r>
            <a:r>
              <a:rPr lang="en-US" dirty="0"/>
              <a:t>change of column names and use </a:t>
            </a:r>
            <a:r>
              <a:rPr lang="en-US" dirty="0" smtClean="0"/>
              <a:t>of many </a:t>
            </a:r>
            <a:r>
              <a:rPr lang="en-US" dirty="0"/>
              <a:t>column families is not good </a:t>
            </a:r>
            <a:r>
              <a:rPr lang="en-US" dirty="0" smtClean="0"/>
              <a:t>practice</a:t>
            </a:r>
          </a:p>
          <a:p>
            <a:r>
              <a:rPr lang="en-US" dirty="0" smtClean="0"/>
              <a:t>A </a:t>
            </a:r>
            <a:r>
              <a:rPr lang="en-US" dirty="0"/>
              <a:t>compromise design is to have a few column families then you can </a:t>
            </a:r>
            <a:r>
              <a:rPr lang="en-US" dirty="0" smtClean="0"/>
              <a:t>have many </a:t>
            </a:r>
            <a:r>
              <a:rPr lang="en-US" dirty="0"/>
              <a:t>columns in each family.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format of naming columns is to specify </a:t>
            </a:r>
            <a:r>
              <a:rPr lang="en-US" dirty="0" smtClean="0"/>
              <a:t>the column </a:t>
            </a:r>
            <a:r>
              <a:rPr lang="en-US" dirty="0"/>
              <a:t>family then the column name (</a:t>
            </a:r>
            <a:r>
              <a:rPr lang="en-US" dirty="0" err="1"/>
              <a:t>family:qualifier</a:t>
            </a:r>
            <a:r>
              <a:rPr lang="en-US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9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command that creates a table with two column families is shown </a:t>
            </a:r>
            <a:r>
              <a:rPr lang="en-US" dirty="0" smtClean="0"/>
              <a:t>below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‘courses’ ‘</a:t>
            </a:r>
            <a:r>
              <a:rPr lang="en-US" dirty="0" err="1"/>
              <a:t>hadoop</a:t>
            </a:r>
            <a:r>
              <a:rPr lang="en-US" dirty="0"/>
              <a:t>’ ‘programming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add columns in each column family the </a:t>
            </a:r>
            <a:r>
              <a:rPr lang="en-US" dirty="0" smtClean="0"/>
              <a:t>command is </a:t>
            </a:r>
            <a:r>
              <a:rPr lang="en-US" dirty="0"/>
              <a:t>enhanced as shown </a:t>
            </a:r>
            <a:r>
              <a:rPr lang="en-US" dirty="0" smtClean="0"/>
              <a:t>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‘courses’ ‘</a:t>
            </a:r>
            <a:r>
              <a:rPr lang="en-US" dirty="0" err="1"/>
              <a:t>hadoop:spark</a:t>
            </a:r>
            <a:r>
              <a:rPr lang="en-US" dirty="0"/>
              <a:t>’, ‘</a:t>
            </a:r>
            <a:r>
              <a:rPr lang="en-US" dirty="0" err="1"/>
              <a:t>programming:java</a:t>
            </a:r>
            <a:r>
              <a:rPr lang="en-US" dirty="0"/>
              <a:t>’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07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allows you to have multiple versions of a </a:t>
            </a:r>
            <a:r>
              <a:rPr lang="en-US" dirty="0" smtClean="0"/>
              <a:t>row</a:t>
            </a:r>
          </a:p>
          <a:p>
            <a:r>
              <a:rPr lang="en-US" dirty="0" smtClean="0"/>
              <a:t>This </a:t>
            </a:r>
            <a:r>
              <a:rPr lang="en-US" dirty="0"/>
              <a:t>arises because </a:t>
            </a:r>
            <a:r>
              <a:rPr lang="en-US" dirty="0" smtClean="0"/>
              <a:t>data changes </a:t>
            </a:r>
            <a:r>
              <a:rPr lang="en-US" dirty="0"/>
              <a:t>are not applied in place, instead a change results in a new </a:t>
            </a:r>
            <a:r>
              <a:rPr lang="en-US" dirty="0" smtClean="0"/>
              <a:t>version</a:t>
            </a:r>
          </a:p>
          <a:p>
            <a:r>
              <a:rPr lang="en-US" dirty="0" smtClean="0"/>
              <a:t>To control how </a:t>
            </a:r>
            <a:r>
              <a:rPr lang="en-US" dirty="0"/>
              <a:t>this happens you specify the number of versions or time to live (TTL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any of these settings are exceeded rows are removed when data </a:t>
            </a:r>
            <a:r>
              <a:rPr lang="en-US" dirty="0" smtClean="0"/>
              <a:t>compaction is done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mr-IN" dirty="0" smtClean="0"/>
              <a:t>t</a:t>
            </a:r>
            <a:r>
              <a:rPr lang="en-US" dirty="0" smtClean="0"/>
              <a:t>1</a:t>
            </a:r>
            <a:r>
              <a:rPr lang="mr-IN" dirty="0" smtClean="0"/>
              <a:t>, ’</a:t>
            </a:r>
            <a:r>
              <a:rPr lang="en-US" dirty="0" smtClean="0"/>
              <a:t>f1’</a:t>
            </a:r>
            <a:r>
              <a:rPr lang="mr-IN" dirty="0" smtClean="0"/>
              <a:t>, </a:t>
            </a:r>
            <a:r>
              <a:rPr lang="mr-IN" dirty="0"/>
              <a:t>{NAME </a:t>
            </a:r>
            <a:r>
              <a:rPr lang="en-US" dirty="0" smtClean="0"/>
              <a:t>=&gt;</a:t>
            </a:r>
            <a:r>
              <a:rPr lang="mr-IN" dirty="0" smtClean="0"/>
              <a:t> ’</a:t>
            </a:r>
            <a:r>
              <a:rPr lang="en-US" dirty="0" smtClean="0"/>
              <a:t>f2’</a:t>
            </a:r>
            <a:r>
              <a:rPr lang="mr-IN" dirty="0" smtClean="0"/>
              <a:t>, </a:t>
            </a:r>
            <a:r>
              <a:rPr lang="mr-IN" dirty="0"/>
              <a:t>VERSIONS </a:t>
            </a:r>
            <a:r>
              <a:rPr lang="en-US" dirty="0" smtClean="0"/>
              <a:t>=&gt;</a:t>
            </a:r>
            <a:r>
              <a:rPr lang="mr-IN" dirty="0" smtClean="0"/>
              <a:t> </a:t>
            </a:r>
            <a:r>
              <a:rPr lang="en-US" dirty="0"/>
              <a:t>3</a:t>
            </a:r>
            <a:r>
              <a:rPr lang="mr-IN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4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Data into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you’re using </a:t>
            </a:r>
            <a:r>
              <a:rPr lang="en-US" dirty="0" err="1"/>
              <a:t>HBase</a:t>
            </a:r>
            <a:r>
              <a:rPr lang="en-US" dirty="0"/>
              <a:t>, then you likely have data sets that are TBs in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As </a:t>
            </a:r>
            <a:r>
              <a:rPr lang="en-US" dirty="0"/>
              <a:t>a result, you’ll </a:t>
            </a:r>
            <a:r>
              <a:rPr lang="en-US" dirty="0" smtClean="0"/>
              <a:t>never actually </a:t>
            </a:r>
            <a:r>
              <a:rPr lang="en-US" dirty="0"/>
              <a:t>insert data </a:t>
            </a:r>
            <a:r>
              <a:rPr lang="en-US" dirty="0" smtClean="0"/>
              <a:t>manually</a:t>
            </a:r>
          </a:p>
          <a:p>
            <a:r>
              <a:rPr lang="en-US" dirty="0" smtClean="0"/>
              <a:t>However</a:t>
            </a:r>
            <a:r>
              <a:rPr lang="en-US" dirty="0"/>
              <a:t>, knowing how to insert data manually could prove useful </a:t>
            </a:r>
            <a:r>
              <a:rPr lang="en-US" dirty="0" smtClean="0"/>
              <a:t>at times</a:t>
            </a:r>
          </a:p>
          <a:p>
            <a:r>
              <a:rPr lang="en-US" dirty="0"/>
              <a:t>Put a cell ‘value’ at specified table/row/</a:t>
            </a:r>
            <a:r>
              <a:rPr lang="en-US" dirty="0" smtClean="0"/>
              <a:t>column: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PUT </a:t>
            </a:r>
            <a:r>
              <a:rPr lang="en-US" dirty="0"/>
              <a:t>'cars', 'row1', '</a:t>
            </a:r>
            <a:r>
              <a:rPr lang="en-US" dirty="0" err="1"/>
              <a:t>vi:make</a:t>
            </a:r>
            <a:r>
              <a:rPr lang="en-US" dirty="0"/>
              <a:t>', '</a:t>
            </a:r>
            <a:r>
              <a:rPr lang="en-US" dirty="0" err="1"/>
              <a:t>bmw</a:t>
            </a:r>
            <a:r>
              <a:rPr lang="en-US" dirty="0"/>
              <a:t>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80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Data From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get command allows you to get one row of data at a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You </a:t>
            </a:r>
            <a:r>
              <a:rPr lang="en-US" dirty="0"/>
              <a:t>can optionally limit the number </a:t>
            </a:r>
            <a:r>
              <a:rPr lang="en-US" dirty="0" smtClean="0"/>
              <a:t>of columns returned</a:t>
            </a:r>
            <a:endParaRPr lang="en-US" dirty="0"/>
          </a:p>
          <a:p>
            <a:r>
              <a:rPr lang="en-US" dirty="0"/>
              <a:t>We’ll start by getting all columns in </a:t>
            </a:r>
            <a:r>
              <a:rPr lang="en-US" dirty="0" smtClean="0"/>
              <a:t>row1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GET </a:t>
            </a:r>
            <a:r>
              <a:rPr lang="en-US" dirty="0"/>
              <a:t>'cars', '</a:t>
            </a:r>
            <a:r>
              <a:rPr lang="en-US" dirty="0" smtClean="0"/>
              <a:t>row1’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get one specific column include the COLUMN option.</a:t>
            </a:r>
          </a:p>
          <a:p>
            <a:pPr marL="0" indent="0">
              <a:buNone/>
            </a:pPr>
            <a:r>
              <a:rPr lang="en-US" dirty="0" smtClean="0"/>
              <a:t>	GET </a:t>
            </a:r>
            <a:r>
              <a:rPr lang="en-US" dirty="0"/>
              <a:t>'cars', 'row1', {COLUMN =&gt; '</a:t>
            </a:r>
            <a:r>
              <a:rPr lang="en-US" dirty="0" err="1"/>
              <a:t>vi:model</a:t>
            </a:r>
            <a:r>
              <a:rPr lang="en-US" dirty="0"/>
              <a:t>'}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also get two or more columns by passing an array of columns.</a:t>
            </a:r>
          </a:p>
          <a:p>
            <a:pPr marL="0" indent="0">
              <a:buNone/>
            </a:pPr>
            <a:r>
              <a:rPr lang="en-US" dirty="0" smtClean="0"/>
              <a:t>	GET </a:t>
            </a:r>
            <a:r>
              <a:rPr lang="en-US" dirty="0"/>
              <a:t>'cars', 'row1', {COLUMN =&gt; ['</a:t>
            </a:r>
            <a:r>
              <a:rPr lang="en-US" dirty="0" err="1"/>
              <a:t>vi:model</a:t>
            </a:r>
            <a:r>
              <a:rPr lang="en-US" dirty="0"/>
              <a:t>', '</a:t>
            </a:r>
            <a:r>
              <a:rPr lang="en-US" dirty="0" err="1"/>
              <a:t>vi:year</a:t>
            </a:r>
            <a:r>
              <a:rPr lang="en-US" dirty="0"/>
              <a:t>']}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2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provides real-time read or write access to data in </a:t>
            </a:r>
            <a:r>
              <a:rPr lang="en-US" dirty="0" smtClean="0"/>
              <a:t>HDFS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can </a:t>
            </a:r>
            <a:r>
              <a:rPr lang="en-US" dirty="0" smtClean="0"/>
              <a:t>be referred </a:t>
            </a:r>
            <a:r>
              <a:rPr lang="en-US" dirty="0"/>
              <a:t>to as a data store instead of a </a:t>
            </a:r>
            <a:r>
              <a:rPr lang="en-US" dirty="0" smtClean="0"/>
              <a:t>database…</a:t>
            </a:r>
          </a:p>
          <a:p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it misses out on some </a:t>
            </a:r>
            <a:r>
              <a:rPr lang="en-US" dirty="0" smtClean="0"/>
              <a:t>important features </a:t>
            </a:r>
            <a:r>
              <a:rPr lang="en-US" dirty="0"/>
              <a:t>of traditional </a:t>
            </a:r>
            <a:r>
              <a:rPr lang="en-US" dirty="0" smtClean="0"/>
              <a:t>RDBMs…</a:t>
            </a:r>
          </a:p>
          <a:p>
            <a:r>
              <a:rPr lang="en-US" dirty="0" smtClean="0"/>
              <a:t>Like typed </a:t>
            </a:r>
            <a:r>
              <a:rPr lang="en-US" dirty="0"/>
              <a:t>columns, triggers, </a:t>
            </a:r>
            <a:r>
              <a:rPr lang="en-US" dirty="0" smtClean="0"/>
              <a:t>an advanced (SQL) query language and </a:t>
            </a:r>
            <a:r>
              <a:rPr lang="en-US" dirty="0"/>
              <a:t>secondary </a:t>
            </a:r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7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Data From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Selectively query the contents of a table</a:t>
            </a:r>
          </a:p>
          <a:p>
            <a:r>
              <a:rPr lang="en-US" dirty="0"/>
              <a:t>P</a:t>
            </a:r>
            <a:r>
              <a:rPr lang="en-US" dirty="0" smtClean="0"/>
              <a:t>ass </a:t>
            </a:r>
            <a:r>
              <a:rPr lang="en-US" dirty="0"/>
              <a:t>table name and optionally a dictionary of </a:t>
            </a:r>
            <a:r>
              <a:rPr lang="en-US" dirty="0" smtClean="0"/>
              <a:t>scanner specifications</a:t>
            </a:r>
          </a:p>
          <a:p>
            <a:r>
              <a:rPr lang="en-US" dirty="0" smtClean="0"/>
              <a:t>Scanner </a:t>
            </a:r>
            <a:r>
              <a:rPr lang="en-US" dirty="0"/>
              <a:t>specifications may include one or more of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TIMERANGE</a:t>
            </a:r>
            <a:r>
              <a:rPr lang="en-US" dirty="0"/>
              <a:t>, FILTER, LIMIT, STARTROW, STOPROW, TIMESTAMP</a:t>
            </a:r>
            <a:r>
              <a:rPr lang="en-US" dirty="0" smtClean="0"/>
              <a:t>, MAXLENGTH, COLUMNS</a:t>
            </a:r>
            <a:r>
              <a:rPr lang="en-US" dirty="0"/>
              <a:t>, </a:t>
            </a:r>
            <a:r>
              <a:rPr lang="en-US" dirty="0" smtClean="0"/>
              <a:t>CACHE</a:t>
            </a:r>
          </a:p>
          <a:p>
            <a:r>
              <a:rPr lang="en-US" dirty="0" smtClean="0"/>
              <a:t>If </a:t>
            </a:r>
            <a:r>
              <a:rPr lang="en-US" dirty="0"/>
              <a:t>no columns are specified, all columns will </a:t>
            </a:r>
            <a:r>
              <a:rPr lang="en-US" dirty="0" smtClean="0"/>
              <a:t>be scanned</a:t>
            </a:r>
          </a:p>
          <a:p>
            <a:r>
              <a:rPr lang="en-US" dirty="0" smtClean="0"/>
              <a:t>To </a:t>
            </a:r>
            <a:r>
              <a:rPr lang="en-US" dirty="0"/>
              <a:t>scan all members of a column family, leave the qualifier empty as </a:t>
            </a:r>
            <a:r>
              <a:rPr lang="en-US" dirty="0" smtClean="0"/>
              <a:t>in ‘</a:t>
            </a:r>
            <a:r>
              <a:rPr lang="en-US" dirty="0" err="1" smtClean="0"/>
              <a:t>col_family</a:t>
            </a:r>
            <a:r>
              <a:rPr lang="en-US" dirty="0"/>
              <a:t>: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6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Data From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We’ll start with a basic scan that returns all columns in the cars table.</a:t>
            </a:r>
          </a:p>
          <a:p>
            <a:pPr marL="0" indent="0">
              <a:buNone/>
            </a:pPr>
            <a:r>
              <a:rPr lang="en-US" sz="2000" dirty="0" smtClean="0"/>
              <a:t>	SCAN </a:t>
            </a:r>
            <a:r>
              <a:rPr lang="en-US" sz="2000" dirty="0"/>
              <a:t>'</a:t>
            </a:r>
            <a:r>
              <a:rPr lang="en-US" sz="2000" dirty="0" smtClean="0"/>
              <a:t>cars’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The next scan we’ll run will limit our results to the make column qualifier.</a:t>
            </a:r>
          </a:p>
          <a:p>
            <a:pPr marL="0" indent="0">
              <a:buNone/>
            </a:pPr>
            <a:r>
              <a:rPr lang="en-US" sz="2000" dirty="0" smtClean="0"/>
              <a:t>	SCAN </a:t>
            </a:r>
            <a:r>
              <a:rPr lang="en-US" sz="2000" dirty="0"/>
              <a:t>'cars', {COLUMNS =&gt; ['</a:t>
            </a:r>
            <a:r>
              <a:rPr lang="en-US" sz="2000" dirty="0" err="1"/>
              <a:t>vi:make</a:t>
            </a:r>
            <a:r>
              <a:rPr lang="en-US" sz="2000" dirty="0"/>
              <a:t>']}</a:t>
            </a:r>
            <a:endParaRPr lang="en-US" sz="2000" dirty="0" smtClean="0"/>
          </a:p>
          <a:p>
            <a:endParaRPr lang="en-US" sz="2000" dirty="0" smtClean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dirty="0"/>
              <a:t>If you have a particularly large result set, you can limit the number of rows returned with the </a:t>
            </a:r>
            <a:r>
              <a:rPr lang="en-US" sz="2000" dirty="0" smtClean="0"/>
              <a:t>LIMIT option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SCAN </a:t>
            </a:r>
            <a:r>
              <a:rPr lang="en-US" sz="2000" dirty="0"/>
              <a:t>'cars', {COLUMNS =&gt; ['</a:t>
            </a:r>
            <a:r>
              <a:rPr lang="en-US" sz="2000" dirty="0" err="1"/>
              <a:t>vi:make</a:t>
            </a:r>
            <a:r>
              <a:rPr lang="en-US" sz="2000" dirty="0"/>
              <a:t>'], LIMIT =&gt; </a:t>
            </a:r>
            <a:r>
              <a:rPr lang="en-US" sz="2000" dirty="0" smtClean="0"/>
              <a:t>4}</a:t>
            </a:r>
            <a:endParaRPr lang="en-US" sz="2000" dirty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11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Tables are automatically partitioned horizontally by </a:t>
            </a:r>
            <a:r>
              <a:rPr lang="en-US" dirty="0" err="1"/>
              <a:t>HBase</a:t>
            </a:r>
            <a:r>
              <a:rPr lang="en-US" dirty="0"/>
              <a:t> into </a:t>
            </a:r>
            <a:r>
              <a:rPr lang="en-US" i="1" dirty="0" smtClean="0"/>
              <a:t>regions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region comprises a subset of a table’s </a:t>
            </a:r>
            <a:r>
              <a:rPr lang="en-US" dirty="0" smtClean="0"/>
              <a:t>rows</a:t>
            </a:r>
          </a:p>
          <a:p>
            <a:r>
              <a:rPr lang="en-US" dirty="0" smtClean="0"/>
              <a:t>A </a:t>
            </a:r>
            <a:r>
              <a:rPr lang="en-US" dirty="0"/>
              <a:t>region is denoted by the table it belongs to, its first row (inclusive), and its last row (</a:t>
            </a:r>
            <a:r>
              <a:rPr lang="en-US" dirty="0" smtClean="0"/>
              <a:t>exclusive)</a:t>
            </a:r>
          </a:p>
          <a:p>
            <a:r>
              <a:rPr lang="en-US" dirty="0" smtClean="0"/>
              <a:t>Initially</a:t>
            </a:r>
            <a:r>
              <a:rPr lang="en-US" dirty="0"/>
              <a:t>, a table comprises a single region, but as the region grows it eventually crosses a configurable size </a:t>
            </a:r>
            <a:r>
              <a:rPr lang="en-US" dirty="0" smtClean="0"/>
              <a:t>threshold…</a:t>
            </a:r>
          </a:p>
          <a:p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/>
              <a:t>which point it splits at a row boundary into two new regions of approximately equal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Until </a:t>
            </a:r>
            <a:r>
              <a:rPr lang="en-US" dirty="0"/>
              <a:t>this first split happens, all loading will be against the single server hosting the original </a:t>
            </a:r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60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 err="1" smtClean="0"/>
              <a:t>Scability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</a:t>
            </a:r>
            <a:r>
              <a:rPr lang="en-US" dirty="0"/>
              <a:t>the table grows, the number of its regions </a:t>
            </a:r>
            <a:r>
              <a:rPr lang="en-US" dirty="0" smtClean="0"/>
              <a:t>grows</a:t>
            </a:r>
          </a:p>
          <a:p>
            <a:r>
              <a:rPr lang="en-US" dirty="0" smtClean="0"/>
              <a:t>Regions </a:t>
            </a:r>
            <a:r>
              <a:rPr lang="en-US" dirty="0"/>
              <a:t>are the units that get distributed over an </a:t>
            </a:r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smtClean="0"/>
              <a:t>cluster</a:t>
            </a:r>
          </a:p>
          <a:p>
            <a:r>
              <a:rPr lang="en-US" dirty="0" smtClean="0"/>
              <a:t>In </a:t>
            </a:r>
            <a:r>
              <a:rPr lang="en-US" dirty="0"/>
              <a:t>this way, a table that is too big for any one server can be carried by a cluster of servers, with each node hosting a subset of the table’s total </a:t>
            </a:r>
            <a:r>
              <a:rPr lang="en-US" dirty="0" smtClean="0"/>
              <a:t>regions</a:t>
            </a:r>
          </a:p>
          <a:p>
            <a:r>
              <a:rPr lang="en-US" dirty="0" smtClean="0"/>
              <a:t>This </a:t>
            </a:r>
            <a:r>
              <a:rPr lang="en-US" dirty="0"/>
              <a:t>is also the means by which the loading on a table gets </a:t>
            </a:r>
            <a:r>
              <a:rPr lang="en-US" dirty="0" smtClean="0"/>
              <a:t>distributed</a:t>
            </a:r>
          </a:p>
          <a:p>
            <a:r>
              <a:rPr lang="en-US" dirty="0" smtClean="0"/>
              <a:t>The </a:t>
            </a:r>
            <a:r>
              <a:rPr lang="en-US" dirty="0"/>
              <a:t>online set of sorted regions comprises the table’s total content.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50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Scalability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dirty="0"/>
              <a:t>A continuous, sorted set of rows that are stored together is referred to as a region (subset of table 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34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9229" r="16247"/>
          <a:stretch/>
        </p:blipFill>
        <p:spPr bwMode="auto">
          <a:xfrm>
            <a:off x="804041" y="2590594"/>
            <a:ext cx="7196959" cy="411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243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Scalability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35</a:t>
            </a:fld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600200"/>
            <a:ext cx="88582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35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HFile</a:t>
            </a:r>
            <a:r>
              <a:rPr lang="en-US" dirty="0" smtClean="0"/>
              <a:t> Physical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36</a:t>
            </a:fld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13628" r="3711"/>
          <a:stretch/>
        </p:blipFill>
        <p:spPr bwMode="auto">
          <a:xfrm>
            <a:off x="76200" y="1600200"/>
            <a:ext cx="8975834" cy="481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5867400"/>
            <a:ext cx="1752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48600" y="5867400"/>
            <a:ext cx="12573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this is why </a:t>
            </a:r>
            <a:r>
              <a:rPr lang="en-US" dirty="0" err="1" smtClean="0"/>
              <a:t>HBase</a:t>
            </a:r>
            <a:r>
              <a:rPr lang="en-US" dirty="0" smtClean="0"/>
              <a:t> is described as a column store</a:t>
            </a:r>
          </a:p>
          <a:p>
            <a:r>
              <a:rPr lang="en-US" dirty="0" smtClean="0"/>
              <a:t>Each region holds an ordered subset of a table’s rows </a:t>
            </a:r>
          </a:p>
          <a:p>
            <a:r>
              <a:rPr lang="en-US" dirty="0" smtClean="0"/>
              <a:t>Within a region each column family is stored separately (in an </a:t>
            </a:r>
            <a:r>
              <a:rPr lang="en-US" dirty="0" err="1" smtClean="0"/>
              <a:t>HFile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 queries on just one column family of a table result in faster lookups and also the need to scan less data</a:t>
            </a:r>
          </a:p>
          <a:p>
            <a:r>
              <a:rPr lang="en-US" dirty="0" smtClean="0"/>
              <a:t>Queries that span regions can be parallelized to the extent that regions are stored across multiple nodes (region servers)</a:t>
            </a:r>
          </a:p>
          <a:p>
            <a:r>
              <a:rPr lang="en-US" dirty="0" smtClean="0"/>
              <a:t>Tables can grow to terabytes and more while no region will grow to beyond a configured maximum size before automatic </a:t>
            </a:r>
            <a:r>
              <a:rPr lang="en-US" dirty="0" err="1" smtClean="0"/>
              <a:t>resharding</a:t>
            </a:r>
            <a:r>
              <a:rPr lang="en-US" dirty="0" smtClean="0"/>
              <a:t> occurs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67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Scalability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38</a:t>
            </a:fld>
            <a:endParaRPr lang="en-US" dirty="0"/>
          </a:p>
        </p:txBody>
      </p:sp>
      <p:pic>
        <p:nvPicPr>
          <p:cNvPr id="21506" name="Picture 2" descr="hbas 0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32754"/>
            <a:ext cx="8039100" cy="51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739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Table Storage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600200"/>
            <a:ext cx="3429000" cy="4876800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a database with a fixed schema, you have to store NULLs where there is no </a:t>
            </a:r>
            <a:r>
              <a:rPr lang="en-US" dirty="0" smtClean="0"/>
              <a:t>value</a:t>
            </a:r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for </a:t>
            </a:r>
            <a:r>
              <a:rPr lang="en-US" dirty="0" err="1" smtClean="0"/>
              <a:t>HBase</a:t>
            </a:r>
            <a:r>
              <a:rPr lang="en-US" dirty="0" smtClean="0"/>
              <a:t> you </a:t>
            </a:r>
            <a:r>
              <a:rPr lang="en-US" dirty="0"/>
              <a:t>simply omit the whole </a:t>
            </a:r>
            <a:r>
              <a:rPr lang="en-US" dirty="0" smtClean="0"/>
              <a:t>column…</a:t>
            </a:r>
          </a:p>
          <a:p>
            <a:r>
              <a:rPr lang="en-US" dirty="0"/>
              <a:t>I</a:t>
            </a:r>
            <a:r>
              <a:rPr lang="en-US" dirty="0" smtClean="0"/>
              <a:t>n other words, NULLs do </a:t>
            </a:r>
            <a:r>
              <a:rPr lang="en-US" dirty="0"/>
              <a:t>not </a:t>
            </a:r>
            <a:r>
              <a:rPr lang="en-US" dirty="0" smtClean="0"/>
              <a:t>occupy </a:t>
            </a:r>
            <a:r>
              <a:rPr lang="en-US" dirty="0"/>
              <a:t>any storage </a:t>
            </a: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39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88399"/>
            <a:ext cx="4953000" cy="491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6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Strongly </a:t>
            </a:r>
            <a:r>
              <a:rPr lang="en-US" dirty="0"/>
              <a:t>consistent </a:t>
            </a:r>
            <a:r>
              <a:rPr lang="en-US" dirty="0" smtClean="0"/>
              <a:t>reads/writes</a:t>
            </a:r>
          </a:p>
          <a:p>
            <a:pPr lvl="1"/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is not an "eventually consistent" </a:t>
            </a:r>
            <a:r>
              <a:rPr lang="en-US" dirty="0" smtClean="0"/>
              <a:t>data store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makes it very suitable for tasks such as high-speed counter </a:t>
            </a:r>
            <a:r>
              <a:rPr lang="en-US" dirty="0" smtClean="0"/>
              <a:t>aggregation</a:t>
            </a:r>
            <a:endParaRPr lang="en-US" dirty="0"/>
          </a:p>
          <a:p>
            <a:r>
              <a:rPr lang="en-US" dirty="0"/>
              <a:t>Automatic </a:t>
            </a:r>
            <a:r>
              <a:rPr lang="en-US" dirty="0" err="1" smtClean="0"/>
              <a:t>sharding</a:t>
            </a:r>
            <a:endParaRPr lang="en-US" dirty="0" smtClean="0"/>
          </a:p>
          <a:p>
            <a:pPr lvl="1"/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tables are distributed on the cluster via regions, and regions are automatically split and re-distributed as your data grows.</a:t>
            </a:r>
          </a:p>
          <a:p>
            <a:r>
              <a:rPr lang="en-US" dirty="0"/>
              <a:t>Automatic </a:t>
            </a:r>
            <a:r>
              <a:rPr lang="en-US" dirty="0" smtClean="0"/>
              <a:t>failover</a:t>
            </a:r>
            <a:endParaRPr lang="en-US" dirty="0"/>
          </a:p>
          <a:p>
            <a:r>
              <a:rPr lang="en-US" dirty="0"/>
              <a:t>Hadoop/HDFS </a:t>
            </a:r>
            <a:r>
              <a:rPr lang="en-US" dirty="0" smtClean="0"/>
              <a:t>Integration</a:t>
            </a:r>
          </a:p>
          <a:p>
            <a:pPr lvl="1"/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supports HDFS out of the box as its distributed file system.</a:t>
            </a:r>
          </a:p>
          <a:p>
            <a:r>
              <a:rPr lang="en-US" dirty="0" smtClean="0"/>
              <a:t>MapReduce</a:t>
            </a:r>
          </a:p>
          <a:p>
            <a:pPr lvl="1"/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supports massively parallelized processing via MapReduce for using </a:t>
            </a:r>
            <a:r>
              <a:rPr lang="en-US" dirty="0" err="1"/>
              <a:t>HBase</a:t>
            </a:r>
            <a:r>
              <a:rPr lang="en-US" dirty="0"/>
              <a:t> as both source and </a:t>
            </a:r>
            <a:r>
              <a:rPr lang="en-US" dirty="0" smtClean="0"/>
              <a:t>sink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5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Access Operations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40</a:t>
            </a:fld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2" t="26644" r="4078"/>
          <a:stretch/>
        </p:blipFill>
        <p:spPr bwMode="auto">
          <a:xfrm>
            <a:off x="685800" y="2362200"/>
            <a:ext cx="8198069" cy="368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31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ACID </a:t>
            </a:r>
            <a:r>
              <a:rPr lang="en-US" b="1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smtClean="0"/>
              <a:t>is not </a:t>
            </a:r>
            <a:r>
              <a:rPr lang="en-US" dirty="0"/>
              <a:t>ACID-compliant, but does guarantee certain specific </a:t>
            </a:r>
            <a:r>
              <a:rPr lang="en-US" dirty="0" smtClean="0"/>
              <a:t>properties…</a:t>
            </a:r>
            <a:endParaRPr lang="en-US" dirty="0"/>
          </a:p>
          <a:p>
            <a:r>
              <a:rPr lang="en-US" dirty="0" smtClean="0"/>
              <a:t>All changes are </a:t>
            </a:r>
            <a:r>
              <a:rPr lang="en-US" dirty="0"/>
              <a:t>atomic within a </a:t>
            </a:r>
            <a:r>
              <a:rPr lang="en-US" dirty="0" smtClean="0"/>
              <a:t>row</a:t>
            </a:r>
          </a:p>
          <a:p>
            <a:r>
              <a:rPr lang="en-US" dirty="0" smtClean="0"/>
              <a:t>Any </a:t>
            </a:r>
            <a:r>
              <a:rPr lang="en-US" dirty="0"/>
              <a:t>put will either </a:t>
            </a:r>
            <a:r>
              <a:rPr lang="en-US" dirty="0" smtClean="0"/>
              <a:t>wholly </a:t>
            </a:r>
            <a:r>
              <a:rPr lang="en-US" dirty="0"/>
              <a:t>succeed or </a:t>
            </a:r>
            <a:r>
              <a:rPr lang="en-US" dirty="0" smtClean="0"/>
              <a:t>wholly fail</a:t>
            </a:r>
            <a:endParaRPr lang="en-US" dirty="0"/>
          </a:p>
          <a:p>
            <a:r>
              <a:rPr lang="en-US" dirty="0" smtClean="0"/>
              <a:t>But API calls that change several </a:t>
            </a:r>
            <a:r>
              <a:rPr lang="en-US" dirty="0"/>
              <a:t>rows will </a:t>
            </a:r>
            <a:r>
              <a:rPr lang="en-US" dirty="0" smtClean="0"/>
              <a:t>not be </a:t>
            </a:r>
            <a:r>
              <a:rPr lang="en-US" dirty="0"/>
              <a:t>atomic across the multiple </a:t>
            </a:r>
            <a:r>
              <a:rPr lang="en-US" dirty="0" smtClean="0"/>
              <a:t>rows</a:t>
            </a:r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rows returned via any access API will consist of a complete </a:t>
            </a:r>
            <a:r>
              <a:rPr lang="en-US" dirty="0" smtClean="0"/>
              <a:t>(consistent) row </a:t>
            </a:r>
            <a:r>
              <a:rPr lang="en-US" dirty="0"/>
              <a:t>that existed at some point in the table's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00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Phoxnix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Phoenix takes your SQL query, compiles it into a series of </a:t>
            </a:r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smtClean="0"/>
              <a:t>scans to </a:t>
            </a:r>
            <a:r>
              <a:rPr lang="en-US" dirty="0"/>
              <a:t>produce </a:t>
            </a:r>
            <a:r>
              <a:rPr lang="en-US" dirty="0" smtClean="0"/>
              <a:t>JDBC </a:t>
            </a:r>
            <a:r>
              <a:rPr lang="en-US" dirty="0"/>
              <a:t>result </a:t>
            </a:r>
            <a:r>
              <a:rPr lang="en-US" dirty="0" smtClean="0"/>
              <a:t>sets</a:t>
            </a:r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of the </a:t>
            </a:r>
            <a:r>
              <a:rPr lang="en-US" dirty="0" err="1"/>
              <a:t>HBase</a:t>
            </a:r>
            <a:r>
              <a:rPr lang="en-US" dirty="0"/>
              <a:t> API, along with coprocessors and custom filters, results in performance on the order of milliseconds for small queries, or seconds for tens of millions of rows.</a:t>
            </a:r>
          </a:p>
        </p:txBody>
      </p:sp>
    </p:spTree>
    <p:extLst>
      <p:ext uri="{BB962C8B-B14F-4D97-AF65-F5344CB8AC3E}">
        <p14:creationId xmlns:p14="http://schemas.microsoft.com/office/powerpoint/2010/main" val="1306594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Phoenix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SQL </a:t>
            </a:r>
            <a:r>
              <a:rPr lang="en-US" dirty="0" smtClean="0"/>
              <a:t>Extension for </a:t>
            </a:r>
            <a:r>
              <a:rPr lang="en-US" dirty="0" err="1" smtClean="0"/>
              <a:t>Hbase</a:t>
            </a:r>
            <a:endParaRPr lang="en-US" dirty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a SQL interface for managing data in </a:t>
            </a:r>
            <a:r>
              <a:rPr lang="en-US" dirty="0" err="1" smtClean="0"/>
              <a:t>Hbase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Large </a:t>
            </a:r>
            <a:r>
              <a:rPr lang="en-US" dirty="0"/>
              <a:t>subset of SQL:1999 mandatory </a:t>
            </a:r>
            <a:r>
              <a:rPr lang="en-US" dirty="0" smtClean="0"/>
              <a:t>feature set.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tables, insert and update data and perform low-latency point lookups through </a:t>
            </a:r>
            <a:r>
              <a:rPr lang="en-US" dirty="0" smtClean="0"/>
              <a:t>JDBC.</a:t>
            </a:r>
          </a:p>
          <a:p>
            <a:pPr lvl="1"/>
            <a:r>
              <a:rPr lang="en-US" dirty="0" smtClean="0"/>
              <a:t>Phoenix </a:t>
            </a:r>
            <a:r>
              <a:rPr lang="en-US" dirty="0"/>
              <a:t>JDBC driver easily embeddable in any app that supports JDBC.</a:t>
            </a:r>
          </a:p>
          <a:p>
            <a:r>
              <a:rPr lang="en-US" dirty="0"/>
              <a:t>Phoenix Makes </a:t>
            </a:r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smtClean="0"/>
              <a:t>Better</a:t>
            </a:r>
          </a:p>
          <a:p>
            <a:pPr lvl="1"/>
            <a:r>
              <a:rPr lang="en-US" dirty="0" smtClean="0"/>
              <a:t>Oriented </a:t>
            </a:r>
            <a:r>
              <a:rPr lang="en-US" dirty="0"/>
              <a:t>toward online / semi-transactional </a:t>
            </a:r>
            <a:r>
              <a:rPr lang="en-US" dirty="0" smtClean="0"/>
              <a:t>apps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erformance </a:t>
            </a:r>
            <a:r>
              <a:rPr lang="en-US" dirty="0"/>
              <a:t>on the order of milliseconds for small queries, or seconds for tens of millions of rows.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93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Phoenix: Current Capabilities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685800"/>
            <a:ext cx="8928100" cy="547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2601" r="46759"/>
          <a:stretch/>
        </p:blipFill>
        <p:spPr>
          <a:xfrm>
            <a:off x="1905000" y="2514600"/>
            <a:ext cx="5867400" cy="39985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1200" y="1981200"/>
            <a:ext cx="139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5527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Phoenix Provides Familiar SQL Constructs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057400"/>
            <a:ext cx="9144000" cy="38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81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Phoenix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Phoenix Performance Characterization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Suitable </a:t>
            </a:r>
            <a:r>
              <a:rPr lang="en-US" dirty="0"/>
              <a:t>for 10s of thousands of point-lookups per </a:t>
            </a:r>
            <a:r>
              <a:rPr lang="en-US" dirty="0" smtClean="0"/>
              <a:t>second</a:t>
            </a:r>
          </a:p>
          <a:p>
            <a:pPr lvl="1"/>
            <a:r>
              <a:rPr lang="en-US" dirty="0" smtClean="0"/>
              <a:t>Suitable </a:t>
            </a:r>
            <a:r>
              <a:rPr lang="en-US" dirty="0"/>
              <a:t>for thousands of aggregations / filtered searches per </a:t>
            </a:r>
            <a:r>
              <a:rPr lang="en-US" dirty="0" smtClean="0"/>
              <a:t>second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extremely high concurrency.</a:t>
            </a:r>
          </a:p>
          <a:p>
            <a:r>
              <a:rPr lang="en-US" dirty="0" smtClean="0"/>
              <a:t>Performance </a:t>
            </a:r>
            <a:r>
              <a:rPr lang="en-US" dirty="0"/>
              <a:t>characteristics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</a:t>
            </a:r>
            <a:r>
              <a:rPr lang="en-US" dirty="0"/>
              <a:t>point lookups in </a:t>
            </a:r>
            <a:r>
              <a:rPr lang="en-US" dirty="0" smtClean="0"/>
              <a:t>milliseconds</a:t>
            </a:r>
          </a:p>
          <a:p>
            <a:pPr lvl="1"/>
            <a:r>
              <a:rPr lang="en-US" dirty="0" smtClean="0"/>
              <a:t>Aggregation </a:t>
            </a:r>
            <a:r>
              <a:rPr lang="en-US" dirty="0"/>
              <a:t>and Top-N queries in a few seconds over large datasets.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71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made up of an </a:t>
            </a:r>
            <a:r>
              <a:rPr lang="en-US" dirty="0" err="1"/>
              <a:t>HBase</a:t>
            </a:r>
            <a:r>
              <a:rPr lang="en-US" dirty="0"/>
              <a:t> </a:t>
            </a:r>
            <a:r>
              <a:rPr lang="en-US" i="1" dirty="0"/>
              <a:t>master</a:t>
            </a:r>
            <a:r>
              <a:rPr lang="en-US" dirty="0"/>
              <a:t> node orchestrating a cluster of one or more </a:t>
            </a:r>
            <a:r>
              <a:rPr lang="en-US" i="1" dirty="0" err="1"/>
              <a:t>regionserver</a:t>
            </a:r>
            <a:r>
              <a:rPr lang="en-US" dirty="0"/>
              <a:t> </a:t>
            </a:r>
            <a:r>
              <a:rPr lang="en-US" dirty="0" smtClean="0"/>
              <a:t>workers</a:t>
            </a:r>
          </a:p>
          <a:p>
            <a:r>
              <a:rPr lang="en-US" dirty="0" smtClean="0"/>
              <a:t>The </a:t>
            </a:r>
            <a:r>
              <a:rPr lang="en-US" dirty="0" err="1"/>
              <a:t>HBase</a:t>
            </a:r>
            <a:r>
              <a:rPr lang="en-US" dirty="0"/>
              <a:t> master is responsible for </a:t>
            </a:r>
            <a:r>
              <a:rPr lang="en-US" dirty="0" smtClean="0"/>
              <a:t>assigning </a:t>
            </a:r>
            <a:r>
              <a:rPr lang="en-US" dirty="0"/>
              <a:t>regions to registered </a:t>
            </a:r>
            <a:r>
              <a:rPr lang="en-US" dirty="0" err="1"/>
              <a:t>regionservers</a:t>
            </a:r>
            <a:r>
              <a:rPr lang="en-US" dirty="0"/>
              <a:t>, and for recovering </a:t>
            </a:r>
            <a:r>
              <a:rPr lang="en-US" dirty="0" err="1"/>
              <a:t>regionserver</a:t>
            </a:r>
            <a:r>
              <a:rPr lang="en-US" dirty="0"/>
              <a:t> </a:t>
            </a:r>
            <a:r>
              <a:rPr lang="en-US" dirty="0" smtClean="0"/>
              <a:t>failures</a:t>
            </a:r>
          </a:p>
          <a:p>
            <a:r>
              <a:rPr lang="en-US" dirty="0" smtClean="0"/>
              <a:t>The </a:t>
            </a:r>
            <a:r>
              <a:rPr lang="en-US" dirty="0" err="1"/>
              <a:t>regionservers</a:t>
            </a:r>
            <a:r>
              <a:rPr lang="en-US" dirty="0"/>
              <a:t> carry zero or more regions and </a:t>
            </a:r>
            <a:r>
              <a:rPr lang="en-US" dirty="0" smtClean="0"/>
              <a:t>handle client </a:t>
            </a:r>
            <a:r>
              <a:rPr lang="en-US" dirty="0"/>
              <a:t>read/write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They </a:t>
            </a:r>
            <a:r>
              <a:rPr lang="en-US" dirty="0"/>
              <a:t>also manage region splits, informing the </a:t>
            </a:r>
            <a:r>
              <a:rPr lang="en-US" dirty="0" err="1"/>
              <a:t>HBase</a:t>
            </a:r>
            <a:r>
              <a:rPr lang="en-US" dirty="0"/>
              <a:t> master about the new </a:t>
            </a:r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57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Logical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48</a:t>
            </a:fld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8"/>
          <a:stretch/>
        </p:blipFill>
        <p:spPr bwMode="auto">
          <a:xfrm>
            <a:off x="533400" y="1666875"/>
            <a:ext cx="8249917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433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smtClean="0"/>
              <a:t>Physical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49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70" y="1567380"/>
            <a:ext cx="4904230" cy="495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89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/>
              <a:t>Client API: </a:t>
            </a:r>
            <a:r>
              <a:rPr lang="en-US" dirty="0" err="1"/>
              <a:t>HBase</a:t>
            </a:r>
            <a:r>
              <a:rPr lang="en-US" dirty="0"/>
              <a:t> supports an easy to use Java API for programmatic access.</a:t>
            </a:r>
          </a:p>
          <a:p>
            <a:r>
              <a:rPr lang="en-US" dirty="0"/>
              <a:t>Thrift/REST API: </a:t>
            </a:r>
            <a:r>
              <a:rPr lang="en-US" dirty="0" err="1"/>
              <a:t>HBase</a:t>
            </a:r>
            <a:r>
              <a:rPr lang="en-US" dirty="0"/>
              <a:t> also supports Thrift and REST for non-Java front-ends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48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 err="1" smtClean="0"/>
              <a:t>HMaster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50</a:t>
            </a:fld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1785"/>
          <a:stretch/>
        </p:blipFill>
        <p:spPr bwMode="auto">
          <a:xfrm>
            <a:off x="179242" y="1828800"/>
            <a:ext cx="8812358" cy="431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541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51</a:t>
            </a:fld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1"/>
          <a:stretch/>
        </p:blipFill>
        <p:spPr bwMode="auto">
          <a:xfrm>
            <a:off x="228600" y="2128237"/>
            <a:ext cx="8686800" cy="396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90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(Coordinator)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52</a:t>
            </a:fld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" t="12742"/>
          <a:stretch/>
        </p:blipFill>
        <p:spPr bwMode="auto">
          <a:xfrm>
            <a:off x="228600" y="2101244"/>
            <a:ext cx="8763000" cy="408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265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Meta Table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53</a:t>
            </a:fld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6" r="3609"/>
          <a:stretch/>
        </p:blipFill>
        <p:spPr bwMode="auto">
          <a:xfrm>
            <a:off x="228600" y="1946038"/>
            <a:ext cx="8839200" cy="41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4676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Meta Table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54</a:t>
            </a:fld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1"/>
          <a:stretch/>
        </p:blipFill>
        <p:spPr bwMode="auto">
          <a:xfrm>
            <a:off x="0" y="1962247"/>
            <a:ext cx="8991600" cy="40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2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Consider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HBase</a:t>
            </a:r>
            <a:r>
              <a:rPr lang="en-US" dirty="0"/>
              <a:t> isn’t suitable for every problem.</a:t>
            </a:r>
          </a:p>
          <a:p>
            <a:r>
              <a:rPr lang="en-US" dirty="0"/>
              <a:t>First, make sure you have enough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have hundreds of millions or billions of rows, then </a:t>
            </a:r>
            <a:r>
              <a:rPr lang="en-US" dirty="0" err="1"/>
              <a:t>HBase</a:t>
            </a:r>
            <a:r>
              <a:rPr lang="en-US" dirty="0"/>
              <a:t> is a good </a:t>
            </a:r>
            <a:r>
              <a:rPr lang="en-US" dirty="0" smtClean="0"/>
              <a:t>candidate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only have a few thousand/million rows, then using a traditional RDBMS might be a better </a:t>
            </a:r>
            <a:r>
              <a:rPr lang="en-US" dirty="0" smtClean="0"/>
              <a:t>choice…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ue </a:t>
            </a:r>
            <a:r>
              <a:rPr lang="en-US" dirty="0"/>
              <a:t>to the fact that all of your data might wind up on a single node (or two) and the rest of the cluster may be sitting </a:t>
            </a:r>
            <a:r>
              <a:rPr lang="en-US" dirty="0" smtClean="0"/>
              <a:t>idle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sure you can live without all the extra features that an RDBMS </a:t>
            </a:r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Such as typed </a:t>
            </a:r>
            <a:r>
              <a:rPr lang="en-US" dirty="0"/>
              <a:t>columns, secondary indexes, transactions, advanced query languages, </a:t>
            </a:r>
            <a:r>
              <a:rPr lang="en-US" dirty="0" smtClean="0"/>
              <a:t>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9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Consider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application built against an RDBMS cannot be "ported" to </a:t>
            </a:r>
            <a:r>
              <a:rPr lang="en-US" dirty="0" err="1"/>
              <a:t>HBase</a:t>
            </a:r>
            <a:r>
              <a:rPr lang="en-US" dirty="0"/>
              <a:t> by simply changing a JDBC driver, for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Consider </a:t>
            </a:r>
            <a:r>
              <a:rPr lang="en-US" dirty="0"/>
              <a:t>moving from an RDBMS to </a:t>
            </a:r>
            <a:r>
              <a:rPr lang="en-US" dirty="0" smtClean="0"/>
              <a:t>using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as a complete redesign as opposed to a </a:t>
            </a:r>
            <a:r>
              <a:rPr lang="en-US" dirty="0" smtClean="0"/>
              <a:t>port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7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vs.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37677"/>
              </p:ext>
            </p:extLst>
          </p:nvPr>
        </p:nvGraphicFramePr>
        <p:xfrm>
          <a:off x="457200" y="2066925"/>
          <a:ext cx="8343900" cy="3902655"/>
        </p:xfrm>
        <a:graphic>
          <a:graphicData uri="http://schemas.openxmlformats.org/drawingml/2006/table">
            <a:tbl>
              <a:tblPr/>
              <a:tblGrid>
                <a:gridCol w="4171950"/>
                <a:gridCol w="4171950"/>
              </a:tblGrid>
              <a:tr h="773955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</a:rPr>
                        <a:t>HDFS</a:t>
                      </a:r>
                    </a:p>
                  </a:txBody>
                  <a:tcPr marL="95250" marR="9525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</a:rPr>
                        <a:t>HBase</a:t>
                      </a:r>
                    </a:p>
                  </a:txBody>
                  <a:tcPr marL="95250" marR="9525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423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Distributed file system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Built on top of HDFS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23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No fast data lookups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Fast data lookups via indexed files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23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Latency : 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Latency : low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23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Only sequential access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Random access via hash tables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28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HBase</a:t>
            </a:r>
            <a:r>
              <a:rPr lang="en-US" dirty="0" smtClean="0"/>
              <a:t> vs. RDBMS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</a:t>
            </a:fld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70023"/>
            <a:ext cx="8808407" cy="387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464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pptB0B1.tmp</Template>
  <TotalTime>60531</TotalTime>
  <Words>2009</Words>
  <Application>Microsoft Macintosh PowerPoint</Application>
  <PresentationFormat>On-screen Show (4:3)</PresentationFormat>
  <Paragraphs>340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Clarity</vt:lpstr>
      <vt:lpstr>CS595—Big Data Technologies</vt:lpstr>
      <vt:lpstr>HBase</vt:lpstr>
      <vt:lpstr>HBase</vt:lpstr>
      <vt:lpstr>HBase Features</vt:lpstr>
      <vt:lpstr>HBase Features</vt:lpstr>
      <vt:lpstr>When to Consider HBase</vt:lpstr>
      <vt:lpstr>When to Consider HBase</vt:lpstr>
      <vt:lpstr>HDFS vs. HBase</vt:lpstr>
      <vt:lpstr>HBase vs. RDBMS Summary</vt:lpstr>
      <vt:lpstr>HBase vs. RDBMS Details</vt:lpstr>
      <vt:lpstr>HBase vs. RDBMS Details</vt:lpstr>
      <vt:lpstr>Main Use Case Categories</vt:lpstr>
      <vt:lpstr>Time Series Data</vt:lpstr>
      <vt:lpstr>Information Exchange</vt:lpstr>
      <vt:lpstr>Content Serving</vt:lpstr>
      <vt:lpstr>HBase Data Model</vt:lpstr>
      <vt:lpstr>HBase Data Model Components</vt:lpstr>
      <vt:lpstr>HBase Data Model</vt:lpstr>
      <vt:lpstr>HBase Data Model</vt:lpstr>
      <vt:lpstr>HBase Data Model</vt:lpstr>
      <vt:lpstr>HBase Data Model</vt:lpstr>
      <vt:lpstr>HBase Shell</vt:lpstr>
      <vt:lpstr>Using the HBase Shell</vt:lpstr>
      <vt:lpstr>Using the HBase Shell</vt:lpstr>
      <vt:lpstr>Create a Table</vt:lpstr>
      <vt:lpstr>Create a Table</vt:lpstr>
      <vt:lpstr>Create a Table</vt:lpstr>
      <vt:lpstr>Put Data into a Table</vt:lpstr>
      <vt:lpstr>Get Data From a Table</vt:lpstr>
      <vt:lpstr>Scan Data From a Table</vt:lpstr>
      <vt:lpstr>Scan Data From a Table</vt:lpstr>
      <vt:lpstr>HBase Scalability</vt:lpstr>
      <vt:lpstr>HBase Scability</vt:lpstr>
      <vt:lpstr>HBase Scalability</vt:lpstr>
      <vt:lpstr>HBase Scalability</vt:lpstr>
      <vt:lpstr>HFile Physical View</vt:lpstr>
      <vt:lpstr>HBase Scalability</vt:lpstr>
      <vt:lpstr>HBase Scalability</vt:lpstr>
      <vt:lpstr>Sparse Table Storage</vt:lpstr>
      <vt:lpstr>Basic Data Access Operations</vt:lpstr>
      <vt:lpstr>ACID Properties</vt:lpstr>
      <vt:lpstr>Apache Phoxnix</vt:lpstr>
      <vt:lpstr>Apache Phoenix</vt:lpstr>
      <vt:lpstr>Apache Phoenix: Current Capabilities</vt:lpstr>
      <vt:lpstr>Phoenix Provides Familiar SQL Constructs</vt:lpstr>
      <vt:lpstr>Phoenix Performance</vt:lpstr>
      <vt:lpstr>HBase Architecture</vt:lpstr>
      <vt:lpstr>HBase Logical Architecture</vt:lpstr>
      <vt:lpstr>HBase Physical Architecture</vt:lpstr>
      <vt:lpstr>HBase HMaster</vt:lpstr>
      <vt:lpstr>Regions</vt:lpstr>
      <vt:lpstr>Zookeeper (Coordinator)</vt:lpstr>
      <vt:lpstr>HBase Meta Table</vt:lpstr>
      <vt:lpstr>HBase Meta Table</vt:lpstr>
    </vt:vector>
  </TitlesOfParts>
  <Company>BCBSA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Joseph Rosen</cp:lastModifiedBy>
  <cp:revision>902</cp:revision>
  <cp:lastPrinted>2017-04-05T20:34:48Z</cp:lastPrinted>
  <dcterms:created xsi:type="dcterms:W3CDTF">2016-12-18T19:56:54Z</dcterms:created>
  <dcterms:modified xsi:type="dcterms:W3CDTF">2018-04-04T01:17:36Z</dcterms:modified>
</cp:coreProperties>
</file>