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wdp" ContentType="image/vnd.ms-photo"/>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756" r:id="rId1"/>
  </p:sldMasterIdLst>
  <p:notesMasterIdLst>
    <p:notesMasterId r:id="rId84"/>
  </p:notesMasterIdLst>
  <p:handoutMasterIdLst>
    <p:handoutMasterId r:id="rId85"/>
  </p:handoutMasterIdLst>
  <p:sldIdLst>
    <p:sldId id="256" r:id="rId2"/>
    <p:sldId id="409" r:id="rId3"/>
    <p:sldId id="405" r:id="rId4"/>
    <p:sldId id="406" r:id="rId5"/>
    <p:sldId id="407" r:id="rId6"/>
    <p:sldId id="408" r:id="rId7"/>
    <p:sldId id="411" r:id="rId8"/>
    <p:sldId id="410" r:id="rId9"/>
    <p:sldId id="306" r:id="rId10"/>
    <p:sldId id="354" r:id="rId11"/>
    <p:sldId id="341" r:id="rId12"/>
    <p:sldId id="305" r:id="rId13"/>
    <p:sldId id="394" r:id="rId14"/>
    <p:sldId id="395" r:id="rId15"/>
    <p:sldId id="396" r:id="rId16"/>
    <p:sldId id="398" r:id="rId17"/>
    <p:sldId id="399" r:id="rId18"/>
    <p:sldId id="273" r:id="rId19"/>
    <p:sldId id="274" r:id="rId20"/>
    <p:sldId id="275" r:id="rId21"/>
    <p:sldId id="369" r:id="rId22"/>
    <p:sldId id="311" r:id="rId23"/>
    <p:sldId id="312" r:id="rId24"/>
    <p:sldId id="280" r:id="rId25"/>
    <p:sldId id="314" r:id="rId26"/>
    <p:sldId id="357" r:id="rId27"/>
    <p:sldId id="287" r:id="rId28"/>
    <p:sldId id="401" r:id="rId29"/>
    <p:sldId id="288" r:id="rId30"/>
    <p:sldId id="400" r:id="rId31"/>
    <p:sldId id="289" r:id="rId32"/>
    <p:sldId id="365" r:id="rId33"/>
    <p:sldId id="370" r:id="rId34"/>
    <p:sldId id="319" r:id="rId35"/>
    <p:sldId id="290" r:id="rId36"/>
    <p:sldId id="402" r:id="rId37"/>
    <p:sldId id="320" r:id="rId38"/>
    <p:sldId id="258" r:id="rId39"/>
    <p:sldId id="367" r:id="rId40"/>
    <p:sldId id="291" r:id="rId41"/>
    <p:sldId id="292" r:id="rId42"/>
    <p:sldId id="317" r:id="rId43"/>
    <p:sldId id="294" r:id="rId44"/>
    <p:sldId id="296" r:id="rId45"/>
    <p:sldId id="331" r:id="rId46"/>
    <p:sldId id="332" r:id="rId47"/>
    <p:sldId id="333" r:id="rId48"/>
    <p:sldId id="335" r:id="rId49"/>
    <p:sldId id="336" r:id="rId50"/>
    <p:sldId id="334" r:id="rId51"/>
    <p:sldId id="404" r:id="rId52"/>
    <p:sldId id="339" r:id="rId53"/>
    <p:sldId id="297" r:id="rId54"/>
    <p:sldId id="285" r:id="rId55"/>
    <p:sldId id="377" r:id="rId56"/>
    <p:sldId id="378" r:id="rId57"/>
    <p:sldId id="382" r:id="rId58"/>
    <p:sldId id="383" r:id="rId59"/>
    <p:sldId id="381" r:id="rId60"/>
    <p:sldId id="349" r:id="rId61"/>
    <p:sldId id="327" r:id="rId62"/>
    <p:sldId id="326" r:id="rId63"/>
    <p:sldId id="328" r:id="rId64"/>
    <p:sldId id="403" r:id="rId65"/>
    <p:sldId id="329" r:id="rId66"/>
    <p:sldId id="384" r:id="rId67"/>
    <p:sldId id="385" r:id="rId68"/>
    <p:sldId id="352" r:id="rId69"/>
    <p:sldId id="353" r:id="rId70"/>
    <p:sldId id="299" r:id="rId71"/>
    <p:sldId id="387" r:id="rId72"/>
    <p:sldId id="386" r:id="rId73"/>
    <p:sldId id="344" r:id="rId74"/>
    <p:sldId id="389" r:id="rId75"/>
    <p:sldId id="388" r:id="rId76"/>
    <p:sldId id="390" r:id="rId77"/>
    <p:sldId id="345" r:id="rId78"/>
    <p:sldId id="346" r:id="rId79"/>
    <p:sldId id="347" r:id="rId80"/>
    <p:sldId id="391" r:id="rId81"/>
    <p:sldId id="393" r:id="rId82"/>
    <p:sldId id="372" r:id="rId83"/>
  </p:sldIdLst>
  <p:sldSz cx="9144000" cy="6858000" type="screen4x3"/>
  <p:notesSz cx="6950075" cy="92360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778" autoAdjust="0"/>
    <p:restoredTop sz="94660"/>
  </p:normalViewPr>
  <p:slideViewPr>
    <p:cSldViewPr>
      <p:cViewPr>
        <p:scale>
          <a:sx n="90" d="100"/>
          <a:sy n="90" d="100"/>
        </p:scale>
        <p:origin x="-1520" y="112"/>
      </p:cViewPr>
      <p:guideLst>
        <p:guide orient="horz" pos="2160"/>
        <p:guide pos="2880"/>
      </p:guideLst>
    </p:cSldViewPr>
  </p:slideViewPr>
  <p:notesTextViewPr>
    <p:cViewPr>
      <p:scale>
        <a:sx n="1" d="1"/>
        <a:sy n="1" d="1"/>
      </p:scale>
      <p:origin x="0" y="0"/>
    </p:cViewPr>
  </p:notesTextViewPr>
  <p:sorterViewPr>
    <p:cViewPr>
      <p:scale>
        <a:sx n="90" d="100"/>
        <a:sy n="90" d="100"/>
      </p:scale>
      <p:origin x="0" y="4488"/>
    </p:cViewPr>
  </p:sorterViewPr>
  <p:notesViewPr>
    <p:cSldViewPr>
      <p:cViewPr varScale="1">
        <p:scale>
          <a:sx n="55" d="100"/>
          <a:sy n="55" d="100"/>
        </p:scale>
        <p:origin x="-2832" y="-102"/>
      </p:cViewPr>
      <p:guideLst>
        <p:guide orient="horz" pos="2909"/>
        <p:guide pos="2189"/>
      </p:guideLst>
    </p:cSldViewPr>
  </p:notes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90"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notesMaster" Target="notesMasters/notesMaster1.xml"/><Relationship Id="rId85" Type="http://schemas.openxmlformats.org/officeDocument/2006/relationships/handoutMaster" Target="handoutMasters/handoutMaster1.xml"/><Relationship Id="rId86" Type="http://schemas.openxmlformats.org/officeDocument/2006/relationships/printerSettings" Target="printerSettings/printerSettings1.bin"/><Relationship Id="rId87" Type="http://schemas.openxmlformats.org/officeDocument/2006/relationships/presProps" Target="presProps.xml"/><Relationship Id="rId88" Type="http://schemas.openxmlformats.org/officeDocument/2006/relationships/viewProps" Target="viewProps.xml"/><Relationship Id="rId89"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11488" cy="461963"/>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37000" y="0"/>
            <a:ext cx="3011488" cy="461963"/>
          </a:xfrm>
          <a:prstGeom prst="rect">
            <a:avLst/>
          </a:prstGeom>
        </p:spPr>
        <p:txBody>
          <a:bodyPr vert="horz" lIns="91440" tIns="45720" rIns="91440" bIns="45720" rtlCol="0"/>
          <a:lstStyle>
            <a:lvl1pPr algn="r">
              <a:defRPr sz="1200"/>
            </a:lvl1pPr>
          </a:lstStyle>
          <a:p>
            <a:fld id="{C424C386-A62A-FE48-B088-2DE22DC6413E}" type="datetimeFigureOut">
              <a:rPr lang="en-US" smtClean="0"/>
              <a:t>3/6/18</a:t>
            </a:fld>
            <a:endParaRPr lang="en-US"/>
          </a:p>
        </p:txBody>
      </p:sp>
      <p:sp>
        <p:nvSpPr>
          <p:cNvPr id="4" name="Footer Placeholder 3"/>
          <p:cNvSpPr>
            <a:spLocks noGrp="1"/>
          </p:cNvSpPr>
          <p:nvPr>
            <p:ph type="ftr" sz="quarter" idx="2"/>
          </p:nvPr>
        </p:nvSpPr>
        <p:spPr>
          <a:xfrm>
            <a:off x="0" y="8772525"/>
            <a:ext cx="3011488" cy="461963"/>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37000" y="8772525"/>
            <a:ext cx="3011488" cy="461963"/>
          </a:xfrm>
          <a:prstGeom prst="rect">
            <a:avLst/>
          </a:prstGeom>
        </p:spPr>
        <p:txBody>
          <a:bodyPr vert="horz" lIns="91440" tIns="45720" rIns="91440" bIns="45720" rtlCol="0" anchor="b"/>
          <a:lstStyle>
            <a:lvl1pPr algn="r">
              <a:defRPr sz="1200"/>
            </a:lvl1pPr>
          </a:lstStyle>
          <a:p>
            <a:fld id="{C387D501-38F0-7143-A2DF-B03BE265EBF8}" type="slidenum">
              <a:rPr lang="en-US" smtClean="0"/>
              <a:t>‹#›</a:t>
            </a:fld>
            <a:endParaRPr lang="en-US"/>
          </a:p>
        </p:txBody>
      </p:sp>
    </p:spTree>
    <p:extLst>
      <p:ext uri="{BB962C8B-B14F-4D97-AF65-F5344CB8AC3E}">
        <p14:creationId xmlns:p14="http://schemas.microsoft.com/office/powerpoint/2010/main" val="332131973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11488" cy="461963"/>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937000" y="0"/>
            <a:ext cx="3011488" cy="461963"/>
          </a:xfrm>
          <a:prstGeom prst="rect">
            <a:avLst/>
          </a:prstGeom>
        </p:spPr>
        <p:txBody>
          <a:bodyPr vert="horz" lIns="91440" tIns="45720" rIns="91440" bIns="45720" rtlCol="0"/>
          <a:lstStyle>
            <a:lvl1pPr algn="r">
              <a:defRPr sz="1200"/>
            </a:lvl1pPr>
          </a:lstStyle>
          <a:p>
            <a:fld id="{B2BAFD25-770F-4100-B955-0FA7227EB24E}" type="datetimeFigureOut">
              <a:rPr lang="en-US" smtClean="0"/>
              <a:t>3/6/18</a:t>
            </a:fld>
            <a:endParaRPr lang="en-US" dirty="0"/>
          </a:p>
        </p:txBody>
      </p:sp>
      <p:sp>
        <p:nvSpPr>
          <p:cNvPr id="4" name="Slide Image Placeholder 3"/>
          <p:cNvSpPr>
            <a:spLocks noGrp="1" noRot="1" noChangeAspect="1"/>
          </p:cNvSpPr>
          <p:nvPr>
            <p:ph type="sldImg" idx="2"/>
          </p:nvPr>
        </p:nvSpPr>
        <p:spPr>
          <a:xfrm>
            <a:off x="1165225" y="692150"/>
            <a:ext cx="4619625" cy="3463925"/>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95325" y="4387850"/>
            <a:ext cx="5559425" cy="4156075"/>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772525"/>
            <a:ext cx="3011488" cy="461963"/>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37000" y="8772525"/>
            <a:ext cx="3011488" cy="461963"/>
          </a:xfrm>
          <a:prstGeom prst="rect">
            <a:avLst/>
          </a:prstGeom>
        </p:spPr>
        <p:txBody>
          <a:bodyPr vert="horz" lIns="91440" tIns="45720" rIns="91440" bIns="45720" rtlCol="0" anchor="b"/>
          <a:lstStyle>
            <a:lvl1pPr algn="r">
              <a:defRPr sz="1200"/>
            </a:lvl1pPr>
          </a:lstStyle>
          <a:p>
            <a:fld id="{A2261B69-B60C-4C28-9B4D-2FDE71D22B23}" type="slidenum">
              <a:rPr lang="en-US" smtClean="0"/>
              <a:t>‹#›</a:t>
            </a:fld>
            <a:endParaRPr lang="en-US" dirty="0"/>
          </a:p>
        </p:txBody>
      </p:sp>
    </p:spTree>
    <p:extLst>
      <p:ext uri="{BB962C8B-B14F-4D97-AF65-F5344CB8AC3E}">
        <p14:creationId xmlns:p14="http://schemas.microsoft.com/office/powerpoint/2010/main" val="2706982430"/>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2261B69-B60C-4C28-9B4D-2FDE71D22B23}" type="slidenum">
              <a:rPr lang="en-US" smtClean="0"/>
              <a:t>1</a:t>
            </a:fld>
            <a:endParaRPr lang="en-US" dirty="0"/>
          </a:p>
        </p:txBody>
      </p:sp>
    </p:spTree>
    <p:extLst>
      <p:ext uri="{BB962C8B-B14F-4D97-AF65-F5344CB8AC3E}">
        <p14:creationId xmlns:p14="http://schemas.microsoft.com/office/powerpoint/2010/main" val="25089181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86B19C6-86BC-AD41-95BD-7D7A7DF61F04}" type="datetime1">
              <a:rPr lang="en-US" smtClean="0"/>
              <a:t>3/6/18</a:t>
            </a:fld>
            <a:endParaRPr lang="en-US" dirty="0"/>
          </a:p>
        </p:txBody>
      </p:sp>
      <p:sp>
        <p:nvSpPr>
          <p:cNvPr id="5" name="Footer Placeholder 4"/>
          <p:cNvSpPr>
            <a:spLocks noGrp="1"/>
          </p:cNvSpPr>
          <p:nvPr>
            <p:ph type="ftr" sz="quarter" idx="11"/>
          </p:nvPr>
        </p:nvSpPr>
        <p:spPr/>
        <p:txBody>
          <a:bodyPr/>
          <a:lstStyle/>
          <a:p>
            <a:r>
              <a:rPr lang="en-US" smtClean="0"/>
              <a:t>CS595 Module 08</a:t>
            </a:r>
            <a:endParaRPr lang="en-US" dirty="0"/>
          </a:p>
        </p:txBody>
      </p:sp>
      <p:sp>
        <p:nvSpPr>
          <p:cNvPr id="6" name="Slide Number Placeholder 5"/>
          <p:cNvSpPr>
            <a:spLocks noGrp="1"/>
          </p:cNvSpPr>
          <p:nvPr>
            <p:ph type="sldNum" sz="quarter" idx="12"/>
          </p:nvPr>
        </p:nvSpPr>
        <p:spPr/>
        <p:txBody>
          <a:bodyPr/>
          <a:lstStyle/>
          <a:p>
            <a:fld id="{9AA7C465-8597-4488-B68C-958448427716}" type="slidenum">
              <a:rPr lang="en-US" smtClean="0"/>
              <a:t>‹#›</a:t>
            </a:fld>
            <a:endParaRPr lang="en-US" dirty="0"/>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997AAAA-A4F4-264B-8191-FD141B1847C3}" type="datetime1">
              <a:rPr lang="en-US" smtClean="0"/>
              <a:t>3/6/18</a:t>
            </a:fld>
            <a:endParaRPr lang="en-US" dirty="0"/>
          </a:p>
        </p:txBody>
      </p:sp>
      <p:sp>
        <p:nvSpPr>
          <p:cNvPr id="6" name="Footer Placeholder 5"/>
          <p:cNvSpPr>
            <a:spLocks noGrp="1"/>
          </p:cNvSpPr>
          <p:nvPr>
            <p:ph type="ftr" sz="quarter" idx="11"/>
          </p:nvPr>
        </p:nvSpPr>
        <p:spPr/>
        <p:txBody>
          <a:bodyPr/>
          <a:lstStyle/>
          <a:p>
            <a:r>
              <a:rPr lang="en-US" smtClean="0"/>
              <a:t>CS595 Module 08</a:t>
            </a:r>
            <a:endParaRPr lang="en-US" dirty="0"/>
          </a:p>
        </p:txBody>
      </p:sp>
      <p:sp>
        <p:nvSpPr>
          <p:cNvPr id="7" name="Slide Number Placeholder 6"/>
          <p:cNvSpPr>
            <a:spLocks noGrp="1"/>
          </p:cNvSpPr>
          <p:nvPr>
            <p:ph type="sldNum" sz="quarter" idx="12"/>
          </p:nvPr>
        </p:nvSpPr>
        <p:spPr/>
        <p:txBody>
          <a:bodyPr/>
          <a:lstStyle/>
          <a:p>
            <a:fld id="{9AA7C465-8597-4488-B68C-958448427716}"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3622A78-74D5-AF4E-AC29-69083FAF004C}" type="datetime1">
              <a:rPr lang="en-US" smtClean="0"/>
              <a:t>3/6/18</a:t>
            </a:fld>
            <a:endParaRPr lang="en-US" dirty="0"/>
          </a:p>
        </p:txBody>
      </p:sp>
      <p:sp>
        <p:nvSpPr>
          <p:cNvPr id="5" name="Footer Placeholder 4"/>
          <p:cNvSpPr>
            <a:spLocks noGrp="1"/>
          </p:cNvSpPr>
          <p:nvPr>
            <p:ph type="ftr" sz="quarter" idx="11"/>
          </p:nvPr>
        </p:nvSpPr>
        <p:spPr/>
        <p:txBody>
          <a:bodyPr/>
          <a:lstStyle/>
          <a:p>
            <a:r>
              <a:rPr lang="en-US" smtClean="0"/>
              <a:t>CS595 Module 08</a:t>
            </a:r>
            <a:endParaRPr lang="en-US" dirty="0"/>
          </a:p>
        </p:txBody>
      </p:sp>
      <p:sp>
        <p:nvSpPr>
          <p:cNvPr id="6" name="Slide Number Placeholder 5"/>
          <p:cNvSpPr>
            <a:spLocks noGrp="1"/>
          </p:cNvSpPr>
          <p:nvPr>
            <p:ph type="sldNum" sz="quarter" idx="12"/>
          </p:nvPr>
        </p:nvSpPr>
        <p:spPr/>
        <p:txBody>
          <a:bodyPr/>
          <a:lstStyle/>
          <a:p>
            <a:fld id="{9AA7C465-8597-4488-B68C-958448427716}" type="slidenum">
              <a:rPr lang="en-US" smtClean="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3DE28C8-8AAF-714A-B3BB-551401D537D9}" type="datetime1">
              <a:rPr lang="en-US" smtClean="0"/>
              <a:t>3/6/18</a:t>
            </a:fld>
            <a:endParaRPr lang="en-US" dirty="0"/>
          </a:p>
        </p:txBody>
      </p:sp>
      <p:sp>
        <p:nvSpPr>
          <p:cNvPr id="5" name="Footer Placeholder 4"/>
          <p:cNvSpPr>
            <a:spLocks noGrp="1"/>
          </p:cNvSpPr>
          <p:nvPr>
            <p:ph type="ftr" sz="quarter" idx="11"/>
          </p:nvPr>
        </p:nvSpPr>
        <p:spPr/>
        <p:txBody>
          <a:bodyPr/>
          <a:lstStyle/>
          <a:p>
            <a:r>
              <a:rPr lang="en-US" smtClean="0"/>
              <a:t>CS595 Module 08</a:t>
            </a:r>
            <a:endParaRPr lang="en-US" dirty="0"/>
          </a:p>
        </p:txBody>
      </p:sp>
      <p:sp>
        <p:nvSpPr>
          <p:cNvPr id="6" name="Slide Number Placeholder 5"/>
          <p:cNvSpPr>
            <a:spLocks noGrp="1"/>
          </p:cNvSpPr>
          <p:nvPr>
            <p:ph type="sldNum" sz="quarter" idx="12"/>
          </p:nvPr>
        </p:nvSpPr>
        <p:spPr/>
        <p:txBody>
          <a:bodyPr/>
          <a:lstStyle/>
          <a:p>
            <a:fld id="{9AA7C465-8597-4488-B68C-958448427716}" type="slidenum">
              <a:rPr lang="en-US" smtClean="0"/>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solidFill>
                  <a:srgbClr val="0078D7"/>
                </a:solidFill>
              </a:defRPr>
            </a:lvl1pPr>
          </a:lstStyle>
          <a:p>
            <a:r>
              <a:rPr lang="en-US" dirty="0"/>
              <a:t>Click to edit Master title style</a:t>
            </a:r>
          </a:p>
        </p:txBody>
      </p:sp>
      <p:sp>
        <p:nvSpPr>
          <p:cNvPr id="6" name="Text Placeholder 5"/>
          <p:cNvSpPr>
            <a:spLocks noGrp="1"/>
          </p:cNvSpPr>
          <p:nvPr>
            <p:ph type="body" sz="quarter" idx="10"/>
          </p:nvPr>
        </p:nvSpPr>
        <p:spPr>
          <a:xfrm>
            <a:off x="268928" y="1344828"/>
            <a:ext cx="8605678" cy="1579407"/>
          </a:xfrm>
        </p:spPr>
        <p:txBody>
          <a:bodyPr>
            <a:spAutoFit/>
          </a:bodyPr>
          <a:lstStyle>
            <a:lvl1pPr marL="0" indent="0">
              <a:spcBef>
                <a:spcPts val="441"/>
              </a:spcBef>
              <a:buNone/>
              <a:defRPr sz="2059" spc="-22" baseline="0">
                <a:solidFill>
                  <a:srgbClr val="0072C6"/>
                </a:solidFill>
                <a:latin typeface="+mj-lt"/>
              </a:defRPr>
            </a:lvl1pPr>
            <a:lvl2pPr marL="0" indent="0">
              <a:spcBef>
                <a:spcPts val="441"/>
              </a:spcBef>
              <a:buFontTx/>
              <a:buNone/>
              <a:defRPr sz="1471"/>
            </a:lvl2pPr>
            <a:lvl3pPr marL="168090" indent="0">
              <a:spcBef>
                <a:spcPts val="441"/>
              </a:spcBef>
              <a:buNone/>
              <a:defRPr/>
            </a:lvl3pPr>
            <a:lvl4pPr marL="336179" indent="0">
              <a:spcBef>
                <a:spcPts val="441"/>
              </a:spcBef>
              <a:buNone/>
              <a:defRPr/>
            </a:lvl4pPr>
            <a:lvl5pPr marL="504269" indent="0">
              <a:spcBef>
                <a:spcPts val="441"/>
              </a:spcBef>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8553105"/>
      </p:ext>
    </p:extLst>
  </p:cSld>
  <p:clrMapOvr>
    <a:masterClrMapping/>
  </p:clrMapOvr>
  <p:transition xmlns:p14="http://schemas.microsoft.com/office/powerpoint/2010/mai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6F3A9FD-E13C-DF43-8590-0BADD9D6A7C3}" type="datetime1">
              <a:rPr lang="en-US" smtClean="0"/>
              <a:t>3/6/18</a:t>
            </a:fld>
            <a:endParaRPr lang="en-US" dirty="0"/>
          </a:p>
        </p:txBody>
      </p:sp>
      <p:sp>
        <p:nvSpPr>
          <p:cNvPr id="5" name="Footer Placeholder 4"/>
          <p:cNvSpPr>
            <a:spLocks noGrp="1"/>
          </p:cNvSpPr>
          <p:nvPr>
            <p:ph type="ftr" sz="quarter" idx="11"/>
          </p:nvPr>
        </p:nvSpPr>
        <p:spPr/>
        <p:txBody>
          <a:bodyPr/>
          <a:lstStyle/>
          <a:p>
            <a:r>
              <a:rPr lang="en-US" smtClean="0"/>
              <a:t>CS595 Module 08</a:t>
            </a:r>
            <a:endParaRPr lang="en-US" dirty="0"/>
          </a:p>
        </p:txBody>
      </p:sp>
      <p:sp>
        <p:nvSpPr>
          <p:cNvPr id="6" name="Slide Number Placeholder 5"/>
          <p:cNvSpPr>
            <a:spLocks noGrp="1"/>
          </p:cNvSpPr>
          <p:nvPr>
            <p:ph type="sldNum" sz="quarter" idx="12"/>
          </p:nvPr>
        </p:nvSpPr>
        <p:spPr/>
        <p:txBody>
          <a:bodyPr/>
          <a:lstStyle/>
          <a:p>
            <a:fld id="{9AA7C465-8597-4488-B68C-958448427716}"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DAAE6CF-66CC-4348-B4D2-62A55CCEC351}" type="datetime1">
              <a:rPr lang="en-US" smtClean="0"/>
              <a:t>3/6/18</a:t>
            </a:fld>
            <a:endParaRPr lang="en-US" dirty="0"/>
          </a:p>
        </p:txBody>
      </p:sp>
      <p:sp>
        <p:nvSpPr>
          <p:cNvPr id="5" name="Footer Placeholder 4"/>
          <p:cNvSpPr>
            <a:spLocks noGrp="1"/>
          </p:cNvSpPr>
          <p:nvPr>
            <p:ph type="ftr" sz="quarter" idx="11"/>
          </p:nvPr>
        </p:nvSpPr>
        <p:spPr/>
        <p:txBody>
          <a:bodyPr/>
          <a:lstStyle/>
          <a:p>
            <a:r>
              <a:rPr lang="en-US" smtClean="0"/>
              <a:t>CS595 Module 08</a:t>
            </a:r>
            <a:endParaRPr lang="en-US" dirty="0"/>
          </a:p>
        </p:txBody>
      </p:sp>
      <p:sp>
        <p:nvSpPr>
          <p:cNvPr id="6" name="Slide Number Placeholder 5"/>
          <p:cNvSpPr>
            <a:spLocks noGrp="1"/>
          </p:cNvSpPr>
          <p:nvPr>
            <p:ph type="sldNum" sz="quarter" idx="12"/>
          </p:nvPr>
        </p:nvSpPr>
        <p:spPr/>
        <p:txBody>
          <a:bodyPr/>
          <a:lstStyle/>
          <a:p>
            <a:fld id="{9AA7C465-8597-4488-B68C-958448427716}" type="slidenum">
              <a:rPr lang="en-US" smtClean="0"/>
              <a:t>‹#›</a:t>
            </a:fld>
            <a:endParaRPr lang="en-US" dirty="0"/>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82E68BE-C239-784C-A246-880B840D08D4}" type="datetime1">
              <a:rPr lang="en-US" smtClean="0"/>
              <a:t>3/6/18</a:t>
            </a:fld>
            <a:endParaRPr lang="en-US" dirty="0"/>
          </a:p>
        </p:txBody>
      </p:sp>
      <p:sp>
        <p:nvSpPr>
          <p:cNvPr id="6" name="Footer Placeholder 5"/>
          <p:cNvSpPr>
            <a:spLocks noGrp="1"/>
          </p:cNvSpPr>
          <p:nvPr>
            <p:ph type="ftr" sz="quarter" idx="11"/>
          </p:nvPr>
        </p:nvSpPr>
        <p:spPr/>
        <p:txBody>
          <a:bodyPr/>
          <a:lstStyle/>
          <a:p>
            <a:r>
              <a:rPr lang="en-US" smtClean="0"/>
              <a:t>CS595 Module 08</a:t>
            </a:r>
            <a:endParaRPr lang="en-US" dirty="0"/>
          </a:p>
        </p:txBody>
      </p:sp>
      <p:sp>
        <p:nvSpPr>
          <p:cNvPr id="7" name="Slide Number Placeholder 6"/>
          <p:cNvSpPr>
            <a:spLocks noGrp="1"/>
          </p:cNvSpPr>
          <p:nvPr>
            <p:ph type="sldNum" sz="quarter" idx="12"/>
          </p:nvPr>
        </p:nvSpPr>
        <p:spPr/>
        <p:txBody>
          <a:bodyPr/>
          <a:lstStyle/>
          <a:p>
            <a:fld id="{9AA7C465-8597-4488-B68C-958448427716}"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3C9BF8C-882F-7B43-A2AD-2F52B5B68599}" type="datetime1">
              <a:rPr lang="en-US" smtClean="0"/>
              <a:t>3/6/18</a:t>
            </a:fld>
            <a:endParaRPr lang="en-US" dirty="0"/>
          </a:p>
        </p:txBody>
      </p:sp>
      <p:sp>
        <p:nvSpPr>
          <p:cNvPr id="8" name="Footer Placeholder 7"/>
          <p:cNvSpPr>
            <a:spLocks noGrp="1"/>
          </p:cNvSpPr>
          <p:nvPr>
            <p:ph type="ftr" sz="quarter" idx="11"/>
          </p:nvPr>
        </p:nvSpPr>
        <p:spPr/>
        <p:txBody>
          <a:bodyPr/>
          <a:lstStyle/>
          <a:p>
            <a:r>
              <a:rPr lang="en-US" smtClean="0"/>
              <a:t>CS595 Module 08</a:t>
            </a:r>
            <a:endParaRPr lang="en-US" dirty="0"/>
          </a:p>
        </p:txBody>
      </p:sp>
      <p:sp>
        <p:nvSpPr>
          <p:cNvPr id="9" name="Slide Number Placeholder 8"/>
          <p:cNvSpPr>
            <a:spLocks noGrp="1"/>
          </p:cNvSpPr>
          <p:nvPr>
            <p:ph type="sldNum" sz="quarter" idx="12"/>
          </p:nvPr>
        </p:nvSpPr>
        <p:spPr/>
        <p:txBody>
          <a:bodyPr/>
          <a:lstStyle/>
          <a:p>
            <a:fld id="{9AA7C465-8597-4488-B68C-958448427716}" type="slidenum">
              <a:rPr lang="en-US" smtClean="0"/>
              <a:t>‹#›</a:t>
            </a:fld>
            <a:endParaRPr lang="en-US" dirty="0"/>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3225D32-25E9-D141-880F-F481DDE3F8D8}" type="datetime1">
              <a:rPr lang="en-US" smtClean="0"/>
              <a:t>3/6/18</a:t>
            </a:fld>
            <a:endParaRPr lang="en-US" dirty="0"/>
          </a:p>
        </p:txBody>
      </p:sp>
      <p:sp>
        <p:nvSpPr>
          <p:cNvPr id="4" name="Footer Placeholder 3"/>
          <p:cNvSpPr>
            <a:spLocks noGrp="1"/>
          </p:cNvSpPr>
          <p:nvPr>
            <p:ph type="ftr" sz="quarter" idx="11"/>
          </p:nvPr>
        </p:nvSpPr>
        <p:spPr/>
        <p:txBody>
          <a:bodyPr/>
          <a:lstStyle/>
          <a:p>
            <a:r>
              <a:rPr lang="en-US" smtClean="0"/>
              <a:t>CS595 Module 08</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933700"/>
            <a:ext cx="8229600" cy="990600"/>
          </a:xfrm>
        </p:spPr>
        <p:txBody>
          <a:bodyPr/>
          <a:lstStyle>
            <a:lvl1pPr algn="ctr">
              <a:defRPr/>
            </a:lvl1pPr>
          </a:lstStyle>
          <a:p>
            <a:r>
              <a:rPr lang="en-US" dirty="0" smtClean="0"/>
              <a:t>Click to edit Master title style</a:t>
            </a:r>
            <a:endParaRPr lang="en-US" dirty="0"/>
          </a:p>
        </p:txBody>
      </p:sp>
      <p:sp>
        <p:nvSpPr>
          <p:cNvPr id="3" name="Date Placeholder 2"/>
          <p:cNvSpPr>
            <a:spLocks noGrp="1"/>
          </p:cNvSpPr>
          <p:nvPr>
            <p:ph type="dt" sz="half" idx="10"/>
          </p:nvPr>
        </p:nvSpPr>
        <p:spPr/>
        <p:txBody>
          <a:bodyPr/>
          <a:lstStyle/>
          <a:p>
            <a:fld id="{C42643E2-9568-6543-AA19-0F0C2B13AF30}" type="datetime1">
              <a:rPr lang="en-US" smtClean="0"/>
              <a:t>3/6/18</a:t>
            </a:fld>
            <a:endParaRPr lang="en-US" dirty="0"/>
          </a:p>
        </p:txBody>
      </p:sp>
      <p:sp>
        <p:nvSpPr>
          <p:cNvPr id="4" name="Footer Placeholder 3"/>
          <p:cNvSpPr>
            <a:spLocks noGrp="1"/>
          </p:cNvSpPr>
          <p:nvPr>
            <p:ph type="ftr" sz="quarter" idx="11"/>
          </p:nvPr>
        </p:nvSpPr>
        <p:spPr/>
        <p:txBody>
          <a:bodyPr/>
          <a:lstStyle/>
          <a:p>
            <a:r>
              <a:rPr lang="en-US" smtClean="0"/>
              <a:t>CS595 Module 08</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a:t>
            </a:fld>
            <a:endParaRPr lang="en-US" dirty="0"/>
          </a:p>
        </p:txBody>
      </p:sp>
    </p:spTree>
    <p:extLst>
      <p:ext uri="{BB962C8B-B14F-4D97-AF65-F5344CB8AC3E}">
        <p14:creationId xmlns:p14="http://schemas.microsoft.com/office/powerpoint/2010/main" val="30712231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17F1C83-95F7-8F45-A165-6BF3F487D87D}" type="datetime1">
              <a:rPr lang="en-US" smtClean="0"/>
              <a:t>3/6/18</a:t>
            </a:fld>
            <a:endParaRPr lang="en-US" dirty="0"/>
          </a:p>
        </p:txBody>
      </p:sp>
      <p:sp>
        <p:nvSpPr>
          <p:cNvPr id="3" name="Footer Placeholder 2"/>
          <p:cNvSpPr>
            <a:spLocks noGrp="1"/>
          </p:cNvSpPr>
          <p:nvPr>
            <p:ph type="ftr" sz="quarter" idx="11"/>
          </p:nvPr>
        </p:nvSpPr>
        <p:spPr/>
        <p:txBody>
          <a:bodyPr/>
          <a:lstStyle/>
          <a:p>
            <a:r>
              <a:rPr lang="en-US" smtClean="0"/>
              <a:t>CS595 Module 08</a:t>
            </a:r>
            <a:endParaRPr lang="en-US" dirty="0"/>
          </a:p>
        </p:txBody>
      </p:sp>
      <p:sp>
        <p:nvSpPr>
          <p:cNvPr id="4" name="Slide Number Placeholder 3"/>
          <p:cNvSpPr>
            <a:spLocks noGrp="1"/>
          </p:cNvSpPr>
          <p:nvPr>
            <p:ph type="sldNum" sz="quarter" idx="12"/>
          </p:nvPr>
        </p:nvSpPr>
        <p:spPr/>
        <p:txBody>
          <a:bodyPr/>
          <a:lstStyle/>
          <a:p>
            <a:fld id="{9AA7C465-8597-4488-B68C-958448427716}" type="slidenum">
              <a:rPr lang="en-US" smtClean="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ACFA4AE-C427-1F4F-A834-060E1108AABA}" type="datetime1">
              <a:rPr lang="en-US" smtClean="0"/>
              <a:t>3/6/18</a:t>
            </a:fld>
            <a:endParaRPr lang="en-US" dirty="0"/>
          </a:p>
        </p:txBody>
      </p:sp>
      <p:sp>
        <p:nvSpPr>
          <p:cNvPr id="6" name="Footer Placeholder 5"/>
          <p:cNvSpPr>
            <a:spLocks noGrp="1"/>
          </p:cNvSpPr>
          <p:nvPr>
            <p:ph type="ftr" sz="quarter" idx="11"/>
          </p:nvPr>
        </p:nvSpPr>
        <p:spPr/>
        <p:txBody>
          <a:bodyPr/>
          <a:lstStyle/>
          <a:p>
            <a:r>
              <a:rPr lang="en-US" smtClean="0"/>
              <a:t>CS595 Module 08</a:t>
            </a:r>
            <a:endParaRPr lang="en-US" dirty="0"/>
          </a:p>
        </p:txBody>
      </p:sp>
      <p:sp>
        <p:nvSpPr>
          <p:cNvPr id="7" name="Slide Number Placeholder 6"/>
          <p:cNvSpPr>
            <a:spLocks noGrp="1"/>
          </p:cNvSpPr>
          <p:nvPr>
            <p:ph type="sldNum" sz="quarter" idx="12"/>
          </p:nvPr>
        </p:nvSpPr>
        <p:spPr/>
        <p:txBody>
          <a:bodyPr/>
          <a:lstStyle/>
          <a:p>
            <a:fld id="{9AA7C465-8597-4488-B68C-958448427716}" type="slidenum">
              <a:rPr lang="en-US" smtClean="0"/>
              <a:t>‹#›</a:t>
            </a:fld>
            <a:endParaRPr lang="en-US" dirty="0"/>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DD83B89F-AB46-F840-8E40-0D73727F6A8C}" type="datetime1">
              <a:rPr lang="en-US" smtClean="0"/>
              <a:t>3/6/18</a:t>
            </a:fld>
            <a:endParaRPr lang="en-US" dirty="0"/>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r>
              <a:rPr lang="en-US" smtClean="0"/>
              <a:t>CS595 Module 08</a:t>
            </a:r>
            <a:endParaRPr lang="en-US" dirty="0"/>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9AA7C465-8597-4488-B68C-958448427716}" type="slidenum">
              <a:rPr lang="en-US" smtClean="0"/>
              <a:t>‹#›</a:t>
            </a:fld>
            <a:endParaRPr lang="en-US" dirty="0"/>
          </a:p>
        </p:txBody>
      </p:sp>
    </p:spTree>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9" r:id="rId7"/>
    <p:sldLayoutId id="2147483763" r:id="rId8"/>
    <p:sldLayoutId id="2147483764" r:id="rId9"/>
    <p:sldLayoutId id="2147483765" r:id="rId10"/>
    <p:sldLayoutId id="2147483766" r:id="rId11"/>
    <p:sldLayoutId id="2147483767" r:id="rId12"/>
    <p:sldLayoutId id="2147483773" r:id="rId13"/>
  </p:sldLayoutIdLst>
  <p:hf hdr="0" dt="0"/>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 Id="rId3" Type="http://schemas.microsoft.com/office/2007/relationships/hdphoto" Target="../media/hdphoto1.wdp"/></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 Id="rId3" Type="http://schemas.microsoft.com/office/2007/relationships/hdphoto" Target="../media/hdphoto2.wdp"/></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 Id="rId3" Type="http://schemas.microsoft.com/office/2007/relationships/hdphoto" Target="../media/hdphoto3.wdp"/></Relationships>
</file>

<file path=ppt/slides/_rels/slide17.xml.rels><?xml version="1.0" encoding="UTF-8" standalone="yes"?>
<Relationships xmlns="http://schemas.openxmlformats.org/package/2006/relationships"><Relationship Id="rId3" Type="http://schemas.microsoft.com/office/2007/relationships/hdphoto" Target="../media/hdphoto4.wdp"/><Relationship Id="rId4" Type="http://schemas.openxmlformats.org/officeDocument/2006/relationships/image" Target="../media/image6.png"/><Relationship Id="rId5" Type="http://schemas.microsoft.com/office/2007/relationships/hdphoto" Target="../media/hdphoto5.wdp"/><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 Id="rId3" Type="http://schemas.microsoft.com/office/2007/relationships/hdphoto" Target="../media/hdphoto6.wdp"/></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 Id="rId3" Type="http://schemas.microsoft.com/office/2007/relationships/hdphoto" Target="../media/hdphoto7.wdp"/></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 Id="rId3" Type="http://schemas.microsoft.com/office/2007/relationships/hdphoto" Target="../media/hdphoto8.wdp"/></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2.png"/><Relationship Id="rId3" Type="http://schemas.microsoft.com/office/2007/relationships/hdphoto" Target="../media/hdphoto9.wdp"/></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4.png"/><Relationship Id="rId3" Type="http://schemas.microsoft.com/office/2007/relationships/hdphoto" Target="../media/hdphoto10.wdp"/></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5.png"/><Relationship Id="rId3" Type="http://schemas.microsoft.com/office/2007/relationships/hdphoto" Target="../media/hdphoto11.wdp"/></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 Id="rId3" Type="http://schemas.microsoft.com/office/2007/relationships/hdphoto" Target="../media/hdphoto12.wdp"/></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jpe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jpe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0.jpe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1.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2.jpe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3.jpeg"/><Relationship Id="rId3" Type="http://schemas.microsoft.com/office/2007/relationships/hdphoto" Target="../media/hdphoto13.wdp"/></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4.png"/><Relationship Id="rId3" Type="http://schemas.microsoft.com/office/2007/relationships/hdphoto" Target="../media/hdphoto14.wdp"/></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lstStyle/>
          <a:p>
            <a:r>
              <a:rPr lang="en-US" dirty="0" smtClean="0"/>
              <a:t>CS595—Big Data Technologies</a:t>
            </a:r>
            <a:endParaRPr lang="en-US" dirty="0"/>
          </a:p>
        </p:txBody>
      </p:sp>
      <p:sp>
        <p:nvSpPr>
          <p:cNvPr id="3" name="Subtitle 2"/>
          <p:cNvSpPr>
            <a:spLocks noGrp="1"/>
          </p:cNvSpPr>
          <p:nvPr>
            <p:ph type="subTitle" idx="1"/>
          </p:nvPr>
        </p:nvSpPr>
        <p:spPr/>
        <p:txBody>
          <a:bodyPr/>
          <a:lstStyle/>
          <a:p>
            <a:r>
              <a:rPr lang="en-US" smtClean="0"/>
              <a:t>Module 08</a:t>
            </a:r>
            <a:endParaRPr lang="en-US" dirty="0" smtClean="0"/>
          </a:p>
          <a:p>
            <a:r>
              <a:rPr lang="en-US" dirty="0" smtClean="0"/>
              <a:t>High Velocity Data Processing</a:t>
            </a:r>
          </a:p>
          <a:p>
            <a:r>
              <a:rPr lang="en-US" dirty="0" smtClean="0"/>
              <a:t>Apache Kafka</a:t>
            </a:r>
            <a:endParaRPr lang="en-US" dirty="0"/>
          </a:p>
        </p:txBody>
      </p:sp>
      <p:sp>
        <p:nvSpPr>
          <p:cNvPr id="6" name="Footer Placeholder 5"/>
          <p:cNvSpPr>
            <a:spLocks noGrp="1"/>
          </p:cNvSpPr>
          <p:nvPr>
            <p:ph type="ftr" sz="quarter" idx="11"/>
          </p:nvPr>
        </p:nvSpPr>
        <p:spPr/>
        <p:txBody>
          <a:bodyPr/>
          <a:lstStyle/>
          <a:p>
            <a:r>
              <a:rPr lang="en-US" smtClean="0"/>
              <a:t>CS595 Module 08</a:t>
            </a:r>
            <a:endParaRPr lang="en-US" dirty="0"/>
          </a:p>
        </p:txBody>
      </p:sp>
      <p:sp>
        <p:nvSpPr>
          <p:cNvPr id="7" name="Slide Number Placeholder 6"/>
          <p:cNvSpPr>
            <a:spLocks noGrp="1"/>
          </p:cNvSpPr>
          <p:nvPr>
            <p:ph type="sldNum" sz="quarter" idx="12"/>
          </p:nvPr>
        </p:nvSpPr>
        <p:spPr/>
        <p:txBody>
          <a:bodyPr/>
          <a:lstStyle/>
          <a:p>
            <a:fld id="{9AA7C465-8597-4488-B68C-958448427716}" type="slidenum">
              <a:rPr lang="en-US" smtClean="0"/>
              <a:t>1</a:t>
            </a:fld>
            <a:endParaRPr lang="en-US" dirty="0"/>
          </a:p>
        </p:txBody>
      </p:sp>
    </p:spTree>
    <p:extLst>
      <p:ext uri="{BB962C8B-B14F-4D97-AF65-F5344CB8AC3E}">
        <p14:creationId xmlns:p14="http://schemas.microsoft.com/office/powerpoint/2010/main" val="2676558816"/>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Apache Kafka</a:t>
            </a:r>
            <a:endParaRPr lang="en-US" dirty="0"/>
          </a:p>
        </p:txBody>
      </p:sp>
      <p:sp>
        <p:nvSpPr>
          <p:cNvPr id="3" name="Content Placeholder 2"/>
          <p:cNvSpPr>
            <a:spLocks noGrp="1"/>
          </p:cNvSpPr>
          <p:nvPr>
            <p:ph idx="1"/>
          </p:nvPr>
        </p:nvSpPr>
        <p:spPr/>
        <p:txBody>
          <a:bodyPr>
            <a:normAutofit fontScale="92500"/>
          </a:bodyPr>
          <a:lstStyle/>
          <a:p>
            <a:r>
              <a:rPr lang="en-US" dirty="0"/>
              <a:t>Apache Kafka is </a:t>
            </a:r>
            <a:r>
              <a:rPr lang="en-US" dirty="0" smtClean="0"/>
              <a:t>fast becoming </a:t>
            </a:r>
            <a:r>
              <a:rPr lang="en-US" dirty="0"/>
              <a:t>the preferred messaging infrastructure for dealing </a:t>
            </a:r>
            <a:r>
              <a:rPr lang="en-US" dirty="0" smtClean="0"/>
              <a:t>with contemporary, data-centric workloads such </a:t>
            </a:r>
            <a:r>
              <a:rPr lang="en-US" dirty="0"/>
              <a:t>as Internet of </a:t>
            </a:r>
            <a:r>
              <a:rPr lang="en-US" dirty="0" smtClean="0"/>
              <a:t>Things, gaming </a:t>
            </a:r>
            <a:r>
              <a:rPr lang="en-US" dirty="0"/>
              <a:t>and online </a:t>
            </a:r>
            <a:r>
              <a:rPr lang="en-US" dirty="0" smtClean="0"/>
              <a:t>advertising</a:t>
            </a:r>
            <a:endParaRPr lang="en-US" dirty="0"/>
          </a:p>
          <a:p>
            <a:r>
              <a:rPr lang="en-US" dirty="0" smtClean="0"/>
              <a:t>The </a:t>
            </a:r>
            <a:r>
              <a:rPr lang="en-US" dirty="0"/>
              <a:t>ability to ingest data at </a:t>
            </a:r>
            <a:r>
              <a:rPr lang="en-US" dirty="0" smtClean="0"/>
              <a:t>a lightening speed </a:t>
            </a:r>
            <a:r>
              <a:rPr lang="en-US" dirty="0"/>
              <a:t>makes it an ideal choice for building complex data processing </a:t>
            </a:r>
            <a:r>
              <a:rPr lang="en-US" dirty="0" smtClean="0"/>
              <a:t>pipelines</a:t>
            </a:r>
          </a:p>
          <a:p>
            <a:r>
              <a:rPr lang="en-US" dirty="0"/>
              <a:t>Kafka is designed from the ground up to deal with </a:t>
            </a:r>
            <a:r>
              <a:rPr lang="en-US" dirty="0" smtClean="0"/>
              <a:t>transporting millions </a:t>
            </a:r>
            <a:r>
              <a:rPr lang="en-US" dirty="0"/>
              <a:t>of </a:t>
            </a:r>
            <a:r>
              <a:rPr lang="en-US" dirty="0" smtClean="0"/>
              <a:t>high velocity events </a:t>
            </a:r>
            <a:r>
              <a:rPr lang="en-US" dirty="0"/>
              <a:t>generated in rapid </a:t>
            </a:r>
            <a:r>
              <a:rPr lang="en-US" dirty="0" smtClean="0"/>
              <a:t>succession</a:t>
            </a:r>
          </a:p>
          <a:p>
            <a:r>
              <a:rPr lang="en-US" dirty="0" smtClean="0"/>
              <a:t>It </a:t>
            </a:r>
            <a:r>
              <a:rPr lang="en-US" dirty="0"/>
              <a:t>guarantees low </a:t>
            </a:r>
            <a:r>
              <a:rPr lang="en-US" dirty="0" smtClean="0"/>
              <a:t>latency</a:t>
            </a:r>
            <a:r>
              <a:rPr lang="en-US" dirty="0"/>
              <a:t> </a:t>
            </a:r>
            <a:r>
              <a:rPr lang="en-US" dirty="0" smtClean="0"/>
              <a:t>and “at-least-once</a:t>
            </a:r>
            <a:r>
              <a:rPr lang="en-US" dirty="0"/>
              <a:t>”, delivery of messages to </a:t>
            </a:r>
            <a:r>
              <a:rPr lang="en-US" dirty="0" smtClean="0"/>
              <a:t>consumers</a:t>
            </a:r>
          </a:p>
          <a:p>
            <a:r>
              <a:rPr lang="en-US" dirty="0" smtClean="0"/>
              <a:t>Kafka also supports </a:t>
            </a:r>
            <a:r>
              <a:rPr lang="en-US" dirty="0"/>
              <a:t>retention of data for offline </a:t>
            </a:r>
            <a:r>
              <a:rPr lang="en-US" dirty="0" smtClean="0"/>
              <a:t>consumers</a:t>
            </a:r>
          </a:p>
          <a:p>
            <a:r>
              <a:rPr lang="en-US" dirty="0" smtClean="0"/>
              <a:t> </a:t>
            </a:r>
            <a:r>
              <a:rPr lang="en-US" dirty="0"/>
              <a:t>W</a:t>
            </a:r>
            <a:r>
              <a:rPr lang="en-US" dirty="0" smtClean="0"/>
              <a:t>hich </a:t>
            </a:r>
            <a:r>
              <a:rPr lang="en-US" dirty="0"/>
              <a:t>means that the data can be processed either in real-time or in </a:t>
            </a:r>
            <a:r>
              <a:rPr lang="en-US" dirty="0" smtClean="0"/>
              <a:t>offline/batch mode</a:t>
            </a:r>
            <a:endParaRPr lang="en-US" dirty="0"/>
          </a:p>
        </p:txBody>
      </p:sp>
      <p:sp>
        <p:nvSpPr>
          <p:cNvPr id="4" name="Footer Placeholder 3"/>
          <p:cNvSpPr>
            <a:spLocks noGrp="1"/>
          </p:cNvSpPr>
          <p:nvPr>
            <p:ph type="ftr" sz="quarter" idx="11"/>
          </p:nvPr>
        </p:nvSpPr>
        <p:spPr/>
        <p:txBody>
          <a:bodyPr/>
          <a:lstStyle/>
          <a:p>
            <a:r>
              <a:rPr lang="en-US" smtClean="0"/>
              <a:t>CS595 Module 08</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10</a:t>
            </a:fld>
            <a:endParaRPr lang="en-US" dirty="0"/>
          </a:p>
        </p:txBody>
      </p:sp>
    </p:spTree>
    <p:extLst>
      <p:ext uri="{BB962C8B-B14F-4D97-AF65-F5344CB8AC3E}">
        <p14:creationId xmlns:p14="http://schemas.microsoft.com/office/powerpoint/2010/main" val="32933716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Apache Kafka</a:t>
            </a:r>
          </a:p>
        </p:txBody>
      </p:sp>
      <p:sp>
        <p:nvSpPr>
          <p:cNvPr id="3" name="Content Placeholder 2"/>
          <p:cNvSpPr>
            <a:spLocks noGrp="1"/>
          </p:cNvSpPr>
          <p:nvPr>
            <p:ph idx="1"/>
          </p:nvPr>
        </p:nvSpPr>
        <p:spPr>
          <a:xfrm>
            <a:off x="457200" y="1600200"/>
            <a:ext cx="8229600" cy="2590800"/>
          </a:xfrm>
        </p:spPr>
        <p:txBody>
          <a:bodyPr>
            <a:normAutofit/>
          </a:bodyPr>
          <a:lstStyle/>
          <a:p>
            <a:r>
              <a:rPr lang="en-US" dirty="0"/>
              <a:t>A producer publishes messages to a Kafka </a:t>
            </a:r>
            <a:r>
              <a:rPr lang="en-US" dirty="0" smtClean="0"/>
              <a:t>topic</a:t>
            </a:r>
          </a:p>
          <a:p>
            <a:r>
              <a:rPr lang="en-US" dirty="0"/>
              <a:t>Topics represent a logical collection of messages</a:t>
            </a:r>
          </a:p>
          <a:p>
            <a:r>
              <a:rPr lang="en-US" dirty="0" smtClean="0"/>
              <a:t>Consumers subscribe </a:t>
            </a:r>
            <a:r>
              <a:rPr lang="en-US" dirty="0"/>
              <a:t>to the Kafka </a:t>
            </a:r>
            <a:r>
              <a:rPr lang="en-US" dirty="0" smtClean="0"/>
              <a:t>topics </a:t>
            </a:r>
            <a:r>
              <a:rPr lang="en-US" dirty="0"/>
              <a:t>to get </a:t>
            </a:r>
            <a:r>
              <a:rPr lang="en-US" dirty="0" smtClean="0"/>
              <a:t>the </a:t>
            </a:r>
            <a:r>
              <a:rPr lang="en-US" dirty="0"/>
              <a:t>messages</a:t>
            </a:r>
          </a:p>
          <a:p>
            <a:r>
              <a:rPr lang="en-US" dirty="0" smtClean="0"/>
              <a:t>Each </a:t>
            </a:r>
            <a:r>
              <a:rPr lang="en-US" dirty="0"/>
              <a:t>consumer is </a:t>
            </a:r>
            <a:r>
              <a:rPr lang="en-US" dirty="0" smtClean="0"/>
              <a:t>a </a:t>
            </a:r>
            <a:r>
              <a:rPr lang="en-US" dirty="0"/>
              <a:t>process </a:t>
            </a:r>
            <a:r>
              <a:rPr lang="en-US" dirty="0" smtClean="0"/>
              <a:t>or thread and </a:t>
            </a:r>
            <a:r>
              <a:rPr lang="en-US" dirty="0"/>
              <a:t>these </a:t>
            </a:r>
            <a:r>
              <a:rPr lang="en-US" dirty="0" smtClean="0"/>
              <a:t>are organized into consumer groups</a:t>
            </a:r>
          </a:p>
        </p:txBody>
      </p:sp>
      <p:sp>
        <p:nvSpPr>
          <p:cNvPr id="4" name="Footer Placeholder 3"/>
          <p:cNvSpPr>
            <a:spLocks noGrp="1"/>
          </p:cNvSpPr>
          <p:nvPr>
            <p:ph type="ftr" sz="quarter" idx="11"/>
          </p:nvPr>
        </p:nvSpPr>
        <p:spPr/>
        <p:txBody>
          <a:bodyPr/>
          <a:lstStyle/>
          <a:p>
            <a:r>
              <a:rPr lang="en-US" smtClean="0"/>
              <a:t>CS595 Module 08</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11</a:t>
            </a:fld>
            <a:endParaRPr lang="en-US" dirty="0"/>
          </a:p>
        </p:txBody>
      </p:sp>
      <p:pic>
        <p:nvPicPr>
          <p:cNvPr id="32770" name="Picture 2"/>
          <p:cNvPicPr>
            <a:picLocks noChangeAspect="1" noChangeArrowheads="1"/>
          </p:cNvPicPr>
          <p:nvPr/>
        </p:nvPicPr>
        <p:blipFill>
          <a:blip r:embed="rId2">
            <a:extLst>
              <a:ext uri="{BEBA8EAE-BF5A-486C-A8C5-ECC9F3942E4B}">
                <a14:imgProps xmlns:a14="http://schemas.microsoft.com/office/drawing/2010/main">
                  <a14:imgLayer r:embed="rId3">
                    <a14:imgEffect>
                      <a14:sharpenSoften amount="25000"/>
                    </a14:imgEffect>
                  </a14:imgLayer>
                </a14:imgProps>
              </a:ext>
              <a:ext uri="{28A0092B-C50C-407E-A947-70E740481C1C}">
                <a14:useLocalDpi xmlns:a14="http://schemas.microsoft.com/office/drawing/2010/main" val="0"/>
              </a:ext>
            </a:extLst>
          </a:blip>
          <a:srcRect/>
          <a:stretch>
            <a:fillRect/>
          </a:stretch>
        </p:blipFill>
        <p:spPr bwMode="auto">
          <a:xfrm>
            <a:off x="609600" y="4419599"/>
            <a:ext cx="7806549" cy="1895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022889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Kafka?</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657700957"/>
              </p:ext>
            </p:extLst>
          </p:nvPr>
        </p:nvGraphicFramePr>
        <p:xfrm>
          <a:off x="457200" y="1600200"/>
          <a:ext cx="8229600" cy="3302000"/>
        </p:xfrm>
        <a:graphic>
          <a:graphicData uri="http://schemas.openxmlformats.org/drawingml/2006/table">
            <a:tbl>
              <a:tblPr firstRow="1" bandRow="1">
                <a:tableStyleId>{5C22544A-7EE6-4342-B048-85BDC9FD1C3A}</a:tableStyleId>
              </a:tblPr>
              <a:tblGrid>
                <a:gridCol w="2133600"/>
                <a:gridCol w="6096000"/>
              </a:tblGrid>
              <a:tr h="370840">
                <a:tc>
                  <a:txBody>
                    <a:bodyPr/>
                    <a:lstStyle/>
                    <a:p>
                      <a:r>
                        <a:rPr lang="en-US" dirty="0" smtClean="0"/>
                        <a:t>Feature</a:t>
                      </a:r>
                      <a:endParaRPr lang="en-US" dirty="0"/>
                    </a:p>
                  </a:txBody>
                  <a:tcPr/>
                </a:tc>
                <a:tc>
                  <a:txBody>
                    <a:bodyPr/>
                    <a:lstStyle/>
                    <a:p>
                      <a:r>
                        <a:rPr lang="en-US" dirty="0" smtClean="0"/>
                        <a:t>Description</a:t>
                      </a:r>
                      <a:endParaRPr lang="en-US" dirty="0"/>
                    </a:p>
                  </a:txBody>
                  <a:tcPr/>
                </a:tc>
              </a:tr>
              <a:tr h="370840">
                <a:tc>
                  <a:txBody>
                    <a:bodyPr/>
                    <a:lstStyle/>
                    <a:p>
                      <a:r>
                        <a:rPr lang="en-US" dirty="0" smtClean="0"/>
                        <a:t>High Throughput</a:t>
                      </a:r>
                      <a:endParaRPr lang="en-US" dirty="0"/>
                    </a:p>
                  </a:txBody>
                  <a:tcPr/>
                </a:tc>
                <a:tc>
                  <a:txBody>
                    <a:bodyPr/>
                    <a:lstStyle/>
                    <a:p>
                      <a:r>
                        <a:rPr lang="en-US" dirty="0" smtClean="0"/>
                        <a:t>Support for up to millions of messages/s with relatively modest cluster computing hardware</a:t>
                      </a:r>
                      <a:endParaRPr lang="en-US" dirty="0"/>
                    </a:p>
                  </a:txBody>
                  <a:tcPr/>
                </a:tc>
              </a:tr>
              <a:tr h="370840">
                <a:tc>
                  <a:txBody>
                    <a:bodyPr/>
                    <a:lstStyle/>
                    <a:p>
                      <a:r>
                        <a:rPr lang="en-US" dirty="0" smtClean="0"/>
                        <a:t>Scalability</a:t>
                      </a:r>
                      <a:endParaRPr lang="en-US" dirty="0"/>
                    </a:p>
                  </a:txBody>
                  <a:tcPr/>
                </a:tc>
                <a:tc>
                  <a:txBody>
                    <a:bodyPr/>
                    <a:lstStyle/>
                    <a:p>
                      <a:r>
                        <a:rPr lang="en-US" dirty="0" smtClean="0"/>
                        <a:t>Horizontally</a:t>
                      </a:r>
                      <a:r>
                        <a:rPr lang="en-US" baseline="0" dirty="0" smtClean="0"/>
                        <a:t> scalable with no down time</a:t>
                      </a:r>
                      <a:endParaRPr lang="en-US" dirty="0"/>
                    </a:p>
                  </a:txBody>
                  <a:tcPr/>
                </a:tc>
              </a:tr>
              <a:tr h="370840">
                <a:tc>
                  <a:txBody>
                    <a:bodyPr/>
                    <a:lstStyle/>
                    <a:p>
                      <a:r>
                        <a:rPr lang="en-US" dirty="0" smtClean="0"/>
                        <a:t>Replication</a:t>
                      </a:r>
                      <a:endParaRPr lang="en-US" dirty="0"/>
                    </a:p>
                  </a:txBody>
                  <a:tcPr/>
                </a:tc>
                <a:tc>
                  <a:txBody>
                    <a:bodyPr/>
                    <a:lstStyle/>
                    <a:p>
                      <a:r>
                        <a:rPr lang="en-US" dirty="0" smtClean="0"/>
                        <a:t>Messages can be replicated across a cluster which provides</a:t>
                      </a:r>
                      <a:r>
                        <a:rPr lang="en-US" baseline="0" dirty="0" smtClean="0"/>
                        <a:t> load balancing and  failure support </a:t>
                      </a:r>
                      <a:endParaRPr lang="en-US" dirty="0"/>
                    </a:p>
                  </a:txBody>
                  <a:tcPr/>
                </a:tc>
              </a:tr>
              <a:tr h="370840">
                <a:tc>
                  <a:txBody>
                    <a:bodyPr/>
                    <a:lstStyle/>
                    <a:p>
                      <a:r>
                        <a:rPr lang="en-US" dirty="0" smtClean="0"/>
                        <a:t>Durability</a:t>
                      </a:r>
                      <a:endParaRPr lang="en-US" dirty="0"/>
                    </a:p>
                  </a:txBody>
                  <a:tcPr/>
                </a:tc>
                <a:tc>
                  <a:txBody>
                    <a:bodyPr/>
                    <a:lstStyle/>
                    <a:p>
                      <a:r>
                        <a:rPr lang="en-US" dirty="0" smtClean="0"/>
                        <a:t>Provides support for</a:t>
                      </a:r>
                      <a:r>
                        <a:rPr lang="en-US" baseline="0" dirty="0" smtClean="0"/>
                        <a:t> persistence of messages even across network, disk and server failures</a:t>
                      </a:r>
                      <a:endParaRPr lang="en-US" dirty="0"/>
                    </a:p>
                  </a:txBody>
                  <a:tcPr/>
                </a:tc>
              </a:tr>
              <a:tr h="370840">
                <a:tc>
                  <a:txBody>
                    <a:bodyPr/>
                    <a:lstStyle/>
                    <a:p>
                      <a:r>
                        <a:rPr lang="en-US" dirty="0" smtClean="0"/>
                        <a:t>Integration</a:t>
                      </a:r>
                      <a:endParaRPr lang="en-US" dirty="0"/>
                    </a:p>
                  </a:txBody>
                  <a:tcPr/>
                </a:tc>
                <a:tc>
                  <a:txBody>
                    <a:bodyPr/>
                    <a:lstStyle/>
                    <a:p>
                      <a:r>
                        <a:rPr lang="en-US" dirty="0" smtClean="0"/>
                        <a:t>Kafka can be used with real time streaming systems like Spark Streaming and Storm</a:t>
                      </a:r>
                      <a:endParaRPr lang="en-US" dirty="0"/>
                    </a:p>
                  </a:txBody>
                  <a:tcPr/>
                </a:tc>
              </a:tr>
            </a:tbl>
          </a:graphicData>
        </a:graphic>
      </p:graphicFrame>
      <p:sp>
        <p:nvSpPr>
          <p:cNvPr id="4" name="Footer Placeholder 3"/>
          <p:cNvSpPr>
            <a:spLocks noGrp="1"/>
          </p:cNvSpPr>
          <p:nvPr>
            <p:ph type="ftr" sz="quarter" idx="11"/>
          </p:nvPr>
        </p:nvSpPr>
        <p:spPr/>
        <p:txBody>
          <a:bodyPr/>
          <a:lstStyle/>
          <a:p>
            <a:r>
              <a:rPr lang="en-US" smtClean="0"/>
              <a:t>CS595 Module 08</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12</a:t>
            </a:fld>
            <a:endParaRPr lang="en-US" dirty="0"/>
          </a:p>
        </p:txBody>
      </p:sp>
    </p:spTree>
    <p:extLst>
      <p:ext uri="{BB962C8B-B14F-4D97-AF65-F5344CB8AC3E}">
        <p14:creationId xmlns:p14="http://schemas.microsoft.com/office/powerpoint/2010/main" val="5228825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9" name="Picture 5"/>
          <p:cNvPicPr>
            <a:picLocks noChangeAspect="1" noChangeArrowheads="1"/>
          </p:cNvPicPr>
          <p:nvPr/>
        </p:nvPicPr>
        <p:blipFill>
          <a:blip r:embed="rId2">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rcRect/>
          <a:stretch>
            <a:fillRect/>
          </a:stretch>
        </p:blipFill>
        <p:spPr bwMode="auto">
          <a:xfrm>
            <a:off x="2057400" y="2133600"/>
            <a:ext cx="4838700" cy="228494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normAutofit/>
          </a:bodyPr>
          <a:lstStyle/>
          <a:p>
            <a:r>
              <a:rPr lang="en-US" dirty="0"/>
              <a:t>What Is a Log</a:t>
            </a:r>
            <a:r>
              <a:rPr lang="en-US" dirty="0" smtClean="0"/>
              <a:t>?</a:t>
            </a:r>
            <a:endParaRPr lang="en-US" dirty="0"/>
          </a:p>
        </p:txBody>
      </p:sp>
      <p:sp>
        <p:nvSpPr>
          <p:cNvPr id="3" name="Content Placeholder 2"/>
          <p:cNvSpPr>
            <a:spLocks noGrp="1"/>
          </p:cNvSpPr>
          <p:nvPr>
            <p:ph idx="1"/>
          </p:nvPr>
        </p:nvSpPr>
        <p:spPr>
          <a:xfrm>
            <a:off x="457200" y="1600200"/>
            <a:ext cx="8229600" cy="5029200"/>
          </a:xfrm>
        </p:spPr>
        <p:txBody>
          <a:bodyPr>
            <a:normAutofit fontScale="85000" lnSpcReduction="20000"/>
          </a:bodyPr>
          <a:lstStyle/>
          <a:p>
            <a:r>
              <a:rPr lang="en-US" dirty="0"/>
              <a:t>A log is perhaps the simplest possible storage </a:t>
            </a:r>
            <a:r>
              <a:rPr lang="en-US" dirty="0" smtClean="0"/>
              <a:t>abstraction</a:t>
            </a:r>
          </a:p>
          <a:p>
            <a:r>
              <a:rPr lang="en-US" dirty="0" smtClean="0"/>
              <a:t>It </a:t>
            </a:r>
            <a:r>
              <a:rPr lang="en-US" dirty="0"/>
              <a:t>is an append-only, totally-ordered sequence of records ordered by time. It looks like this</a:t>
            </a:r>
            <a:r>
              <a:rPr lang="en-US" dirty="0" smtClean="0"/>
              <a:t>:</a:t>
            </a:r>
          </a:p>
          <a:p>
            <a:endParaRPr lang="en-US" dirty="0"/>
          </a:p>
          <a:p>
            <a:endParaRPr lang="en-US" dirty="0" smtClean="0"/>
          </a:p>
          <a:p>
            <a:endParaRPr lang="en-US" dirty="0"/>
          </a:p>
          <a:p>
            <a:endParaRPr lang="en-US" dirty="0" smtClean="0"/>
          </a:p>
          <a:p>
            <a:pPr marL="0" indent="0">
              <a:buNone/>
            </a:pPr>
            <a:endParaRPr lang="en-US" dirty="0"/>
          </a:p>
          <a:p>
            <a:pPr marL="0" indent="0">
              <a:buNone/>
            </a:pPr>
            <a:endParaRPr lang="en-US" dirty="0" smtClean="0"/>
          </a:p>
          <a:p>
            <a:endParaRPr lang="en-US" dirty="0" smtClean="0"/>
          </a:p>
          <a:p>
            <a:r>
              <a:rPr lang="en-US" dirty="0" smtClean="0"/>
              <a:t>Records </a:t>
            </a:r>
            <a:r>
              <a:rPr lang="en-US" dirty="0"/>
              <a:t>are appended to the end of the log, and reads proceed </a:t>
            </a:r>
            <a:r>
              <a:rPr lang="en-US" dirty="0" smtClean="0"/>
              <a:t>left-to-right</a:t>
            </a:r>
          </a:p>
          <a:p>
            <a:r>
              <a:rPr lang="en-US" dirty="0" smtClean="0"/>
              <a:t>Each </a:t>
            </a:r>
            <a:r>
              <a:rPr lang="en-US" dirty="0"/>
              <a:t>entry is assigned a unique sequential log entry </a:t>
            </a:r>
            <a:r>
              <a:rPr lang="en-US" dirty="0" smtClean="0"/>
              <a:t>number</a:t>
            </a:r>
          </a:p>
          <a:p>
            <a:r>
              <a:rPr lang="en-US" dirty="0" smtClean="0"/>
              <a:t>The </a:t>
            </a:r>
            <a:r>
              <a:rPr lang="en-US" dirty="0"/>
              <a:t>ordering of records defines a notion of "time" </a:t>
            </a:r>
            <a:endParaRPr lang="en-US" dirty="0" smtClean="0"/>
          </a:p>
          <a:p>
            <a:r>
              <a:rPr lang="en-US" dirty="0"/>
              <a:t>S</a:t>
            </a:r>
            <a:r>
              <a:rPr lang="en-US" dirty="0" smtClean="0"/>
              <a:t>ince </a:t>
            </a:r>
            <a:r>
              <a:rPr lang="en-US" dirty="0"/>
              <a:t>entries to the left are defined to be older then entries to the </a:t>
            </a:r>
            <a:r>
              <a:rPr lang="en-US" dirty="0" smtClean="0"/>
              <a:t>right</a:t>
            </a:r>
          </a:p>
          <a:p>
            <a:r>
              <a:rPr lang="en-US" dirty="0"/>
              <a:t>L</a:t>
            </a:r>
            <a:r>
              <a:rPr lang="en-US" dirty="0" smtClean="0"/>
              <a:t>og </a:t>
            </a:r>
            <a:r>
              <a:rPr lang="en-US" dirty="0"/>
              <a:t>entry number can be thought of as the "timestamp" of the </a:t>
            </a:r>
            <a:r>
              <a:rPr lang="en-US" dirty="0" smtClean="0"/>
              <a:t>entry</a:t>
            </a:r>
            <a:endParaRPr lang="en-US" dirty="0"/>
          </a:p>
        </p:txBody>
      </p:sp>
      <p:sp>
        <p:nvSpPr>
          <p:cNvPr id="4" name="Footer Placeholder 3"/>
          <p:cNvSpPr>
            <a:spLocks noGrp="1"/>
          </p:cNvSpPr>
          <p:nvPr>
            <p:ph type="ftr" sz="quarter" idx="11"/>
          </p:nvPr>
        </p:nvSpPr>
        <p:spPr/>
        <p:txBody>
          <a:bodyPr/>
          <a:lstStyle/>
          <a:p>
            <a:r>
              <a:rPr lang="en-US" smtClean="0"/>
              <a:t>CS595 Module 08</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13</a:t>
            </a:fld>
            <a:endParaRPr lang="en-US" dirty="0"/>
          </a:p>
        </p:txBody>
      </p:sp>
      <p:sp>
        <p:nvSpPr>
          <p:cNvPr id="6" name="AutoShape 2" descr="https://content.linkedin.com/content/dam/engineering/en-us/blog/migrated/log.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4" descr="https://content.linkedin.com/content/dam/engineering/en-us/blog/migrated/log.p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2033073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 Log?</a:t>
            </a:r>
          </a:p>
        </p:txBody>
      </p:sp>
      <p:sp>
        <p:nvSpPr>
          <p:cNvPr id="3" name="Content Placeholder 2"/>
          <p:cNvSpPr>
            <a:spLocks noGrp="1"/>
          </p:cNvSpPr>
          <p:nvPr>
            <p:ph idx="1"/>
          </p:nvPr>
        </p:nvSpPr>
        <p:spPr/>
        <p:txBody>
          <a:bodyPr/>
          <a:lstStyle/>
          <a:p>
            <a:r>
              <a:rPr lang="en-US" dirty="0"/>
              <a:t>The ordering of records defines a notion of "time" since entries to the left are defined to be older then entries to the right. The log entry number can be thought of as the "timestamp" of the entry. </a:t>
            </a:r>
          </a:p>
        </p:txBody>
      </p:sp>
      <p:sp>
        <p:nvSpPr>
          <p:cNvPr id="4" name="Footer Placeholder 3"/>
          <p:cNvSpPr>
            <a:spLocks noGrp="1"/>
          </p:cNvSpPr>
          <p:nvPr>
            <p:ph type="ftr" sz="quarter" idx="11"/>
          </p:nvPr>
        </p:nvSpPr>
        <p:spPr/>
        <p:txBody>
          <a:bodyPr/>
          <a:lstStyle/>
          <a:p>
            <a:r>
              <a:rPr lang="en-US" smtClean="0"/>
              <a:t>CS595 Module 08</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14</a:t>
            </a:fld>
            <a:endParaRPr lang="en-US" dirty="0"/>
          </a:p>
        </p:txBody>
      </p:sp>
    </p:spTree>
    <p:extLst>
      <p:ext uri="{BB962C8B-B14F-4D97-AF65-F5344CB8AC3E}">
        <p14:creationId xmlns:p14="http://schemas.microsoft.com/office/powerpoint/2010/main" val="41561896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Logs in </a:t>
            </a:r>
            <a:r>
              <a:rPr lang="en-US" dirty="0" smtClean="0"/>
              <a:t>Databases (Commit Logs)</a:t>
            </a:r>
            <a:endParaRPr lang="en-US" dirty="0"/>
          </a:p>
        </p:txBody>
      </p:sp>
      <p:sp>
        <p:nvSpPr>
          <p:cNvPr id="3" name="Content Placeholder 2"/>
          <p:cNvSpPr>
            <a:spLocks noGrp="1"/>
          </p:cNvSpPr>
          <p:nvPr>
            <p:ph idx="1"/>
          </p:nvPr>
        </p:nvSpPr>
        <p:spPr/>
        <p:txBody>
          <a:bodyPr>
            <a:normAutofit/>
          </a:bodyPr>
          <a:lstStyle/>
          <a:p>
            <a:r>
              <a:rPr lang="en-US" dirty="0"/>
              <a:t>The most crucial structure for database recovery operations</a:t>
            </a:r>
          </a:p>
          <a:p>
            <a:r>
              <a:rPr lang="en-US" dirty="0"/>
              <a:t>Store all </a:t>
            </a:r>
            <a:r>
              <a:rPr lang="en-US" dirty="0" smtClean="0"/>
              <a:t>of the changes made </a:t>
            </a:r>
            <a:r>
              <a:rPr lang="en-US" dirty="0"/>
              <a:t>to the database as they occur</a:t>
            </a:r>
          </a:p>
          <a:p>
            <a:r>
              <a:rPr lang="en-US" dirty="0"/>
              <a:t>Only reliable source of information about current state of the database</a:t>
            </a:r>
          </a:p>
          <a:p>
            <a:r>
              <a:rPr lang="en-US" dirty="0"/>
              <a:t>Used to recover consistent state of a database, upon </a:t>
            </a:r>
            <a:r>
              <a:rPr lang="en-US" dirty="0" smtClean="0"/>
              <a:t>failure</a:t>
            </a:r>
            <a:endParaRPr lang="en-US" dirty="0"/>
          </a:p>
        </p:txBody>
      </p:sp>
      <p:sp>
        <p:nvSpPr>
          <p:cNvPr id="4" name="Footer Placeholder 3"/>
          <p:cNvSpPr>
            <a:spLocks noGrp="1"/>
          </p:cNvSpPr>
          <p:nvPr>
            <p:ph type="ftr" sz="quarter" idx="11"/>
          </p:nvPr>
        </p:nvSpPr>
        <p:spPr/>
        <p:txBody>
          <a:bodyPr/>
          <a:lstStyle/>
          <a:p>
            <a:r>
              <a:rPr lang="en-US" smtClean="0"/>
              <a:t>CS595 Module 08</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15</a:t>
            </a:fld>
            <a:endParaRPr lang="en-US" dirty="0"/>
          </a:p>
        </p:txBody>
      </p:sp>
    </p:spTree>
    <p:extLst>
      <p:ext uri="{BB962C8B-B14F-4D97-AF65-F5344CB8AC3E}">
        <p14:creationId xmlns:p14="http://schemas.microsoft.com/office/powerpoint/2010/main" val="25305517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 Messaging System? </a:t>
            </a:r>
          </a:p>
        </p:txBody>
      </p:sp>
      <p:sp>
        <p:nvSpPr>
          <p:cNvPr id="3" name="Content Placeholder 2"/>
          <p:cNvSpPr>
            <a:spLocks noGrp="1"/>
          </p:cNvSpPr>
          <p:nvPr>
            <p:ph idx="1"/>
          </p:nvPr>
        </p:nvSpPr>
        <p:spPr>
          <a:xfrm>
            <a:off x="457200" y="1600200"/>
            <a:ext cx="8229600" cy="1676400"/>
          </a:xfrm>
        </p:spPr>
        <p:txBody>
          <a:bodyPr>
            <a:normAutofit fontScale="85000" lnSpcReduction="10000"/>
          </a:bodyPr>
          <a:lstStyle/>
          <a:p>
            <a:r>
              <a:rPr lang="en-US" dirty="0"/>
              <a:t>R</a:t>
            </a:r>
            <a:r>
              <a:rPr lang="en-US" dirty="0" smtClean="0"/>
              <a:t>esponsible </a:t>
            </a:r>
            <a:r>
              <a:rPr lang="en-US" dirty="0"/>
              <a:t>for transferring data from one application to </a:t>
            </a:r>
            <a:r>
              <a:rPr lang="en-US" dirty="0" smtClean="0"/>
              <a:t>another</a:t>
            </a:r>
          </a:p>
          <a:p>
            <a:r>
              <a:rPr lang="en-US" dirty="0"/>
              <a:t>S</a:t>
            </a:r>
            <a:r>
              <a:rPr lang="en-US" dirty="0" smtClean="0"/>
              <a:t>o </a:t>
            </a:r>
            <a:r>
              <a:rPr lang="en-US" dirty="0"/>
              <a:t>the applications can focus on </a:t>
            </a:r>
            <a:r>
              <a:rPr lang="en-US" dirty="0" smtClean="0"/>
              <a:t>data and not </a:t>
            </a:r>
            <a:r>
              <a:rPr lang="en-US" dirty="0"/>
              <a:t>worry about how to share it</a:t>
            </a:r>
          </a:p>
          <a:p>
            <a:r>
              <a:rPr lang="en-US" dirty="0"/>
              <a:t>Distributed messaging is based on the concept of reliable message </a:t>
            </a:r>
            <a:r>
              <a:rPr lang="en-US" dirty="0" smtClean="0"/>
              <a:t>queuing</a:t>
            </a:r>
            <a:endParaRPr lang="en-US" dirty="0"/>
          </a:p>
        </p:txBody>
      </p:sp>
      <p:sp>
        <p:nvSpPr>
          <p:cNvPr id="4" name="Footer Placeholder 3"/>
          <p:cNvSpPr>
            <a:spLocks noGrp="1"/>
          </p:cNvSpPr>
          <p:nvPr>
            <p:ph type="ftr" sz="quarter" idx="11"/>
          </p:nvPr>
        </p:nvSpPr>
        <p:spPr/>
        <p:txBody>
          <a:bodyPr/>
          <a:lstStyle/>
          <a:p>
            <a:r>
              <a:rPr lang="en-US" smtClean="0"/>
              <a:t>CS595 Module 08</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16</a:t>
            </a:fld>
            <a:endParaRPr lang="en-US" dirty="0"/>
          </a:p>
        </p:txBody>
      </p:sp>
      <p:pic>
        <p:nvPicPr>
          <p:cNvPr id="7" name="Picture 2" descr="Image result for messaging system pub sub point to point"/>
          <p:cNvPicPr>
            <a:picLocks noChangeAspect="1" noChangeArrowheads="1"/>
          </p:cNvPicPr>
          <p:nvPr/>
        </p:nvPicPr>
        <p:blipFill rotWithShape="1">
          <a:blip r:embed="rId2">
            <a:extLst>
              <a:ext uri="{BEBA8EAE-BF5A-486C-A8C5-ECC9F3942E4B}">
                <a14:imgProps xmlns:a14="http://schemas.microsoft.com/office/drawing/2010/main">
                  <a14:imgLayer r:embed="rId3">
                    <a14:imgEffect>
                      <a14:sharpenSoften amount="25000"/>
                    </a14:imgEffect>
                  </a14:imgLayer>
                </a14:imgProps>
              </a:ext>
              <a:ext uri="{28A0092B-C50C-407E-A947-70E740481C1C}">
                <a14:useLocalDpi xmlns:a14="http://schemas.microsoft.com/office/drawing/2010/main" val="0"/>
              </a:ext>
            </a:extLst>
          </a:blip>
          <a:srcRect t="7625"/>
          <a:stretch/>
        </p:blipFill>
        <p:spPr bwMode="auto">
          <a:xfrm>
            <a:off x="762000" y="3276600"/>
            <a:ext cx="6817659" cy="32914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80893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Picture 3"/>
          <p:cNvPicPr>
            <a:picLocks noChangeAspect="1" noChangeArrowheads="1"/>
          </p:cNvPicPr>
          <p:nvPr/>
        </p:nvPicPr>
        <p:blipFill>
          <a:blip r:embed="rId2">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rcRect/>
          <a:stretch>
            <a:fillRect/>
          </a:stretch>
        </p:blipFill>
        <p:spPr bwMode="auto">
          <a:xfrm>
            <a:off x="2924176" y="4267200"/>
            <a:ext cx="5238296" cy="23593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8" name="Picture 2"/>
          <p:cNvPicPr>
            <a:picLocks noChangeAspect="1" noChangeArrowheads="1"/>
          </p:cNvPicPr>
          <p:nvPr/>
        </p:nvPicPr>
        <p:blipFill>
          <a:blip r:embed="rId4">
            <a:extLst>
              <a:ext uri="{BEBA8EAE-BF5A-486C-A8C5-ECC9F3942E4B}">
                <a14:imgProps xmlns:a14="http://schemas.microsoft.com/office/drawing/2010/main">
                  <a14:imgLayer r:embed="rId5">
                    <a14:imgEffect>
                      <a14:sharpenSoften amount="25000"/>
                    </a14:imgEffect>
                    <a14:imgEffect>
                      <a14:brightnessContrast bright="20000" contrast="20000"/>
                    </a14:imgEffect>
                  </a14:imgLayer>
                </a14:imgProps>
              </a:ext>
              <a:ext uri="{28A0092B-C50C-407E-A947-70E740481C1C}">
                <a14:useLocalDpi xmlns:a14="http://schemas.microsoft.com/office/drawing/2010/main" val="0"/>
              </a:ext>
            </a:extLst>
          </a:blip>
          <a:srcRect/>
          <a:stretch>
            <a:fillRect/>
          </a:stretch>
        </p:blipFill>
        <p:spPr bwMode="auto">
          <a:xfrm>
            <a:off x="2819400" y="1676400"/>
            <a:ext cx="5266872" cy="215717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r>
              <a:rPr lang="en-US" dirty="0"/>
              <a:t>What is a Messaging System? </a:t>
            </a:r>
          </a:p>
        </p:txBody>
      </p:sp>
      <p:sp>
        <p:nvSpPr>
          <p:cNvPr id="3" name="Content Placeholder 2"/>
          <p:cNvSpPr>
            <a:spLocks noGrp="1"/>
          </p:cNvSpPr>
          <p:nvPr>
            <p:ph idx="1"/>
          </p:nvPr>
        </p:nvSpPr>
        <p:spPr/>
        <p:txBody>
          <a:bodyPr/>
          <a:lstStyle/>
          <a:p>
            <a:r>
              <a:rPr lang="en-US" dirty="0" smtClean="0"/>
              <a:t>Two types </a:t>
            </a:r>
            <a:r>
              <a:rPr lang="en-US" dirty="0"/>
              <a:t>of messaging patterns </a:t>
            </a:r>
            <a:r>
              <a:rPr lang="en-US" dirty="0" smtClean="0"/>
              <a:t>are possible in a messaging system</a:t>
            </a:r>
          </a:p>
          <a:p>
            <a:pPr lvl="1"/>
            <a:r>
              <a:rPr lang="en-US" dirty="0" smtClean="0"/>
              <a:t>Point </a:t>
            </a:r>
            <a:r>
              <a:rPr lang="en-US" dirty="0"/>
              <a:t>to </a:t>
            </a:r>
            <a:r>
              <a:rPr lang="en-US" dirty="0" smtClean="0"/>
              <a:t>point</a:t>
            </a:r>
          </a:p>
          <a:p>
            <a:pPr marL="274320" lvl="1" indent="0">
              <a:buNone/>
            </a:pPr>
            <a:endParaRPr lang="en-US" dirty="0"/>
          </a:p>
          <a:p>
            <a:pPr lvl="1"/>
            <a:endParaRPr lang="en-US" dirty="0" smtClean="0"/>
          </a:p>
          <a:p>
            <a:pPr lvl="1"/>
            <a:endParaRPr lang="en-US" dirty="0"/>
          </a:p>
          <a:p>
            <a:pPr marL="274320" lvl="1" indent="0">
              <a:buNone/>
            </a:pPr>
            <a:endParaRPr lang="en-US" dirty="0" smtClean="0"/>
          </a:p>
          <a:p>
            <a:pPr lvl="1"/>
            <a:r>
              <a:rPr lang="en-US" dirty="0" smtClean="0"/>
              <a:t>Publish-subscribe </a:t>
            </a:r>
          </a:p>
        </p:txBody>
      </p:sp>
      <p:sp>
        <p:nvSpPr>
          <p:cNvPr id="4" name="Footer Placeholder 3"/>
          <p:cNvSpPr>
            <a:spLocks noGrp="1"/>
          </p:cNvSpPr>
          <p:nvPr>
            <p:ph type="ftr" sz="quarter" idx="11"/>
          </p:nvPr>
        </p:nvSpPr>
        <p:spPr/>
        <p:txBody>
          <a:bodyPr/>
          <a:lstStyle/>
          <a:p>
            <a:r>
              <a:rPr lang="en-US" smtClean="0"/>
              <a:t>CS595 Module 08</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17</a:t>
            </a:fld>
            <a:endParaRPr lang="en-US" dirty="0"/>
          </a:p>
        </p:txBody>
      </p:sp>
    </p:spTree>
    <p:extLst>
      <p:ext uri="{BB962C8B-B14F-4D97-AF65-F5344CB8AC3E}">
        <p14:creationId xmlns:p14="http://schemas.microsoft.com/office/powerpoint/2010/main" val="15611439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extLst>
              <a:ext uri="{BEBA8EAE-BF5A-486C-A8C5-ECC9F3942E4B}">
                <a14:imgProps xmlns:a14="http://schemas.microsoft.com/office/drawing/2010/main">
                  <a14:imgLayer r:embed="rId3">
                    <a14:imgEffect>
                      <a14:brightnessContrast bright="20000"/>
                    </a14:imgEffect>
                  </a14:imgLayer>
                </a14:imgProps>
              </a:ext>
              <a:ext uri="{28A0092B-C50C-407E-A947-70E740481C1C}">
                <a14:useLocalDpi xmlns:a14="http://schemas.microsoft.com/office/drawing/2010/main" val="0"/>
              </a:ext>
            </a:extLst>
          </a:blip>
          <a:srcRect/>
          <a:stretch>
            <a:fillRect/>
          </a:stretch>
        </p:blipFill>
        <p:spPr bwMode="auto">
          <a:xfrm>
            <a:off x="1724758" y="3810000"/>
            <a:ext cx="5514242" cy="2705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r>
              <a:rPr lang="en-US" dirty="0"/>
              <a:t>Point to Point Messaging </a:t>
            </a:r>
            <a:r>
              <a:rPr lang="en-US" dirty="0" smtClean="0"/>
              <a:t>System</a:t>
            </a:r>
            <a:endParaRPr lang="en-US" dirty="0"/>
          </a:p>
        </p:txBody>
      </p:sp>
      <p:sp>
        <p:nvSpPr>
          <p:cNvPr id="3" name="Content Placeholder 2"/>
          <p:cNvSpPr>
            <a:spLocks noGrp="1"/>
          </p:cNvSpPr>
          <p:nvPr>
            <p:ph idx="1"/>
          </p:nvPr>
        </p:nvSpPr>
        <p:spPr>
          <a:xfrm>
            <a:off x="457200" y="1600200"/>
            <a:ext cx="8229600" cy="2743200"/>
          </a:xfrm>
        </p:spPr>
        <p:txBody>
          <a:bodyPr>
            <a:normAutofit fontScale="92500"/>
          </a:bodyPr>
          <a:lstStyle/>
          <a:p>
            <a:r>
              <a:rPr lang="en-US" dirty="0" smtClean="0"/>
              <a:t>In a point-to-point system, messages are persisted in a queue</a:t>
            </a:r>
          </a:p>
          <a:p>
            <a:r>
              <a:rPr lang="en-US" dirty="0" smtClean="0"/>
              <a:t>One </a:t>
            </a:r>
            <a:r>
              <a:rPr lang="en-US" dirty="0"/>
              <a:t>or more consumers can consume </a:t>
            </a:r>
            <a:r>
              <a:rPr lang="en-US" dirty="0" smtClean="0"/>
              <a:t>messages</a:t>
            </a:r>
          </a:p>
          <a:p>
            <a:r>
              <a:rPr lang="en-US" dirty="0"/>
              <a:t>B</a:t>
            </a:r>
            <a:r>
              <a:rPr lang="en-US" dirty="0" smtClean="0"/>
              <a:t>ut each message </a:t>
            </a:r>
            <a:r>
              <a:rPr lang="en-US" dirty="0"/>
              <a:t>can be consumed by </a:t>
            </a:r>
            <a:r>
              <a:rPr lang="en-US" dirty="0" smtClean="0"/>
              <a:t>one </a:t>
            </a:r>
            <a:r>
              <a:rPr lang="en-US" dirty="0"/>
              <a:t>consumer </a:t>
            </a:r>
            <a:r>
              <a:rPr lang="en-US" dirty="0" smtClean="0"/>
              <a:t>only</a:t>
            </a:r>
          </a:p>
          <a:p>
            <a:r>
              <a:rPr lang="en-US" dirty="0" smtClean="0"/>
              <a:t>Once </a:t>
            </a:r>
            <a:r>
              <a:rPr lang="en-US" dirty="0"/>
              <a:t>a consumer reads a message </a:t>
            </a:r>
            <a:r>
              <a:rPr lang="en-US" dirty="0" smtClean="0"/>
              <a:t>it </a:t>
            </a:r>
            <a:r>
              <a:rPr lang="en-US" dirty="0"/>
              <a:t>disappears from that </a:t>
            </a:r>
            <a:r>
              <a:rPr lang="en-US" dirty="0" smtClean="0"/>
              <a:t>queue</a:t>
            </a:r>
          </a:p>
          <a:p>
            <a:r>
              <a:rPr lang="en-US" dirty="0" smtClean="0"/>
              <a:t>The </a:t>
            </a:r>
            <a:r>
              <a:rPr lang="en-US" dirty="0"/>
              <a:t>following diagram depicts the </a:t>
            </a:r>
            <a:r>
              <a:rPr lang="en-US" dirty="0" smtClean="0"/>
              <a:t>structure</a:t>
            </a:r>
            <a:endParaRPr lang="en-US" dirty="0"/>
          </a:p>
        </p:txBody>
      </p:sp>
      <p:sp>
        <p:nvSpPr>
          <p:cNvPr id="4" name="Footer Placeholder 3"/>
          <p:cNvSpPr>
            <a:spLocks noGrp="1"/>
          </p:cNvSpPr>
          <p:nvPr>
            <p:ph type="ftr" sz="quarter" idx="11"/>
          </p:nvPr>
        </p:nvSpPr>
        <p:spPr/>
        <p:txBody>
          <a:bodyPr/>
          <a:lstStyle/>
          <a:p>
            <a:r>
              <a:rPr lang="en-US" smtClean="0"/>
              <a:t>CS595 Module 08</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18</a:t>
            </a:fld>
            <a:endParaRPr lang="en-US" dirty="0"/>
          </a:p>
        </p:txBody>
      </p:sp>
    </p:spTree>
    <p:extLst>
      <p:ext uri="{BB962C8B-B14F-4D97-AF65-F5344CB8AC3E}">
        <p14:creationId xmlns:p14="http://schemas.microsoft.com/office/powerpoint/2010/main" val="15514627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BEBA8EAE-BF5A-486C-A8C5-ECC9F3942E4B}">
                <a14:imgProps xmlns:a14="http://schemas.microsoft.com/office/drawing/2010/main">
                  <a14:imgLayer r:embed="rId3">
                    <a14:imgEffect>
                      <a14:brightnessContrast bright="20000"/>
                    </a14:imgEffect>
                  </a14:imgLayer>
                </a14:imgProps>
              </a:ext>
              <a:ext uri="{28A0092B-C50C-407E-A947-70E740481C1C}">
                <a14:useLocalDpi xmlns:a14="http://schemas.microsoft.com/office/drawing/2010/main" val="0"/>
              </a:ext>
            </a:extLst>
          </a:blip>
          <a:srcRect/>
          <a:stretch>
            <a:fillRect/>
          </a:stretch>
        </p:blipFill>
        <p:spPr bwMode="auto">
          <a:xfrm>
            <a:off x="1752600" y="4114800"/>
            <a:ext cx="5029200" cy="26151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normAutofit fontScale="90000"/>
          </a:bodyPr>
          <a:lstStyle/>
          <a:p>
            <a:r>
              <a:rPr lang="en-US" dirty="0"/>
              <a:t>Publish-Subscribe Messaging System </a:t>
            </a:r>
          </a:p>
        </p:txBody>
      </p:sp>
      <p:sp>
        <p:nvSpPr>
          <p:cNvPr id="3" name="Content Placeholder 2"/>
          <p:cNvSpPr>
            <a:spLocks noGrp="1"/>
          </p:cNvSpPr>
          <p:nvPr>
            <p:ph idx="1"/>
          </p:nvPr>
        </p:nvSpPr>
        <p:spPr>
          <a:xfrm>
            <a:off x="457200" y="1371600"/>
            <a:ext cx="8229600" cy="2895600"/>
          </a:xfrm>
        </p:spPr>
        <p:txBody>
          <a:bodyPr>
            <a:normAutofit fontScale="92500"/>
          </a:bodyPr>
          <a:lstStyle/>
          <a:p>
            <a:r>
              <a:rPr lang="en-US" dirty="0"/>
              <a:t>In the publish-subscribe system, messages are persisted </a:t>
            </a:r>
            <a:r>
              <a:rPr lang="en-US" dirty="0" smtClean="0"/>
              <a:t>in one or more topics (think file folders or feeds)</a:t>
            </a:r>
          </a:p>
          <a:p>
            <a:r>
              <a:rPr lang="en-US" dirty="0" smtClean="0"/>
              <a:t>Unlike </a:t>
            </a:r>
            <a:r>
              <a:rPr lang="en-US" dirty="0"/>
              <a:t>point-to-point system, consumers can subscribe to one or more </a:t>
            </a:r>
            <a:r>
              <a:rPr lang="en-US" dirty="0" smtClean="0"/>
              <a:t>topics </a:t>
            </a:r>
            <a:r>
              <a:rPr lang="en-US" dirty="0"/>
              <a:t>and consume all the messages in that </a:t>
            </a:r>
            <a:r>
              <a:rPr lang="en-US" dirty="0" smtClean="0"/>
              <a:t>topic</a:t>
            </a:r>
          </a:p>
          <a:p>
            <a:r>
              <a:rPr lang="en-US" dirty="0" smtClean="0"/>
              <a:t>Here message </a:t>
            </a:r>
            <a:r>
              <a:rPr lang="en-US" dirty="0"/>
              <a:t>producers are called </a:t>
            </a:r>
            <a:r>
              <a:rPr lang="en-US" dirty="0" smtClean="0"/>
              <a:t>publishers and message </a:t>
            </a:r>
            <a:r>
              <a:rPr lang="en-US" dirty="0"/>
              <a:t>consumers are called </a:t>
            </a:r>
            <a:r>
              <a:rPr lang="en-US" dirty="0" smtClean="0"/>
              <a:t>subscribers</a:t>
            </a:r>
          </a:p>
          <a:p>
            <a:r>
              <a:rPr lang="en-US" dirty="0"/>
              <a:t>The following diagram depicts the </a:t>
            </a:r>
            <a:r>
              <a:rPr lang="en-US" dirty="0" smtClean="0"/>
              <a:t>structure</a:t>
            </a:r>
            <a:endParaRPr lang="en-US" dirty="0"/>
          </a:p>
        </p:txBody>
      </p:sp>
      <p:sp>
        <p:nvSpPr>
          <p:cNvPr id="4" name="Footer Placeholder 3"/>
          <p:cNvSpPr>
            <a:spLocks noGrp="1"/>
          </p:cNvSpPr>
          <p:nvPr>
            <p:ph type="ftr" sz="quarter" idx="11"/>
          </p:nvPr>
        </p:nvSpPr>
        <p:spPr/>
        <p:txBody>
          <a:bodyPr/>
          <a:lstStyle/>
          <a:p>
            <a:r>
              <a:rPr lang="en-US" smtClean="0"/>
              <a:t>CS595 Module 08</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19</a:t>
            </a:fld>
            <a:endParaRPr lang="en-US" dirty="0"/>
          </a:p>
        </p:txBody>
      </p:sp>
    </p:spTree>
    <p:extLst>
      <p:ext uri="{BB962C8B-B14F-4D97-AF65-F5344CB8AC3E}">
        <p14:creationId xmlns:p14="http://schemas.microsoft.com/office/powerpoint/2010/main" val="14695143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High Level View</a:t>
            </a:r>
            <a:endParaRPr lang="en-US" dirty="0"/>
          </a:p>
        </p:txBody>
      </p:sp>
      <p:sp>
        <p:nvSpPr>
          <p:cNvPr id="3" name="Footer Placeholder 2"/>
          <p:cNvSpPr>
            <a:spLocks noGrp="1"/>
          </p:cNvSpPr>
          <p:nvPr>
            <p:ph type="ftr" sz="quarter" idx="11"/>
          </p:nvPr>
        </p:nvSpPr>
        <p:spPr/>
        <p:txBody>
          <a:bodyPr/>
          <a:lstStyle/>
          <a:p>
            <a:r>
              <a:rPr lang="en-US" smtClean="0"/>
              <a:t>CS595 Module 08</a:t>
            </a:r>
            <a:endParaRPr lang="en-US" dirty="0"/>
          </a:p>
        </p:txBody>
      </p:sp>
      <p:sp>
        <p:nvSpPr>
          <p:cNvPr id="4" name="Slide Number Placeholder 3"/>
          <p:cNvSpPr>
            <a:spLocks noGrp="1"/>
          </p:cNvSpPr>
          <p:nvPr>
            <p:ph type="sldNum" sz="quarter" idx="12"/>
          </p:nvPr>
        </p:nvSpPr>
        <p:spPr/>
        <p:txBody>
          <a:bodyPr/>
          <a:lstStyle/>
          <a:p>
            <a:fld id="{9AA7C465-8597-4488-B68C-958448427716}" type="slidenum">
              <a:rPr lang="en-US" smtClean="0"/>
              <a:t>2</a:t>
            </a:fld>
            <a:endParaRPr lang="en-US" dirty="0"/>
          </a:p>
        </p:txBody>
      </p:sp>
    </p:spTree>
    <p:extLst>
      <p:ext uri="{BB962C8B-B14F-4D97-AF65-F5344CB8AC3E}">
        <p14:creationId xmlns:p14="http://schemas.microsoft.com/office/powerpoint/2010/main" val="8133757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Publish-Subscribe Messaging System </a:t>
            </a:r>
          </a:p>
        </p:txBody>
      </p:sp>
      <p:sp>
        <p:nvSpPr>
          <p:cNvPr id="3" name="Content Placeholder 2"/>
          <p:cNvSpPr>
            <a:spLocks noGrp="1"/>
          </p:cNvSpPr>
          <p:nvPr>
            <p:ph idx="1"/>
          </p:nvPr>
        </p:nvSpPr>
        <p:spPr/>
        <p:txBody>
          <a:bodyPr/>
          <a:lstStyle/>
          <a:p>
            <a:r>
              <a:rPr lang="en-US" dirty="0" smtClean="0"/>
              <a:t>One example of this model is Twitter</a:t>
            </a:r>
          </a:p>
          <a:p>
            <a:r>
              <a:rPr lang="en-US" dirty="0" smtClean="0"/>
              <a:t>A publisher established an account (a topic)</a:t>
            </a:r>
          </a:p>
          <a:p>
            <a:r>
              <a:rPr lang="en-US" dirty="0" smtClean="0"/>
              <a:t>Multiple subscriber then indicate interest in (subscribe) receiving tweets from that account</a:t>
            </a:r>
          </a:p>
          <a:p>
            <a:r>
              <a:rPr lang="en-US" dirty="0"/>
              <a:t>T</a:t>
            </a:r>
            <a:r>
              <a:rPr lang="en-US" dirty="0" smtClean="0"/>
              <a:t>he publisher then enters (publish)  one or more tweets </a:t>
            </a:r>
            <a:r>
              <a:rPr lang="en-US" dirty="0"/>
              <a:t>(</a:t>
            </a:r>
            <a:r>
              <a:rPr lang="en-US" dirty="0" smtClean="0"/>
              <a:t>message)</a:t>
            </a:r>
          </a:p>
          <a:p>
            <a:r>
              <a:rPr lang="en-US" dirty="0" smtClean="0"/>
              <a:t>Each tweet (message) is then made available to every subscriber of that account (topic)</a:t>
            </a:r>
            <a:endParaRPr lang="en-US" dirty="0"/>
          </a:p>
        </p:txBody>
      </p:sp>
      <p:sp>
        <p:nvSpPr>
          <p:cNvPr id="4" name="Footer Placeholder 3"/>
          <p:cNvSpPr>
            <a:spLocks noGrp="1"/>
          </p:cNvSpPr>
          <p:nvPr>
            <p:ph type="ftr" sz="quarter" idx="11"/>
          </p:nvPr>
        </p:nvSpPr>
        <p:spPr/>
        <p:txBody>
          <a:bodyPr/>
          <a:lstStyle/>
          <a:p>
            <a:r>
              <a:rPr lang="en-US" smtClean="0"/>
              <a:t>CS595 Module 08</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20</a:t>
            </a:fld>
            <a:endParaRPr lang="en-US" dirty="0"/>
          </a:p>
        </p:txBody>
      </p:sp>
    </p:spTree>
    <p:extLst>
      <p:ext uri="{BB962C8B-B14F-4D97-AF65-F5344CB8AC3E}">
        <p14:creationId xmlns:p14="http://schemas.microsoft.com/office/powerpoint/2010/main" val="23577799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Kafka Architectural Landscape</a:t>
            </a:r>
            <a:endParaRPr lang="en-US" dirty="0"/>
          </a:p>
        </p:txBody>
      </p:sp>
      <p:sp>
        <p:nvSpPr>
          <p:cNvPr id="3" name="Footer Placeholder 2"/>
          <p:cNvSpPr>
            <a:spLocks noGrp="1"/>
          </p:cNvSpPr>
          <p:nvPr>
            <p:ph type="ftr" sz="quarter" idx="11"/>
          </p:nvPr>
        </p:nvSpPr>
        <p:spPr/>
        <p:txBody>
          <a:bodyPr/>
          <a:lstStyle/>
          <a:p>
            <a:r>
              <a:rPr lang="en-US" smtClean="0"/>
              <a:t>CS595 Module 08</a:t>
            </a:r>
            <a:endParaRPr lang="en-US" dirty="0"/>
          </a:p>
        </p:txBody>
      </p:sp>
      <p:sp>
        <p:nvSpPr>
          <p:cNvPr id="4" name="Slide Number Placeholder 3"/>
          <p:cNvSpPr>
            <a:spLocks noGrp="1"/>
          </p:cNvSpPr>
          <p:nvPr>
            <p:ph type="sldNum" sz="quarter" idx="12"/>
          </p:nvPr>
        </p:nvSpPr>
        <p:spPr/>
        <p:txBody>
          <a:bodyPr/>
          <a:lstStyle/>
          <a:p>
            <a:fld id="{9AA7C465-8597-4488-B68C-958448427716}" type="slidenum">
              <a:rPr lang="en-US" smtClean="0"/>
              <a:t>21</a:t>
            </a:fld>
            <a:endParaRPr lang="en-US" dirty="0"/>
          </a:p>
        </p:txBody>
      </p:sp>
      <p:pic>
        <p:nvPicPr>
          <p:cNvPr id="39938" name="Picture 2"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095001"/>
            <a:ext cx="7848600" cy="5886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809429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Messages and </a:t>
            </a:r>
            <a:r>
              <a:rPr lang="en-US" dirty="0" smtClean="0"/>
              <a:t>Batches</a:t>
            </a:r>
            <a:endParaRPr lang="en-US" dirty="0"/>
          </a:p>
        </p:txBody>
      </p:sp>
      <p:sp>
        <p:nvSpPr>
          <p:cNvPr id="3" name="Content Placeholder 2"/>
          <p:cNvSpPr>
            <a:spLocks noGrp="1"/>
          </p:cNvSpPr>
          <p:nvPr>
            <p:ph idx="1"/>
          </p:nvPr>
        </p:nvSpPr>
        <p:spPr/>
        <p:txBody>
          <a:bodyPr>
            <a:normAutofit lnSpcReduction="10000"/>
          </a:bodyPr>
          <a:lstStyle/>
          <a:p>
            <a:r>
              <a:rPr lang="en-US" dirty="0"/>
              <a:t>The unit of data within Kafka is called a </a:t>
            </a:r>
            <a:r>
              <a:rPr lang="en-US" i="1" dirty="0" smtClean="0"/>
              <a:t>message</a:t>
            </a:r>
            <a:endParaRPr lang="en-US" dirty="0"/>
          </a:p>
          <a:p>
            <a:r>
              <a:rPr lang="en-US" dirty="0" smtClean="0"/>
              <a:t>If </a:t>
            </a:r>
            <a:r>
              <a:rPr lang="en-US" dirty="0"/>
              <a:t>you are approaching Kafka from a database background, you can think of this as similar to a </a:t>
            </a:r>
            <a:r>
              <a:rPr lang="en-US" i="1" dirty="0"/>
              <a:t>row</a:t>
            </a:r>
            <a:r>
              <a:rPr lang="en-US" dirty="0"/>
              <a:t> or a </a:t>
            </a:r>
            <a:r>
              <a:rPr lang="en-US" i="1" dirty="0" smtClean="0"/>
              <a:t>record</a:t>
            </a:r>
            <a:endParaRPr lang="en-US" dirty="0"/>
          </a:p>
          <a:p>
            <a:r>
              <a:rPr lang="en-US" dirty="0" smtClean="0"/>
              <a:t>A </a:t>
            </a:r>
            <a:r>
              <a:rPr lang="en-US" dirty="0"/>
              <a:t>message is simply an array of bytes, as far as Kafka is concerned, so the data contained within it does not have a specific format or meaning to </a:t>
            </a:r>
            <a:r>
              <a:rPr lang="en-US" dirty="0" smtClean="0"/>
              <a:t>Kafka</a:t>
            </a:r>
          </a:p>
          <a:p>
            <a:r>
              <a:rPr lang="en-US" dirty="0" smtClean="0"/>
              <a:t>Messages </a:t>
            </a:r>
            <a:r>
              <a:rPr lang="en-US" dirty="0"/>
              <a:t>can have an optional bit of metadata which is referred to as a </a:t>
            </a:r>
            <a:r>
              <a:rPr lang="en-US" dirty="0" smtClean="0"/>
              <a:t>key</a:t>
            </a:r>
          </a:p>
          <a:p>
            <a:r>
              <a:rPr lang="en-US" dirty="0" smtClean="0"/>
              <a:t>The </a:t>
            </a:r>
            <a:r>
              <a:rPr lang="en-US" dirty="0"/>
              <a:t>key is also a byte array, and as with the message, has no specific meaning to </a:t>
            </a:r>
            <a:r>
              <a:rPr lang="en-US" dirty="0" smtClean="0"/>
              <a:t>Kafka</a:t>
            </a:r>
          </a:p>
          <a:p>
            <a:r>
              <a:rPr lang="en-US" dirty="0" smtClean="0"/>
              <a:t>Keys </a:t>
            </a:r>
            <a:r>
              <a:rPr lang="en-US" dirty="0"/>
              <a:t>are used when messages are to be written to partitions in a more controlled </a:t>
            </a:r>
            <a:r>
              <a:rPr lang="en-US" dirty="0" smtClean="0"/>
              <a:t>manner.</a:t>
            </a:r>
            <a:endParaRPr lang="en-US" dirty="0"/>
          </a:p>
        </p:txBody>
      </p:sp>
      <p:sp>
        <p:nvSpPr>
          <p:cNvPr id="4" name="Footer Placeholder 3"/>
          <p:cNvSpPr>
            <a:spLocks noGrp="1"/>
          </p:cNvSpPr>
          <p:nvPr>
            <p:ph type="ftr" sz="quarter" idx="11"/>
          </p:nvPr>
        </p:nvSpPr>
        <p:spPr/>
        <p:txBody>
          <a:bodyPr/>
          <a:lstStyle/>
          <a:p>
            <a:r>
              <a:rPr lang="en-US" smtClean="0"/>
              <a:t>CS595 Module 08</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22</a:t>
            </a:fld>
            <a:endParaRPr lang="en-US" dirty="0"/>
          </a:p>
        </p:txBody>
      </p:sp>
    </p:spTree>
    <p:extLst>
      <p:ext uri="{BB962C8B-B14F-4D97-AF65-F5344CB8AC3E}">
        <p14:creationId xmlns:p14="http://schemas.microsoft.com/office/powerpoint/2010/main" val="3655720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Messages and Batches</a:t>
            </a:r>
          </a:p>
        </p:txBody>
      </p:sp>
      <p:sp>
        <p:nvSpPr>
          <p:cNvPr id="3" name="Content Placeholder 2"/>
          <p:cNvSpPr>
            <a:spLocks noGrp="1"/>
          </p:cNvSpPr>
          <p:nvPr>
            <p:ph idx="1"/>
          </p:nvPr>
        </p:nvSpPr>
        <p:spPr/>
        <p:txBody>
          <a:bodyPr>
            <a:normAutofit fontScale="92500" lnSpcReduction="10000"/>
          </a:bodyPr>
          <a:lstStyle/>
          <a:p>
            <a:r>
              <a:rPr lang="en-US" dirty="0"/>
              <a:t>For efficiency, messages are written into Kafka in </a:t>
            </a:r>
            <a:r>
              <a:rPr lang="en-US" dirty="0" smtClean="0"/>
              <a:t>batches </a:t>
            </a:r>
          </a:p>
          <a:p>
            <a:r>
              <a:rPr lang="en-US" dirty="0" smtClean="0"/>
              <a:t>A</a:t>
            </a:r>
            <a:r>
              <a:rPr lang="en-US" dirty="0"/>
              <a:t> </a:t>
            </a:r>
            <a:r>
              <a:rPr lang="en-US" i="1" dirty="0"/>
              <a:t>batch</a:t>
            </a:r>
            <a:r>
              <a:rPr lang="en-US" dirty="0"/>
              <a:t> is just a collection of messages, all of which are being produced to the same topic and </a:t>
            </a:r>
            <a:r>
              <a:rPr lang="en-US" dirty="0" smtClean="0"/>
              <a:t>partition</a:t>
            </a:r>
          </a:p>
          <a:p>
            <a:r>
              <a:rPr lang="en-US" dirty="0" smtClean="0"/>
              <a:t>An </a:t>
            </a:r>
            <a:r>
              <a:rPr lang="en-US" dirty="0"/>
              <a:t>individual round trip across the network for each message would result in excessive overhead, and collecting messages together into a batch reduces </a:t>
            </a:r>
            <a:r>
              <a:rPr lang="en-US" dirty="0" smtClean="0"/>
              <a:t>this</a:t>
            </a:r>
          </a:p>
          <a:p>
            <a:r>
              <a:rPr lang="en-US" dirty="0" smtClean="0"/>
              <a:t>This</a:t>
            </a:r>
            <a:r>
              <a:rPr lang="en-US" dirty="0"/>
              <a:t>, of course, presents a tradeoff between latency and </a:t>
            </a:r>
            <a:r>
              <a:rPr lang="en-US" dirty="0" smtClean="0"/>
              <a:t>throughput…</a:t>
            </a:r>
          </a:p>
          <a:p>
            <a:r>
              <a:rPr lang="en-US" dirty="0"/>
              <a:t>T</a:t>
            </a:r>
            <a:r>
              <a:rPr lang="en-US" dirty="0" smtClean="0"/>
              <a:t>he </a:t>
            </a:r>
            <a:r>
              <a:rPr lang="en-US" dirty="0"/>
              <a:t>larger the batches, the more messages that can be handled per unit of </a:t>
            </a:r>
            <a:r>
              <a:rPr lang="en-US" dirty="0" smtClean="0"/>
              <a:t>time…</a:t>
            </a:r>
          </a:p>
          <a:p>
            <a:r>
              <a:rPr lang="en-US" dirty="0"/>
              <a:t>B</a:t>
            </a:r>
            <a:r>
              <a:rPr lang="en-US" dirty="0" smtClean="0"/>
              <a:t>ut </a:t>
            </a:r>
            <a:r>
              <a:rPr lang="en-US" dirty="0"/>
              <a:t>the longer it takes an individual message to </a:t>
            </a:r>
            <a:r>
              <a:rPr lang="en-US" dirty="0" smtClean="0"/>
              <a:t>propagate</a:t>
            </a:r>
          </a:p>
          <a:p>
            <a:r>
              <a:rPr lang="en-US" dirty="0" smtClean="0"/>
              <a:t>Batches </a:t>
            </a:r>
            <a:r>
              <a:rPr lang="en-US" dirty="0"/>
              <a:t>are also typically compressed, which provides for more efficient data transfer and storage at the cost of some processing </a:t>
            </a:r>
            <a:r>
              <a:rPr lang="en-US" dirty="0" smtClean="0"/>
              <a:t>power</a:t>
            </a:r>
            <a:endParaRPr lang="en-US" dirty="0"/>
          </a:p>
        </p:txBody>
      </p:sp>
      <p:sp>
        <p:nvSpPr>
          <p:cNvPr id="4" name="Footer Placeholder 3"/>
          <p:cNvSpPr>
            <a:spLocks noGrp="1"/>
          </p:cNvSpPr>
          <p:nvPr>
            <p:ph type="ftr" sz="quarter" idx="11"/>
          </p:nvPr>
        </p:nvSpPr>
        <p:spPr/>
        <p:txBody>
          <a:bodyPr/>
          <a:lstStyle/>
          <a:p>
            <a:r>
              <a:rPr lang="en-US" smtClean="0"/>
              <a:t>CS595 Module 08</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23</a:t>
            </a:fld>
            <a:endParaRPr lang="en-US" dirty="0"/>
          </a:p>
        </p:txBody>
      </p:sp>
    </p:spTree>
    <p:extLst>
      <p:ext uri="{BB962C8B-B14F-4D97-AF65-F5344CB8AC3E}">
        <p14:creationId xmlns:p14="http://schemas.microsoft.com/office/powerpoint/2010/main" val="15303239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Topics and </a:t>
            </a:r>
            <a:r>
              <a:rPr lang="en-US" dirty="0" smtClean="0"/>
              <a:t>Logs</a:t>
            </a:r>
            <a:endParaRPr lang="en-US" dirty="0"/>
          </a:p>
        </p:txBody>
      </p:sp>
      <p:sp>
        <p:nvSpPr>
          <p:cNvPr id="5" name="Content Placeholder 4"/>
          <p:cNvSpPr>
            <a:spLocks noGrp="1"/>
          </p:cNvSpPr>
          <p:nvPr>
            <p:ph idx="1"/>
          </p:nvPr>
        </p:nvSpPr>
        <p:spPr>
          <a:xfrm>
            <a:off x="457200" y="1600200"/>
            <a:ext cx="8229600" cy="2667000"/>
          </a:xfrm>
        </p:spPr>
        <p:txBody>
          <a:bodyPr>
            <a:normAutofit/>
          </a:bodyPr>
          <a:lstStyle/>
          <a:p>
            <a:r>
              <a:rPr lang="en-US" dirty="0"/>
              <a:t>Messages are organized into topics, and each topic is split into </a:t>
            </a:r>
            <a:r>
              <a:rPr lang="en-US" dirty="0" smtClean="0"/>
              <a:t>partitions</a:t>
            </a:r>
          </a:p>
          <a:p>
            <a:r>
              <a:rPr lang="en-US" dirty="0" smtClean="0"/>
              <a:t>Each </a:t>
            </a:r>
            <a:r>
              <a:rPr lang="en-US" dirty="0"/>
              <a:t>partition is an immutable, time-sequenced log of messages on </a:t>
            </a:r>
            <a:r>
              <a:rPr lang="en-US" dirty="0" smtClean="0"/>
              <a:t>disk</a:t>
            </a:r>
          </a:p>
          <a:p>
            <a:r>
              <a:rPr lang="en-US" dirty="0" smtClean="0"/>
              <a:t>Note </a:t>
            </a:r>
            <a:r>
              <a:rPr lang="en-US" dirty="0"/>
              <a:t>that time ordering is guaranteed within, but not across, </a:t>
            </a:r>
            <a:r>
              <a:rPr lang="en-US" dirty="0" smtClean="0"/>
              <a:t>partitions</a:t>
            </a:r>
            <a:endParaRPr lang="en-US" dirty="0"/>
          </a:p>
        </p:txBody>
      </p:sp>
      <p:sp>
        <p:nvSpPr>
          <p:cNvPr id="3" name="Footer Placeholder 2"/>
          <p:cNvSpPr>
            <a:spLocks noGrp="1"/>
          </p:cNvSpPr>
          <p:nvPr>
            <p:ph type="ftr" sz="quarter" idx="11"/>
          </p:nvPr>
        </p:nvSpPr>
        <p:spPr/>
        <p:txBody>
          <a:bodyPr/>
          <a:lstStyle/>
          <a:p>
            <a:r>
              <a:rPr lang="en-US" smtClean="0"/>
              <a:t>CS595 Module 08</a:t>
            </a:r>
            <a:endParaRPr lang="en-US" dirty="0"/>
          </a:p>
        </p:txBody>
      </p:sp>
      <p:sp>
        <p:nvSpPr>
          <p:cNvPr id="4" name="Slide Number Placeholder 3"/>
          <p:cNvSpPr>
            <a:spLocks noGrp="1"/>
          </p:cNvSpPr>
          <p:nvPr>
            <p:ph type="sldNum" sz="quarter" idx="12"/>
          </p:nvPr>
        </p:nvSpPr>
        <p:spPr/>
        <p:txBody>
          <a:bodyPr/>
          <a:lstStyle/>
          <a:p>
            <a:fld id="{9AA7C465-8597-4488-B68C-958448427716}" type="slidenum">
              <a:rPr lang="en-US" smtClean="0"/>
              <a:t>24</a:t>
            </a:fld>
            <a:endParaRPr lang="en-US" dirty="0"/>
          </a:p>
        </p:txBody>
      </p:sp>
      <p:pic>
        <p:nvPicPr>
          <p:cNvPr id="1024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1063" y="4524375"/>
            <a:ext cx="8431937" cy="2028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621806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Topics and Logs</a:t>
            </a:r>
          </a:p>
        </p:txBody>
      </p:sp>
      <p:sp>
        <p:nvSpPr>
          <p:cNvPr id="3" name="Content Placeholder 2"/>
          <p:cNvSpPr>
            <a:spLocks noGrp="1"/>
          </p:cNvSpPr>
          <p:nvPr>
            <p:ph idx="1"/>
          </p:nvPr>
        </p:nvSpPr>
        <p:spPr>
          <a:xfrm>
            <a:off x="457200" y="1600200"/>
            <a:ext cx="8229600" cy="2590800"/>
          </a:xfrm>
        </p:spPr>
        <p:txBody>
          <a:bodyPr>
            <a:normAutofit fontScale="85000" lnSpcReduction="10000"/>
          </a:bodyPr>
          <a:lstStyle/>
          <a:p>
            <a:r>
              <a:rPr lang="en-US" dirty="0" smtClean="0"/>
              <a:t>Here we show a </a:t>
            </a:r>
            <a:r>
              <a:rPr lang="en-US" dirty="0"/>
              <a:t>topic with 4 partitions, with writes being appended to the end of each </a:t>
            </a:r>
            <a:r>
              <a:rPr lang="en-US" dirty="0" smtClean="0"/>
              <a:t>one</a:t>
            </a:r>
          </a:p>
          <a:p>
            <a:r>
              <a:rPr lang="en-US" dirty="0" smtClean="0"/>
              <a:t>Partitions </a:t>
            </a:r>
            <a:r>
              <a:rPr lang="en-US" dirty="0"/>
              <a:t>are also the way </a:t>
            </a:r>
            <a:r>
              <a:rPr lang="en-US" dirty="0" smtClean="0"/>
              <a:t>Kafka </a:t>
            </a:r>
            <a:r>
              <a:rPr lang="en-US" dirty="0"/>
              <a:t>provides redundancy and </a:t>
            </a:r>
            <a:r>
              <a:rPr lang="en-US" dirty="0" smtClean="0"/>
              <a:t>scalability</a:t>
            </a:r>
          </a:p>
          <a:p>
            <a:r>
              <a:rPr lang="en-US" dirty="0" smtClean="0"/>
              <a:t>Each </a:t>
            </a:r>
            <a:r>
              <a:rPr lang="en-US" dirty="0"/>
              <a:t>partition can be hosted on a different </a:t>
            </a:r>
            <a:r>
              <a:rPr lang="en-US" dirty="0" smtClean="0"/>
              <a:t>server</a:t>
            </a:r>
          </a:p>
          <a:p>
            <a:r>
              <a:rPr lang="en-US" dirty="0" smtClean="0"/>
              <a:t>This means </a:t>
            </a:r>
            <a:r>
              <a:rPr lang="en-US" dirty="0"/>
              <a:t>that a single topic can be scaled horizontally across multiple </a:t>
            </a:r>
            <a:r>
              <a:rPr lang="en-US" dirty="0" smtClean="0"/>
              <a:t>servers…</a:t>
            </a:r>
          </a:p>
          <a:p>
            <a:r>
              <a:rPr lang="en-US" dirty="0"/>
              <a:t>T</a:t>
            </a:r>
            <a:r>
              <a:rPr lang="en-US" dirty="0" smtClean="0"/>
              <a:t>o </a:t>
            </a:r>
            <a:r>
              <a:rPr lang="en-US" dirty="0"/>
              <a:t>provide for performance far beyond the ability of a single </a:t>
            </a:r>
            <a:r>
              <a:rPr lang="en-US" dirty="0" smtClean="0"/>
              <a:t>server</a:t>
            </a:r>
            <a:endParaRPr lang="en-US" dirty="0"/>
          </a:p>
        </p:txBody>
      </p:sp>
      <p:sp>
        <p:nvSpPr>
          <p:cNvPr id="4" name="Footer Placeholder 3"/>
          <p:cNvSpPr>
            <a:spLocks noGrp="1"/>
          </p:cNvSpPr>
          <p:nvPr>
            <p:ph type="ftr" sz="quarter" idx="11"/>
          </p:nvPr>
        </p:nvSpPr>
        <p:spPr/>
        <p:txBody>
          <a:bodyPr/>
          <a:lstStyle/>
          <a:p>
            <a:r>
              <a:rPr lang="en-US" smtClean="0"/>
              <a:t>CS595 Module 08</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25</a:t>
            </a:fld>
            <a:endParaRPr lang="en-US" dirty="0"/>
          </a:p>
        </p:txBody>
      </p:sp>
      <p:pic>
        <p:nvPicPr>
          <p:cNvPr id="20482" name="Picture 2" descr="ch01 partitions"/>
          <p:cNvPicPr>
            <a:picLocks noChangeAspect="1" noChangeArrowheads="1"/>
          </p:cNvPicPr>
          <p:nvPr/>
        </p:nvPicPr>
        <p:blipFill>
          <a:blip r:embed="rId2">
            <a:extLst>
              <a:ext uri="{BEBA8EAE-BF5A-486C-A8C5-ECC9F3942E4B}">
                <a14:imgProps xmlns:a14="http://schemas.microsoft.com/office/drawing/2010/main">
                  <a14:imgLayer r:embed="rId3">
                    <a14:imgEffect>
                      <a14:sharpenSoften amount="25000"/>
                    </a14:imgEffect>
                  </a14:imgLayer>
                </a14:imgProps>
              </a:ext>
              <a:ext uri="{28A0092B-C50C-407E-A947-70E740481C1C}">
                <a14:useLocalDpi xmlns:a14="http://schemas.microsoft.com/office/drawing/2010/main" val="0"/>
              </a:ext>
            </a:extLst>
          </a:blip>
          <a:srcRect/>
          <a:stretch>
            <a:fillRect/>
          </a:stretch>
        </p:blipFill>
        <p:spPr bwMode="auto">
          <a:xfrm>
            <a:off x="1371600" y="3771899"/>
            <a:ext cx="6628946" cy="30099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835333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r>
              <a:rPr lang="en-US" dirty="0"/>
              <a:t>Topics and </a:t>
            </a:r>
            <a:r>
              <a:rPr lang="en-US" dirty="0" smtClean="0"/>
              <a:t>Logs</a:t>
            </a:r>
            <a:br>
              <a:rPr lang="en-US" dirty="0" smtClean="0"/>
            </a:br>
            <a:r>
              <a:rPr lang="en-US" sz="3100" dirty="0" smtClean="0"/>
              <a:t>Architectural Detail</a:t>
            </a:r>
            <a:endParaRPr lang="en-US" dirty="0"/>
          </a:p>
        </p:txBody>
      </p:sp>
      <p:sp>
        <p:nvSpPr>
          <p:cNvPr id="4" name="Footer Placeholder 3"/>
          <p:cNvSpPr>
            <a:spLocks noGrp="1"/>
          </p:cNvSpPr>
          <p:nvPr>
            <p:ph type="ftr" sz="quarter" idx="11"/>
          </p:nvPr>
        </p:nvSpPr>
        <p:spPr/>
        <p:txBody>
          <a:bodyPr/>
          <a:lstStyle/>
          <a:p>
            <a:r>
              <a:rPr lang="en-US" smtClean="0"/>
              <a:t>CS595 Module 08</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26</a:t>
            </a:fld>
            <a:endParaRPr lang="en-US" dirty="0"/>
          </a:p>
        </p:txBody>
      </p:sp>
      <p:sp>
        <p:nvSpPr>
          <p:cNvPr id="3" name="Content Placeholder 2"/>
          <p:cNvSpPr>
            <a:spLocks noGrp="1"/>
          </p:cNvSpPr>
          <p:nvPr>
            <p:ph idx="4294967295"/>
          </p:nvPr>
        </p:nvSpPr>
        <p:spPr>
          <a:xfrm>
            <a:off x="0" y="1600200"/>
            <a:ext cx="8229600" cy="4876800"/>
          </a:xfrm>
        </p:spPr>
        <p:txBody>
          <a:bodyPr/>
          <a:lstStyle/>
          <a:p>
            <a:r>
              <a:rPr lang="en-US" dirty="0" smtClean="0"/>
              <a:t>.</a:t>
            </a:r>
            <a:endParaRPr lang="en-US" dirty="0"/>
          </a:p>
        </p:txBody>
      </p:sp>
      <p:pic>
        <p:nvPicPr>
          <p:cNvPr id="36866" name="Picture 2" descr="https://cdn.thenewstack.io/media/2017/02/5648a9e9-kafka-arch.png"/>
          <p:cNvPicPr>
            <a:picLocks noChangeAspect="1" noChangeArrowheads="1"/>
          </p:cNvPicPr>
          <p:nvPr/>
        </p:nvPicPr>
        <p:blipFill>
          <a:blip r:embed="rId2">
            <a:extLst>
              <a:ext uri="{BEBA8EAE-BF5A-486C-A8C5-ECC9F3942E4B}">
                <a14:imgProps xmlns:a14="http://schemas.microsoft.com/office/drawing/2010/main">
                  <a14:imgLayer r:embed="rId3">
                    <a14:imgEffect>
                      <a14:sharpenSoften amount="25000"/>
                    </a14:imgEffect>
                  </a14:imgLayer>
                </a14:imgProps>
              </a:ext>
              <a:ext uri="{28A0092B-C50C-407E-A947-70E740481C1C}">
                <a14:useLocalDpi xmlns:a14="http://schemas.microsoft.com/office/drawing/2010/main" val="0"/>
              </a:ext>
            </a:extLst>
          </a:blip>
          <a:srcRect/>
          <a:stretch>
            <a:fillRect/>
          </a:stretch>
        </p:blipFill>
        <p:spPr bwMode="auto">
          <a:xfrm>
            <a:off x="304800" y="2041967"/>
            <a:ext cx="8369082" cy="4114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753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Topics and Logs</a:t>
            </a:r>
          </a:p>
        </p:txBody>
      </p:sp>
      <p:sp>
        <p:nvSpPr>
          <p:cNvPr id="3" name="Content Placeholder 2"/>
          <p:cNvSpPr>
            <a:spLocks noGrp="1"/>
          </p:cNvSpPr>
          <p:nvPr>
            <p:ph idx="1"/>
          </p:nvPr>
        </p:nvSpPr>
        <p:spPr/>
        <p:txBody>
          <a:bodyPr>
            <a:normAutofit fontScale="92500"/>
          </a:bodyPr>
          <a:lstStyle/>
          <a:p>
            <a:r>
              <a:rPr lang="en-US" dirty="0"/>
              <a:t>Each partition is an ordered, immutable sequence of records that is continually appended </a:t>
            </a:r>
            <a:r>
              <a:rPr lang="en-US" dirty="0" smtClean="0"/>
              <a:t>to—a structured commit log</a:t>
            </a:r>
          </a:p>
          <a:p>
            <a:r>
              <a:rPr lang="en-US" dirty="0" smtClean="0"/>
              <a:t>The </a:t>
            </a:r>
            <a:r>
              <a:rPr lang="en-US" dirty="0"/>
              <a:t>records in the partitions are each assigned a sequential id number called the </a:t>
            </a:r>
            <a:r>
              <a:rPr lang="en-US" i="1" dirty="0"/>
              <a:t>offset</a:t>
            </a:r>
            <a:r>
              <a:rPr lang="en-US" dirty="0"/>
              <a:t> </a:t>
            </a:r>
            <a:r>
              <a:rPr lang="en-US" dirty="0" smtClean="0"/>
              <a:t>which uniquely </a:t>
            </a:r>
            <a:r>
              <a:rPr lang="en-US" dirty="0"/>
              <a:t>identifies each record within the </a:t>
            </a:r>
            <a:r>
              <a:rPr lang="en-US" dirty="0" smtClean="0"/>
              <a:t>partition</a:t>
            </a:r>
            <a:endParaRPr lang="en-US" dirty="0"/>
          </a:p>
          <a:p>
            <a:r>
              <a:rPr lang="en-US" dirty="0"/>
              <a:t>The </a:t>
            </a:r>
            <a:r>
              <a:rPr lang="en-US" dirty="0" smtClean="0"/>
              <a:t>cluster </a:t>
            </a:r>
            <a:r>
              <a:rPr lang="en-US" dirty="0"/>
              <a:t>retains all published </a:t>
            </a:r>
            <a:r>
              <a:rPr lang="en-US" dirty="0" smtClean="0"/>
              <a:t>records, whether </a:t>
            </a:r>
            <a:r>
              <a:rPr lang="en-US" dirty="0"/>
              <a:t>or not they have been </a:t>
            </a:r>
            <a:r>
              <a:rPr lang="en-US" dirty="0" smtClean="0"/>
              <a:t>consumed using </a:t>
            </a:r>
            <a:r>
              <a:rPr lang="en-US" dirty="0"/>
              <a:t>a configurable retention </a:t>
            </a:r>
            <a:r>
              <a:rPr lang="en-US" dirty="0" smtClean="0"/>
              <a:t>period</a:t>
            </a:r>
          </a:p>
          <a:p>
            <a:r>
              <a:rPr lang="en-US" dirty="0" smtClean="0"/>
              <a:t>For </a:t>
            </a:r>
            <a:r>
              <a:rPr lang="en-US" dirty="0"/>
              <a:t>example, if the retention policy is set to two </a:t>
            </a:r>
            <a:r>
              <a:rPr lang="en-US" dirty="0" smtClean="0"/>
              <a:t>days…</a:t>
            </a:r>
          </a:p>
          <a:p>
            <a:r>
              <a:rPr lang="en-US" dirty="0"/>
              <a:t>T</a:t>
            </a:r>
            <a:r>
              <a:rPr lang="en-US" dirty="0" smtClean="0"/>
              <a:t>hen </a:t>
            </a:r>
            <a:r>
              <a:rPr lang="en-US" dirty="0"/>
              <a:t>for the two days after a record is published, it is available for </a:t>
            </a:r>
            <a:r>
              <a:rPr lang="en-US" dirty="0" smtClean="0"/>
              <a:t>consumption after </a:t>
            </a:r>
            <a:r>
              <a:rPr lang="en-US" dirty="0"/>
              <a:t>which it will be </a:t>
            </a:r>
            <a:r>
              <a:rPr lang="en-US" dirty="0" smtClean="0"/>
              <a:t>dropped to </a:t>
            </a:r>
            <a:r>
              <a:rPr lang="en-US" dirty="0"/>
              <a:t>free up </a:t>
            </a:r>
            <a:r>
              <a:rPr lang="en-US" dirty="0" smtClean="0"/>
              <a:t>space</a:t>
            </a:r>
          </a:p>
          <a:p>
            <a:r>
              <a:rPr lang="en-US" dirty="0" smtClean="0"/>
              <a:t>Kafka's </a:t>
            </a:r>
            <a:r>
              <a:rPr lang="en-US" dirty="0"/>
              <a:t>performance is effectively constant with respect to data size so storing data for a long time is not a </a:t>
            </a:r>
            <a:r>
              <a:rPr lang="en-US" dirty="0" smtClean="0"/>
              <a:t>problem </a:t>
            </a:r>
            <a:endParaRPr lang="en-US" dirty="0"/>
          </a:p>
          <a:p>
            <a:endParaRPr lang="en-US" dirty="0"/>
          </a:p>
        </p:txBody>
      </p:sp>
      <p:sp>
        <p:nvSpPr>
          <p:cNvPr id="4" name="Footer Placeholder 3"/>
          <p:cNvSpPr>
            <a:spLocks noGrp="1"/>
          </p:cNvSpPr>
          <p:nvPr>
            <p:ph type="ftr" sz="quarter" idx="11"/>
          </p:nvPr>
        </p:nvSpPr>
        <p:spPr/>
        <p:txBody>
          <a:bodyPr/>
          <a:lstStyle/>
          <a:p>
            <a:r>
              <a:rPr lang="en-US" smtClean="0"/>
              <a:t>CS595 Module 08</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27</a:t>
            </a:fld>
            <a:endParaRPr lang="en-US" dirty="0"/>
          </a:p>
        </p:txBody>
      </p:sp>
    </p:spTree>
    <p:extLst>
      <p:ext uri="{BB962C8B-B14F-4D97-AF65-F5344CB8AC3E}">
        <p14:creationId xmlns:p14="http://schemas.microsoft.com/office/powerpoint/2010/main" val="41479061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Topics and Logs</a:t>
            </a:r>
          </a:p>
        </p:txBody>
      </p:sp>
      <p:sp>
        <p:nvSpPr>
          <p:cNvPr id="3" name="Content Placeholder 2"/>
          <p:cNvSpPr>
            <a:spLocks noGrp="1"/>
          </p:cNvSpPr>
          <p:nvPr>
            <p:ph idx="1"/>
          </p:nvPr>
        </p:nvSpPr>
        <p:spPr/>
        <p:txBody>
          <a:bodyPr/>
          <a:lstStyle/>
          <a:p>
            <a:r>
              <a:rPr lang="en-US" dirty="0"/>
              <a:t>The partitions in the log serve several </a:t>
            </a:r>
            <a:r>
              <a:rPr lang="en-US" dirty="0" smtClean="0"/>
              <a:t>purposes…</a:t>
            </a:r>
          </a:p>
          <a:p>
            <a:r>
              <a:rPr lang="en-US" dirty="0" smtClean="0"/>
              <a:t>First</a:t>
            </a:r>
            <a:r>
              <a:rPr lang="en-US" dirty="0"/>
              <a:t>, they allow the log to scale beyond a size that will fit on a single </a:t>
            </a:r>
            <a:r>
              <a:rPr lang="en-US" dirty="0" smtClean="0"/>
              <a:t>server</a:t>
            </a:r>
          </a:p>
          <a:p>
            <a:r>
              <a:rPr lang="en-US" dirty="0" smtClean="0"/>
              <a:t>Each individual partition </a:t>
            </a:r>
            <a:r>
              <a:rPr lang="en-US" dirty="0"/>
              <a:t>must fit on the </a:t>
            </a:r>
            <a:r>
              <a:rPr lang="en-US" dirty="0" smtClean="0"/>
              <a:t>server </a:t>
            </a:r>
            <a:r>
              <a:rPr lang="en-US" dirty="0"/>
              <a:t>that </a:t>
            </a:r>
            <a:r>
              <a:rPr lang="en-US" dirty="0" smtClean="0"/>
              <a:t>hosts it</a:t>
            </a:r>
          </a:p>
          <a:p>
            <a:r>
              <a:rPr lang="en-US" dirty="0"/>
              <a:t>B</a:t>
            </a:r>
            <a:r>
              <a:rPr lang="en-US" dirty="0" smtClean="0"/>
              <a:t>ut </a:t>
            </a:r>
            <a:r>
              <a:rPr lang="en-US" dirty="0"/>
              <a:t>a topic may have many </a:t>
            </a:r>
            <a:r>
              <a:rPr lang="en-US" dirty="0" smtClean="0"/>
              <a:t>partitions (distributed across multiple servers)</a:t>
            </a:r>
          </a:p>
          <a:p>
            <a:r>
              <a:rPr lang="en-US" dirty="0" smtClean="0"/>
              <a:t>This allows a topic to handle </a:t>
            </a:r>
            <a:r>
              <a:rPr lang="en-US" dirty="0"/>
              <a:t>an arbitrary amount of </a:t>
            </a:r>
            <a:r>
              <a:rPr lang="en-US" dirty="0" smtClean="0"/>
              <a:t>data</a:t>
            </a:r>
          </a:p>
          <a:p>
            <a:r>
              <a:rPr lang="en-US" dirty="0" smtClean="0"/>
              <a:t>Second partitions act </a:t>
            </a:r>
            <a:r>
              <a:rPr lang="en-US" dirty="0"/>
              <a:t>as the unit of parallelism—more on that in a </a:t>
            </a:r>
            <a:r>
              <a:rPr lang="en-US" dirty="0" smtClean="0"/>
              <a:t>bit</a:t>
            </a:r>
            <a:endParaRPr lang="en-US" dirty="0"/>
          </a:p>
        </p:txBody>
      </p:sp>
      <p:sp>
        <p:nvSpPr>
          <p:cNvPr id="4" name="Footer Placeholder 3"/>
          <p:cNvSpPr>
            <a:spLocks noGrp="1"/>
          </p:cNvSpPr>
          <p:nvPr>
            <p:ph type="ftr" sz="quarter" idx="11"/>
          </p:nvPr>
        </p:nvSpPr>
        <p:spPr/>
        <p:txBody>
          <a:bodyPr/>
          <a:lstStyle/>
          <a:p>
            <a:r>
              <a:rPr lang="en-US" smtClean="0"/>
              <a:t>CS595 Module 08</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28</a:t>
            </a:fld>
            <a:endParaRPr lang="en-US" dirty="0"/>
          </a:p>
        </p:txBody>
      </p:sp>
    </p:spTree>
    <p:extLst>
      <p:ext uri="{BB962C8B-B14F-4D97-AF65-F5344CB8AC3E}">
        <p14:creationId xmlns:p14="http://schemas.microsoft.com/office/powerpoint/2010/main" val="20533255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descr="http://kafka.apache.org/0102/images/log_consume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05000" y="3689148"/>
            <a:ext cx="4953000" cy="3016452"/>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a:t>Topics and Logs</a:t>
            </a:r>
          </a:p>
        </p:txBody>
      </p:sp>
      <p:sp>
        <p:nvSpPr>
          <p:cNvPr id="3" name="Content Placeholder 2"/>
          <p:cNvSpPr>
            <a:spLocks noGrp="1"/>
          </p:cNvSpPr>
          <p:nvPr>
            <p:ph idx="1"/>
          </p:nvPr>
        </p:nvSpPr>
        <p:spPr>
          <a:xfrm>
            <a:off x="457200" y="1600200"/>
            <a:ext cx="8229600" cy="2590800"/>
          </a:xfrm>
        </p:spPr>
        <p:txBody>
          <a:bodyPr>
            <a:normAutofit/>
          </a:bodyPr>
          <a:lstStyle/>
          <a:p>
            <a:r>
              <a:rPr lang="en-US" dirty="0"/>
              <a:t>T</a:t>
            </a:r>
            <a:r>
              <a:rPr lang="en-US" dirty="0" smtClean="0"/>
              <a:t>he </a:t>
            </a:r>
            <a:r>
              <a:rPr lang="en-US" dirty="0"/>
              <a:t>only metadata retained on a per-consumer basis is the offset or position of that consumer in the </a:t>
            </a:r>
            <a:r>
              <a:rPr lang="en-US" dirty="0" smtClean="0"/>
              <a:t>log</a:t>
            </a:r>
          </a:p>
          <a:p>
            <a:r>
              <a:rPr lang="en-US" dirty="0" smtClean="0"/>
              <a:t>This </a:t>
            </a:r>
            <a:r>
              <a:rPr lang="en-US" dirty="0"/>
              <a:t>offset is controlled by the </a:t>
            </a:r>
            <a:r>
              <a:rPr lang="en-US" dirty="0" smtClean="0"/>
              <a:t>consumer and saved in a special </a:t>
            </a:r>
            <a:r>
              <a:rPr lang="en-US" dirty="0"/>
              <a:t>K</a:t>
            </a:r>
            <a:r>
              <a:rPr lang="en-US" dirty="0" smtClean="0"/>
              <a:t>afka topic</a:t>
            </a:r>
          </a:p>
          <a:p>
            <a:r>
              <a:rPr lang="en-US" dirty="0"/>
              <a:t>N</a:t>
            </a:r>
            <a:r>
              <a:rPr lang="en-US" dirty="0" smtClean="0"/>
              <a:t>ormally </a:t>
            </a:r>
            <a:r>
              <a:rPr lang="en-US" dirty="0"/>
              <a:t>a consumer will advance its offset </a:t>
            </a:r>
            <a:r>
              <a:rPr lang="en-US" dirty="0" smtClean="0"/>
              <a:t>linearly to the next as </a:t>
            </a:r>
            <a:r>
              <a:rPr lang="en-US" dirty="0"/>
              <a:t>it reads </a:t>
            </a:r>
            <a:r>
              <a:rPr lang="en-US" dirty="0" smtClean="0"/>
              <a:t>records</a:t>
            </a:r>
          </a:p>
        </p:txBody>
      </p:sp>
      <p:sp>
        <p:nvSpPr>
          <p:cNvPr id="4" name="Footer Placeholder 3"/>
          <p:cNvSpPr>
            <a:spLocks noGrp="1"/>
          </p:cNvSpPr>
          <p:nvPr>
            <p:ph type="ftr" sz="quarter" idx="11"/>
          </p:nvPr>
        </p:nvSpPr>
        <p:spPr/>
        <p:txBody>
          <a:bodyPr/>
          <a:lstStyle/>
          <a:p>
            <a:r>
              <a:rPr lang="en-US" smtClean="0"/>
              <a:t>CS595 Module 08</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29</a:t>
            </a:fld>
            <a:endParaRPr lang="en-US" dirty="0"/>
          </a:p>
        </p:txBody>
      </p:sp>
    </p:spTree>
    <p:extLst>
      <p:ext uri="{BB962C8B-B14F-4D97-AF65-F5344CB8AC3E}">
        <p14:creationId xmlns:p14="http://schemas.microsoft.com/office/powerpoint/2010/main" val="32651150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What is High Velocity Data Processing?</a:t>
            </a:r>
            <a:endParaRPr lang="en-US" dirty="0"/>
          </a:p>
        </p:txBody>
      </p:sp>
      <p:sp>
        <p:nvSpPr>
          <p:cNvPr id="3" name="Content Placeholder 2"/>
          <p:cNvSpPr>
            <a:spLocks noGrp="1"/>
          </p:cNvSpPr>
          <p:nvPr>
            <p:ph idx="1"/>
          </p:nvPr>
        </p:nvSpPr>
        <p:spPr/>
        <p:txBody>
          <a:bodyPr/>
          <a:lstStyle/>
          <a:p>
            <a:r>
              <a:rPr lang="en-US" dirty="0" smtClean="0"/>
              <a:t>AKA Streaming or Stream Processing</a:t>
            </a:r>
          </a:p>
          <a:p>
            <a:r>
              <a:rPr lang="en-US" dirty="0" smtClean="0"/>
              <a:t>So far we have focused on batch processing of data file</a:t>
            </a:r>
          </a:p>
          <a:p>
            <a:pPr lvl="1"/>
            <a:r>
              <a:rPr lang="en-US" dirty="0" smtClean="0"/>
              <a:t>Sitting in HDFS, queried with Hive, transformed with Pig &amp; Spark</a:t>
            </a:r>
          </a:p>
          <a:p>
            <a:pPr lvl="1"/>
            <a:r>
              <a:rPr lang="en-US" dirty="0" smtClean="0"/>
              <a:t>Using </a:t>
            </a:r>
            <a:r>
              <a:rPr lang="en-US" dirty="0" err="1" smtClean="0"/>
              <a:t>Sqoop</a:t>
            </a:r>
            <a:r>
              <a:rPr lang="en-US" dirty="0" smtClean="0"/>
              <a:t> as an ingestion tool</a:t>
            </a:r>
            <a:r>
              <a:rPr lang="mr-IN" dirty="0" smtClean="0"/>
              <a:t>…</a:t>
            </a:r>
            <a:r>
              <a:rPr lang="en-US" dirty="0" smtClean="0"/>
              <a:t> sitting in databases</a:t>
            </a:r>
          </a:p>
          <a:p>
            <a:r>
              <a:rPr lang="en-US" dirty="0" smtClean="0"/>
              <a:t>But how does new data get into </a:t>
            </a:r>
            <a:r>
              <a:rPr lang="en-US" dirty="0" err="1" smtClean="0"/>
              <a:t>Hadoop</a:t>
            </a:r>
            <a:r>
              <a:rPr lang="en-US" dirty="0" smtClean="0"/>
              <a:t> at the time it is generated?</a:t>
            </a:r>
          </a:p>
          <a:p>
            <a:pPr lvl="1"/>
            <a:r>
              <a:rPr lang="en-US" dirty="0" smtClean="0"/>
              <a:t>New log entries from your web servers</a:t>
            </a:r>
          </a:p>
          <a:p>
            <a:pPr lvl="1"/>
            <a:r>
              <a:rPr lang="en-US" dirty="0" smtClean="0"/>
              <a:t>New sensor data from you </a:t>
            </a:r>
            <a:r>
              <a:rPr lang="en-US" dirty="0" err="1" smtClean="0"/>
              <a:t>IoT</a:t>
            </a:r>
            <a:r>
              <a:rPr lang="en-US" dirty="0" smtClean="0"/>
              <a:t> systems</a:t>
            </a:r>
          </a:p>
          <a:p>
            <a:pPr lvl="1"/>
            <a:r>
              <a:rPr lang="en-US" dirty="0" smtClean="0"/>
              <a:t>New transactions form </a:t>
            </a:r>
            <a:r>
              <a:rPr lang="en-US" dirty="0" err="1" smtClean="0"/>
              <a:t>oyur</a:t>
            </a:r>
            <a:r>
              <a:rPr lang="en-US" dirty="0" smtClean="0"/>
              <a:t> </a:t>
            </a:r>
            <a:r>
              <a:rPr lang="en-US" dirty="0" err="1" smtClean="0"/>
              <a:t>PoS</a:t>
            </a:r>
            <a:r>
              <a:rPr lang="en-US" dirty="0" smtClean="0"/>
              <a:t> systems</a:t>
            </a:r>
          </a:p>
          <a:p>
            <a:r>
              <a:rPr lang="en-US" dirty="0" smtClean="0"/>
              <a:t>Stream processing lets you accept this data from external systems into your </a:t>
            </a:r>
            <a:r>
              <a:rPr lang="en-US" dirty="0" err="1" smtClean="0"/>
              <a:t>Hadoop</a:t>
            </a:r>
            <a:r>
              <a:rPr lang="en-US" dirty="0" smtClean="0"/>
              <a:t> cluster in real time</a:t>
            </a:r>
          </a:p>
          <a:p>
            <a:pPr lvl="1"/>
            <a:r>
              <a:rPr lang="en-US" dirty="0" smtClean="0"/>
              <a:t>And you can even process it in real time on its arrival</a:t>
            </a:r>
          </a:p>
          <a:p>
            <a:pPr lvl="1"/>
            <a:endParaRPr lang="en-US" dirty="0" smtClean="0"/>
          </a:p>
        </p:txBody>
      </p:sp>
      <p:sp>
        <p:nvSpPr>
          <p:cNvPr id="4" name="Footer Placeholder 3"/>
          <p:cNvSpPr>
            <a:spLocks noGrp="1"/>
          </p:cNvSpPr>
          <p:nvPr>
            <p:ph type="ftr" sz="quarter" idx="11"/>
          </p:nvPr>
        </p:nvSpPr>
        <p:spPr/>
        <p:txBody>
          <a:bodyPr/>
          <a:lstStyle/>
          <a:p>
            <a:r>
              <a:rPr lang="en-US" smtClean="0"/>
              <a:t>CS595 Module 08</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3</a:t>
            </a:fld>
            <a:endParaRPr lang="en-US" dirty="0"/>
          </a:p>
        </p:txBody>
      </p:sp>
    </p:spTree>
    <p:extLst>
      <p:ext uri="{BB962C8B-B14F-4D97-AF65-F5344CB8AC3E}">
        <p14:creationId xmlns:p14="http://schemas.microsoft.com/office/powerpoint/2010/main" val="213711215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descr="http://kafka.apache.org/0102/images/log_consume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05000" y="3460548"/>
            <a:ext cx="4953000" cy="3016452"/>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a:t>Topics and Logs</a:t>
            </a:r>
          </a:p>
        </p:txBody>
      </p:sp>
      <p:sp>
        <p:nvSpPr>
          <p:cNvPr id="3" name="Content Placeholder 2"/>
          <p:cNvSpPr>
            <a:spLocks noGrp="1"/>
          </p:cNvSpPr>
          <p:nvPr>
            <p:ph idx="1"/>
          </p:nvPr>
        </p:nvSpPr>
        <p:spPr>
          <a:xfrm>
            <a:off x="457200" y="1600200"/>
            <a:ext cx="8229600" cy="1981200"/>
          </a:xfrm>
        </p:spPr>
        <p:txBody>
          <a:bodyPr>
            <a:normAutofit fontScale="92500" lnSpcReduction="20000"/>
          </a:bodyPr>
          <a:lstStyle/>
          <a:p>
            <a:r>
              <a:rPr lang="en-US" dirty="0" smtClean="0"/>
              <a:t>But</a:t>
            </a:r>
            <a:r>
              <a:rPr lang="en-US" dirty="0"/>
              <a:t>, in fact, since the position is controlled by the consumer it can consume records in any order it </a:t>
            </a:r>
            <a:r>
              <a:rPr lang="en-US" dirty="0" smtClean="0"/>
              <a:t>likes</a:t>
            </a:r>
          </a:p>
          <a:p>
            <a:r>
              <a:rPr lang="en-US" dirty="0" smtClean="0"/>
              <a:t>For </a:t>
            </a:r>
            <a:r>
              <a:rPr lang="en-US" dirty="0"/>
              <a:t>example a consumer can reset to an older offset to reprocess data from the </a:t>
            </a:r>
            <a:r>
              <a:rPr lang="en-US" dirty="0" smtClean="0"/>
              <a:t>past</a:t>
            </a:r>
          </a:p>
          <a:p>
            <a:r>
              <a:rPr lang="en-US" dirty="0" smtClean="0"/>
              <a:t>Or the consumer can skip </a:t>
            </a:r>
            <a:r>
              <a:rPr lang="en-US" dirty="0"/>
              <a:t>ahead to the most recent record and start consuming from "now</a:t>
            </a:r>
            <a:r>
              <a:rPr lang="en-US" dirty="0" smtClean="0"/>
              <a:t>"</a:t>
            </a:r>
            <a:endParaRPr lang="en-US" dirty="0"/>
          </a:p>
        </p:txBody>
      </p:sp>
      <p:sp>
        <p:nvSpPr>
          <p:cNvPr id="4" name="Footer Placeholder 3"/>
          <p:cNvSpPr>
            <a:spLocks noGrp="1"/>
          </p:cNvSpPr>
          <p:nvPr>
            <p:ph type="ftr" sz="quarter" idx="11"/>
          </p:nvPr>
        </p:nvSpPr>
        <p:spPr/>
        <p:txBody>
          <a:bodyPr/>
          <a:lstStyle/>
          <a:p>
            <a:r>
              <a:rPr lang="en-US" smtClean="0"/>
              <a:t>CS595 Module 08</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30</a:t>
            </a:fld>
            <a:endParaRPr lang="en-US" dirty="0"/>
          </a:p>
        </p:txBody>
      </p:sp>
    </p:spTree>
    <p:extLst>
      <p:ext uri="{BB962C8B-B14F-4D97-AF65-F5344CB8AC3E}">
        <p14:creationId xmlns:p14="http://schemas.microsoft.com/office/powerpoint/2010/main" val="327930389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Topics and Logs</a:t>
            </a:r>
          </a:p>
        </p:txBody>
      </p:sp>
      <p:sp>
        <p:nvSpPr>
          <p:cNvPr id="3" name="Content Placeholder 2"/>
          <p:cNvSpPr>
            <a:spLocks noGrp="1"/>
          </p:cNvSpPr>
          <p:nvPr>
            <p:ph idx="1"/>
          </p:nvPr>
        </p:nvSpPr>
        <p:spPr/>
        <p:txBody>
          <a:bodyPr>
            <a:normAutofit/>
          </a:bodyPr>
          <a:lstStyle/>
          <a:p>
            <a:r>
              <a:rPr lang="en-US" dirty="0" smtClean="0"/>
              <a:t>So Kafka does not need complex logic to provide the consumers with their next message</a:t>
            </a:r>
          </a:p>
          <a:p>
            <a:r>
              <a:rPr lang="en-US" dirty="0" smtClean="0"/>
              <a:t>This means </a:t>
            </a:r>
            <a:r>
              <a:rPr lang="en-US" dirty="0"/>
              <a:t>that Kafka consumers are very </a:t>
            </a:r>
            <a:r>
              <a:rPr lang="en-US" dirty="0" smtClean="0"/>
              <a:t>cheap…</a:t>
            </a:r>
          </a:p>
          <a:p>
            <a:r>
              <a:rPr lang="en-US" dirty="0"/>
              <a:t>T</a:t>
            </a:r>
            <a:r>
              <a:rPr lang="en-US" dirty="0" smtClean="0"/>
              <a:t>hey </a:t>
            </a:r>
            <a:r>
              <a:rPr lang="en-US" dirty="0"/>
              <a:t>can come and go without much impact on the cluster or on other </a:t>
            </a:r>
            <a:r>
              <a:rPr lang="en-US" dirty="0" smtClean="0"/>
              <a:t>consumers</a:t>
            </a:r>
          </a:p>
        </p:txBody>
      </p:sp>
      <p:sp>
        <p:nvSpPr>
          <p:cNvPr id="4" name="Footer Placeholder 3"/>
          <p:cNvSpPr>
            <a:spLocks noGrp="1"/>
          </p:cNvSpPr>
          <p:nvPr>
            <p:ph type="ftr" sz="quarter" idx="11"/>
          </p:nvPr>
        </p:nvSpPr>
        <p:spPr/>
        <p:txBody>
          <a:bodyPr/>
          <a:lstStyle/>
          <a:p>
            <a:r>
              <a:rPr lang="en-US" smtClean="0"/>
              <a:t>CS595 Module 08</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31</a:t>
            </a:fld>
            <a:endParaRPr lang="en-US" dirty="0"/>
          </a:p>
        </p:txBody>
      </p:sp>
    </p:spTree>
    <p:extLst>
      <p:ext uri="{BB962C8B-B14F-4D97-AF65-F5344CB8AC3E}">
        <p14:creationId xmlns:p14="http://schemas.microsoft.com/office/powerpoint/2010/main" val="55309668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Brokers and Clusters</a:t>
            </a:r>
          </a:p>
        </p:txBody>
      </p:sp>
      <p:sp>
        <p:nvSpPr>
          <p:cNvPr id="3" name="Content Placeholder 2"/>
          <p:cNvSpPr>
            <a:spLocks noGrp="1"/>
          </p:cNvSpPr>
          <p:nvPr>
            <p:ph idx="1"/>
          </p:nvPr>
        </p:nvSpPr>
        <p:spPr/>
        <p:txBody>
          <a:bodyPr/>
          <a:lstStyle/>
          <a:p>
            <a:pPr fontAlgn="base"/>
            <a:r>
              <a:rPr lang="en-US" dirty="0" smtClean="0"/>
              <a:t>Each </a:t>
            </a:r>
            <a:r>
              <a:rPr lang="en-US" dirty="0"/>
              <a:t>Kafka instance belonging to a cluster is called a </a:t>
            </a:r>
            <a:r>
              <a:rPr lang="en-US" dirty="0" smtClean="0"/>
              <a:t>broker</a:t>
            </a:r>
          </a:p>
          <a:p>
            <a:pPr fontAlgn="base"/>
            <a:r>
              <a:rPr lang="en-US" dirty="0" smtClean="0"/>
              <a:t>The brokers primary responsibilities are…</a:t>
            </a:r>
          </a:p>
          <a:p>
            <a:pPr lvl="1" fontAlgn="base"/>
            <a:r>
              <a:rPr lang="en-US" dirty="0" smtClean="0"/>
              <a:t>To </a:t>
            </a:r>
            <a:r>
              <a:rPr lang="en-US" dirty="0"/>
              <a:t>receive messages from </a:t>
            </a:r>
            <a:r>
              <a:rPr lang="en-US" dirty="0" smtClean="0"/>
              <a:t>producers</a:t>
            </a:r>
          </a:p>
          <a:p>
            <a:pPr lvl="1" fontAlgn="base"/>
            <a:r>
              <a:rPr lang="en-US" dirty="0" smtClean="0"/>
              <a:t>To assign offsets to these messages </a:t>
            </a:r>
          </a:p>
          <a:p>
            <a:pPr lvl="1" fontAlgn="base"/>
            <a:r>
              <a:rPr lang="en-US" dirty="0" smtClean="0"/>
              <a:t>To commit these messages to persistent storage</a:t>
            </a:r>
          </a:p>
          <a:p>
            <a:pPr fontAlgn="base"/>
            <a:r>
              <a:rPr lang="en-US" dirty="0"/>
              <a:t>E</a:t>
            </a:r>
            <a:r>
              <a:rPr lang="en-US" dirty="0" smtClean="0"/>
              <a:t>ach </a:t>
            </a:r>
            <a:r>
              <a:rPr lang="en-US" dirty="0"/>
              <a:t>broker can easily handle thousands of partitions and millions of messages per </a:t>
            </a:r>
            <a:r>
              <a:rPr lang="en-US" dirty="0" smtClean="0"/>
              <a:t>second.</a:t>
            </a:r>
          </a:p>
          <a:p>
            <a:pPr fontAlgn="base"/>
            <a:r>
              <a:rPr lang="en-US" dirty="0" smtClean="0"/>
              <a:t>The </a:t>
            </a:r>
            <a:r>
              <a:rPr lang="en-US" dirty="0"/>
              <a:t>partitions in a topic may be distributed across multiple </a:t>
            </a:r>
            <a:r>
              <a:rPr lang="en-US" dirty="0" smtClean="0"/>
              <a:t>brokers</a:t>
            </a:r>
          </a:p>
          <a:p>
            <a:pPr fontAlgn="base"/>
            <a:r>
              <a:rPr lang="en-US" dirty="0" smtClean="0"/>
              <a:t>This </a:t>
            </a:r>
            <a:r>
              <a:rPr lang="en-US" dirty="0"/>
              <a:t>redundancy ensures </a:t>
            </a:r>
            <a:r>
              <a:rPr lang="en-US" dirty="0" smtClean="0"/>
              <a:t>high </a:t>
            </a:r>
            <a:r>
              <a:rPr lang="en-US" dirty="0"/>
              <a:t>availability of </a:t>
            </a:r>
            <a:r>
              <a:rPr lang="en-US" dirty="0" smtClean="0"/>
              <a:t>messages</a:t>
            </a:r>
            <a:endParaRPr lang="en-US" dirty="0"/>
          </a:p>
          <a:p>
            <a:endParaRPr lang="en-US" dirty="0"/>
          </a:p>
        </p:txBody>
      </p:sp>
      <p:sp>
        <p:nvSpPr>
          <p:cNvPr id="4" name="Footer Placeholder 3"/>
          <p:cNvSpPr>
            <a:spLocks noGrp="1"/>
          </p:cNvSpPr>
          <p:nvPr>
            <p:ph type="ftr" sz="quarter" idx="11"/>
          </p:nvPr>
        </p:nvSpPr>
        <p:spPr/>
        <p:txBody>
          <a:bodyPr/>
          <a:lstStyle/>
          <a:p>
            <a:r>
              <a:rPr lang="en-US" smtClean="0"/>
              <a:t>CS595 Module 08</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32</a:t>
            </a:fld>
            <a:endParaRPr lang="en-US" dirty="0"/>
          </a:p>
        </p:txBody>
      </p:sp>
    </p:spTree>
    <p:extLst>
      <p:ext uri="{BB962C8B-B14F-4D97-AF65-F5344CB8AC3E}">
        <p14:creationId xmlns:p14="http://schemas.microsoft.com/office/powerpoint/2010/main" val="161119712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Brokers and </a:t>
            </a:r>
            <a:r>
              <a:rPr lang="en-US" dirty="0" smtClean="0"/>
              <a:t>Clusters</a:t>
            </a:r>
            <a:br>
              <a:rPr lang="en-US" dirty="0" smtClean="0"/>
            </a:br>
            <a:r>
              <a:rPr lang="en-US" sz="3100" dirty="0" smtClean="0"/>
              <a:t>Architectural Detail</a:t>
            </a:r>
            <a:endParaRPr lang="en-US" dirty="0"/>
          </a:p>
        </p:txBody>
      </p:sp>
      <p:sp>
        <p:nvSpPr>
          <p:cNvPr id="3" name="Footer Placeholder 2"/>
          <p:cNvSpPr>
            <a:spLocks noGrp="1"/>
          </p:cNvSpPr>
          <p:nvPr>
            <p:ph type="ftr" sz="quarter" idx="11"/>
          </p:nvPr>
        </p:nvSpPr>
        <p:spPr/>
        <p:txBody>
          <a:bodyPr/>
          <a:lstStyle/>
          <a:p>
            <a:r>
              <a:rPr lang="en-US" smtClean="0"/>
              <a:t>CS595 Module 08</a:t>
            </a:r>
            <a:endParaRPr lang="en-US" dirty="0"/>
          </a:p>
        </p:txBody>
      </p:sp>
      <p:sp>
        <p:nvSpPr>
          <p:cNvPr id="4" name="Slide Number Placeholder 3"/>
          <p:cNvSpPr>
            <a:spLocks noGrp="1"/>
          </p:cNvSpPr>
          <p:nvPr>
            <p:ph type="sldNum" sz="quarter" idx="12"/>
          </p:nvPr>
        </p:nvSpPr>
        <p:spPr/>
        <p:txBody>
          <a:bodyPr/>
          <a:lstStyle/>
          <a:p>
            <a:fld id="{9AA7C465-8597-4488-B68C-958448427716}" type="slidenum">
              <a:rPr lang="en-US" smtClean="0"/>
              <a:t>33</a:t>
            </a:fld>
            <a:endParaRPr lang="en-US" dirty="0"/>
          </a:p>
        </p:txBody>
      </p:sp>
      <p:pic>
        <p:nvPicPr>
          <p:cNvPr id="40962" name="Picture 2" descr="Image result for apache kafka"/>
          <p:cNvPicPr>
            <a:picLocks noChangeAspect="1" noChangeArrowheads="1"/>
          </p:cNvPicPr>
          <p:nvPr/>
        </p:nvPicPr>
        <p:blipFill>
          <a:blip r:embed="rId2">
            <a:extLst>
              <a:ext uri="{BEBA8EAE-BF5A-486C-A8C5-ECC9F3942E4B}">
                <a14:imgProps xmlns:a14="http://schemas.microsoft.com/office/drawing/2010/main">
                  <a14:imgLayer r:embed="rId3">
                    <a14:imgEffect>
                      <a14:sharpenSoften amount="25000"/>
                    </a14:imgEffect>
                    <a14:imgEffect>
                      <a14:brightnessContrast bright="20000"/>
                    </a14:imgEffect>
                  </a14:imgLayer>
                </a14:imgProps>
              </a:ext>
              <a:ext uri="{28A0092B-C50C-407E-A947-70E740481C1C}">
                <a14:useLocalDpi xmlns:a14="http://schemas.microsoft.com/office/drawing/2010/main" val="0"/>
              </a:ext>
            </a:extLst>
          </a:blip>
          <a:srcRect/>
          <a:stretch>
            <a:fillRect/>
          </a:stretch>
        </p:blipFill>
        <p:spPr bwMode="auto">
          <a:xfrm>
            <a:off x="152400" y="1752600"/>
            <a:ext cx="8572498" cy="4800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7794517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Brokers and Clusters</a:t>
            </a:r>
          </a:p>
        </p:txBody>
      </p:sp>
      <p:sp>
        <p:nvSpPr>
          <p:cNvPr id="3" name="Content Placeholder 2"/>
          <p:cNvSpPr>
            <a:spLocks noGrp="1"/>
          </p:cNvSpPr>
          <p:nvPr>
            <p:ph idx="1"/>
          </p:nvPr>
        </p:nvSpPr>
        <p:spPr/>
        <p:txBody>
          <a:bodyPr>
            <a:normAutofit/>
          </a:bodyPr>
          <a:lstStyle/>
          <a:p>
            <a:r>
              <a:rPr lang="en-US" dirty="0" smtClean="0"/>
              <a:t>Within </a:t>
            </a:r>
            <a:r>
              <a:rPr lang="en-US" dirty="0"/>
              <a:t>a cluster of brokers, one will </a:t>
            </a:r>
            <a:r>
              <a:rPr lang="en-US" dirty="0" smtClean="0"/>
              <a:t>always function </a:t>
            </a:r>
            <a:r>
              <a:rPr lang="en-US" dirty="0"/>
              <a:t>as the cluster </a:t>
            </a:r>
            <a:r>
              <a:rPr lang="en-US" i="1" dirty="0" smtClean="0"/>
              <a:t>controller</a:t>
            </a:r>
            <a:endParaRPr lang="en-US" dirty="0"/>
          </a:p>
          <a:p>
            <a:r>
              <a:rPr lang="en-US" dirty="0" smtClean="0"/>
              <a:t>This controller is elected </a:t>
            </a:r>
            <a:r>
              <a:rPr lang="en-US" dirty="0"/>
              <a:t>automatically from the </a:t>
            </a:r>
            <a:r>
              <a:rPr lang="en-US" dirty="0" smtClean="0"/>
              <a:t>live broker members </a:t>
            </a:r>
            <a:r>
              <a:rPr lang="en-US" dirty="0"/>
              <a:t>of the </a:t>
            </a:r>
            <a:r>
              <a:rPr lang="en-US" dirty="0" smtClean="0"/>
              <a:t>cluster</a:t>
            </a:r>
          </a:p>
          <a:p>
            <a:r>
              <a:rPr lang="en-US" dirty="0" smtClean="0"/>
              <a:t>The </a:t>
            </a:r>
            <a:r>
              <a:rPr lang="en-US" dirty="0"/>
              <a:t>controller is responsible for administrative operations, including assigning partitions to brokers and monitoring for broker </a:t>
            </a:r>
            <a:r>
              <a:rPr lang="en-US" dirty="0" smtClean="0"/>
              <a:t>failures</a:t>
            </a:r>
          </a:p>
        </p:txBody>
      </p:sp>
      <p:sp>
        <p:nvSpPr>
          <p:cNvPr id="4" name="Footer Placeholder 3"/>
          <p:cNvSpPr>
            <a:spLocks noGrp="1"/>
          </p:cNvSpPr>
          <p:nvPr>
            <p:ph type="ftr" sz="quarter" idx="11"/>
          </p:nvPr>
        </p:nvSpPr>
        <p:spPr/>
        <p:txBody>
          <a:bodyPr/>
          <a:lstStyle/>
          <a:p>
            <a:r>
              <a:rPr lang="en-US" smtClean="0"/>
              <a:t>CS595 Module 08</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34</a:t>
            </a:fld>
            <a:endParaRPr lang="en-US" dirty="0"/>
          </a:p>
        </p:txBody>
      </p:sp>
    </p:spTree>
    <p:extLst>
      <p:ext uri="{BB962C8B-B14F-4D97-AF65-F5344CB8AC3E}">
        <p14:creationId xmlns:p14="http://schemas.microsoft.com/office/powerpoint/2010/main" val="1623561620"/>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Partitions</a:t>
            </a:r>
            <a:endParaRPr lang="en-US" dirty="0"/>
          </a:p>
        </p:txBody>
      </p:sp>
      <p:sp>
        <p:nvSpPr>
          <p:cNvPr id="3" name="Content Placeholder 2"/>
          <p:cNvSpPr>
            <a:spLocks noGrp="1"/>
          </p:cNvSpPr>
          <p:nvPr>
            <p:ph idx="1"/>
          </p:nvPr>
        </p:nvSpPr>
        <p:spPr/>
        <p:txBody>
          <a:bodyPr>
            <a:normAutofit/>
          </a:bodyPr>
          <a:lstStyle/>
          <a:p>
            <a:r>
              <a:rPr lang="en-US" dirty="0"/>
              <a:t>The partitions </a:t>
            </a:r>
            <a:r>
              <a:rPr lang="en-US" dirty="0" smtClean="0"/>
              <a:t>of each topic are </a:t>
            </a:r>
            <a:r>
              <a:rPr lang="en-US" dirty="0"/>
              <a:t>distributed over </a:t>
            </a:r>
            <a:r>
              <a:rPr lang="en-US" dirty="0" smtClean="0"/>
              <a:t>servers </a:t>
            </a:r>
            <a:r>
              <a:rPr lang="en-US" dirty="0"/>
              <a:t>in the Kafka </a:t>
            </a:r>
            <a:r>
              <a:rPr lang="en-US" dirty="0" smtClean="0"/>
              <a:t>cluster…</a:t>
            </a:r>
          </a:p>
          <a:p>
            <a:r>
              <a:rPr lang="en-US" dirty="0"/>
              <a:t>W</a:t>
            </a:r>
            <a:r>
              <a:rPr lang="en-US" dirty="0" smtClean="0"/>
              <a:t>ith </a:t>
            </a:r>
            <a:r>
              <a:rPr lang="en-US" dirty="0"/>
              <a:t>each server handling data and requests for </a:t>
            </a:r>
            <a:r>
              <a:rPr lang="en-US" dirty="0" smtClean="0"/>
              <a:t>a share of </a:t>
            </a:r>
            <a:r>
              <a:rPr lang="en-US" dirty="0"/>
              <a:t>the </a:t>
            </a:r>
            <a:r>
              <a:rPr lang="en-US" dirty="0" smtClean="0"/>
              <a:t>partitions</a:t>
            </a:r>
          </a:p>
          <a:p>
            <a:r>
              <a:rPr lang="en-US" dirty="0" smtClean="0"/>
              <a:t>Each </a:t>
            </a:r>
            <a:r>
              <a:rPr lang="en-US" dirty="0"/>
              <a:t>partition is replicated across a configurable number of servers for fault </a:t>
            </a:r>
            <a:r>
              <a:rPr lang="en-US" dirty="0" smtClean="0"/>
              <a:t>tolerance</a:t>
            </a:r>
          </a:p>
          <a:p>
            <a:r>
              <a:rPr lang="en-US" dirty="0"/>
              <a:t>While sending data, producers don’t mention the partition but consumers are aware of the available partitions</a:t>
            </a:r>
          </a:p>
          <a:p>
            <a:r>
              <a:rPr lang="en-US" dirty="0"/>
              <a:t>Kafka may use the message key to automatically group similar messages into a partition</a:t>
            </a:r>
          </a:p>
          <a:p>
            <a:r>
              <a:rPr lang="en-US" dirty="0"/>
              <a:t>This scheme enables Kafka to dynamically scale the messaging </a:t>
            </a:r>
            <a:r>
              <a:rPr lang="en-US" dirty="0" smtClean="0"/>
              <a:t>infrastructure</a:t>
            </a:r>
            <a:endParaRPr lang="en-US" dirty="0"/>
          </a:p>
        </p:txBody>
      </p:sp>
      <p:sp>
        <p:nvSpPr>
          <p:cNvPr id="4" name="Footer Placeholder 3"/>
          <p:cNvSpPr>
            <a:spLocks noGrp="1"/>
          </p:cNvSpPr>
          <p:nvPr>
            <p:ph type="ftr" sz="quarter" idx="11"/>
          </p:nvPr>
        </p:nvSpPr>
        <p:spPr/>
        <p:txBody>
          <a:bodyPr/>
          <a:lstStyle/>
          <a:p>
            <a:r>
              <a:rPr lang="en-US" smtClean="0"/>
              <a:t>CS595 Module 08</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35</a:t>
            </a:fld>
            <a:endParaRPr lang="en-US" dirty="0"/>
          </a:p>
        </p:txBody>
      </p:sp>
    </p:spTree>
    <p:extLst>
      <p:ext uri="{BB962C8B-B14F-4D97-AF65-F5344CB8AC3E}">
        <p14:creationId xmlns:p14="http://schemas.microsoft.com/office/powerpoint/2010/main" val="266217330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Partitions</a:t>
            </a:r>
            <a:endParaRPr lang="en-US" dirty="0"/>
          </a:p>
        </p:txBody>
      </p:sp>
      <p:sp>
        <p:nvSpPr>
          <p:cNvPr id="3" name="Content Placeholder 2"/>
          <p:cNvSpPr>
            <a:spLocks noGrp="1"/>
          </p:cNvSpPr>
          <p:nvPr>
            <p:ph idx="1"/>
          </p:nvPr>
        </p:nvSpPr>
        <p:spPr/>
        <p:txBody>
          <a:bodyPr>
            <a:normAutofit/>
          </a:bodyPr>
          <a:lstStyle/>
          <a:p>
            <a:r>
              <a:rPr lang="en-US" dirty="0" smtClean="0"/>
              <a:t>Each </a:t>
            </a:r>
            <a:r>
              <a:rPr lang="en-US" dirty="0"/>
              <a:t>partition has one server which acts as the "leader" and zero or more servers which act as "</a:t>
            </a:r>
            <a:r>
              <a:rPr lang="en-US" dirty="0" smtClean="0"/>
              <a:t>followers“</a:t>
            </a:r>
          </a:p>
          <a:p>
            <a:r>
              <a:rPr lang="en-US" dirty="0" smtClean="0"/>
              <a:t>The </a:t>
            </a:r>
            <a:r>
              <a:rPr lang="en-US" dirty="0"/>
              <a:t>leader handles all read and write requests for the partition while the followers passively replicate the </a:t>
            </a:r>
            <a:r>
              <a:rPr lang="en-US" dirty="0" smtClean="0"/>
              <a:t>leader</a:t>
            </a:r>
          </a:p>
          <a:p>
            <a:r>
              <a:rPr lang="en-US" dirty="0" smtClean="0"/>
              <a:t>If </a:t>
            </a:r>
            <a:r>
              <a:rPr lang="en-US" dirty="0"/>
              <a:t>the leader fails, one of the followers will automatically </a:t>
            </a:r>
            <a:r>
              <a:rPr lang="en-US" dirty="0" smtClean="0"/>
              <a:t>be promoted become to </a:t>
            </a:r>
            <a:r>
              <a:rPr lang="en-US" dirty="0"/>
              <a:t>the new </a:t>
            </a:r>
            <a:r>
              <a:rPr lang="en-US" dirty="0" smtClean="0"/>
              <a:t>leader</a:t>
            </a:r>
          </a:p>
          <a:p>
            <a:r>
              <a:rPr lang="en-US" dirty="0" smtClean="0"/>
              <a:t>Each </a:t>
            </a:r>
            <a:r>
              <a:rPr lang="en-US" dirty="0"/>
              <a:t>server acts as a leader for some of its partitions and a follower for </a:t>
            </a:r>
            <a:r>
              <a:rPr lang="en-US" dirty="0" smtClean="0"/>
              <a:t>others</a:t>
            </a:r>
          </a:p>
          <a:p>
            <a:r>
              <a:rPr lang="en-US" dirty="0" smtClean="0"/>
              <a:t>This allow I/O load to be well </a:t>
            </a:r>
            <a:r>
              <a:rPr lang="en-US" dirty="0"/>
              <a:t>balanced within the </a:t>
            </a:r>
            <a:r>
              <a:rPr lang="en-US" dirty="0" smtClean="0"/>
              <a:t>cluster</a:t>
            </a:r>
            <a:endParaRPr lang="en-US" dirty="0"/>
          </a:p>
          <a:p>
            <a:endParaRPr lang="en-US" dirty="0"/>
          </a:p>
        </p:txBody>
      </p:sp>
      <p:sp>
        <p:nvSpPr>
          <p:cNvPr id="4" name="Footer Placeholder 3"/>
          <p:cNvSpPr>
            <a:spLocks noGrp="1"/>
          </p:cNvSpPr>
          <p:nvPr>
            <p:ph type="ftr" sz="quarter" idx="11"/>
          </p:nvPr>
        </p:nvSpPr>
        <p:spPr/>
        <p:txBody>
          <a:bodyPr/>
          <a:lstStyle/>
          <a:p>
            <a:r>
              <a:rPr lang="en-US" smtClean="0"/>
              <a:t>CS595 Module 08</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36</a:t>
            </a:fld>
            <a:endParaRPr lang="en-US" dirty="0"/>
          </a:p>
        </p:txBody>
      </p:sp>
    </p:spTree>
    <p:extLst>
      <p:ext uri="{BB962C8B-B14F-4D97-AF65-F5344CB8AC3E}">
        <p14:creationId xmlns:p14="http://schemas.microsoft.com/office/powerpoint/2010/main" val="107417999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Partitions</a:t>
            </a:r>
            <a:endParaRPr lang="en-US" dirty="0"/>
          </a:p>
        </p:txBody>
      </p:sp>
      <p:sp>
        <p:nvSpPr>
          <p:cNvPr id="3" name="Footer Placeholder 2"/>
          <p:cNvSpPr>
            <a:spLocks noGrp="1"/>
          </p:cNvSpPr>
          <p:nvPr>
            <p:ph type="ftr" sz="quarter" idx="11"/>
          </p:nvPr>
        </p:nvSpPr>
        <p:spPr/>
        <p:txBody>
          <a:bodyPr/>
          <a:lstStyle/>
          <a:p>
            <a:r>
              <a:rPr lang="en-US" smtClean="0"/>
              <a:t>CS595 Module 08</a:t>
            </a:r>
            <a:endParaRPr lang="en-US" dirty="0"/>
          </a:p>
        </p:txBody>
      </p:sp>
      <p:sp>
        <p:nvSpPr>
          <p:cNvPr id="4" name="Slide Number Placeholder 3"/>
          <p:cNvSpPr>
            <a:spLocks noGrp="1"/>
          </p:cNvSpPr>
          <p:nvPr>
            <p:ph type="sldNum" sz="quarter" idx="12"/>
          </p:nvPr>
        </p:nvSpPr>
        <p:spPr/>
        <p:txBody>
          <a:bodyPr/>
          <a:lstStyle/>
          <a:p>
            <a:fld id="{9AA7C465-8597-4488-B68C-958448427716}" type="slidenum">
              <a:rPr lang="en-US" smtClean="0"/>
              <a:t>37</a:t>
            </a:fld>
            <a:endParaRPr lang="en-US" dirty="0"/>
          </a:p>
        </p:txBody>
      </p:sp>
      <p:pic>
        <p:nvPicPr>
          <p:cNvPr id="24578" name="Picture 2" descr="ch01 replication"/>
          <p:cNvPicPr>
            <a:picLocks noChangeAspect="1" noChangeArrowheads="1"/>
          </p:cNvPicPr>
          <p:nvPr/>
        </p:nvPicPr>
        <p:blipFill>
          <a:blip r:embed="rId2">
            <a:extLst>
              <a:ext uri="{BEBA8EAE-BF5A-486C-A8C5-ECC9F3942E4B}">
                <a14:imgProps xmlns:a14="http://schemas.microsoft.com/office/drawing/2010/main">
                  <a14:imgLayer r:embed="rId3">
                    <a14:imgEffect>
                      <a14:sharpenSoften amount="25000"/>
                    </a14:imgEffect>
                    <a14:imgEffect>
                      <a14:brightnessContrast bright="-20000" contrast="40000"/>
                    </a14:imgEffect>
                  </a14:imgLayer>
                </a14:imgProps>
              </a:ext>
              <a:ext uri="{28A0092B-C50C-407E-A947-70E740481C1C}">
                <a14:useLocalDpi xmlns:a14="http://schemas.microsoft.com/office/drawing/2010/main" val="0"/>
              </a:ext>
            </a:extLst>
          </a:blip>
          <a:srcRect/>
          <a:stretch>
            <a:fillRect/>
          </a:stretch>
        </p:blipFill>
        <p:spPr bwMode="auto">
          <a:xfrm>
            <a:off x="152400" y="1438274"/>
            <a:ext cx="8745681" cy="48101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1805866"/>
      </p:ext>
    </p:extLst>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Partitions</a:t>
            </a:r>
            <a:endParaRPr lang="en-US" dirty="0"/>
          </a:p>
        </p:txBody>
      </p:sp>
      <p:sp>
        <p:nvSpPr>
          <p:cNvPr id="3" name="Content Placeholder 2"/>
          <p:cNvSpPr>
            <a:spLocks noGrp="1"/>
          </p:cNvSpPr>
          <p:nvPr>
            <p:ph idx="1"/>
          </p:nvPr>
        </p:nvSpPr>
        <p:spPr/>
        <p:txBody>
          <a:bodyPr/>
          <a:lstStyle/>
          <a:p>
            <a:r>
              <a:rPr lang="en-US" dirty="0"/>
              <a:t>In replication, each partition of a message has </a:t>
            </a:r>
            <a:r>
              <a:rPr lang="en-US" i="1" dirty="0"/>
              <a:t>n </a:t>
            </a:r>
            <a:r>
              <a:rPr lang="en-US" dirty="0"/>
              <a:t>replicas and can afford </a:t>
            </a:r>
            <a:r>
              <a:rPr lang="en-US" i="1" dirty="0"/>
              <a:t>n-1 </a:t>
            </a:r>
            <a:r>
              <a:rPr lang="en-US" dirty="0"/>
              <a:t>failures to guarantee message delivery</a:t>
            </a:r>
          </a:p>
          <a:p>
            <a:r>
              <a:rPr lang="en-US" dirty="0"/>
              <a:t>Out of the </a:t>
            </a:r>
            <a:r>
              <a:rPr lang="en-US" i="1" dirty="0"/>
              <a:t>n </a:t>
            </a:r>
            <a:r>
              <a:rPr lang="en-US" dirty="0"/>
              <a:t>replicas, one replica acts as the lead replica for the rest of the </a:t>
            </a:r>
            <a:r>
              <a:rPr lang="en-US" dirty="0" smtClean="0"/>
              <a:t>replicas</a:t>
            </a:r>
            <a:endParaRPr lang="en-US" dirty="0"/>
          </a:p>
          <a:p>
            <a:r>
              <a:rPr lang="en-US" dirty="0" err="1"/>
              <a:t>ZooKeeper</a:t>
            </a:r>
            <a:r>
              <a:rPr lang="en-US" dirty="0"/>
              <a:t> keeps the information about the lead replica and the current in-sync follower </a:t>
            </a:r>
            <a:r>
              <a:rPr lang="en-US" dirty="0" smtClean="0"/>
              <a:t>replica</a:t>
            </a:r>
          </a:p>
          <a:p>
            <a:r>
              <a:rPr lang="en-US" dirty="0" smtClean="0"/>
              <a:t>The lead </a:t>
            </a:r>
            <a:r>
              <a:rPr lang="en-US" dirty="0"/>
              <a:t>replica maintains the </a:t>
            </a:r>
            <a:r>
              <a:rPr lang="en-US" dirty="0" smtClean="0"/>
              <a:t>list of </a:t>
            </a:r>
            <a:r>
              <a:rPr lang="en-US" dirty="0"/>
              <a:t>all in-sync follower </a:t>
            </a:r>
            <a:r>
              <a:rPr lang="en-US" dirty="0" smtClean="0"/>
              <a:t>replicas</a:t>
            </a:r>
            <a:endParaRPr lang="en-US" dirty="0"/>
          </a:p>
          <a:p>
            <a:endParaRPr lang="en-US" dirty="0"/>
          </a:p>
        </p:txBody>
      </p:sp>
      <p:sp>
        <p:nvSpPr>
          <p:cNvPr id="4" name="Footer Placeholder 3"/>
          <p:cNvSpPr>
            <a:spLocks noGrp="1"/>
          </p:cNvSpPr>
          <p:nvPr>
            <p:ph type="ftr" sz="quarter" idx="11"/>
          </p:nvPr>
        </p:nvSpPr>
        <p:spPr/>
        <p:txBody>
          <a:bodyPr/>
          <a:lstStyle/>
          <a:p>
            <a:r>
              <a:rPr lang="en-US" smtClean="0"/>
              <a:t>CS595 Module 08</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38</a:t>
            </a:fld>
            <a:endParaRPr lang="en-US" dirty="0"/>
          </a:p>
        </p:txBody>
      </p:sp>
    </p:spTree>
    <p:extLst>
      <p:ext uri="{BB962C8B-B14F-4D97-AF65-F5344CB8AC3E}">
        <p14:creationId xmlns:p14="http://schemas.microsoft.com/office/powerpoint/2010/main" val="417039609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The Role of </a:t>
            </a:r>
            <a:r>
              <a:rPr lang="en-US" dirty="0" err="1" smtClean="0"/>
              <a:t>ZooKeeper</a:t>
            </a:r>
            <a:endParaRPr lang="en-US" dirty="0"/>
          </a:p>
        </p:txBody>
      </p:sp>
      <p:sp>
        <p:nvSpPr>
          <p:cNvPr id="3" name="Content Placeholder 2"/>
          <p:cNvSpPr>
            <a:spLocks noGrp="1"/>
          </p:cNvSpPr>
          <p:nvPr>
            <p:ph idx="1"/>
          </p:nvPr>
        </p:nvSpPr>
        <p:spPr/>
        <p:txBody>
          <a:bodyPr>
            <a:normAutofit/>
          </a:bodyPr>
          <a:lstStyle/>
          <a:p>
            <a:pPr fontAlgn="base"/>
            <a:r>
              <a:rPr lang="en-US" dirty="0" smtClean="0"/>
              <a:t>Kafka </a:t>
            </a:r>
            <a:r>
              <a:rPr lang="en-US" dirty="0"/>
              <a:t>uses </a:t>
            </a:r>
            <a:r>
              <a:rPr lang="en-US" dirty="0" smtClean="0"/>
              <a:t>Apache </a:t>
            </a:r>
            <a:r>
              <a:rPr lang="en-US" dirty="0" err="1" smtClean="0"/>
              <a:t>ZooKeeper</a:t>
            </a:r>
            <a:r>
              <a:rPr lang="en-US" dirty="0" smtClean="0"/>
              <a:t> as a distributed </a:t>
            </a:r>
            <a:r>
              <a:rPr lang="en-US" dirty="0"/>
              <a:t>configuration </a:t>
            </a:r>
            <a:r>
              <a:rPr lang="en-US" dirty="0" smtClean="0"/>
              <a:t>store</a:t>
            </a:r>
          </a:p>
          <a:p>
            <a:pPr fontAlgn="base"/>
            <a:r>
              <a:rPr lang="en-US" dirty="0" smtClean="0"/>
              <a:t>It </a:t>
            </a:r>
            <a:r>
              <a:rPr lang="en-US" dirty="0"/>
              <a:t>forms the backbone of Kafka cluster that continuously monitors the health of the </a:t>
            </a:r>
            <a:r>
              <a:rPr lang="en-US" dirty="0" smtClean="0"/>
              <a:t>brokers</a:t>
            </a:r>
          </a:p>
          <a:p>
            <a:pPr fontAlgn="base"/>
            <a:r>
              <a:rPr lang="en-US" dirty="0" smtClean="0"/>
              <a:t>When </a:t>
            </a:r>
            <a:r>
              <a:rPr lang="en-US" dirty="0"/>
              <a:t>new brokers get added to the cluster, </a:t>
            </a:r>
            <a:r>
              <a:rPr lang="en-US" dirty="0" err="1"/>
              <a:t>ZooKeeper</a:t>
            </a:r>
            <a:r>
              <a:rPr lang="en-US" dirty="0"/>
              <a:t> will start utilizing it by creating topics and partitions on </a:t>
            </a:r>
            <a:r>
              <a:rPr lang="en-US" dirty="0" smtClean="0"/>
              <a:t>it</a:t>
            </a:r>
            <a:endParaRPr lang="en-US" dirty="0"/>
          </a:p>
          <a:p>
            <a:pPr fontAlgn="base"/>
            <a:r>
              <a:rPr lang="en-US" dirty="0"/>
              <a:t>I</a:t>
            </a:r>
            <a:r>
              <a:rPr lang="en-US" dirty="0" smtClean="0"/>
              <a:t>nitial </a:t>
            </a:r>
            <a:r>
              <a:rPr lang="en-US" dirty="0"/>
              <a:t>versions of Kafka used </a:t>
            </a:r>
            <a:r>
              <a:rPr lang="en-US" dirty="0" err="1"/>
              <a:t>ZooKeeper</a:t>
            </a:r>
            <a:r>
              <a:rPr lang="en-US" dirty="0"/>
              <a:t> for storing the partition and offset information for each </a:t>
            </a:r>
            <a:r>
              <a:rPr lang="en-US" dirty="0" smtClean="0"/>
              <a:t>consumer</a:t>
            </a:r>
          </a:p>
          <a:p>
            <a:pPr fontAlgn="base"/>
            <a:r>
              <a:rPr lang="en-US" dirty="0" smtClean="0"/>
              <a:t>Starting </a:t>
            </a:r>
            <a:r>
              <a:rPr lang="en-US" dirty="0"/>
              <a:t>from </a:t>
            </a:r>
            <a:r>
              <a:rPr lang="en-US" dirty="0" smtClean="0"/>
              <a:t>Kafka version 0.10</a:t>
            </a:r>
            <a:r>
              <a:rPr lang="en-US" dirty="0"/>
              <a:t>, that information has moved to </a:t>
            </a:r>
            <a:r>
              <a:rPr lang="en-US" dirty="0" smtClean="0"/>
              <a:t>an internal </a:t>
            </a:r>
            <a:r>
              <a:rPr lang="en-US" dirty="0"/>
              <a:t>Kafka </a:t>
            </a:r>
            <a:r>
              <a:rPr lang="en-US" dirty="0" smtClean="0"/>
              <a:t>topic</a:t>
            </a:r>
            <a:endParaRPr lang="en-US" dirty="0"/>
          </a:p>
          <a:p>
            <a:endParaRPr lang="en-US" dirty="0"/>
          </a:p>
        </p:txBody>
      </p:sp>
      <p:sp>
        <p:nvSpPr>
          <p:cNvPr id="4" name="Footer Placeholder 3"/>
          <p:cNvSpPr>
            <a:spLocks noGrp="1"/>
          </p:cNvSpPr>
          <p:nvPr>
            <p:ph type="ftr" sz="quarter" idx="11"/>
          </p:nvPr>
        </p:nvSpPr>
        <p:spPr/>
        <p:txBody>
          <a:bodyPr/>
          <a:lstStyle/>
          <a:p>
            <a:r>
              <a:rPr lang="en-US" smtClean="0"/>
              <a:t>CS595 Module 08</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39</a:t>
            </a:fld>
            <a:endParaRPr lang="en-US" dirty="0"/>
          </a:p>
        </p:txBody>
      </p:sp>
    </p:spTree>
    <p:extLst>
      <p:ext uri="{BB962C8B-B14F-4D97-AF65-F5344CB8AC3E}">
        <p14:creationId xmlns:p14="http://schemas.microsoft.com/office/powerpoint/2010/main" val="5176971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Two Aspects of Stream Processing </a:t>
            </a:r>
            <a:endParaRPr lang="en-US" dirty="0"/>
          </a:p>
        </p:txBody>
      </p:sp>
      <p:sp>
        <p:nvSpPr>
          <p:cNvPr id="3" name="Content Placeholder 2"/>
          <p:cNvSpPr>
            <a:spLocks noGrp="1"/>
          </p:cNvSpPr>
          <p:nvPr>
            <p:ph idx="1"/>
          </p:nvPr>
        </p:nvSpPr>
        <p:spPr/>
        <p:txBody>
          <a:bodyPr/>
          <a:lstStyle/>
          <a:p>
            <a:r>
              <a:rPr lang="en-US" dirty="0" smtClean="0"/>
              <a:t>Accepting data from different sources into </a:t>
            </a:r>
            <a:r>
              <a:rPr lang="en-US" dirty="0" err="1" smtClean="0"/>
              <a:t>Hadoop</a:t>
            </a:r>
            <a:endParaRPr lang="en-US" dirty="0" smtClean="0"/>
          </a:p>
          <a:p>
            <a:r>
              <a:rPr lang="en-US" dirty="0" smtClean="0"/>
              <a:t>Processing the data ASAP when it gets into there</a:t>
            </a:r>
            <a:endParaRPr lang="en-US" dirty="0"/>
          </a:p>
        </p:txBody>
      </p:sp>
      <p:sp>
        <p:nvSpPr>
          <p:cNvPr id="4" name="Footer Placeholder 3"/>
          <p:cNvSpPr>
            <a:spLocks noGrp="1"/>
          </p:cNvSpPr>
          <p:nvPr>
            <p:ph type="ftr" sz="quarter" idx="11"/>
          </p:nvPr>
        </p:nvSpPr>
        <p:spPr/>
        <p:txBody>
          <a:bodyPr/>
          <a:lstStyle/>
          <a:p>
            <a:r>
              <a:rPr lang="en-US" smtClean="0"/>
              <a:t>CS595 Module 08</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4</a:t>
            </a:fld>
            <a:endParaRPr lang="en-US" dirty="0"/>
          </a:p>
        </p:txBody>
      </p:sp>
    </p:spTree>
    <p:extLst>
      <p:ext uri="{BB962C8B-B14F-4D97-AF65-F5344CB8AC3E}">
        <p14:creationId xmlns:p14="http://schemas.microsoft.com/office/powerpoint/2010/main" val="218070244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Producers</a:t>
            </a:r>
            <a:endParaRPr lang="en-US" dirty="0"/>
          </a:p>
        </p:txBody>
      </p:sp>
      <p:sp>
        <p:nvSpPr>
          <p:cNvPr id="3" name="Content Placeholder 2"/>
          <p:cNvSpPr>
            <a:spLocks noGrp="1"/>
          </p:cNvSpPr>
          <p:nvPr>
            <p:ph idx="1"/>
          </p:nvPr>
        </p:nvSpPr>
        <p:spPr/>
        <p:txBody>
          <a:bodyPr/>
          <a:lstStyle/>
          <a:p>
            <a:r>
              <a:rPr lang="en-US" dirty="0"/>
              <a:t>Producers publish data to the topics of their </a:t>
            </a:r>
            <a:r>
              <a:rPr lang="en-US" dirty="0" smtClean="0"/>
              <a:t>choice</a:t>
            </a:r>
          </a:p>
          <a:p>
            <a:r>
              <a:rPr lang="en-US" dirty="0" smtClean="0"/>
              <a:t>The </a:t>
            </a:r>
            <a:r>
              <a:rPr lang="en-US" dirty="0"/>
              <a:t>producer is responsible for choosing which record to assign to which partition within the </a:t>
            </a:r>
            <a:r>
              <a:rPr lang="en-US" dirty="0" smtClean="0"/>
              <a:t>topic</a:t>
            </a:r>
          </a:p>
          <a:p>
            <a:r>
              <a:rPr lang="en-US" dirty="0" smtClean="0"/>
              <a:t>This </a:t>
            </a:r>
            <a:r>
              <a:rPr lang="en-US" dirty="0"/>
              <a:t>can be done in a round-robin fashion simply to balance </a:t>
            </a:r>
            <a:r>
              <a:rPr lang="en-US" dirty="0" smtClean="0"/>
              <a:t>load</a:t>
            </a:r>
          </a:p>
          <a:p>
            <a:r>
              <a:rPr lang="en-US" dirty="0"/>
              <a:t>O</a:t>
            </a:r>
            <a:r>
              <a:rPr lang="en-US" dirty="0" smtClean="0"/>
              <a:t>r </a:t>
            </a:r>
            <a:r>
              <a:rPr lang="en-US" dirty="0"/>
              <a:t>it can be done according to some </a:t>
            </a:r>
            <a:r>
              <a:rPr lang="en-US" dirty="0" smtClean="0"/>
              <a:t>partition </a:t>
            </a:r>
            <a:r>
              <a:rPr lang="en-US" dirty="0"/>
              <a:t>function (say based on some key in the </a:t>
            </a:r>
            <a:r>
              <a:rPr lang="en-US" dirty="0" smtClean="0"/>
              <a:t>record)</a:t>
            </a:r>
          </a:p>
        </p:txBody>
      </p:sp>
      <p:sp>
        <p:nvSpPr>
          <p:cNvPr id="4" name="Footer Placeholder 3"/>
          <p:cNvSpPr>
            <a:spLocks noGrp="1"/>
          </p:cNvSpPr>
          <p:nvPr>
            <p:ph type="ftr" sz="quarter" idx="11"/>
          </p:nvPr>
        </p:nvSpPr>
        <p:spPr/>
        <p:txBody>
          <a:bodyPr/>
          <a:lstStyle/>
          <a:p>
            <a:r>
              <a:rPr lang="en-US" smtClean="0"/>
              <a:t>CS595 Module 08</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40</a:t>
            </a:fld>
            <a:endParaRPr lang="en-US" dirty="0"/>
          </a:p>
        </p:txBody>
      </p:sp>
    </p:spTree>
    <p:extLst>
      <p:ext uri="{BB962C8B-B14F-4D97-AF65-F5344CB8AC3E}">
        <p14:creationId xmlns:p14="http://schemas.microsoft.com/office/powerpoint/2010/main" val="190968505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Consumers</a:t>
            </a:r>
            <a:endParaRPr lang="en-US" dirty="0"/>
          </a:p>
        </p:txBody>
      </p:sp>
      <p:sp>
        <p:nvSpPr>
          <p:cNvPr id="3" name="Content Placeholder 2"/>
          <p:cNvSpPr>
            <a:spLocks noGrp="1"/>
          </p:cNvSpPr>
          <p:nvPr>
            <p:ph idx="1"/>
          </p:nvPr>
        </p:nvSpPr>
        <p:spPr/>
        <p:txBody>
          <a:bodyPr>
            <a:normAutofit/>
          </a:bodyPr>
          <a:lstStyle/>
          <a:p>
            <a:r>
              <a:rPr lang="en-US" dirty="0"/>
              <a:t>Consumers label themselves with a </a:t>
            </a:r>
            <a:r>
              <a:rPr lang="en-US" i="1" dirty="0"/>
              <a:t>consumer group</a:t>
            </a:r>
            <a:r>
              <a:rPr lang="en-US" dirty="0"/>
              <a:t> </a:t>
            </a:r>
            <a:r>
              <a:rPr lang="en-US" dirty="0" smtClean="0"/>
              <a:t>name…</a:t>
            </a:r>
          </a:p>
          <a:p>
            <a:r>
              <a:rPr lang="en-US" dirty="0" smtClean="0"/>
              <a:t>And </a:t>
            </a:r>
            <a:r>
              <a:rPr lang="en-US" dirty="0"/>
              <a:t>each record published to a topic is delivered to one consumer instance </a:t>
            </a:r>
            <a:r>
              <a:rPr lang="en-US" dirty="0" smtClean="0"/>
              <a:t>within </a:t>
            </a:r>
            <a:r>
              <a:rPr lang="en-US" dirty="0"/>
              <a:t>each subscribing consumer </a:t>
            </a:r>
            <a:r>
              <a:rPr lang="en-US" dirty="0" smtClean="0"/>
              <a:t>group</a:t>
            </a:r>
          </a:p>
          <a:p>
            <a:r>
              <a:rPr lang="en-US" dirty="0" smtClean="0"/>
              <a:t>If </a:t>
            </a:r>
            <a:r>
              <a:rPr lang="en-US" dirty="0"/>
              <a:t>all the consumer instances have the same consumer group, then the records will effectively be load balanced over the consumer </a:t>
            </a:r>
            <a:r>
              <a:rPr lang="en-US" dirty="0" smtClean="0"/>
              <a:t>instances</a:t>
            </a:r>
            <a:endParaRPr lang="en-US" dirty="0"/>
          </a:p>
          <a:p>
            <a:r>
              <a:rPr lang="en-US" dirty="0"/>
              <a:t>If all the consumer instances have different consumer groups, then each record will be broadcast to all the consumer </a:t>
            </a:r>
            <a:r>
              <a:rPr lang="en-US" dirty="0" smtClean="0"/>
              <a:t>processes</a:t>
            </a:r>
            <a:endParaRPr lang="en-US" dirty="0"/>
          </a:p>
          <a:p>
            <a:endParaRPr lang="en-US" dirty="0"/>
          </a:p>
        </p:txBody>
      </p:sp>
      <p:sp>
        <p:nvSpPr>
          <p:cNvPr id="4" name="Footer Placeholder 3"/>
          <p:cNvSpPr>
            <a:spLocks noGrp="1"/>
          </p:cNvSpPr>
          <p:nvPr>
            <p:ph type="ftr" sz="quarter" idx="11"/>
          </p:nvPr>
        </p:nvSpPr>
        <p:spPr/>
        <p:txBody>
          <a:bodyPr/>
          <a:lstStyle/>
          <a:p>
            <a:r>
              <a:rPr lang="en-US" smtClean="0"/>
              <a:t>CS595 Module 08</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41</a:t>
            </a:fld>
            <a:endParaRPr lang="en-US" dirty="0"/>
          </a:p>
        </p:txBody>
      </p:sp>
    </p:spTree>
    <p:extLst>
      <p:ext uri="{BB962C8B-B14F-4D97-AF65-F5344CB8AC3E}">
        <p14:creationId xmlns:p14="http://schemas.microsoft.com/office/powerpoint/2010/main" val="412683669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Consumers</a:t>
            </a:r>
            <a:endParaRPr lang="en-US" dirty="0"/>
          </a:p>
        </p:txBody>
      </p:sp>
      <p:sp>
        <p:nvSpPr>
          <p:cNvPr id="3" name="Content Placeholder 2"/>
          <p:cNvSpPr>
            <a:spLocks noGrp="1"/>
          </p:cNvSpPr>
          <p:nvPr>
            <p:ph idx="1"/>
          </p:nvPr>
        </p:nvSpPr>
        <p:spPr>
          <a:xfrm>
            <a:off x="457200" y="1447800"/>
            <a:ext cx="8229600" cy="2743200"/>
          </a:xfrm>
        </p:spPr>
        <p:txBody>
          <a:bodyPr>
            <a:normAutofit fontScale="85000" lnSpcReduction="10000"/>
          </a:bodyPr>
          <a:lstStyle/>
          <a:p>
            <a:r>
              <a:rPr lang="en-US" dirty="0" smtClean="0"/>
              <a:t>Consumers are clients </a:t>
            </a:r>
            <a:r>
              <a:rPr lang="en-US" dirty="0"/>
              <a:t>that </a:t>
            </a:r>
            <a:r>
              <a:rPr lang="en-US" dirty="0" smtClean="0"/>
              <a:t>consume </a:t>
            </a:r>
            <a:r>
              <a:rPr lang="en-US" dirty="0"/>
              <a:t>records from a </a:t>
            </a:r>
            <a:r>
              <a:rPr lang="en-US" dirty="0" smtClean="0"/>
              <a:t>cluster</a:t>
            </a:r>
          </a:p>
          <a:p>
            <a:r>
              <a:rPr lang="en-US" dirty="0" smtClean="0"/>
              <a:t>Consumers </a:t>
            </a:r>
            <a:r>
              <a:rPr lang="en-US" dirty="0"/>
              <a:t>work </a:t>
            </a:r>
            <a:r>
              <a:rPr lang="en-US" dirty="0" smtClean="0"/>
              <a:t>together as </a:t>
            </a:r>
            <a:r>
              <a:rPr lang="en-US" dirty="0"/>
              <a:t>part of a </a:t>
            </a:r>
            <a:r>
              <a:rPr lang="en-US" i="1" dirty="0"/>
              <a:t>consumer </a:t>
            </a:r>
            <a:r>
              <a:rPr lang="en-US" i="1" dirty="0" smtClean="0"/>
              <a:t>group</a:t>
            </a:r>
            <a:endParaRPr lang="en-US" dirty="0"/>
          </a:p>
          <a:p>
            <a:r>
              <a:rPr lang="en-US" dirty="0" smtClean="0"/>
              <a:t>This </a:t>
            </a:r>
            <a:r>
              <a:rPr lang="en-US" dirty="0"/>
              <a:t>is one or more consumers that work together to consume a </a:t>
            </a:r>
            <a:r>
              <a:rPr lang="en-US" dirty="0" smtClean="0"/>
              <a:t>topic</a:t>
            </a:r>
          </a:p>
          <a:p>
            <a:r>
              <a:rPr lang="en-US" dirty="0" smtClean="0"/>
              <a:t>The </a:t>
            </a:r>
            <a:r>
              <a:rPr lang="en-US" dirty="0"/>
              <a:t>group assures </a:t>
            </a:r>
            <a:r>
              <a:rPr lang="en-US" dirty="0" smtClean="0"/>
              <a:t>each </a:t>
            </a:r>
            <a:r>
              <a:rPr lang="en-US" dirty="0"/>
              <a:t>partition is only consumed by one </a:t>
            </a:r>
            <a:r>
              <a:rPr lang="en-US" dirty="0" smtClean="0"/>
              <a:t>member</a:t>
            </a:r>
          </a:p>
          <a:p>
            <a:r>
              <a:rPr lang="en-US" dirty="0" smtClean="0"/>
              <a:t>Below there </a:t>
            </a:r>
            <a:r>
              <a:rPr lang="en-US" dirty="0"/>
              <a:t>are three consumers in a single group consuming a </a:t>
            </a:r>
            <a:r>
              <a:rPr lang="en-US" dirty="0" smtClean="0"/>
              <a:t>topic</a:t>
            </a:r>
          </a:p>
          <a:p>
            <a:r>
              <a:rPr lang="en-US" dirty="0" smtClean="0"/>
              <a:t>Two </a:t>
            </a:r>
            <a:r>
              <a:rPr lang="en-US" dirty="0"/>
              <a:t>of the consumers are working from one partition </a:t>
            </a:r>
            <a:r>
              <a:rPr lang="en-US" dirty="0" smtClean="0"/>
              <a:t>each, while </a:t>
            </a:r>
            <a:r>
              <a:rPr lang="en-US" dirty="0"/>
              <a:t>the third consumer is working from two </a:t>
            </a:r>
            <a:r>
              <a:rPr lang="en-US" dirty="0" smtClean="0"/>
              <a:t>partitions</a:t>
            </a:r>
          </a:p>
        </p:txBody>
      </p:sp>
      <p:sp>
        <p:nvSpPr>
          <p:cNvPr id="4" name="Footer Placeholder 3"/>
          <p:cNvSpPr>
            <a:spLocks noGrp="1"/>
          </p:cNvSpPr>
          <p:nvPr>
            <p:ph type="ftr" sz="quarter" idx="11"/>
          </p:nvPr>
        </p:nvSpPr>
        <p:spPr/>
        <p:txBody>
          <a:bodyPr/>
          <a:lstStyle/>
          <a:p>
            <a:r>
              <a:rPr lang="en-US" smtClean="0"/>
              <a:t>CS595 Module 08</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42</a:t>
            </a:fld>
            <a:endParaRPr lang="en-US" dirty="0"/>
          </a:p>
        </p:txBody>
      </p:sp>
      <p:pic>
        <p:nvPicPr>
          <p:cNvPr id="23554" name="Picture 2" descr="ch01 consumer"/>
          <p:cNvPicPr>
            <a:picLocks noChangeAspect="1" noChangeArrowheads="1"/>
          </p:cNvPicPr>
          <p:nvPr/>
        </p:nvPicPr>
        <p:blipFill>
          <a:blip r:embed="rId2">
            <a:extLst>
              <a:ext uri="{BEBA8EAE-BF5A-486C-A8C5-ECC9F3942E4B}">
                <a14:imgProps xmlns:a14="http://schemas.microsoft.com/office/drawing/2010/main">
                  <a14:imgLayer r:embed="rId3">
                    <a14:imgEffect>
                      <a14:sharpenSoften amount="25000"/>
                    </a14:imgEffect>
                  </a14:imgLayer>
                </a14:imgProps>
              </a:ext>
              <a:ext uri="{28A0092B-C50C-407E-A947-70E740481C1C}">
                <a14:useLocalDpi xmlns:a14="http://schemas.microsoft.com/office/drawing/2010/main" val="0"/>
              </a:ext>
            </a:extLst>
          </a:blip>
          <a:srcRect/>
          <a:stretch>
            <a:fillRect/>
          </a:stretch>
        </p:blipFill>
        <p:spPr bwMode="auto">
          <a:xfrm>
            <a:off x="1143000" y="3409950"/>
            <a:ext cx="6369009" cy="3448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538730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2" descr="http://kafka.apache.org/0102/images/consumer-group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2" y="3276600"/>
            <a:ext cx="6019798" cy="32004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smtClean="0"/>
              <a:t>Consumers</a:t>
            </a:r>
            <a:endParaRPr lang="en-US" dirty="0"/>
          </a:p>
        </p:txBody>
      </p:sp>
      <p:sp>
        <p:nvSpPr>
          <p:cNvPr id="3" name="Content Placeholder 2"/>
          <p:cNvSpPr>
            <a:spLocks noGrp="1"/>
          </p:cNvSpPr>
          <p:nvPr>
            <p:ph idx="1"/>
          </p:nvPr>
        </p:nvSpPr>
        <p:spPr>
          <a:xfrm>
            <a:off x="457200" y="1600200"/>
            <a:ext cx="8229600" cy="2223785"/>
          </a:xfrm>
        </p:spPr>
        <p:txBody>
          <a:bodyPr>
            <a:normAutofit/>
          </a:bodyPr>
          <a:lstStyle/>
          <a:p>
            <a:r>
              <a:rPr lang="en-US" dirty="0" smtClean="0"/>
              <a:t>Here is an example of a </a:t>
            </a:r>
            <a:r>
              <a:rPr lang="en-US" dirty="0"/>
              <a:t>two server Kafka cluster hosting </a:t>
            </a:r>
            <a:r>
              <a:rPr lang="en-US" dirty="0" smtClean="0"/>
              <a:t>a four partition </a:t>
            </a:r>
            <a:r>
              <a:rPr lang="en-US" dirty="0"/>
              <a:t>(</a:t>
            </a:r>
            <a:r>
              <a:rPr lang="en-US" dirty="0" smtClean="0"/>
              <a:t>P0-P3) topic with </a:t>
            </a:r>
            <a:r>
              <a:rPr lang="en-US" dirty="0"/>
              <a:t>two consumer </a:t>
            </a:r>
            <a:r>
              <a:rPr lang="en-US" dirty="0" smtClean="0"/>
              <a:t>groups</a:t>
            </a:r>
          </a:p>
          <a:p>
            <a:r>
              <a:rPr lang="en-US" dirty="0" smtClean="0"/>
              <a:t>Consumer </a:t>
            </a:r>
            <a:r>
              <a:rPr lang="en-US" dirty="0"/>
              <a:t>group A has two consumer instances and group B has </a:t>
            </a:r>
            <a:r>
              <a:rPr lang="en-US" dirty="0" smtClean="0"/>
              <a:t>four</a:t>
            </a:r>
          </a:p>
          <a:p>
            <a:pPr marL="0" indent="0">
              <a:buNone/>
            </a:pPr>
            <a:endParaRPr lang="en-US" dirty="0" smtClean="0"/>
          </a:p>
          <a:p>
            <a:endParaRPr lang="en-US" dirty="0"/>
          </a:p>
          <a:p>
            <a:endParaRPr lang="en-US" dirty="0" smtClean="0"/>
          </a:p>
          <a:p>
            <a:endParaRPr lang="en-US" dirty="0"/>
          </a:p>
          <a:p>
            <a:endParaRPr lang="en-US" dirty="0" smtClean="0"/>
          </a:p>
          <a:p>
            <a:endParaRPr lang="en-US" dirty="0"/>
          </a:p>
        </p:txBody>
      </p:sp>
      <p:sp>
        <p:nvSpPr>
          <p:cNvPr id="4" name="Footer Placeholder 3"/>
          <p:cNvSpPr>
            <a:spLocks noGrp="1"/>
          </p:cNvSpPr>
          <p:nvPr>
            <p:ph type="ftr" sz="quarter" idx="11"/>
          </p:nvPr>
        </p:nvSpPr>
        <p:spPr/>
        <p:txBody>
          <a:bodyPr/>
          <a:lstStyle/>
          <a:p>
            <a:r>
              <a:rPr lang="en-US" smtClean="0"/>
              <a:t>CS595 Module 08</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43</a:t>
            </a:fld>
            <a:endParaRPr lang="en-US" dirty="0"/>
          </a:p>
        </p:txBody>
      </p:sp>
    </p:spTree>
    <p:extLst>
      <p:ext uri="{BB962C8B-B14F-4D97-AF65-F5344CB8AC3E}">
        <p14:creationId xmlns:p14="http://schemas.microsoft.com/office/powerpoint/2010/main" val="361760832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Consumers</a:t>
            </a:r>
          </a:p>
        </p:txBody>
      </p:sp>
      <p:sp>
        <p:nvSpPr>
          <p:cNvPr id="3" name="Content Placeholder 2"/>
          <p:cNvSpPr>
            <a:spLocks noGrp="1"/>
          </p:cNvSpPr>
          <p:nvPr>
            <p:ph idx="1"/>
          </p:nvPr>
        </p:nvSpPr>
        <p:spPr/>
        <p:txBody>
          <a:bodyPr/>
          <a:lstStyle/>
          <a:p>
            <a:r>
              <a:rPr lang="en-US" dirty="0" smtClean="0"/>
              <a:t>Each </a:t>
            </a:r>
            <a:r>
              <a:rPr lang="en-US" dirty="0"/>
              <a:t>group is composed of many consumer instances for scalability and fault tolerance</a:t>
            </a:r>
          </a:p>
          <a:p>
            <a:r>
              <a:rPr lang="en-US" dirty="0"/>
              <a:t>This is nothing more than </a:t>
            </a:r>
            <a:r>
              <a:rPr lang="en-US" dirty="0" smtClean="0"/>
              <a:t>an extension of typical publish-subscribe semantics…</a:t>
            </a:r>
          </a:p>
          <a:p>
            <a:r>
              <a:rPr lang="en-US" dirty="0" smtClean="0"/>
              <a:t>But here </a:t>
            </a:r>
            <a:r>
              <a:rPr lang="en-US" dirty="0"/>
              <a:t>the subscriber is a cluster of consumers instead of a single </a:t>
            </a:r>
            <a:r>
              <a:rPr lang="en-US" dirty="0" smtClean="0"/>
              <a:t>process</a:t>
            </a:r>
            <a:endParaRPr lang="en-US" dirty="0"/>
          </a:p>
          <a:p>
            <a:endParaRPr lang="en-US" dirty="0"/>
          </a:p>
        </p:txBody>
      </p:sp>
      <p:sp>
        <p:nvSpPr>
          <p:cNvPr id="4" name="Footer Placeholder 3"/>
          <p:cNvSpPr>
            <a:spLocks noGrp="1"/>
          </p:cNvSpPr>
          <p:nvPr>
            <p:ph type="ftr" sz="quarter" idx="11"/>
          </p:nvPr>
        </p:nvSpPr>
        <p:spPr/>
        <p:txBody>
          <a:bodyPr/>
          <a:lstStyle/>
          <a:p>
            <a:r>
              <a:rPr lang="en-US" smtClean="0"/>
              <a:t>CS595 Module 08</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44</a:t>
            </a:fld>
            <a:endParaRPr lang="en-US" dirty="0"/>
          </a:p>
        </p:txBody>
      </p:sp>
    </p:spTree>
    <p:extLst>
      <p:ext uri="{BB962C8B-B14F-4D97-AF65-F5344CB8AC3E}">
        <p14:creationId xmlns:p14="http://schemas.microsoft.com/office/powerpoint/2010/main" val="290422184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Consumer Groups</a:t>
            </a:r>
            <a:endParaRPr lang="en-US" dirty="0"/>
          </a:p>
        </p:txBody>
      </p:sp>
      <p:sp>
        <p:nvSpPr>
          <p:cNvPr id="3" name="Content Placeholder 2"/>
          <p:cNvSpPr>
            <a:spLocks noGrp="1"/>
          </p:cNvSpPr>
          <p:nvPr>
            <p:ph idx="1"/>
          </p:nvPr>
        </p:nvSpPr>
        <p:spPr/>
        <p:txBody>
          <a:bodyPr/>
          <a:lstStyle/>
          <a:p>
            <a:pPr fontAlgn="base"/>
            <a:r>
              <a:rPr lang="en-US" dirty="0"/>
              <a:t>Kafka consumers are typically part of a consumer </a:t>
            </a:r>
            <a:r>
              <a:rPr lang="en-US" dirty="0" smtClean="0"/>
              <a:t>group</a:t>
            </a:r>
          </a:p>
          <a:p>
            <a:pPr fontAlgn="base"/>
            <a:r>
              <a:rPr lang="en-US" dirty="0" smtClean="0"/>
              <a:t>When </a:t>
            </a:r>
            <a:r>
              <a:rPr lang="en-US" dirty="0"/>
              <a:t>multiple consumers are subscribed to a topic and belong to the same consumer </a:t>
            </a:r>
            <a:r>
              <a:rPr lang="en-US" dirty="0" smtClean="0"/>
              <a:t>group…</a:t>
            </a:r>
          </a:p>
          <a:p>
            <a:pPr fontAlgn="base"/>
            <a:r>
              <a:rPr lang="en-US" dirty="0"/>
              <a:t>T</a:t>
            </a:r>
            <a:r>
              <a:rPr lang="en-US" dirty="0" smtClean="0"/>
              <a:t>hen </a:t>
            </a:r>
            <a:r>
              <a:rPr lang="en-US" dirty="0"/>
              <a:t>each consumer in the group will receive messages from a different subset of the partitions in the </a:t>
            </a:r>
            <a:r>
              <a:rPr lang="en-US" dirty="0" smtClean="0"/>
              <a:t>topic</a:t>
            </a:r>
            <a:endParaRPr lang="en-US" dirty="0"/>
          </a:p>
        </p:txBody>
      </p:sp>
      <p:sp>
        <p:nvSpPr>
          <p:cNvPr id="4" name="Footer Placeholder 3"/>
          <p:cNvSpPr>
            <a:spLocks noGrp="1"/>
          </p:cNvSpPr>
          <p:nvPr>
            <p:ph type="ftr" sz="quarter" idx="11"/>
          </p:nvPr>
        </p:nvSpPr>
        <p:spPr/>
        <p:txBody>
          <a:bodyPr/>
          <a:lstStyle/>
          <a:p>
            <a:r>
              <a:rPr lang="en-US" smtClean="0"/>
              <a:t>CS595 Module 08</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45</a:t>
            </a:fld>
            <a:endParaRPr lang="en-US" dirty="0"/>
          </a:p>
        </p:txBody>
      </p:sp>
    </p:spTree>
    <p:extLst>
      <p:ext uri="{BB962C8B-B14F-4D97-AF65-F5344CB8AC3E}">
        <p14:creationId xmlns:p14="http://schemas.microsoft.com/office/powerpoint/2010/main" val="268946168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Consumer Groups</a:t>
            </a:r>
          </a:p>
        </p:txBody>
      </p:sp>
      <p:sp>
        <p:nvSpPr>
          <p:cNvPr id="3" name="Content Placeholder 2"/>
          <p:cNvSpPr>
            <a:spLocks noGrp="1"/>
          </p:cNvSpPr>
          <p:nvPr>
            <p:ph idx="1"/>
          </p:nvPr>
        </p:nvSpPr>
        <p:spPr>
          <a:xfrm>
            <a:off x="457200" y="1600200"/>
            <a:ext cx="8229600" cy="2438400"/>
          </a:xfrm>
        </p:spPr>
        <p:txBody>
          <a:bodyPr/>
          <a:lstStyle/>
          <a:p>
            <a:pPr fontAlgn="base"/>
            <a:r>
              <a:rPr lang="en-US" dirty="0" smtClean="0"/>
              <a:t>Lets </a:t>
            </a:r>
            <a:r>
              <a:rPr lang="en-US" dirty="0"/>
              <a:t>take topic </a:t>
            </a:r>
            <a:r>
              <a:rPr lang="en-US" i="1" dirty="0"/>
              <a:t>t1</a:t>
            </a:r>
            <a:r>
              <a:rPr lang="en-US" dirty="0"/>
              <a:t> with 4 </a:t>
            </a:r>
            <a:r>
              <a:rPr lang="en-US" dirty="0" smtClean="0"/>
              <a:t>partitions</a:t>
            </a:r>
          </a:p>
          <a:p>
            <a:pPr fontAlgn="base"/>
            <a:r>
              <a:rPr lang="en-US" dirty="0" smtClean="0"/>
              <a:t>Now </a:t>
            </a:r>
            <a:r>
              <a:rPr lang="en-US" dirty="0"/>
              <a:t>suppose we created a new consumer, </a:t>
            </a:r>
            <a:r>
              <a:rPr lang="en-US" i="1" dirty="0"/>
              <a:t>c1</a:t>
            </a:r>
            <a:r>
              <a:rPr lang="en-US" dirty="0"/>
              <a:t>, which is the only consumer in group </a:t>
            </a:r>
            <a:r>
              <a:rPr lang="en-US" i="1" dirty="0"/>
              <a:t>g1</a:t>
            </a:r>
            <a:r>
              <a:rPr lang="en-US" dirty="0"/>
              <a:t> and use it to subscribe to topic </a:t>
            </a:r>
            <a:r>
              <a:rPr lang="en-US" i="1" dirty="0" smtClean="0"/>
              <a:t>t1</a:t>
            </a:r>
            <a:endParaRPr lang="en-US" dirty="0"/>
          </a:p>
          <a:p>
            <a:pPr fontAlgn="base"/>
            <a:r>
              <a:rPr lang="en-US" dirty="0" smtClean="0"/>
              <a:t>Consumer </a:t>
            </a:r>
            <a:r>
              <a:rPr lang="en-US" dirty="0"/>
              <a:t>c1 will get all messages from all four of t1 </a:t>
            </a:r>
            <a:r>
              <a:rPr lang="en-US" dirty="0" smtClean="0"/>
              <a:t>partitions</a:t>
            </a:r>
            <a:endParaRPr lang="en-US" dirty="0"/>
          </a:p>
          <a:p>
            <a:endParaRPr lang="en-US" dirty="0"/>
          </a:p>
        </p:txBody>
      </p:sp>
      <p:sp>
        <p:nvSpPr>
          <p:cNvPr id="4" name="Footer Placeholder 3"/>
          <p:cNvSpPr>
            <a:spLocks noGrp="1"/>
          </p:cNvSpPr>
          <p:nvPr>
            <p:ph type="ftr" sz="quarter" idx="11"/>
          </p:nvPr>
        </p:nvSpPr>
        <p:spPr/>
        <p:txBody>
          <a:bodyPr/>
          <a:lstStyle/>
          <a:p>
            <a:r>
              <a:rPr lang="en-US" smtClean="0"/>
              <a:t>CS595 Module 08</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46</a:t>
            </a:fld>
            <a:endParaRPr lang="en-US" dirty="0"/>
          </a:p>
        </p:txBody>
      </p:sp>
      <p:pic>
        <p:nvPicPr>
          <p:cNvPr id="26626" name="Picture 2" descr="ch04 consumer group 1 consum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4038600"/>
            <a:ext cx="6241707" cy="27740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721254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Consumer Groups</a:t>
            </a:r>
          </a:p>
        </p:txBody>
      </p:sp>
      <p:sp>
        <p:nvSpPr>
          <p:cNvPr id="3" name="Content Placeholder 2"/>
          <p:cNvSpPr>
            <a:spLocks noGrp="1"/>
          </p:cNvSpPr>
          <p:nvPr>
            <p:ph idx="1"/>
          </p:nvPr>
        </p:nvSpPr>
        <p:spPr/>
        <p:txBody>
          <a:bodyPr/>
          <a:lstStyle/>
          <a:p>
            <a:r>
              <a:rPr lang="en-US" dirty="0"/>
              <a:t>If we add another consumer, </a:t>
            </a:r>
            <a:r>
              <a:rPr lang="en-US" i="1" dirty="0"/>
              <a:t>c2</a:t>
            </a:r>
            <a:r>
              <a:rPr lang="en-US" dirty="0"/>
              <a:t> to group </a:t>
            </a:r>
            <a:r>
              <a:rPr lang="en-US" i="1" dirty="0"/>
              <a:t>g1</a:t>
            </a:r>
            <a:r>
              <a:rPr lang="en-US" dirty="0"/>
              <a:t>, each consumer will only get messages from two </a:t>
            </a:r>
            <a:r>
              <a:rPr lang="en-US" dirty="0" smtClean="0"/>
              <a:t>partitions</a:t>
            </a:r>
          </a:p>
          <a:p>
            <a:r>
              <a:rPr lang="en-US" dirty="0" smtClean="0"/>
              <a:t>Perhaps </a:t>
            </a:r>
            <a:r>
              <a:rPr lang="en-US" dirty="0"/>
              <a:t>messages from partition 0 and 2 go to </a:t>
            </a:r>
            <a:r>
              <a:rPr lang="en-US" i="1" dirty="0"/>
              <a:t>c1</a:t>
            </a:r>
            <a:r>
              <a:rPr lang="en-US" dirty="0"/>
              <a:t> and </a:t>
            </a:r>
            <a:r>
              <a:rPr lang="en-US" dirty="0" smtClean="0"/>
              <a:t>messages </a:t>
            </a:r>
            <a:r>
              <a:rPr lang="en-US" dirty="0"/>
              <a:t>from partitions 1 and 3 go to consumer </a:t>
            </a:r>
            <a:r>
              <a:rPr lang="en-US" i="1" dirty="0"/>
              <a:t>c</a:t>
            </a:r>
            <a:endParaRPr lang="en-US" dirty="0"/>
          </a:p>
        </p:txBody>
      </p:sp>
      <p:sp>
        <p:nvSpPr>
          <p:cNvPr id="4" name="Footer Placeholder 3"/>
          <p:cNvSpPr>
            <a:spLocks noGrp="1"/>
          </p:cNvSpPr>
          <p:nvPr>
            <p:ph type="ftr" sz="quarter" idx="11"/>
          </p:nvPr>
        </p:nvSpPr>
        <p:spPr/>
        <p:txBody>
          <a:bodyPr/>
          <a:lstStyle/>
          <a:p>
            <a:r>
              <a:rPr lang="en-US" smtClean="0"/>
              <a:t>CS595 Module 08</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47</a:t>
            </a:fld>
            <a:endParaRPr lang="en-US" dirty="0"/>
          </a:p>
        </p:txBody>
      </p:sp>
      <p:pic>
        <p:nvPicPr>
          <p:cNvPr id="27650" name="Picture 2" descr="ch04 consumer group 2 consumer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3276600"/>
            <a:ext cx="7250094" cy="34001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6254606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Consumer Groups</a:t>
            </a:r>
          </a:p>
        </p:txBody>
      </p:sp>
      <p:sp>
        <p:nvSpPr>
          <p:cNvPr id="3" name="Content Placeholder 2"/>
          <p:cNvSpPr>
            <a:spLocks noGrp="1"/>
          </p:cNvSpPr>
          <p:nvPr>
            <p:ph idx="1"/>
          </p:nvPr>
        </p:nvSpPr>
        <p:spPr>
          <a:xfrm>
            <a:off x="457200" y="1600200"/>
            <a:ext cx="8229600" cy="1143000"/>
          </a:xfrm>
        </p:spPr>
        <p:txBody>
          <a:bodyPr/>
          <a:lstStyle/>
          <a:p>
            <a:r>
              <a:rPr lang="en-US" dirty="0"/>
              <a:t>If </a:t>
            </a:r>
            <a:r>
              <a:rPr lang="en-US" i="1" dirty="0"/>
              <a:t>g1</a:t>
            </a:r>
            <a:r>
              <a:rPr lang="en-US" dirty="0"/>
              <a:t> has 4 consumers, then each will read messages from a single </a:t>
            </a:r>
            <a:r>
              <a:rPr lang="en-US" dirty="0" smtClean="0"/>
              <a:t>partition</a:t>
            </a:r>
            <a:endParaRPr lang="en-US" dirty="0"/>
          </a:p>
        </p:txBody>
      </p:sp>
      <p:sp>
        <p:nvSpPr>
          <p:cNvPr id="4" name="Footer Placeholder 3"/>
          <p:cNvSpPr>
            <a:spLocks noGrp="1"/>
          </p:cNvSpPr>
          <p:nvPr>
            <p:ph type="ftr" sz="quarter" idx="11"/>
          </p:nvPr>
        </p:nvSpPr>
        <p:spPr/>
        <p:txBody>
          <a:bodyPr/>
          <a:lstStyle/>
          <a:p>
            <a:r>
              <a:rPr lang="en-US" smtClean="0"/>
              <a:t>CS595 Module 08</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48</a:t>
            </a:fld>
            <a:endParaRPr lang="en-US" dirty="0"/>
          </a:p>
        </p:txBody>
      </p:sp>
      <p:pic>
        <p:nvPicPr>
          <p:cNvPr id="28674" name="Picture 2" descr="ch04 consumer group 4 consumer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2895600"/>
            <a:ext cx="7248263" cy="32670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1452932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Consumer Groups</a:t>
            </a:r>
          </a:p>
        </p:txBody>
      </p:sp>
      <p:sp>
        <p:nvSpPr>
          <p:cNvPr id="3" name="Content Placeholder 2"/>
          <p:cNvSpPr>
            <a:spLocks noGrp="1"/>
          </p:cNvSpPr>
          <p:nvPr>
            <p:ph idx="1"/>
          </p:nvPr>
        </p:nvSpPr>
        <p:spPr>
          <a:xfrm>
            <a:off x="457200" y="1600200"/>
            <a:ext cx="8229600" cy="1828800"/>
          </a:xfrm>
        </p:spPr>
        <p:txBody>
          <a:bodyPr/>
          <a:lstStyle/>
          <a:p>
            <a:r>
              <a:rPr lang="en-US" dirty="0"/>
              <a:t>If we add more consumers to a single group with a single topic than we have </a:t>
            </a:r>
            <a:r>
              <a:rPr lang="en-US" dirty="0" smtClean="0"/>
              <a:t>partitions…</a:t>
            </a:r>
          </a:p>
          <a:p>
            <a:r>
              <a:rPr lang="en-US" dirty="0" smtClean="0"/>
              <a:t>Then some </a:t>
            </a:r>
            <a:r>
              <a:rPr lang="en-US" dirty="0"/>
              <a:t>of the consumers will be idle and get no messages at all.</a:t>
            </a:r>
          </a:p>
        </p:txBody>
      </p:sp>
      <p:sp>
        <p:nvSpPr>
          <p:cNvPr id="4" name="Footer Placeholder 3"/>
          <p:cNvSpPr>
            <a:spLocks noGrp="1"/>
          </p:cNvSpPr>
          <p:nvPr>
            <p:ph type="ftr" sz="quarter" idx="11"/>
          </p:nvPr>
        </p:nvSpPr>
        <p:spPr/>
        <p:txBody>
          <a:bodyPr/>
          <a:lstStyle/>
          <a:p>
            <a:r>
              <a:rPr lang="en-US" smtClean="0"/>
              <a:t>CS595 Module 08</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49</a:t>
            </a:fld>
            <a:endParaRPr lang="en-US" dirty="0"/>
          </a:p>
        </p:txBody>
      </p:sp>
      <p:pic>
        <p:nvPicPr>
          <p:cNvPr id="29698" name="Picture 2" descr="ch04 consumer group 5 consumer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3429000"/>
            <a:ext cx="6163377" cy="3286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01091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Accepting Data into </a:t>
            </a:r>
            <a:r>
              <a:rPr lang="en-US" dirty="0" err="1" smtClean="0"/>
              <a:t>Hadoop</a:t>
            </a:r>
            <a:r>
              <a:rPr lang="en-US" dirty="0" smtClean="0"/>
              <a:t> in Real Time</a:t>
            </a:r>
            <a:br>
              <a:rPr lang="en-US" dirty="0" smtClean="0"/>
            </a:br>
            <a:r>
              <a:rPr lang="en-US" dirty="0" smtClean="0"/>
              <a:t>Using Kafka</a:t>
            </a:r>
            <a:endParaRPr lang="en-US" dirty="0"/>
          </a:p>
        </p:txBody>
      </p:sp>
      <p:sp>
        <p:nvSpPr>
          <p:cNvPr id="3" name="Content Placeholder 2"/>
          <p:cNvSpPr>
            <a:spLocks noGrp="1"/>
          </p:cNvSpPr>
          <p:nvPr>
            <p:ph idx="1"/>
          </p:nvPr>
        </p:nvSpPr>
        <p:spPr/>
        <p:txBody>
          <a:bodyPr>
            <a:normAutofit/>
          </a:bodyPr>
          <a:lstStyle/>
          <a:p>
            <a:r>
              <a:rPr lang="en-US" dirty="0" smtClean="0"/>
              <a:t>Kafka is a general purpose publish and subscribe messaging system</a:t>
            </a:r>
          </a:p>
          <a:p>
            <a:r>
              <a:rPr lang="en-US" dirty="0" smtClean="0"/>
              <a:t>Kafka servers/nodes accept and store incoming messages from data sources</a:t>
            </a:r>
          </a:p>
          <a:p>
            <a:r>
              <a:rPr lang="en-US" dirty="0" smtClean="0"/>
              <a:t>Data sources are referred to as data publishers</a:t>
            </a:r>
          </a:p>
          <a:p>
            <a:r>
              <a:rPr lang="en-US" dirty="0" smtClean="0"/>
              <a:t>Kafka stores messages into groupings as topics</a:t>
            </a:r>
          </a:p>
          <a:p>
            <a:r>
              <a:rPr lang="en-US" dirty="0" smtClean="0"/>
              <a:t>Message consumers, known as subscribers, register interest with Kafka about one or more topics</a:t>
            </a:r>
          </a:p>
          <a:p>
            <a:r>
              <a:rPr lang="en-US" dirty="0" smtClean="0"/>
              <a:t>When data is stored in a topic it is made available to that topic’s subscribers</a:t>
            </a:r>
          </a:p>
        </p:txBody>
      </p:sp>
      <p:sp>
        <p:nvSpPr>
          <p:cNvPr id="4" name="Footer Placeholder 3"/>
          <p:cNvSpPr>
            <a:spLocks noGrp="1"/>
          </p:cNvSpPr>
          <p:nvPr>
            <p:ph type="ftr" sz="quarter" idx="11"/>
          </p:nvPr>
        </p:nvSpPr>
        <p:spPr/>
        <p:txBody>
          <a:bodyPr/>
          <a:lstStyle/>
          <a:p>
            <a:r>
              <a:rPr lang="en-US" smtClean="0"/>
              <a:t>CS595 Module 08</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5</a:t>
            </a:fld>
            <a:endParaRPr lang="en-US" dirty="0"/>
          </a:p>
        </p:txBody>
      </p:sp>
    </p:spTree>
    <p:extLst>
      <p:ext uri="{BB962C8B-B14F-4D97-AF65-F5344CB8AC3E}">
        <p14:creationId xmlns:p14="http://schemas.microsoft.com/office/powerpoint/2010/main" val="408461204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Consumer Groups</a:t>
            </a:r>
          </a:p>
        </p:txBody>
      </p:sp>
      <p:sp>
        <p:nvSpPr>
          <p:cNvPr id="3" name="Content Placeholder 2"/>
          <p:cNvSpPr>
            <a:spLocks noGrp="1"/>
          </p:cNvSpPr>
          <p:nvPr>
            <p:ph idx="1"/>
          </p:nvPr>
        </p:nvSpPr>
        <p:spPr/>
        <p:txBody>
          <a:bodyPr>
            <a:normAutofit fontScale="92500" lnSpcReduction="20000"/>
          </a:bodyPr>
          <a:lstStyle/>
          <a:p>
            <a:r>
              <a:rPr lang="en-US" dirty="0"/>
              <a:t>The main way we scale consumption of data from a Kafka topic is by adding more consumers to a consumer </a:t>
            </a:r>
            <a:r>
              <a:rPr lang="en-US" dirty="0" smtClean="0"/>
              <a:t>group</a:t>
            </a:r>
          </a:p>
          <a:p>
            <a:r>
              <a:rPr lang="en-US" dirty="0" smtClean="0"/>
              <a:t>It </a:t>
            </a:r>
            <a:r>
              <a:rPr lang="en-US" dirty="0"/>
              <a:t>is common for Kafka consumers to do high latency operations such as write to a database or to HDFS, or a time-consuming computation on the </a:t>
            </a:r>
            <a:r>
              <a:rPr lang="en-US" dirty="0" smtClean="0"/>
              <a:t>data</a:t>
            </a:r>
          </a:p>
          <a:p>
            <a:r>
              <a:rPr lang="en-US" dirty="0" smtClean="0"/>
              <a:t>In </a:t>
            </a:r>
            <a:r>
              <a:rPr lang="en-US" dirty="0"/>
              <a:t>these cases, a single consumer can’t possibly keep up with the rate data flows into a topic, and adding more consumers that share the load by having each consumer own just a subset of the partitions and messages is our main method of </a:t>
            </a:r>
            <a:r>
              <a:rPr lang="en-US" dirty="0" smtClean="0"/>
              <a:t>scaling</a:t>
            </a:r>
          </a:p>
          <a:p>
            <a:r>
              <a:rPr lang="en-US" dirty="0" smtClean="0"/>
              <a:t>This </a:t>
            </a:r>
            <a:r>
              <a:rPr lang="en-US" dirty="0"/>
              <a:t>is a good reason to create topics with a large number of partitions - it allows adding more consumers when the load </a:t>
            </a:r>
            <a:r>
              <a:rPr lang="en-US" dirty="0" smtClean="0"/>
              <a:t>increases</a:t>
            </a:r>
          </a:p>
          <a:p>
            <a:r>
              <a:rPr lang="en-US" dirty="0" smtClean="0"/>
              <a:t>Keep </a:t>
            </a:r>
            <a:r>
              <a:rPr lang="en-US" dirty="0"/>
              <a:t>in mind that there is no point in adding more consumers than you have partitions in a topic - some of the consumers will just be idle.</a:t>
            </a:r>
          </a:p>
        </p:txBody>
      </p:sp>
      <p:sp>
        <p:nvSpPr>
          <p:cNvPr id="4" name="Footer Placeholder 3"/>
          <p:cNvSpPr>
            <a:spLocks noGrp="1"/>
          </p:cNvSpPr>
          <p:nvPr>
            <p:ph type="ftr" sz="quarter" idx="11"/>
          </p:nvPr>
        </p:nvSpPr>
        <p:spPr/>
        <p:txBody>
          <a:bodyPr/>
          <a:lstStyle/>
          <a:p>
            <a:r>
              <a:rPr lang="en-US" smtClean="0"/>
              <a:t>CS595 Module 08</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50</a:t>
            </a:fld>
            <a:endParaRPr lang="en-US" dirty="0"/>
          </a:p>
        </p:txBody>
      </p:sp>
    </p:spTree>
    <p:extLst>
      <p:ext uri="{BB962C8B-B14F-4D97-AF65-F5344CB8AC3E}">
        <p14:creationId xmlns:p14="http://schemas.microsoft.com/office/powerpoint/2010/main" val="117534346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Consumer Groups</a:t>
            </a:r>
          </a:p>
        </p:txBody>
      </p:sp>
      <p:sp>
        <p:nvSpPr>
          <p:cNvPr id="3" name="Content Placeholder 2"/>
          <p:cNvSpPr>
            <a:spLocks noGrp="1"/>
          </p:cNvSpPr>
          <p:nvPr>
            <p:ph idx="1"/>
          </p:nvPr>
        </p:nvSpPr>
        <p:spPr/>
        <p:txBody>
          <a:bodyPr>
            <a:normAutofit/>
          </a:bodyPr>
          <a:lstStyle/>
          <a:p>
            <a:r>
              <a:rPr lang="en-US" dirty="0"/>
              <a:t>I</a:t>
            </a:r>
            <a:r>
              <a:rPr lang="en-US" dirty="0" smtClean="0"/>
              <a:t>t </a:t>
            </a:r>
            <a:r>
              <a:rPr lang="en-US" dirty="0"/>
              <a:t>is very common to have multiple applications that need to read data from the same </a:t>
            </a:r>
            <a:r>
              <a:rPr lang="en-US" dirty="0" smtClean="0"/>
              <a:t>topic</a:t>
            </a:r>
          </a:p>
          <a:p>
            <a:r>
              <a:rPr lang="en-US" dirty="0" smtClean="0"/>
              <a:t>In </a:t>
            </a:r>
            <a:r>
              <a:rPr lang="en-US" dirty="0"/>
              <a:t>fact, one of the main design goals in Kafka was to make the data produced to Kafka topics available for many use-cases throughout the </a:t>
            </a:r>
            <a:r>
              <a:rPr lang="en-US" dirty="0" smtClean="0"/>
              <a:t>organization</a:t>
            </a:r>
          </a:p>
          <a:p>
            <a:r>
              <a:rPr lang="en-US" dirty="0" smtClean="0"/>
              <a:t>In </a:t>
            </a:r>
            <a:r>
              <a:rPr lang="en-US" dirty="0"/>
              <a:t>those cases, we want each application to get all of the messages, rather than just a </a:t>
            </a:r>
            <a:r>
              <a:rPr lang="en-US" dirty="0" smtClean="0"/>
              <a:t>subset</a:t>
            </a:r>
          </a:p>
          <a:p>
            <a:r>
              <a:rPr lang="en-US" dirty="0" smtClean="0"/>
              <a:t>To </a:t>
            </a:r>
            <a:r>
              <a:rPr lang="en-US" dirty="0"/>
              <a:t>make sure an application gets all the messages in a </a:t>
            </a:r>
            <a:r>
              <a:rPr lang="en-US" dirty="0" smtClean="0"/>
              <a:t>topic…</a:t>
            </a:r>
          </a:p>
          <a:p>
            <a:r>
              <a:rPr lang="en-US" dirty="0"/>
              <a:t>Y</a:t>
            </a:r>
            <a:r>
              <a:rPr lang="en-US" dirty="0" smtClean="0"/>
              <a:t>ou </a:t>
            </a:r>
            <a:r>
              <a:rPr lang="en-US" dirty="0"/>
              <a:t>make sure the application has its own consumer </a:t>
            </a:r>
            <a:r>
              <a:rPr lang="en-US" dirty="0" smtClean="0"/>
              <a:t>group</a:t>
            </a:r>
          </a:p>
        </p:txBody>
      </p:sp>
      <p:sp>
        <p:nvSpPr>
          <p:cNvPr id="4" name="Footer Placeholder 3"/>
          <p:cNvSpPr>
            <a:spLocks noGrp="1"/>
          </p:cNvSpPr>
          <p:nvPr>
            <p:ph type="ftr" sz="quarter" idx="11"/>
          </p:nvPr>
        </p:nvSpPr>
        <p:spPr/>
        <p:txBody>
          <a:bodyPr/>
          <a:lstStyle/>
          <a:p>
            <a:r>
              <a:rPr lang="en-US" smtClean="0"/>
              <a:t>CS595 Module 08</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51</a:t>
            </a:fld>
            <a:endParaRPr lang="en-US" dirty="0"/>
          </a:p>
        </p:txBody>
      </p:sp>
    </p:spTree>
    <p:extLst>
      <p:ext uri="{BB962C8B-B14F-4D97-AF65-F5344CB8AC3E}">
        <p14:creationId xmlns:p14="http://schemas.microsoft.com/office/powerpoint/2010/main" val="171842452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Consumer Groups</a:t>
            </a:r>
          </a:p>
        </p:txBody>
      </p:sp>
      <p:sp>
        <p:nvSpPr>
          <p:cNvPr id="3" name="Content Placeholder 2"/>
          <p:cNvSpPr>
            <a:spLocks noGrp="1"/>
          </p:cNvSpPr>
          <p:nvPr>
            <p:ph idx="1"/>
          </p:nvPr>
        </p:nvSpPr>
        <p:spPr>
          <a:xfrm>
            <a:off x="457200" y="1600200"/>
            <a:ext cx="8229600" cy="1219200"/>
          </a:xfrm>
        </p:spPr>
        <p:txBody>
          <a:bodyPr>
            <a:normAutofit/>
          </a:bodyPr>
          <a:lstStyle/>
          <a:p>
            <a:r>
              <a:rPr lang="en-US" dirty="0"/>
              <a:t>If we add a new consumer group </a:t>
            </a:r>
            <a:r>
              <a:rPr lang="en-US" i="1" dirty="0" smtClean="0"/>
              <a:t>2 </a:t>
            </a:r>
            <a:r>
              <a:rPr lang="en-US" dirty="0" smtClean="0"/>
              <a:t>it will </a:t>
            </a:r>
            <a:r>
              <a:rPr lang="en-US" dirty="0"/>
              <a:t>get </a:t>
            </a:r>
            <a:r>
              <a:rPr lang="en-US" dirty="0" smtClean="0"/>
              <a:t>messages </a:t>
            </a:r>
            <a:r>
              <a:rPr lang="en-US" dirty="0"/>
              <a:t>in </a:t>
            </a:r>
            <a:r>
              <a:rPr lang="en-US" dirty="0" smtClean="0"/>
              <a:t>topic t1 independently </a:t>
            </a:r>
            <a:r>
              <a:rPr lang="en-US" dirty="0"/>
              <a:t>of what </a:t>
            </a:r>
            <a:r>
              <a:rPr lang="en-US" i="1" dirty="0" smtClean="0"/>
              <a:t>group1</a:t>
            </a:r>
            <a:r>
              <a:rPr lang="en-US" dirty="0"/>
              <a:t> is doing</a:t>
            </a:r>
          </a:p>
          <a:p>
            <a:endParaRPr lang="en-US" dirty="0"/>
          </a:p>
        </p:txBody>
      </p:sp>
      <p:sp>
        <p:nvSpPr>
          <p:cNvPr id="4" name="Footer Placeholder 3"/>
          <p:cNvSpPr>
            <a:spLocks noGrp="1"/>
          </p:cNvSpPr>
          <p:nvPr>
            <p:ph type="ftr" sz="quarter" idx="11"/>
          </p:nvPr>
        </p:nvSpPr>
        <p:spPr/>
        <p:txBody>
          <a:bodyPr/>
          <a:lstStyle/>
          <a:p>
            <a:r>
              <a:rPr lang="en-US" smtClean="0"/>
              <a:t>CS595 Module 08</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52</a:t>
            </a:fld>
            <a:endParaRPr lang="en-US" dirty="0"/>
          </a:p>
        </p:txBody>
      </p:sp>
      <p:pic>
        <p:nvPicPr>
          <p:cNvPr id="30722" name="Picture 2" descr="ch04 two consumer group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2819400"/>
            <a:ext cx="4902200" cy="40561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7327780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Guarantees</a:t>
            </a:r>
            <a:endParaRPr lang="en-US" dirty="0"/>
          </a:p>
        </p:txBody>
      </p:sp>
      <p:sp>
        <p:nvSpPr>
          <p:cNvPr id="3" name="Content Placeholder 2"/>
          <p:cNvSpPr>
            <a:spLocks noGrp="1"/>
          </p:cNvSpPr>
          <p:nvPr>
            <p:ph idx="1"/>
          </p:nvPr>
        </p:nvSpPr>
        <p:spPr/>
        <p:txBody>
          <a:bodyPr/>
          <a:lstStyle/>
          <a:p>
            <a:r>
              <a:rPr lang="en-US" dirty="0"/>
              <a:t>At a high-level Kafka gives the following guarantees:</a:t>
            </a:r>
          </a:p>
          <a:p>
            <a:r>
              <a:rPr lang="en-US" dirty="0"/>
              <a:t>Messages sent by a producer to a particular topic partition will be appended in the order they are </a:t>
            </a:r>
            <a:r>
              <a:rPr lang="en-US" dirty="0" smtClean="0"/>
              <a:t>sent</a:t>
            </a:r>
          </a:p>
          <a:p>
            <a:r>
              <a:rPr lang="en-US" dirty="0" smtClean="0"/>
              <a:t>That </a:t>
            </a:r>
            <a:r>
              <a:rPr lang="en-US" dirty="0"/>
              <a:t>is, if a record M1 is sent by the same producer as a record M2, and M1 is sent first, then M1 will have a lower offset than M2 and appear earlier in the </a:t>
            </a:r>
            <a:r>
              <a:rPr lang="en-US" dirty="0" smtClean="0"/>
              <a:t>log</a:t>
            </a:r>
            <a:endParaRPr lang="en-US" dirty="0"/>
          </a:p>
          <a:p>
            <a:r>
              <a:rPr lang="en-US" dirty="0"/>
              <a:t>A consumer instance sees records in the order they are stored in the </a:t>
            </a:r>
            <a:r>
              <a:rPr lang="en-US" dirty="0" smtClean="0"/>
              <a:t>log</a:t>
            </a:r>
            <a:endParaRPr lang="en-US" dirty="0"/>
          </a:p>
          <a:p>
            <a:r>
              <a:rPr lang="en-US" dirty="0"/>
              <a:t>For a topic with replication factor N, we will tolerate up to N-1 server failures without losing any records committed to the </a:t>
            </a:r>
            <a:r>
              <a:rPr lang="en-US" dirty="0" smtClean="0"/>
              <a:t>log</a:t>
            </a:r>
            <a:endParaRPr lang="en-US" dirty="0"/>
          </a:p>
          <a:p>
            <a:endParaRPr lang="en-US" dirty="0"/>
          </a:p>
        </p:txBody>
      </p:sp>
      <p:sp>
        <p:nvSpPr>
          <p:cNvPr id="4" name="Footer Placeholder 3"/>
          <p:cNvSpPr>
            <a:spLocks noGrp="1"/>
          </p:cNvSpPr>
          <p:nvPr>
            <p:ph type="ftr" sz="quarter" idx="11"/>
          </p:nvPr>
        </p:nvSpPr>
        <p:spPr/>
        <p:txBody>
          <a:bodyPr/>
          <a:lstStyle/>
          <a:p>
            <a:r>
              <a:rPr lang="en-US" smtClean="0"/>
              <a:t>CS595 Module 08</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53</a:t>
            </a:fld>
            <a:endParaRPr lang="en-US" dirty="0"/>
          </a:p>
        </p:txBody>
      </p:sp>
    </p:spTree>
    <p:extLst>
      <p:ext uri="{BB962C8B-B14F-4D97-AF65-F5344CB8AC3E}">
        <p14:creationId xmlns:p14="http://schemas.microsoft.com/office/powerpoint/2010/main" val="220504820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Using Kafka</a:t>
            </a:r>
            <a:br>
              <a:rPr lang="en-US" dirty="0" smtClean="0"/>
            </a:br>
            <a:r>
              <a:rPr lang="en-US" sz="3100" dirty="0" smtClean="0"/>
              <a:t>Four Core APIs</a:t>
            </a:r>
            <a:endParaRPr lang="en-US" dirty="0"/>
          </a:p>
        </p:txBody>
      </p:sp>
      <p:sp>
        <p:nvSpPr>
          <p:cNvPr id="3" name="Content Placeholder 2"/>
          <p:cNvSpPr>
            <a:spLocks noGrp="1"/>
          </p:cNvSpPr>
          <p:nvPr>
            <p:ph idx="1"/>
          </p:nvPr>
        </p:nvSpPr>
        <p:spPr/>
        <p:txBody>
          <a:bodyPr>
            <a:normAutofit lnSpcReduction="10000"/>
          </a:bodyPr>
          <a:lstStyle/>
          <a:p>
            <a:r>
              <a:rPr lang="en-US" dirty="0" smtClean="0"/>
              <a:t>The</a:t>
            </a:r>
            <a:r>
              <a:rPr lang="en-US" dirty="0"/>
              <a:t> Producer </a:t>
            </a:r>
            <a:r>
              <a:rPr lang="en-US" dirty="0" smtClean="0"/>
              <a:t>API</a:t>
            </a:r>
            <a:r>
              <a:rPr lang="en-US" dirty="0"/>
              <a:t> </a:t>
            </a:r>
            <a:r>
              <a:rPr lang="en-US" dirty="0" smtClean="0"/>
              <a:t>allows </a:t>
            </a:r>
            <a:r>
              <a:rPr lang="en-US" dirty="0"/>
              <a:t>an application to publish a stream of records to one or more Kafka topics.</a:t>
            </a:r>
          </a:p>
          <a:p>
            <a:r>
              <a:rPr lang="en-US" dirty="0"/>
              <a:t>The Consumer </a:t>
            </a:r>
            <a:r>
              <a:rPr lang="en-US" dirty="0" smtClean="0"/>
              <a:t>API</a:t>
            </a:r>
            <a:r>
              <a:rPr lang="en-US" dirty="0"/>
              <a:t> allows an application to subscribe to one or more </a:t>
            </a:r>
            <a:r>
              <a:rPr lang="en-US" dirty="0" smtClean="0"/>
              <a:t>topics</a:t>
            </a:r>
          </a:p>
          <a:p>
            <a:pPr lvl="1"/>
            <a:r>
              <a:rPr lang="en-US" dirty="0" smtClean="0"/>
              <a:t>And </a:t>
            </a:r>
            <a:r>
              <a:rPr lang="en-US" dirty="0"/>
              <a:t>process the stream of records produced to </a:t>
            </a:r>
            <a:r>
              <a:rPr lang="en-US" dirty="0" smtClean="0"/>
              <a:t>them</a:t>
            </a:r>
            <a:endParaRPr lang="en-US" dirty="0"/>
          </a:p>
          <a:p>
            <a:r>
              <a:rPr lang="en-US" dirty="0" smtClean="0"/>
              <a:t>The</a:t>
            </a:r>
            <a:r>
              <a:rPr lang="en-US" dirty="0"/>
              <a:t> Streams </a:t>
            </a:r>
            <a:r>
              <a:rPr lang="en-US" dirty="0" smtClean="0"/>
              <a:t>API</a:t>
            </a:r>
            <a:r>
              <a:rPr lang="en-US" dirty="0"/>
              <a:t> allows an application to </a:t>
            </a:r>
            <a:r>
              <a:rPr lang="en-US" dirty="0" smtClean="0"/>
              <a:t>consume input streams from topics </a:t>
            </a:r>
            <a:r>
              <a:rPr lang="en-US" dirty="0"/>
              <a:t>and </a:t>
            </a:r>
            <a:r>
              <a:rPr lang="en-US" dirty="0" smtClean="0"/>
              <a:t>produce output streams </a:t>
            </a:r>
            <a:r>
              <a:rPr lang="en-US" dirty="0"/>
              <a:t>to </a:t>
            </a:r>
            <a:r>
              <a:rPr lang="en-US" dirty="0" smtClean="0"/>
              <a:t>topics</a:t>
            </a:r>
          </a:p>
          <a:p>
            <a:pPr lvl="1"/>
            <a:r>
              <a:rPr lang="en-US" dirty="0"/>
              <a:t>E</a:t>
            </a:r>
            <a:r>
              <a:rPr lang="en-US" dirty="0" smtClean="0"/>
              <a:t>ffectively </a:t>
            </a:r>
            <a:r>
              <a:rPr lang="en-US" dirty="0"/>
              <a:t>transforming the input streams to output </a:t>
            </a:r>
            <a:r>
              <a:rPr lang="en-US" dirty="0" smtClean="0"/>
              <a:t>streams</a:t>
            </a:r>
            <a:endParaRPr lang="en-US" dirty="0"/>
          </a:p>
          <a:p>
            <a:r>
              <a:rPr lang="en-US" dirty="0"/>
              <a:t>The Connector API allows building and running </a:t>
            </a:r>
            <a:r>
              <a:rPr lang="en-US" dirty="0" smtClean="0"/>
              <a:t>producers </a:t>
            </a:r>
            <a:r>
              <a:rPr lang="en-US" dirty="0"/>
              <a:t>or consumers that connect </a:t>
            </a:r>
            <a:r>
              <a:rPr lang="en-US" dirty="0" smtClean="0"/>
              <a:t>topics </a:t>
            </a:r>
            <a:r>
              <a:rPr lang="en-US" dirty="0"/>
              <a:t>to existing </a:t>
            </a:r>
            <a:r>
              <a:rPr lang="en-US" dirty="0" smtClean="0"/>
              <a:t>apps </a:t>
            </a:r>
            <a:r>
              <a:rPr lang="en-US" dirty="0"/>
              <a:t>or data systems</a:t>
            </a:r>
            <a:r>
              <a:rPr lang="en-US" dirty="0" smtClean="0"/>
              <a:t>.</a:t>
            </a:r>
          </a:p>
          <a:p>
            <a:pPr lvl="1"/>
            <a:r>
              <a:rPr lang="en-US" dirty="0" smtClean="0"/>
              <a:t>For </a:t>
            </a:r>
            <a:r>
              <a:rPr lang="en-US" dirty="0"/>
              <a:t>example, a connector to a relational database might capture every change to a </a:t>
            </a:r>
            <a:r>
              <a:rPr lang="en-US" dirty="0" smtClean="0"/>
              <a:t>table</a:t>
            </a:r>
            <a:endParaRPr lang="en-US" dirty="0"/>
          </a:p>
        </p:txBody>
      </p:sp>
      <p:sp>
        <p:nvSpPr>
          <p:cNvPr id="4" name="Footer Placeholder 3"/>
          <p:cNvSpPr>
            <a:spLocks noGrp="1"/>
          </p:cNvSpPr>
          <p:nvPr>
            <p:ph type="ftr" sz="quarter" idx="11"/>
          </p:nvPr>
        </p:nvSpPr>
        <p:spPr/>
        <p:txBody>
          <a:bodyPr/>
          <a:lstStyle/>
          <a:p>
            <a:r>
              <a:rPr lang="en-US" smtClean="0"/>
              <a:t>CS595 Module 08</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54</a:t>
            </a:fld>
            <a:endParaRPr lang="en-US" dirty="0"/>
          </a:p>
        </p:txBody>
      </p:sp>
    </p:spTree>
    <p:extLst>
      <p:ext uri="{BB962C8B-B14F-4D97-AF65-F5344CB8AC3E}">
        <p14:creationId xmlns:p14="http://schemas.microsoft.com/office/powerpoint/2010/main" val="3923686059"/>
      </p:ext>
    </p:extLst>
  </p:cSld>
  <p:clrMapOvr>
    <a:masterClrMapping/>
  </p:clrMapOvr>
  <p:timing>
    <p:tnLst>
      <p:par>
        <p:cTn xmlns:p14="http://schemas.microsoft.com/office/powerpoint/2010/mai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Kafka Producer</a:t>
            </a:r>
            <a:br>
              <a:rPr lang="en-US" dirty="0" smtClean="0"/>
            </a:br>
            <a:r>
              <a:rPr lang="en-US" sz="3100" dirty="0" smtClean="0"/>
              <a:t>Overview</a:t>
            </a:r>
            <a:endParaRPr lang="en-US" sz="3100" dirty="0"/>
          </a:p>
        </p:txBody>
      </p:sp>
      <p:sp>
        <p:nvSpPr>
          <p:cNvPr id="3" name="Content Placeholder 2"/>
          <p:cNvSpPr>
            <a:spLocks noGrp="1"/>
          </p:cNvSpPr>
          <p:nvPr>
            <p:ph idx="1"/>
          </p:nvPr>
        </p:nvSpPr>
        <p:spPr/>
        <p:txBody>
          <a:bodyPr>
            <a:normAutofit lnSpcReduction="10000"/>
          </a:bodyPr>
          <a:lstStyle/>
          <a:p>
            <a:r>
              <a:rPr lang="en-US" dirty="0"/>
              <a:t>Here is </a:t>
            </a:r>
            <a:r>
              <a:rPr lang="en-US" dirty="0" smtClean="0"/>
              <a:t>an example </a:t>
            </a:r>
            <a:r>
              <a:rPr lang="en-US" dirty="0"/>
              <a:t>of using </a:t>
            </a:r>
            <a:r>
              <a:rPr lang="en-US" dirty="0" smtClean="0"/>
              <a:t>a Kafka producer </a:t>
            </a:r>
            <a:r>
              <a:rPr lang="en-US" dirty="0"/>
              <a:t>to send records with strings containing sequential numbers as </a:t>
            </a:r>
            <a:r>
              <a:rPr lang="en-US" dirty="0" smtClean="0"/>
              <a:t>key/value pairs</a:t>
            </a:r>
          </a:p>
          <a:p>
            <a:r>
              <a:rPr lang="en-US" dirty="0" smtClean="0"/>
              <a:t>From an implementation perspective the produce has… </a:t>
            </a:r>
          </a:p>
          <a:p>
            <a:pPr lvl="1"/>
            <a:r>
              <a:rPr lang="en-US" dirty="0"/>
              <a:t>A</a:t>
            </a:r>
            <a:r>
              <a:rPr lang="en-US" dirty="0" smtClean="0"/>
              <a:t> </a:t>
            </a:r>
            <a:r>
              <a:rPr lang="en-US" dirty="0"/>
              <a:t>pool of buffer space that holds records </a:t>
            </a:r>
            <a:r>
              <a:rPr lang="en-US" dirty="0" smtClean="0"/>
              <a:t>(messages) that </a:t>
            </a:r>
            <a:r>
              <a:rPr lang="en-US" dirty="0"/>
              <a:t>haven't yet been transmitted to the </a:t>
            </a:r>
            <a:r>
              <a:rPr lang="en-US" dirty="0" smtClean="0"/>
              <a:t>server</a:t>
            </a:r>
          </a:p>
          <a:p>
            <a:pPr lvl="1"/>
            <a:r>
              <a:rPr lang="en-US" dirty="0"/>
              <a:t>A</a:t>
            </a:r>
            <a:r>
              <a:rPr lang="en-US" dirty="0" smtClean="0"/>
              <a:t> </a:t>
            </a:r>
            <a:r>
              <a:rPr lang="en-US" dirty="0"/>
              <a:t>background I/O thread </a:t>
            </a:r>
            <a:r>
              <a:rPr lang="en-US" dirty="0" smtClean="0"/>
              <a:t>responsible </a:t>
            </a:r>
            <a:r>
              <a:rPr lang="en-US" dirty="0"/>
              <a:t>for turning these records into requests and transmitting them to the </a:t>
            </a:r>
            <a:r>
              <a:rPr lang="en-US" dirty="0" smtClean="0"/>
              <a:t>Kafka cluster</a:t>
            </a:r>
          </a:p>
          <a:p>
            <a:r>
              <a:rPr lang="en-US" dirty="0" smtClean="0"/>
              <a:t>The example shows the four principle phases of a Kafka producer’s lifecycle</a:t>
            </a:r>
          </a:p>
          <a:p>
            <a:pPr marL="731520" lvl="1" indent="-457200">
              <a:buFont typeface="+mj-lt"/>
              <a:buAutoNum type="arabicPeriod"/>
            </a:pPr>
            <a:r>
              <a:rPr lang="en-US" dirty="0" smtClean="0"/>
              <a:t>Setting the operating configuration of the producer</a:t>
            </a:r>
          </a:p>
          <a:p>
            <a:pPr marL="731520" lvl="1" indent="-457200">
              <a:buFont typeface="+mj-lt"/>
              <a:buAutoNum type="arabicPeriod"/>
            </a:pPr>
            <a:r>
              <a:rPr lang="en-US" dirty="0" smtClean="0"/>
              <a:t>Creating the producer</a:t>
            </a:r>
          </a:p>
          <a:p>
            <a:pPr marL="731520" lvl="1" indent="-457200">
              <a:buFont typeface="+mj-lt"/>
              <a:buAutoNum type="arabicPeriod"/>
            </a:pPr>
            <a:r>
              <a:rPr lang="en-US" dirty="0" smtClean="0"/>
              <a:t>Sending one or more messages to brokers (servers)</a:t>
            </a:r>
          </a:p>
          <a:p>
            <a:pPr marL="731520" lvl="1" indent="-457200">
              <a:buFont typeface="+mj-lt"/>
              <a:buAutoNum type="arabicPeriod"/>
            </a:pPr>
            <a:r>
              <a:rPr lang="en-US" dirty="0" smtClean="0"/>
              <a:t>Closing the producer to release any resources</a:t>
            </a:r>
            <a:endParaRPr lang="en-US" dirty="0"/>
          </a:p>
        </p:txBody>
      </p:sp>
      <p:sp>
        <p:nvSpPr>
          <p:cNvPr id="4" name="Footer Placeholder 3"/>
          <p:cNvSpPr>
            <a:spLocks noGrp="1"/>
          </p:cNvSpPr>
          <p:nvPr>
            <p:ph type="ftr" sz="quarter" idx="11"/>
          </p:nvPr>
        </p:nvSpPr>
        <p:spPr/>
        <p:txBody>
          <a:bodyPr/>
          <a:lstStyle/>
          <a:p>
            <a:r>
              <a:rPr lang="en-US" smtClean="0"/>
              <a:t>CS595 Module 08</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55</a:t>
            </a:fld>
            <a:endParaRPr lang="en-US" dirty="0"/>
          </a:p>
        </p:txBody>
      </p:sp>
    </p:spTree>
    <p:extLst>
      <p:ext uri="{BB962C8B-B14F-4D97-AF65-F5344CB8AC3E}">
        <p14:creationId xmlns:p14="http://schemas.microsoft.com/office/powerpoint/2010/main" val="396576519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dirty="0">
                <a:solidFill>
                  <a:srgbClr val="D2533C"/>
                </a:solidFill>
              </a:rPr>
              <a:t>Kafka Producer</a:t>
            </a:r>
            <a:br>
              <a:rPr lang="en-US" sz="3600" dirty="0">
                <a:solidFill>
                  <a:srgbClr val="D2533C"/>
                </a:solidFill>
              </a:rPr>
            </a:br>
            <a:r>
              <a:rPr lang="en-US" sz="2800" dirty="0" smtClean="0">
                <a:solidFill>
                  <a:srgbClr val="D2533C"/>
                </a:solidFill>
              </a:rPr>
              <a:t>Phase 1—Setting up the operational configuration</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The following code snippet shows how to set up the operating configuration (phase 1) of a new Producer</a:t>
            </a:r>
          </a:p>
          <a:p>
            <a:pPr marL="0" indent="0">
              <a:buNone/>
            </a:pPr>
            <a:endParaRPr lang="en-US" dirty="0" smtClean="0"/>
          </a:p>
          <a:p>
            <a:pPr marL="0" indent="0">
              <a:buNone/>
            </a:pPr>
            <a:r>
              <a:rPr lang="en-US" dirty="0" smtClean="0"/>
              <a:t> Properties </a:t>
            </a:r>
            <a:r>
              <a:rPr lang="en-US" dirty="0"/>
              <a:t>props = new Properties();</a:t>
            </a:r>
          </a:p>
          <a:p>
            <a:pPr marL="0" indent="0">
              <a:buNone/>
            </a:pPr>
            <a:r>
              <a:rPr lang="en-US" dirty="0"/>
              <a:t> </a:t>
            </a:r>
            <a:r>
              <a:rPr lang="en-US" dirty="0" err="1"/>
              <a:t>props.put</a:t>
            </a:r>
            <a:r>
              <a:rPr lang="en-US" dirty="0"/>
              <a:t>("</a:t>
            </a:r>
            <a:r>
              <a:rPr lang="en-US" dirty="0" err="1"/>
              <a:t>bootstrap.servers</a:t>
            </a:r>
            <a:r>
              <a:rPr lang="en-US" dirty="0"/>
              <a:t>", </a:t>
            </a:r>
            <a:r>
              <a:rPr lang="en-US" dirty="0" smtClean="0"/>
              <a:t>”</a:t>
            </a:r>
            <a:r>
              <a:rPr lang="en-US" dirty="0"/>
              <a:t> sandbox.hortonworks.com:6667</a:t>
            </a:r>
            <a:r>
              <a:rPr lang="en-US" dirty="0" smtClean="0"/>
              <a:t>"</a:t>
            </a:r>
            <a:r>
              <a:rPr lang="en-US" dirty="0"/>
              <a:t>);</a:t>
            </a:r>
          </a:p>
          <a:p>
            <a:pPr marL="0" indent="0">
              <a:buNone/>
            </a:pPr>
            <a:r>
              <a:rPr lang="en-US" dirty="0"/>
              <a:t> </a:t>
            </a:r>
            <a:r>
              <a:rPr lang="en-US" dirty="0" err="1"/>
              <a:t>props.put</a:t>
            </a:r>
            <a:r>
              <a:rPr lang="en-US" dirty="0"/>
              <a:t>("</a:t>
            </a:r>
            <a:r>
              <a:rPr lang="en-US" dirty="0" err="1"/>
              <a:t>acks</a:t>
            </a:r>
            <a:r>
              <a:rPr lang="en-US" dirty="0"/>
              <a:t>", "all");</a:t>
            </a:r>
          </a:p>
          <a:p>
            <a:pPr marL="0" indent="0">
              <a:buNone/>
            </a:pPr>
            <a:r>
              <a:rPr lang="en-US" dirty="0"/>
              <a:t> </a:t>
            </a:r>
            <a:r>
              <a:rPr lang="en-US" dirty="0" err="1" smtClean="0"/>
              <a:t>props.put</a:t>
            </a:r>
            <a:r>
              <a:rPr lang="en-US" dirty="0" smtClean="0"/>
              <a:t>("retries", 0);</a:t>
            </a:r>
            <a:endParaRPr lang="en-US" dirty="0"/>
          </a:p>
          <a:p>
            <a:pPr marL="0" indent="0">
              <a:buNone/>
            </a:pPr>
            <a:r>
              <a:rPr lang="en-US" dirty="0"/>
              <a:t> </a:t>
            </a:r>
            <a:r>
              <a:rPr lang="en-US" dirty="0" err="1"/>
              <a:t>props.put</a:t>
            </a:r>
            <a:r>
              <a:rPr lang="en-US" dirty="0"/>
              <a:t>("</a:t>
            </a:r>
            <a:r>
              <a:rPr lang="en-US" dirty="0" err="1"/>
              <a:t>batch.size</a:t>
            </a:r>
            <a:r>
              <a:rPr lang="en-US" dirty="0"/>
              <a:t>", 16384);</a:t>
            </a:r>
          </a:p>
          <a:p>
            <a:pPr marL="0" indent="0">
              <a:buNone/>
            </a:pPr>
            <a:r>
              <a:rPr lang="en-US" dirty="0"/>
              <a:t> </a:t>
            </a:r>
            <a:r>
              <a:rPr lang="en-US" dirty="0" err="1"/>
              <a:t>props.put</a:t>
            </a:r>
            <a:r>
              <a:rPr lang="en-US" dirty="0"/>
              <a:t>("linger.ms", 1);</a:t>
            </a:r>
          </a:p>
          <a:p>
            <a:pPr marL="0" indent="0">
              <a:buNone/>
            </a:pPr>
            <a:r>
              <a:rPr lang="en-US" dirty="0"/>
              <a:t> </a:t>
            </a:r>
            <a:r>
              <a:rPr lang="en-US" dirty="0" err="1"/>
              <a:t>props.put</a:t>
            </a:r>
            <a:r>
              <a:rPr lang="en-US" dirty="0"/>
              <a:t>("</a:t>
            </a:r>
            <a:r>
              <a:rPr lang="en-US" dirty="0" err="1"/>
              <a:t>buffer.memory</a:t>
            </a:r>
            <a:r>
              <a:rPr lang="en-US" dirty="0"/>
              <a:t>", 33554432);</a:t>
            </a:r>
          </a:p>
          <a:p>
            <a:pPr marL="0" indent="0">
              <a:buNone/>
            </a:pPr>
            <a:r>
              <a:rPr lang="en-US" dirty="0"/>
              <a:t> </a:t>
            </a:r>
            <a:r>
              <a:rPr lang="en-US" dirty="0" err="1"/>
              <a:t>props.put</a:t>
            </a:r>
            <a:r>
              <a:rPr lang="en-US" dirty="0"/>
              <a:t>("</a:t>
            </a:r>
            <a:r>
              <a:rPr lang="en-US" dirty="0" err="1"/>
              <a:t>key.serializer</a:t>
            </a:r>
            <a:r>
              <a:rPr lang="en-US" dirty="0"/>
              <a:t>", "</a:t>
            </a:r>
            <a:r>
              <a:rPr lang="en-US" dirty="0" err="1"/>
              <a:t>org.apache.kafka.common.serialization.StringSerializer</a:t>
            </a:r>
            <a:r>
              <a:rPr lang="en-US" dirty="0"/>
              <a:t>");</a:t>
            </a:r>
          </a:p>
          <a:p>
            <a:pPr marL="0" indent="0">
              <a:buNone/>
            </a:pPr>
            <a:r>
              <a:rPr lang="en-US" dirty="0"/>
              <a:t> </a:t>
            </a:r>
            <a:r>
              <a:rPr lang="en-US" dirty="0" err="1"/>
              <a:t>props.put</a:t>
            </a:r>
            <a:r>
              <a:rPr lang="en-US" dirty="0"/>
              <a:t>("</a:t>
            </a:r>
            <a:r>
              <a:rPr lang="en-US" dirty="0" err="1"/>
              <a:t>value.serializer</a:t>
            </a:r>
            <a:r>
              <a:rPr lang="en-US" dirty="0"/>
              <a:t>", "</a:t>
            </a:r>
            <a:r>
              <a:rPr lang="en-US" dirty="0" err="1"/>
              <a:t>org.apache.kafka.common.serialization.StringSerializer</a:t>
            </a:r>
            <a:r>
              <a:rPr lang="en-US" dirty="0"/>
              <a:t>");</a:t>
            </a:r>
          </a:p>
        </p:txBody>
      </p:sp>
      <p:sp>
        <p:nvSpPr>
          <p:cNvPr id="4" name="Footer Placeholder 3"/>
          <p:cNvSpPr>
            <a:spLocks noGrp="1"/>
          </p:cNvSpPr>
          <p:nvPr>
            <p:ph type="ftr" sz="quarter" idx="11"/>
          </p:nvPr>
        </p:nvSpPr>
        <p:spPr/>
        <p:txBody>
          <a:bodyPr/>
          <a:lstStyle/>
          <a:p>
            <a:r>
              <a:rPr lang="en-US" smtClean="0"/>
              <a:t>CS595 Module 08</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56</a:t>
            </a:fld>
            <a:endParaRPr lang="en-US" dirty="0"/>
          </a:p>
        </p:txBody>
      </p:sp>
    </p:spTree>
    <p:extLst>
      <p:ext uri="{BB962C8B-B14F-4D97-AF65-F5344CB8AC3E}">
        <p14:creationId xmlns:p14="http://schemas.microsoft.com/office/powerpoint/2010/main" val="303542510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solidFill>
                  <a:srgbClr val="D2533C"/>
                </a:solidFill>
              </a:rPr>
              <a:t>Kafka Producer</a:t>
            </a:r>
            <a:br>
              <a:rPr lang="en-US" sz="3200" dirty="0">
                <a:solidFill>
                  <a:srgbClr val="D2533C"/>
                </a:solidFill>
              </a:rPr>
            </a:br>
            <a:r>
              <a:rPr lang="en-US" sz="2500" dirty="0">
                <a:solidFill>
                  <a:srgbClr val="D2533C"/>
                </a:solidFill>
              </a:rPr>
              <a:t>Phase 1—Setting up the operational </a:t>
            </a:r>
            <a:r>
              <a:rPr lang="en-US" sz="2500" dirty="0" smtClean="0">
                <a:solidFill>
                  <a:srgbClr val="D2533C"/>
                </a:solidFill>
              </a:rPr>
              <a:t>configuration</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91353440"/>
              </p:ext>
            </p:extLst>
          </p:nvPr>
        </p:nvGraphicFramePr>
        <p:xfrm>
          <a:off x="457200" y="1752600"/>
          <a:ext cx="8229600" cy="2291080"/>
        </p:xfrm>
        <a:graphic>
          <a:graphicData uri="http://schemas.openxmlformats.org/drawingml/2006/table">
            <a:tbl>
              <a:tblPr firstRow="1" bandRow="1">
                <a:tableStyleId>{5C22544A-7EE6-4342-B048-85BDC9FD1C3A}</a:tableStyleId>
              </a:tblPr>
              <a:tblGrid>
                <a:gridCol w="2133600"/>
                <a:gridCol w="6096000"/>
              </a:tblGrid>
              <a:tr h="370840">
                <a:tc>
                  <a:txBody>
                    <a:bodyPr/>
                    <a:lstStyle/>
                    <a:p>
                      <a:r>
                        <a:rPr lang="en-US" dirty="0" smtClean="0"/>
                        <a:t>Name</a:t>
                      </a:r>
                      <a:endParaRPr lang="en-US" dirty="0"/>
                    </a:p>
                  </a:txBody>
                  <a:tcPr/>
                </a:tc>
                <a:tc>
                  <a:txBody>
                    <a:bodyPr/>
                    <a:lstStyle/>
                    <a:p>
                      <a:r>
                        <a:rPr lang="en-US" dirty="0" smtClean="0"/>
                        <a:t>Description</a:t>
                      </a:r>
                      <a:endParaRPr lang="en-US" dirty="0"/>
                    </a:p>
                  </a:txBody>
                  <a:tcPr/>
                </a:tc>
              </a:tr>
              <a:tr h="370840">
                <a:tc>
                  <a:txBody>
                    <a:bodyPr/>
                    <a:lstStyle/>
                    <a:p>
                      <a:r>
                        <a:rPr lang="en-US" sz="1800" b="0" i="0" kern="1200" dirty="0" err="1" smtClean="0">
                          <a:solidFill>
                            <a:schemeClr val="dk1"/>
                          </a:solidFill>
                          <a:effectLst/>
                          <a:latin typeface="+mn-lt"/>
                          <a:ea typeface="+mn-ea"/>
                          <a:cs typeface="+mn-cs"/>
                        </a:rPr>
                        <a:t>bootstrap.servers</a:t>
                      </a:r>
                      <a:endParaRPr lang="en-US" dirty="0"/>
                    </a:p>
                  </a:txBody>
                  <a:tcPr/>
                </a:tc>
                <a:tc>
                  <a:txBody>
                    <a:bodyPr/>
                    <a:lstStyle/>
                    <a:p>
                      <a:r>
                        <a:rPr lang="en-US" sz="1800" b="0" i="0" kern="1200" dirty="0" smtClean="0">
                          <a:solidFill>
                            <a:schemeClr val="dk1"/>
                          </a:solidFill>
                          <a:effectLst/>
                          <a:latin typeface="+mn-lt"/>
                          <a:ea typeface="+mn-ea"/>
                          <a:cs typeface="+mn-cs"/>
                        </a:rPr>
                        <a:t>A list of host/port pairs to use for establishing the initial connection to the Kafka cluster</a:t>
                      </a:r>
                      <a:endParaRPr lang="en-US" dirty="0"/>
                    </a:p>
                  </a:txBody>
                  <a:tcPr/>
                </a:tc>
              </a:tr>
              <a:tr h="370840">
                <a:tc>
                  <a:txBody>
                    <a:bodyPr/>
                    <a:lstStyle/>
                    <a:p>
                      <a:r>
                        <a:rPr lang="en-US" dirty="0" err="1" smtClean="0"/>
                        <a:t>key.serializer</a:t>
                      </a:r>
                      <a:endParaRPr lang="en-US" dirty="0"/>
                    </a:p>
                  </a:txBody>
                  <a:tcPr/>
                </a:tc>
                <a:tc>
                  <a:txBody>
                    <a:bodyPr/>
                    <a:lstStyle/>
                    <a:p>
                      <a:pPr marL="0" marR="0" lvl="2"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dk1"/>
                          </a:solidFill>
                        </a:rPr>
                        <a:t>The producer will use this class to serialize the message key object to a byte array</a:t>
                      </a:r>
                      <a:r>
                        <a:rPr lang="en-US" sz="1800" b="0" i="0" kern="1200" dirty="0" smtClean="0">
                          <a:solidFill>
                            <a:schemeClr val="dk1"/>
                          </a:solidFill>
                          <a:effectLst/>
                          <a:latin typeface="+mn-lt"/>
                          <a:ea typeface="+mn-ea"/>
                          <a:cs typeface="+mn-cs"/>
                        </a:rPr>
                        <a:t>.</a:t>
                      </a:r>
                      <a:endParaRPr lang="en-US" dirty="0"/>
                    </a:p>
                  </a:txBody>
                  <a:tcPr/>
                </a:tc>
              </a:tr>
              <a:tr h="370840">
                <a:tc>
                  <a:txBody>
                    <a:bodyPr/>
                    <a:lstStyle/>
                    <a:p>
                      <a:r>
                        <a:rPr lang="en-US" dirty="0" err="1" smtClean="0"/>
                        <a:t>value.serializer</a:t>
                      </a:r>
                      <a:endParaRPr lang="en-US" dirty="0"/>
                    </a:p>
                  </a:txBody>
                  <a:tcPr/>
                </a:tc>
                <a:tc>
                  <a:txBody>
                    <a:bodyPr/>
                    <a:lstStyle/>
                    <a:p>
                      <a:pPr marL="0" marR="0" lvl="2"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dk1"/>
                          </a:solidFill>
                        </a:rPr>
                        <a:t>The producer will use this class to serialize the message value</a:t>
                      </a:r>
                      <a:r>
                        <a:rPr lang="en-US" baseline="0" dirty="0" smtClean="0">
                          <a:solidFill>
                            <a:schemeClr val="dk1"/>
                          </a:solidFill>
                        </a:rPr>
                        <a:t> </a:t>
                      </a:r>
                      <a:r>
                        <a:rPr lang="en-US" dirty="0" smtClean="0">
                          <a:solidFill>
                            <a:schemeClr val="dk1"/>
                          </a:solidFill>
                        </a:rPr>
                        <a:t>object to a byte array</a:t>
                      </a:r>
                      <a:endParaRPr lang="en-US" dirty="0" smtClean="0"/>
                    </a:p>
                  </a:txBody>
                  <a:tcPr/>
                </a:tc>
              </a:tr>
            </a:tbl>
          </a:graphicData>
        </a:graphic>
      </p:graphicFrame>
      <p:sp>
        <p:nvSpPr>
          <p:cNvPr id="4" name="Footer Placeholder 3"/>
          <p:cNvSpPr>
            <a:spLocks noGrp="1"/>
          </p:cNvSpPr>
          <p:nvPr>
            <p:ph type="ftr" sz="quarter" idx="11"/>
          </p:nvPr>
        </p:nvSpPr>
        <p:spPr/>
        <p:txBody>
          <a:bodyPr/>
          <a:lstStyle/>
          <a:p>
            <a:r>
              <a:rPr lang="en-US" smtClean="0"/>
              <a:t>CS595 Module 08</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57</a:t>
            </a:fld>
            <a:endParaRPr lang="en-US" dirty="0"/>
          </a:p>
        </p:txBody>
      </p:sp>
    </p:spTree>
    <p:extLst>
      <p:ext uri="{BB962C8B-B14F-4D97-AF65-F5344CB8AC3E}">
        <p14:creationId xmlns:p14="http://schemas.microsoft.com/office/powerpoint/2010/main" val="30617948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solidFill>
                  <a:srgbClr val="D2533C"/>
                </a:solidFill>
              </a:rPr>
              <a:t>Kafka Producer</a:t>
            </a:r>
            <a:br>
              <a:rPr lang="en-US" sz="3200" dirty="0">
                <a:solidFill>
                  <a:srgbClr val="D2533C"/>
                </a:solidFill>
              </a:rPr>
            </a:br>
            <a:r>
              <a:rPr lang="en-US" sz="2500" dirty="0">
                <a:solidFill>
                  <a:srgbClr val="D2533C"/>
                </a:solidFill>
              </a:rPr>
              <a:t>Phase 1—Setting up the operational configuration</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996327961"/>
              </p:ext>
            </p:extLst>
          </p:nvPr>
        </p:nvGraphicFramePr>
        <p:xfrm>
          <a:off x="457200" y="1752600"/>
          <a:ext cx="8229600" cy="4851400"/>
        </p:xfrm>
        <a:graphic>
          <a:graphicData uri="http://schemas.openxmlformats.org/drawingml/2006/table">
            <a:tbl>
              <a:tblPr firstRow="1" bandRow="1">
                <a:tableStyleId>{5C22544A-7EE6-4342-B048-85BDC9FD1C3A}</a:tableStyleId>
              </a:tblPr>
              <a:tblGrid>
                <a:gridCol w="2133600"/>
                <a:gridCol w="6096000"/>
              </a:tblGrid>
              <a:tr h="370840">
                <a:tc>
                  <a:txBody>
                    <a:bodyPr/>
                    <a:lstStyle/>
                    <a:p>
                      <a:r>
                        <a:rPr lang="en-US" dirty="0" smtClean="0"/>
                        <a:t>Name</a:t>
                      </a:r>
                      <a:endParaRPr lang="en-US" dirty="0"/>
                    </a:p>
                  </a:txBody>
                  <a:tcPr/>
                </a:tc>
                <a:tc>
                  <a:txBody>
                    <a:bodyPr/>
                    <a:lstStyle/>
                    <a:p>
                      <a:r>
                        <a:rPr lang="en-US" dirty="0" smtClean="0"/>
                        <a:t>Description</a:t>
                      </a:r>
                      <a:endParaRPr lang="en-US" dirty="0"/>
                    </a:p>
                  </a:txBody>
                  <a:tcPr/>
                </a:tc>
              </a:tr>
              <a:tr h="370840">
                <a:tc>
                  <a:txBody>
                    <a:bodyPr/>
                    <a:lstStyle/>
                    <a:p>
                      <a:r>
                        <a:rPr lang="en-US" dirty="0" err="1" smtClean="0"/>
                        <a:t>acks</a:t>
                      </a:r>
                      <a:endParaRPr lang="en-US" dirty="0"/>
                    </a:p>
                  </a:txBody>
                  <a:tcPr/>
                </a:tc>
                <a:tc>
                  <a:txBody>
                    <a:bodyPr/>
                    <a:lstStyle/>
                    <a:p>
                      <a:r>
                        <a:rPr lang="en-US" sz="1800" b="0" i="0" kern="1200" dirty="0" smtClean="0">
                          <a:solidFill>
                            <a:schemeClr val="dk1"/>
                          </a:solidFill>
                          <a:effectLst/>
                          <a:latin typeface="+mn-lt"/>
                          <a:ea typeface="+mn-ea"/>
                          <a:cs typeface="+mn-cs"/>
                        </a:rPr>
                        <a:t>The number of acknowledgments the producer requires the leader to have received before considering a request complete. This controls the durability of records that are sent.</a:t>
                      </a:r>
                      <a:r>
                        <a:rPr lang="en-US" sz="1800" b="0" i="0" kern="1200" baseline="0" dirty="0" smtClean="0">
                          <a:solidFill>
                            <a:schemeClr val="dk1"/>
                          </a:solidFill>
                          <a:effectLst/>
                          <a:latin typeface="+mn-lt"/>
                          <a:ea typeface="+mn-ea"/>
                          <a:cs typeface="+mn-cs"/>
                        </a:rPr>
                        <a:t> </a:t>
                      </a:r>
                      <a:r>
                        <a:rPr lang="en-US" sz="1800" b="0" i="0" kern="1200" dirty="0" smtClean="0">
                          <a:solidFill>
                            <a:schemeClr val="dk1"/>
                          </a:solidFill>
                          <a:effectLst/>
                          <a:latin typeface="+mn-lt"/>
                          <a:ea typeface="+mn-ea"/>
                          <a:cs typeface="+mn-cs"/>
                        </a:rPr>
                        <a:t>The following settings are allowed</a:t>
                      </a:r>
                    </a:p>
                    <a:p>
                      <a:endParaRPr lang="en-US" sz="1800" b="0" i="0" kern="1200" dirty="0" smtClean="0">
                        <a:solidFill>
                          <a:schemeClr val="dk1"/>
                        </a:solidFill>
                        <a:effectLst/>
                        <a:latin typeface="+mn-lt"/>
                        <a:ea typeface="+mn-ea"/>
                        <a:cs typeface="+mn-cs"/>
                      </a:endParaRPr>
                    </a:p>
                    <a:p>
                      <a:pPr marL="285750" indent="-285750">
                        <a:buFont typeface="Arial" panose="020B0604020202020204" pitchFamily="34" charset="0"/>
                        <a:buChar char="•"/>
                      </a:pPr>
                      <a:r>
                        <a:rPr lang="en-US" sz="1800" b="0" i="0" kern="1200" dirty="0" err="1" smtClean="0">
                          <a:solidFill>
                            <a:schemeClr val="dk1"/>
                          </a:solidFill>
                          <a:effectLst/>
                          <a:latin typeface="+mn-lt"/>
                          <a:ea typeface="+mn-ea"/>
                          <a:cs typeface="+mn-cs"/>
                        </a:rPr>
                        <a:t>acks</a:t>
                      </a:r>
                      <a:r>
                        <a:rPr lang="en-US" sz="1800" b="0" i="0" kern="1200" dirty="0" smtClean="0">
                          <a:solidFill>
                            <a:schemeClr val="dk1"/>
                          </a:solidFill>
                          <a:effectLst/>
                          <a:latin typeface="+mn-lt"/>
                          <a:ea typeface="+mn-ea"/>
                          <a:cs typeface="+mn-cs"/>
                        </a:rPr>
                        <a:t>=0 If set to zero then the producer will not wait for any acknowledgment from the server at all..</a:t>
                      </a:r>
                    </a:p>
                    <a:p>
                      <a:pPr marL="285750" indent="-285750">
                        <a:buFont typeface="Arial" panose="020B0604020202020204" pitchFamily="34" charset="0"/>
                        <a:buChar char="•"/>
                      </a:pPr>
                      <a:r>
                        <a:rPr lang="en-US" sz="1800" b="0" i="0" kern="1200" dirty="0" err="1" smtClean="0">
                          <a:solidFill>
                            <a:schemeClr val="dk1"/>
                          </a:solidFill>
                          <a:effectLst/>
                          <a:latin typeface="+mn-lt"/>
                          <a:ea typeface="+mn-ea"/>
                          <a:cs typeface="+mn-cs"/>
                        </a:rPr>
                        <a:t>acks</a:t>
                      </a:r>
                      <a:r>
                        <a:rPr lang="en-US" sz="1800" b="0" i="0" kern="1200" dirty="0" smtClean="0">
                          <a:solidFill>
                            <a:schemeClr val="dk1"/>
                          </a:solidFill>
                          <a:effectLst/>
                          <a:latin typeface="+mn-lt"/>
                          <a:ea typeface="+mn-ea"/>
                          <a:cs typeface="+mn-cs"/>
                        </a:rPr>
                        <a:t>=1 This will mean the leader will write the record to its local log but will respond without awaiting full acknowledgemen</a:t>
                      </a:r>
                      <a:r>
                        <a:rPr lang="en-US" sz="1800" b="0" i="0" kern="1200" baseline="0" dirty="0" smtClean="0">
                          <a:solidFill>
                            <a:schemeClr val="dk1"/>
                          </a:solidFill>
                          <a:effectLst/>
                          <a:latin typeface="+mn-lt"/>
                          <a:ea typeface="+mn-ea"/>
                          <a:cs typeface="+mn-cs"/>
                        </a:rPr>
                        <a:t>t </a:t>
                      </a:r>
                      <a:r>
                        <a:rPr lang="en-US" sz="1800" b="0" i="0" kern="1200" dirty="0" smtClean="0">
                          <a:solidFill>
                            <a:schemeClr val="dk1"/>
                          </a:solidFill>
                          <a:effectLst/>
                          <a:latin typeface="+mn-lt"/>
                          <a:ea typeface="+mn-ea"/>
                          <a:cs typeface="+mn-cs"/>
                        </a:rPr>
                        <a:t>rom all followers. </a:t>
                      </a:r>
                    </a:p>
                    <a:p>
                      <a:pPr marL="285750" indent="-285750">
                        <a:buFont typeface="Arial" panose="020B0604020202020204" pitchFamily="34" charset="0"/>
                        <a:buChar char="•"/>
                      </a:pPr>
                      <a:r>
                        <a:rPr lang="en-US" sz="1800" b="0" i="0" kern="1200" dirty="0" err="1" smtClean="0">
                          <a:solidFill>
                            <a:schemeClr val="dk1"/>
                          </a:solidFill>
                          <a:effectLst/>
                          <a:latin typeface="+mn-lt"/>
                          <a:ea typeface="+mn-ea"/>
                          <a:cs typeface="+mn-cs"/>
                        </a:rPr>
                        <a:t>acks</a:t>
                      </a:r>
                      <a:r>
                        <a:rPr lang="en-US" sz="1800" b="0" i="0" kern="1200" dirty="0" smtClean="0">
                          <a:solidFill>
                            <a:schemeClr val="dk1"/>
                          </a:solidFill>
                          <a:effectLst/>
                          <a:latin typeface="+mn-lt"/>
                          <a:ea typeface="+mn-ea"/>
                          <a:cs typeface="+mn-cs"/>
                        </a:rPr>
                        <a:t>=all This means the leader will wait for the full set of in-sync replicas to acknowledge the record. This guarantees that the record will not be lost as long as at least one in-sync replica remains alive. This is the strongest available guarantee. </a:t>
                      </a:r>
                    </a:p>
                    <a:p>
                      <a:endParaRPr lang="en-US" sz="1800" b="0" i="0" kern="1200" dirty="0" smtClean="0">
                        <a:solidFill>
                          <a:schemeClr val="dk1"/>
                        </a:solidFill>
                        <a:effectLst/>
                        <a:latin typeface="+mn-lt"/>
                        <a:ea typeface="+mn-ea"/>
                        <a:cs typeface="+mn-cs"/>
                      </a:endParaRPr>
                    </a:p>
                  </a:txBody>
                  <a:tcPr/>
                </a:tc>
              </a:tr>
            </a:tbl>
          </a:graphicData>
        </a:graphic>
      </p:graphicFrame>
      <p:sp>
        <p:nvSpPr>
          <p:cNvPr id="4" name="Footer Placeholder 3"/>
          <p:cNvSpPr>
            <a:spLocks noGrp="1"/>
          </p:cNvSpPr>
          <p:nvPr>
            <p:ph type="ftr" sz="quarter" idx="11"/>
          </p:nvPr>
        </p:nvSpPr>
        <p:spPr/>
        <p:txBody>
          <a:bodyPr/>
          <a:lstStyle/>
          <a:p>
            <a:r>
              <a:rPr lang="en-US" smtClean="0"/>
              <a:t>CS595 Module 08</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58</a:t>
            </a:fld>
            <a:endParaRPr lang="en-US" dirty="0"/>
          </a:p>
        </p:txBody>
      </p:sp>
    </p:spTree>
    <p:extLst>
      <p:ext uri="{BB962C8B-B14F-4D97-AF65-F5344CB8AC3E}">
        <p14:creationId xmlns:p14="http://schemas.microsoft.com/office/powerpoint/2010/main" val="383636008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solidFill>
                  <a:srgbClr val="D2533C"/>
                </a:solidFill>
              </a:rPr>
              <a:t>Kafka Producer</a:t>
            </a:r>
            <a:br>
              <a:rPr lang="en-US" sz="3200" dirty="0">
                <a:solidFill>
                  <a:srgbClr val="D2533C"/>
                </a:solidFill>
              </a:rPr>
            </a:br>
            <a:r>
              <a:rPr lang="en-US" sz="2500" dirty="0">
                <a:solidFill>
                  <a:srgbClr val="D2533C"/>
                </a:solidFill>
              </a:rPr>
              <a:t>Phase 1—Setting up the operational configuration</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914183190"/>
              </p:ext>
            </p:extLst>
          </p:nvPr>
        </p:nvGraphicFramePr>
        <p:xfrm>
          <a:off x="457200" y="2174240"/>
          <a:ext cx="8229600" cy="2473959"/>
        </p:xfrm>
        <a:graphic>
          <a:graphicData uri="http://schemas.openxmlformats.org/drawingml/2006/table">
            <a:tbl>
              <a:tblPr firstRow="1" bandRow="1">
                <a:tableStyleId>{5C22544A-7EE6-4342-B048-85BDC9FD1C3A}</a:tableStyleId>
              </a:tblPr>
              <a:tblGrid>
                <a:gridCol w="2133600"/>
                <a:gridCol w="6096000"/>
              </a:tblGrid>
              <a:tr h="370840">
                <a:tc>
                  <a:txBody>
                    <a:bodyPr/>
                    <a:lstStyle/>
                    <a:p>
                      <a:r>
                        <a:rPr lang="en-US" dirty="0" smtClean="0"/>
                        <a:t>Name</a:t>
                      </a:r>
                      <a:endParaRPr lang="en-US" dirty="0"/>
                    </a:p>
                  </a:txBody>
                  <a:tcPr/>
                </a:tc>
                <a:tc>
                  <a:txBody>
                    <a:bodyPr/>
                    <a:lstStyle/>
                    <a:p>
                      <a:r>
                        <a:rPr lang="en-US" dirty="0" smtClean="0"/>
                        <a:t>Description</a:t>
                      </a:r>
                      <a:endParaRPr lang="en-US" dirty="0"/>
                    </a:p>
                  </a:txBody>
                  <a:tcPr/>
                </a:tc>
              </a:tr>
              <a:tr h="370840">
                <a:tc>
                  <a:txBody>
                    <a:bodyPr/>
                    <a:lstStyle/>
                    <a:p>
                      <a:r>
                        <a:rPr lang="en-US" sz="1800" b="0" i="0" kern="1200" dirty="0" err="1" smtClean="0">
                          <a:solidFill>
                            <a:schemeClr val="dk1"/>
                          </a:solidFill>
                          <a:effectLst/>
                          <a:latin typeface="+mn-lt"/>
                          <a:ea typeface="+mn-ea"/>
                          <a:cs typeface="+mn-cs"/>
                        </a:rPr>
                        <a:t>batch.size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kern="1200" dirty="0" smtClean="0">
                          <a:solidFill>
                            <a:schemeClr val="dk1"/>
                          </a:solidFill>
                          <a:effectLst/>
                          <a:latin typeface="+mn-lt"/>
                          <a:ea typeface="+mn-ea"/>
                          <a:cs typeface="+mn-cs"/>
                        </a:rPr>
                        <a:t>The default batch size in bytes.</a:t>
                      </a:r>
                      <a:r>
                        <a:rPr lang="en-US" sz="1800" b="0" i="0" kern="1200" baseline="0" dirty="0" smtClean="0">
                          <a:solidFill>
                            <a:schemeClr val="dk1"/>
                          </a:solidFill>
                          <a:effectLst/>
                          <a:latin typeface="+mn-lt"/>
                          <a:ea typeface="+mn-ea"/>
                          <a:cs typeface="+mn-cs"/>
                        </a:rPr>
                        <a:t> </a:t>
                      </a:r>
                      <a:r>
                        <a:rPr lang="en-US" sz="1800" b="0" i="0" kern="1200" dirty="0" smtClean="0">
                          <a:solidFill>
                            <a:schemeClr val="dk1"/>
                          </a:solidFill>
                          <a:effectLst/>
                          <a:latin typeface="+mn-lt"/>
                          <a:ea typeface="+mn-ea"/>
                          <a:cs typeface="+mn-cs"/>
                        </a:rPr>
                        <a:t>The producer will attempt to batch records together into fewer requests whenever multiple records are being sent to the same partition.</a:t>
                      </a:r>
                      <a:endParaRPr lang="en-US" dirty="0"/>
                    </a:p>
                  </a:txBody>
                  <a:tcPr/>
                </a:tc>
              </a:tr>
              <a:tr h="370840">
                <a:tc>
                  <a:txBody>
                    <a:bodyPr/>
                    <a:lstStyle/>
                    <a:p>
                      <a:r>
                        <a:rPr lang="en-US" sz="1800" b="0" i="0" kern="1200" dirty="0" smtClean="0">
                          <a:solidFill>
                            <a:schemeClr val="dk1"/>
                          </a:solidFill>
                          <a:effectLst/>
                          <a:latin typeface="+mn-lt"/>
                          <a:ea typeface="+mn-ea"/>
                          <a:cs typeface="+mn-cs"/>
                        </a:rPr>
                        <a:t>linger.ms</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kern="1200" dirty="0" smtClean="0">
                          <a:solidFill>
                            <a:schemeClr val="dk1"/>
                          </a:solidFill>
                          <a:effectLst/>
                          <a:latin typeface="+mn-lt"/>
                          <a:ea typeface="+mn-ea"/>
                          <a:cs typeface="+mn-cs"/>
                        </a:rPr>
                        <a:t>Adds</a:t>
                      </a:r>
                      <a:r>
                        <a:rPr lang="en-US" sz="1800" b="0" i="0" kern="1200" baseline="0" dirty="0" smtClean="0">
                          <a:solidFill>
                            <a:schemeClr val="dk1"/>
                          </a:solidFill>
                          <a:effectLst/>
                          <a:latin typeface="+mn-lt"/>
                          <a:ea typeface="+mn-ea"/>
                          <a:cs typeface="+mn-cs"/>
                        </a:rPr>
                        <a:t> </a:t>
                      </a:r>
                      <a:r>
                        <a:rPr lang="en-US" sz="1800" b="0" i="0" kern="1200" dirty="0" smtClean="0">
                          <a:solidFill>
                            <a:schemeClr val="dk1"/>
                          </a:solidFill>
                          <a:effectLst/>
                          <a:latin typeface="+mn-lt"/>
                          <a:ea typeface="+mn-ea"/>
                          <a:cs typeface="+mn-cs"/>
                        </a:rPr>
                        <a:t>a small amount of artificial delay.</a:t>
                      </a:r>
                      <a:r>
                        <a:rPr lang="en-US" sz="1800" b="0" i="0" kern="1200" baseline="0" dirty="0" smtClean="0">
                          <a:solidFill>
                            <a:schemeClr val="dk1"/>
                          </a:solidFill>
                          <a:effectLst/>
                          <a:latin typeface="+mn-lt"/>
                          <a:ea typeface="+mn-ea"/>
                          <a:cs typeface="+mn-cs"/>
                        </a:rPr>
                        <a:t> R</a:t>
                      </a:r>
                      <a:r>
                        <a:rPr lang="en-US" sz="1800" b="0" i="0" kern="1200" dirty="0" smtClean="0">
                          <a:solidFill>
                            <a:schemeClr val="dk1"/>
                          </a:solidFill>
                          <a:effectLst/>
                          <a:latin typeface="+mn-lt"/>
                          <a:ea typeface="+mn-ea"/>
                          <a:cs typeface="+mn-cs"/>
                        </a:rPr>
                        <a:t>ather than immediately sending out a record the producer will wait for up to the given delay to allow other records to be sent so that the sends can be batched together</a:t>
                      </a:r>
                      <a:endParaRPr lang="en-US" dirty="0"/>
                    </a:p>
                  </a:txBody>
                  <a:tcPr/>
                </a:tc>
              </a:tr>
            </a:tbl>
          </a:graphicData>
        </a:graphic>
      </p:graphicFrame>
      <p:sp>
        <p:nvSpPr>
          <p:cNvPr id="4" name="Footer Placeholder 3"/>
          <p:cNvSpPr>
            <a:spLocks noGrp="1"/>
          </p:cNvSpPr>
          <p:nvPr>
            <p:ph type="ftr" sz="quarter" idx="11"/>
          </p:nvPr>
        </p:nvSpPr>
        <p:spPr/>
        <p:txBody>
          <a:bodyPr/>
          <a:lstStyle/>
          <a:p>
            <a:r>
              <a:rPr lang="en-US" smtClean="0"/>
              <a:t>CS595 Module 08</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59</a:t>
            </a:fld>
            <a:endParaRPr lang="en-US" dirty="0"/>
          </a:p>
        </p:txBody>
      </p:sp>
    </p:spTree>
    <p:extLst>
      <p:ext uri="{BB962C8B-B14F-4D97-AF65-F5344CB8AC3E}">
        <p14:creationId xmlns:p14="http://schemas.microsoft.com/office/powerpoint/2010/main" val="31715723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Accepting Data into </a:t>
            </a:r>
            <a:r>
              <a:rPr lang="en-US" dirty="0" err="1" smtClean="0"/>
              <a:t>Hadoop</a:t>
            </a:r>
            <a:r>
              <a:rPr lang="en-US" dirty="0" smtClean="0"/>
              <a:t> in Real Time</a:t>
            </a:r>
            <a:br>
              <a:rPr lang="en-US" dirty="0" smtClean="0"/>
            </a:br>
            <a:r>
              <a:rPr lang="en-US" dirty="0" smtClean="0"/>
              <a:t>Using Kafka</a:t>
            </a:r>
            <a:endParaRPr lang="en-US" dirty="0"/>
          </a:p>
        </p:txBody>
      </p:sp>
      <p:sp>
        <p:nvSpPr>
          <p:cNvPr id="3" name="Content Placeholder 2"/>
          <p:cNvSpPr>
            <a:spLocks noGrp="1"/>
          </p:cNvSpPr>
          <p:nvPr>
            <p:ph idx="1"/>
          </p:nvPr>
        </p:nvSpPr>
        <p:spPr/>
        <p:txBody>
          <a:bodyPr>
            <a:normAutofit/>
          </a:bodyPr>
          <a:lstStyle/>
          <a:p>
            <a:r>
              <a:rPr lang="en-US" dirty="0" smtClean="0"/>
              <a:t>Kafka systems may be used by apps executing on </a:t>
            </a:r>
            <a:r>
              <a:rPr lang="en-US" dirty="0" err="1" smtClean="0"/>
              <a:t>Hadoop</a:t>
            </a:r>
            <a:endParaRPr lang="en-US" dirty="0" smtClean="0"/>
          </a:p>
          <a:p>
            <a:r>
              <a:rPr lang="en-US" dirty="0" smtClean="0"/>
              <a:t>But Kafka can also be used generally as a very high reliability and high performance message processing system</a:t>
            </a:r>
          </a:p>
          <a:p>
            <a:endParaRPr lang="en-US" dirty="0"/>
          </a:p>
        </p:txBody>
      </p:sp>
      <p:sp>
        <p:nvSpPr>
          <p:cNvPr id="4" name="Footer Placeholder 3"/>
          <p:cNvSpPr>
            <a:spLocks noGrp="1"/>
          </p:cNvSpPr>
          <p:nvPr>
            <p:ph type="ftr" sz="quarter" idx="11"/>
          </p:nvPr>
        </p:nvSpPr>
        <p:spPr/>
        <p:txBody>
          <a:bodyPr/>
          <a:lstStyle/>
          <a:p>
            <a:r>
              <a:rPr lang="en-US" smtClean="0"/>
              <a:t>CS595 Module 08</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6</a:t>
            </a:fld>
            <a:endParaRPr lang="en-US" dirty="0"/>
          </a:p>
        </p:txBody>
      </p:sp>
    </p:spTree>
    <p:extLst>
      <p:ext uri="{BB962C8B-B14F-4D97-AF65-F5344CB8AC3E}">
        <p14:creationId xmlns:p14="http://schemas.microsoft.com/office/powerpoint/2010/main" val="116265520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solidFill>
                  <a:srgbClr val="D2533C"/>
                </a:solidFill>
              </a:rPr>
              <a:t>Kafka Producer</a:t>
            </a:r>
            <a:br>
              <a:rPr lang="en-US" sz="3200" dirty="0">
                <a:solidFill>
                  <a:srgbClr val="D2533C"/>
                </a:solidFill>
              </a:rPr>
            </a:br>
            <a:r>
              <a:rPr lang="en-US" sz="2500" dirty="0">
                <a:solidFill>
                  <a:srgbClr val="D2533C"/>
                </a:solidFill>
              </a:rPr>
              <a:t>Phase </a:t>
            </a:r>
            <a:r>
              <a:rPr lang="en-US" sz="2500" dirty="0" smtClean="0">
                <a:solidFill>
                  <a:srgbClr val="D2533C"/>
                </a:solidFill>
              </a:rPr>
              <a:t>2—Creating the producer</a:t>
            </a:r>
            <a:endParaRPr lang="en-US" dirty="0"/>
          </a:p>
        </p:txBody>
      </p:sp>
      <p:sp>
        <p:nvSpPr>
          <p:cNvPr id="3" name="Content Placeholder 2"/>
          <p:cNvSpPr>
            <a:spLocks noGrp="1"/>
          </p:cNvSpPr>
          <p:nvPr>
            <p:ph idx="1"/>
          </p:nvPr>
        </p:nvSpPr>
        <p:spPr/>
        <p:txBody>
          <a:bodyPr>
            <a:normAutofit/>
          </a:bodyPr>
          <a:lstStyle/>
          <a:p>
            <a:r>
              <a:rPr lang="en-US" dirty="0"/>
              <a:t>The following code snippet shows how to create a new Producer </a:t>
            </a:r>
            <a:r>
              <a:rPr lang="en-US" dirty="0" smtClean="0"/>
              <a:t>with the previously specified configuration</a:t>
            </a:r>
            <a:endParaRPr lang="en-US" dirty="0"/>
          </a:p>
          <a:p>
            <a:pPr marL="0" indent="0">
              <a:buNone/>
            </a:pPr>
            <a:endParaRPr lang="en-US" sz="2200" dirty="0"/>
          </a:p>
          <a:p>
            <a:pPr marL="0" indent="0">
              <a:buNone/>
            </a:pPr>
            <a:r>
              <a:rPr lang="en-US" sz="2000" dirty="0"/>
              <a:t>Producer&lt;String, String&gt; producer = new </a:t>
            </a:r>
            <a:r>
              <a:rPr lang="en-US" sz="2000" dirty="0" err="1"/>
              <a:t>KafkaProducer</a:t>
            </a:r>
            <a:r>
              <a:rPr lang="en-US" sz="2000" dirty="0"/>
              <a:t>&lt;&gt;(props</a:t>
            </a:r>
            <a:r>
              <a:rPr lang="en-US" sz="2000" dirty="0" smtClean="0"/>
              <a:t>);</a:t>
            </a:r>
          </a:p>
          <a:p>
            <a:pPr marL="0" indent="0">
              <a:buNone/>
            </a:pPr>
            <a:endParaRPr lang="en-US" sz="2000" dirty="0"/>
          </a:p>
          <a:p>
            <a:r>
              <a:rPr lang="en-US" dirty="0" smtClean="0"/>
              <a:t>Note, here the producer is expected to send messages with keys and values of type String</a:t>
            </a:r>
          </a:p>
          <a:p>
            <a:r>
              <a:rPr lang="en-US" dirty="0" smtClean="0"/>
              <a:t>This declaration corresponds to the types of </a:t>
            </a:r>
            <a:r>
              <a:rPr lang="en-US" dirty="0" err="1" smtClean="0"/>
              <a:t>serializers</a:t>
            </a:r>
            <a:r>
              <a:rPr lang="en-US" dirty="0" smtClean="0"/>
              <a:t> indicated in the configuration</a:t>
            </a:r>
            <a:endParaRPr lang="en-US" dirty="0"/>
          </a:p>
        </p:txBody>
      </p:sp>
      <p:sp>
        <p:nvSpPr>
          <p:cNvPr id="4" name="Footer Placeholder 3"/>
          <p:cNvSpPr>
            <a:spLocks noGrp="1"/>
          </p:cNvSpPr>
          <p:nvPr>
            <p:ph type="ftr" sz="quarter" idx="11"/>
          </p:nvPr>
        </p:nvSpPr>
        <p:spPr/>
        <p:txBody>
          <a:bodyPr/>
          <a:lstStyle/>
          <a:p>
            <a:r>
              <a:rPr lang="en-US" smtClean="0"/>
              <a:t>CS595 Module 08</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60</a:t>
            </a:fld>
            <a:endParaRPr lang="en-US" dirty="0"/>
          </a:p>
        </p:txBody>
      </p:sp>
    </p:spTree>
    <p:extLst>
      <p:ext uri="{BB962C8B-B14F-4D97-AF65-F5344CB8AC3E}">
        <p14:creationId xmlns:p14="http://schemas.microsoft.com/office/powerpoint/2010/main" val="372496480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kern="0" spc="0" dirty="0">
                <a:solidFill>
                  <a:srgbClr val="D2533C"/>
                </a:solidFill>
              </a:rPr>
              <a:t>Kafka Producer</a:t>
            </a:r>
            <a:br>
              <a:rPr lang="en-US" sz="3200" kern="0" spc="0" dirty="0">
                <a:solidFill>
                  <a:srgbClr val="D2533C"/>
                </a:solidFill>
              </a:rPr>
            </a:br>
            <a:r>
              <a:rPr lang="en-US" sz="2500" kern="0" spc="0" dirty="0">
                <a:solidFill>
                  <a:srgbClr val="D2533C"/>
                </a:solidFill>
              </a:rPr>
              <a:t>Phase 3—Sending one or more messages to brokers</a:t>
            </a:r>
            <a:endParaRPr lang="en-US" dirty="0"/>
          </a:p>
        </p:txBody>
      </p:sp>
      <p:sp>
        <p:nvSpPr>
          <p:cNvPr id="3" name="Content Placeholder 2"/>
          <p:cNvSpPr>
            <a:spLocks noGrp="1"/>
          </p:cNvSpPr>
          <p:nvPr>
            <p:ph idx="1"/>
          </p:nvPr>
        </p:nvSpPr>
        <p:spPr/>
        <p:txBody>
          <a:bodyPr>
            <a:normAutofit lnSpcReduction="10000"/>
          </a:bodyPr>
          <a:lstStyle/>
          <a:p>
            <a:r>
              <a:rPr lang="en-US" dirty="0" smtClean="0"/>
              <a:t>We </a:t>
            </a:r>
            <a:r>
              <a:rPr lang="en-US" dirty="0"/>
              <a:t>start by creating a </a:t>
            </a:r>
            <a:r>
              <a:rPr lang="en-US" dirty="0" err="1"/>
              <a:t>ProducerRecord</a:t>
            </a:r>
            <a:r>
              <a:rPr lang="en-US" dirty="0"/>
              <a:t>, which must include the topic we want to send the record to and a value we are </a:t>
            </a:r>
            <a:r>
              <a:rPr lang="en-US" dirty="0" smtClean="0"/>
              <a:t>sending</a:t>
            </a:r>
          </a:p>
          <a:p>
            <a:r>
              <a:rPr lang="en-US" dirty="0" smtClean="0"/>
              <a:t>Optionally</a:t>
            </a:r>
            <a:r>
              <a:rPr lang="en-US" dirty="0"/>
              <a:t>, we can also specify a key and </a:t>
            </a:r>
            <a:r>
              <a:rPr lang="en-US" dirty="0" smtClean="0"/>
              <a:t>a partition</a:t>
            </a:r>
          </a:p>
          <a:p>
            <a:r>
              <a:rPr lang="en-US" dirty="0" smtClean="0"/>
              <a:t>Once </a:t>
            </a:r>
            <a:r>
              <a:rPr lang="en-US" dirty="0"/>
              <a:t>we send the </a:t>
            </a:r>
            <a:r>
              <a:rPr lang="en-US" dirty="0" err="1"/>
              <a:t>ProducerRecord</a:t>
            </a:r>
            <a:r>
              <a:rPr lang="en-US" dirty="0"/>
              <a:t>, the first thing the producer will do is serialize the key and value objects to </a:t>
            </a:r>
            <a:r>
              <a:rPr lang="en-US" dirty="0" err="1"/>
              <a:t>ByteArrays</a:t>
            </a:r>
            <a:r>
              <a:rPr lang="en-US" dirty="0"/>
              <a:t>, so they can be sent over the </a:t>
            </a:r>
            <a:r>
              <a:rPr lang="en-US" dirty="0" smtClean="0"/>
              <a:t>network</a:t>
            </a:r>
          </a:p>
          <a:p>
            <a:endParaRPr lang="en-US" dirty="0"/>
          </a:p>
          <a:p>
            <a:pPr marL="0" indent="0">
              <a:buNone/>
            </a:pPr>
            <a:r>
              <a:rPr lang="en-US" dirty="0" err="1" smtClean="0"/>
              <a:t>msg</a:t>
            </a:r>
            <a:r>
              <a:rPr lang="en-US" dirty="0" smtClean="0"/>
              <a:t>= new </a:t>
            </a:r>
            <a:r>
              <a:rPr lang="en-US" dirty="0" err="1"/>
              <a:t>ProducerRecord</a:t>
            </a:r>
            <a:r>
              <a:rPr lang="en-US" dirty="0"/>
              <a:t>&lt;String, String&gt;(</a:t>
            </a:r>
          </a:p>
          <a:p>
            <a:pPr marL="0" indent="0">
              <a:buNone/>
            </a:pPr>
            <a:r>
              <a:rPr lang="en-US" dirty="0"/>
              <a:t>		"my-topic", </a:t>
            </a:r>
            <a:r>
              <a:rPr lang="en-US" dirty="0" smtClean="0"/>
              <a:t>		</a:t>
            </a:r>
            <a:r>
              <a:rPr lang="en-US" dirty="0" smtClean="0">
                <a:sym typeface="Wingdings" panose="05000000000000000000" pitchFamily="2" charset="2"/>
              </a:rPr>
              <a:t> topic to send to</a:t>
            </a:r>
            <a:endParaRPr lang="en-US" dirty="0"/>
          </a:p>
          <a:p>
            <a:pPr marL="0" indent="0">
              <a:buNone/>
            </a:pPr>
            <a:r>
              <a:rPr lang="en-US" dirty="0"/>
              <a:t>		</a:t>
            </a:r>
            <a:r>
              <a:rPr lang="en-US" dirty="0" err="1"/>
              <a:t>Integer.toString</a:t>
            </a:r>
            <a:r>
              <a:rPr lang="en-US" dirty="0"/>
              <a:t>(</a:t>
            </a:r>
            <a:r>
              <a:rPr lang="en-US" dirty="0" err="1"/>
              <a:t>i</a:t>
            </a:r>
            <a:r>
              <a:rPr lang="en-US" dirty="0"/>
              <a:t>), </a:t>
            </a:r>
            <a:r>
              <a:rPr lang="en-US" dirty="0" smtClean="0"/>
              <a:t> 	</a:t>
            </a:r>
            <a:r>
              <a:rPr lang="en-US" dirty="0" smtClean="0">
                <a:sym typeface="Wingdings" panose="05000000000000000000" pitchFamily="2" charset="2"/>
              </a:rPr>
              <a:t> key, a string</a:t>
            </a:r>
            <a:endParaRPr lang="en-US" dirty="0"/>
          </a:p>
          <a:p>
            <a:pPr marL="0" indent="0">
              <a:buNone/>
            </a:pPr>
            <a:r>
              <a:rPr lang="en-US" dirty="0"/>
              <a:t>		</a:t>
            </a:r>
            <a:r>
              <a:rPr lang="en-US" dirty="0" err="1"/>
              <a:t>Integer.toString</a:t>
            </a:r>
            <a:r>
              <a:rPr lang="en-US" dirty="0"/>
              <a:t>(</a:t>
            </a:r>
            <a:r>
              <a:rPr lang="en-US" dirty="0" err="1"/>
              <a:t>i</a:t>
            </a:r>
            <a:r>
              <a:rPr lang="en-US" dirty="0" smtClean="0"/>
              <a:t>)));	</a:t>
            </a:r>
            <a:r>
              <a:rPr lang="en-US" dirty="0" smtClean="0">
                <a:sym typeface="Wingdings" panose="05000000000000000000" pitchFamily="2" charset="2"/>
              </a:rPr>
              <a:t> value, a string</a:t>
            </a:r>
            <a:endParaRPr lang="en-US" dirty="0"/>
          </a:p>
          <a:p>
            <a:endParaRPr lang="en-US" dirty="0"/>
          </a:p>
        </p:txBody>
      </p:sp>
      <p:sp>
        <p:nvSpPr>
          <p:cNvPr id="4" name="Footer Placeholder 3"/>
          <p:cNvSpPr>
            <a:spLocks noGrp="1"/>
          </p:cNvSpPr>
          <p:nvPr>
            <p:ph type="ftr" sz="quarter" idx="11"/>
          </p:nvPr>
        </p:nvSpPr>
        <p:spPr/>
        <p:txBody>
          <a:bodyPr/>
          <a:lstStyle/>
          <a:p>
            <a:r>
              <a:rPr lang="en-US" smtClean="0"/>
              <a:t>CS595 Module 08</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61</a:t>
            </a:fld>
            <a:endParaRPr lang="en-US" dirty="0"/>
          </a:p>
        </p:txBody>
      </p:sp>
    </p:spTree>
    <p:extLst>
      <p:ext uri="{BB962C8B-B14F-4D97-AF65-F5344CB8AC3E}">
        <p14:creationId xmlns:p14="http://schemas.microsoft.com/office/powerpoint/2010/main" val="4188346725"/>
      </p:ext>
    </p:extLst>
  </p:cSld>
  <p:clrMapOvr>
    <a:masterClrMapping/>
  </p:clrMapOvr>
  <p:timing>
    <p:tnLst>
      <p:par>
        <p:cTn xmlns:p14="http://schemas.microsoft.com/office/powerpoint/2010/mai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kern="0" spc="0" dirty="0">
                <a:solidFill>
                  <a:srgbClr val="D2533C"/>
                </a:solidFill>
              </a:rPr>
              <a:t>Kafka Producer</a:t>
            </a:r>
            <a:br>
              <a:rPr lang="en-US" sz="3200" kern="0" spc="0" dirty="0">
                <a:solidFill>
                  <a:srgbClr val="D2533C"/>
                </a:solidFill>
              </a:rPr>
            </a:br>
            <a:r>
              <a:rPr lang="en-US" sz="2500" kern="0" spc="0" dirty="0">
                <a:solidFill>
                  <a:srgbClr val="D2533C"/>
                </a:solidFill>
              </a:rPr>
              <a:t>Phase 3—Sending one or more messages to brokers</a:t>
            </a:r>
            <a:endParaRPr lang="en-US" dirty="0"/>
          </a:p>
        </p:txBody>
      </p:sp>
      <p:sp>
        <p:nvSpPr>
          <p:cNvPr id="3" name="Footer Placeholder 2"/>
          <p:cNvSpPr>
            <a:spLocks noGrp="1"/>
          </p:cNvSpPr>
          <p:nvPr>
            <p:ph type="ftr" sz="quarter" idx="11"/>
          </p:nvPr>
        </p:nvSpPr>
        <p:spPr/>
        <p:txBody>
          <a:bodyPr/>
          <a:lstStyle/>
          <a:p>
            <a:r>
              <a:rPr lang="en-US" smtClean="0"/>
              <a:t>CS595 Module 08</a:t>
            </a:r>
            <a:endParaRPr lang="en-US" dirty="0"/>
          </a:p>
        </p:txBody>
      </p:sp>
      <p:sp>
        <p:nvSpPr>
          <p:cNvPr id="4" name="Slide Number Placeholder 3"/>
          <p:cNvSpPr>
            <a:spLocks noGrp="1"/>
          </p:cNvSpPr>
          <p:nvPr>
            <p:ph type="sldNum" sz="quarter" idx="12"/>
          </p:nvPr>
        </p:nvSpPr>
        <p:spPr/>
        <p:txBody>
          <a:bodyPr/>
          <a:lstStyle/>
          <a:p>
            <a:fld id="{9AA7C465-8597-4488-B68C-958448427716}" type="slidenum">
              <a:rPr lang="en-US" smtClean="0"/>
              <a:t>62</a:t>
            </a:fld>
            <a:endParaRPr lang="en-US" dirty="0"/>
          </a:p>
        </p:txBody>
      </p:sp>
      <p:pic>
        <p:nvPicPr>
          <p:cNvPr id="25602" name="Picture 2" descr="ch03 producer diagram"/>
          <p:cNvPicPr>
            <a:picLocks noChangeAspect="1" noChangeArrowheads="1"/>
          </p:cNvPicPr>
          <p:nvPr/>
        </p:nvPicPr>
        <p:blipFill>
          <a:blip r:embed="rId2">
            <a:extLst>
              <a:ext uri="{BEBA8EAE-BF5A-486C-A8C5-ECC9F3942E4B}">
                <a14:imgProps xmlns:a14="http://schemas.microsoft.com/office/drawing/2010/main">
                  <a14:imgLayer r:embed="rId3">
                    <a14:imgEffect>
                      <a14:sharpenSoften amount="25000"/>
                    </a14:imgEffect>
                  </a14:imgLayer>
                </a14:imgProps>
              </a:ext>
              <a:ext uri="{28A0092B-C50C-407E-A947-70E740481C1C}">
                <a14:useLocalDpi xmlns:a14="http://schemas.microsoft.com/office/drawing/2010/main" val="0"/>
              </a:ext>
            </a:extLst>
          </a:blip>
          <a:srcRect/>
          <a:stretch>
            <a:fillRect/>
          </a:stretch>
        </p:blipFill>
        <p:spPr bwMode="auto">
          <a:xfrm>
            <a:off x="152400" y="1524000"/>
            <a:ext cx="8890000" cy="5000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83238022"/>
      </p:ext>
    </p:extLst>
  </p:cSld>
  <p:clrMapOvr>
    <a:masterClrMapping/>
  </p:clrMapOvr>
  <p:timing>
    <p:tnLst>
      <p:par>
        <p:cTn xmlns:p14="http://schemas.microsoft.com/office/powerpoint/2010/mai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kern="0" spc="0" dirty="0">
                <a:solidFill>
                  <a:srgbClr val="D2533C"/>
                </a:solidFill>
              </a:rPr>
              <a:t>Kafka Producer</a:t>
            </a:r>
            <a:br>
              <a:rPr lang="en-US" sz="3200" kern="0" spc="0" dirty="0">
                <a:solidFill>
                  <a:srgbClr val="D2533C"/>
                </a:solidFill>
              </a:rPr>
            </a:br>
            <a:r>
              <a:rPr lang="en-US" sz="2500" kern="0" spc="0" dirty="0">
                <a:solidFill>
                  <a:srgbClr val="D2533C"/>
                </a:solidFill>
              </a:rPr>
              <a:t>Phase 3—Sending one or more messages to brokers</a:t>
            </a:r>
            <a:endParaRPr lang="en-US" dirty="0"/>
          </a:p>
        </p:txBody>
      </p:sp>
      <p:sp>
        <p:nvSpPr>
          <p:cNvPr id="3" name="Content Placeholder 2"/>
          <p:cNvSpPr>
            <a:spLocks noGrp="1"/>
          </p:cNvSpPr>
          <p:nvPr>
            <p:ph idx="1"/>
          </p:nvPr>
        </p:nvSpPr>
        <p:spPr/>
        <p:txBody>
          <a:bodyPr/>
          <a:lstStyle/>
          <a:p>
            <a:r>
              <a:rPr lang="en-US" dirty="0"/>
              <a:t>Next, the data is sent to a </a:t>
            </a:r>
            <a:r>
              <a:rPr lang="en-US" dirty="0" err="1" smtClean="0"/>
              <a:t>partitioner</a:t>
            </a:r>
            <a:endParaRPr lang="en-US" dirty="0" smtClean="0"/>
          </a:p>
          <a:p>
            <a:r>
              <a:rPr lang="en-US" dirty="0" smtClean="0"/>
              <a:t>If </a:t>
            </a:r>
            <a:r>
              <a:rPr lang="en-US" dirty="0"/>
              <a:t>we specified a partition in the </a:t>
            </a:r>
            <a:r>
              <a:rPr lang="en-US" dirty="0" err="1"/>
              <a:t>ProducerRecord</a:t>
            </a:r>
            <a:r>
              <a:rPr lang="en-US" dirty="0"/>
              <a:t>, the </a:t>
            </a:r>
            <a:r>
              <a:rPr lang="en-US" dirty="0" err="1"/>
              <a:t>partitioner</a:t>
            </a:r>
            <a:r>
              <a:rPr lang="en-US" dirty="0"/>
              <a:t> doesn’t do anything and simply returns the partition we </a:t>
            </a:r>
            <a:r>
              <a:rPr lang="en-US" dirty="0" smtClean="0"/>
              <a:t>specified</a:t>
            </a:r>
          </a:p>
          <a:p>
            <a:r>
              <a:rPr lang="en-US" dirty="0" smtClean="0"/>
              <a:t>If </a:t>
            </a:r>
            <a:r>
              <a:rPr lang="en-US" dirty="0"/>
              <a:t>we didn’t, the </a:t>
            </a:r>
            <a:r>
              <a:rPr lang="en-US" dirty="0" err="1"/>
              <a:t>partitioner</a:t>
            </a:r>
            <a:r>
              <a:rPr lang="en-US" dirty="0"/>
              <a:t> will choose a partition for us, usually based on the </a:t>
            </a:r>
            <a:r>
              <a:rPr lang="en-US" dirty="0" err="1"/>
              <a:t>ProducerRecord</a:t>
            </a:r>
            <a:r>
              <a:rPr lang="en-US" dirty="0"/>
              <a:t> </a:t>
            </a:r>
            <a:r>
              <a:rPr lang="en-US" dirty="0" smtClean="0"/>
              <a:t>key</a:t>
            </a:r>
          </a:p>
        </p:txBody>
      </p:sp>
      <p:sp>
        <p:nvSpPr>
          <p:cNvPr id="4" name="Footer Placeholder 3"/>
          <p:cNvSpPr>
            <a:spLocks noGrp="1"/>
          </p:cNvSpPr>
          <p:nvPr>
            <p:ph type="ftr" sz="quarter" idx="11"/>
          </p:nvPr>
        </p:nvSpPr>
        <p:spPr/>
        <p:txBody>
          <a:bodyPr/>
          <a:lstStyle/>
          <a:p>
            <a:r>
              <a:rPr lang="en-US" smtClean="0"/>
              <a:t>CS595 Module 08</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63</a:t>
            </a:fld>
            <a:endParaRPr lang="en-US" dirty="0"/>
          </a:p>
        </p:txBody>
      </p:sp>
    </p:spTree>
    <p:extLst>
      <p:ext uri="{BB962C8B-B14F-4D97-AF65-F5344CB8AC3E}">
        <p14:creationId xmlns:p14="http://schemas.microsoft.com/office/powerpoint/2010/main" val="2205689351"/>
      </p:ext>
    </p:extLst>
  </p:cSld>
  <p:clrMapOvr>
    <a:masterClrMapping/>
  </p:clrMapOvr>
  <p:timing>
    <p:tnLst>
      <p:par>
        <p:cTn xmlns:p14="http://schemas.microsoft.com/office/powerpoint/2010/mai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kern="0" spc="0" dirty="0">
                <a:solidFill>
                  <a:srgbClr val="D2533C"/>
                </a:solidFill>
              </a:rPr>
              <a:t>Kafka Producer</a:t>
            </a:r>
            <a:br>
              <a:rPr lang="en-US" sz="3200" kern="0" spc="0" dirty="0">
                <a:solidFill>
                  <a:srgbClr val="D2533C"/>
                </a:solidFill>
              </a:rPr>
            </a:br>
            <a:r>
              <a:rPr lang="en-US" sz="2500" kern="0" spc="0" dirty="0">
                <a:solidFill>
                  <a:srgbClr val="D2533C"/>
                </a:solidFill>
              </a:rPr>
              <a:t>Phase 3—Sending one or more messages to brokers</a:t>
            </a:r>
            <a:endParaRPr lang="en-US" dirty="0"/>
          </a:p>
        </p:txBody>
      </p:sp>
      <p:sp>
        <p:nvSpPr>
          <p:cNvPr id="3" name="Content Placeholder 2"/>
          <p:cNvSpPr>
            <a:spLocks noGrp="1"/>
          </p:cNvSpPr>
          <p:nvPr>
            <p:ph idx="1"/>
          </p:nvPr>
        </p:nvSpPr>
        <p:spPr/>
        <p:txBody>
          <a:bodyPr/>
          <a:lstStyle/>
          <a:p>
            <a:r>
              <a:rPr lang="en-US" dirty="0" smtClean="0"/>
              <a:t>Once </a:t>
            </a:r>
            <a:r>
              <a:rPr lang="en-US" dirty="0"/>
              <a:t>a partition is selected, the producer knows which topic and partition the record will go </a:t>
            </a:r>
            <a:r>
              <a:rPr lang="en-US" dirty="0" smtClean="0"/>
              <a:t>to</a:t>
            </a:r>
          </a:p>
          <a:p>
            <a:r>
              <a:rPr lang="en-US" dirty="0" smtClean="0"/>
              <a:t>It </a:t>
            </a:r>
            <a:r>
              <a:rPr lang="en-US" dirty="0"/>
              <a:t>then adds the record to a batch of records that will also be sent to the same topic and </a:t>
            </a:r>
            <a:r>
              <a:rPr lang="en-US" dirty="0" smtClean="0"/>
              <a:t>partition</a:t>
            </a:r>
          </a:p>
          <a:p>
            <a:r>
              <a:rPr lang="en-US" dirty="0" smtClean="0"/>
              <a:t>A </a:t>
            </a:r>
            <a:r>
              <a:rPr lang="en-US" dirty="0"/>
              <a:t>separate thread is responsible for sending those batches of records to the appropriate Kafka brokers.</a:t>
            </a:r>
          </a:p>
        </p:txBody>
      </p:sp>
      <p:sp>
        <p:nvSpPr>
          <p:cNvPr id="4" name="Footer Placeholder 3"/>
          <p:cNvSpPr>
            <a:spLocks noGrp="1"/>
          </p:cNvSpPr>
          <p:nvPr>
            <p:ph type="ftr" sz="quarter" idx="11"/>
          </p:nvPr>
        </p:nvSpPr>
        <p:spPr/>
        <p:txBody>
          <a:bodyPr/>
          <a:lstStyle/>
          <a:p>
            <a:r>
              <a:rPr lang="en-US" smtClean="0"/>
              <a:t>CS595 Module 08</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64</a:t>
            </a:fld>
            <a:endParaRPr lang="en-US" dirty="0"/>
          </a:p>
        </p:txBody>
      </p:sp>
    </p:spTree>
    <p:extLst>
      <p:ext uri="{BB962C8B-B14F-4D97-AF65-F5344CB8AC3E}">
        <p14:creationId xmlns:p14="http://schemas.microsoft.com/office/powerpoint/2010/main" val="2145659287"/>
      </p:ext>
    </p:extLst>
  </p:cSld>
  <p:clrMapOvr>
    <a:masterClrMapping/>
  </p:clrMapOvr>
  <p:timing>
    <p:tnLst>
      <p:par>
        <p:cTn xmlns:p14="http://schemas.microsoft.com/office/powerpoint/2010/mai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kern="0" spc="0" dirty="0">
                <a:solidFill>
                  <a:srgbClr val="D2533C"/>
                </a:solidFill>
              </a:rPr>
              <a:t>Kafka Producer</a:t>
            </a:r>
            <a:br>
              <a:rPr lang="en-US" sz="3200" kern="0" spc="0" dirty="0">
                <a:solidFill>
                  <a:srgbClr val="D2533C"/>
                </a:solidFill>
              </a:rPr>
            </a:br>
            <a:r>
              <a:rPr lang="en-US" sz="2500" kern="0" spc="0" dirty="0">
                <a:solidFill>
                  <a:srgbClr val="D2533C"/>
                </a:solidFill>
              </a:rPr>
              <a:t>Phase 3—Sending one or more messages to brokers</a:t>
            </a:r>
            <a:endParaRPr lang="en-US" dirty="0"/>
          </a:p>
        </p:txBody>
      </p:sp>
      <p:sp>
        <p:nvSpPr>
          <p:cNvPr id="3" name="Content Placeholder 2"/>
          <p:cNvSpPr>
            <a:spLocks noGrp="1"/>
          </p:cNvSpPr>
          <p:nvPr>
            <p:ph idx="1"/>
          </p:nvPr>
        </p:nvSpPr>
        <p:spPr/>
        <p:txBody>
          <a:bodyPr/>
          <a:lstStyle/>
          <a:p>
            <a:r>
              <a:rPr lang="en-US" dirty="0"/>
              <a:t>When the broker receives the messages, it sends back a </a:t>
            </a:r>
            <a:r>
              <a:rPr lang="en-US" dirty="0" smtClean="0"/>
              <a:t>response</a:t>
            </a:r>
          </a:p>
          <a:p>
            <a:r>
              <a:rPr lang="en-US" dirty="0" smtClean="0"/>
              <a:t>If </a:t>
            </a:r>
            <a:r>
              <a:rPr lang="en-US" dirty="0"/>
              <a:t>the messages were successfully written to </a:t>
            </a:r>
            <a:r>
              <a:rPr lang="en-US" dirty="0" smtClean="0"/>
              <a:t>Kafka…</a:t>
            </a:r>
          </a:p>
          <a:p>
            <a:r>
              <a:rPr lang="en-US" dirty="0"/>
              <a:t>I</a:t>
            </a:r>
            <a:r>
              <a:rPr lang="en-US" dirty="0" smtClean="0"/>
              <a:t>t </a:t>
            </a:r>
            <a:r>
              <a:rPr lang="en-US" dirty="0"/>
              <a:t>will return a </a:t>
            </a:r>
            <a:r>
              <a:rPr lang="en-US" dirty="0" err="1"/>
              <a:t>RecordMetadata</a:t>
            </a:r>
            <a:r>
              <a:rPr lang="en-US" dirty="0"/>
              <a:t> object with the topic, partition and the offset of the record </a:t>
            </a:r>
            <a:r>
              <a:rPr lang="en-US" dirty="0" smtClean="0"/>
              <a:t>in </a:t>
            </a:r>
            <a:r>
              <a:rPr lang="en-US" dirty="0"/>
              <a:t>the </a:t>
            </a:r>
            <a:r>
              <a:rPr lang="en-US" dirty="0" smtClean="0"/>
              <a:t>partition</a:t>
            </a:r>
          </a:p>
          <a:p>
            <a:r>
              <a:rPr lang="en-US" dirty="0" smtClean="0"/>
              <a:t>If </a:t>
            </a:r>
            <a:r>
              <a:rPr lang="en-US" dirty="0"/>
              <a:t>the broker failed to write the </a:t>
            </a:r>
            <a:r>
              <a:rPr lang="en-US" dirty="0" smtClean="0"/>
              <a:t>messages…</a:t>
            </a:r>
          </a:p>
          <a:p>
            <a:r>
              <a:rPr lang="en-US" dirty="0"/>
              <a:t>I</a:t>
            </a:r>
            <a:r>
              <a:rPr lang="en-US" dirty="0" smtClean="0"/>
              <a:t>t </a:t>
            </a:r>
            <a:r>
              <a:rPr lang="en-US" dirty="0"/>
              <a:t>will return an </a:t>
            </a:r>
            <a:r>
              <a:rPr lang="en-US" dirty="0" smtClean="0"/>
              <a:t>error</a:t>
            </a:r>
          </a:p>
          <a:p>
            <a:r>
              <a:rPr lang="en-US" dirty="0" smtClean="0"/>
              <a:t>When </a:t>
            </a:r>
            <a:r>
              <a:rPr lang="en-US" dirty="0"/>
              <a:t>the producer receives an </a:t>
            </a:r>
            <a:r>
              <a:rPr lang="en-US" dirty="0" smtClean="0"/>
              <a:t>error…</a:t>
            </a:r>
          </a:p>
          <a:p>
            <a:r>
              <a:rPr lang="en-US" dirty="0"/>
              <a:t>I</a:t>
            </a:r>
            <a:r>
              <a:rPr lang="en-US" dirty="0" smtClean="0"/>
              <a:t>t </a:t>
            </a:r>
            <a:r>
              <a:rPr lang="en-US" dirty="0"/>
              <a:t>may retry sending the message few more times before giving up and returning an </a:t>
            </a:r>
            <a:r>
              <a:rPr lang="en-US" dirty="0" smtClean="0"/>
              <a:t>error</a:t>
            </a:r>
            <a:endParaRPr lang="en-US" dirty="0"/>
          </a:p>
        </p:txBody>
      </p:sp>
      <p:sp>
        <p:nvSpPr>
          <p:cNvPr id="4" name="Footer Placeholder 3"/>
          <p:cNvSpPr>
            <a:spLocks noGrp="1"/>
          </p:cNvSpPr>
          <p:nvPr>
            <p:ph type="ftr" sz="quarter" idx="11"/>
          </p:nvPr>
        </p:nvSpPr>
        <p:spPr/>
        <p:txBody>
          <a:bodyPr/>
          <a:lstStyle/>
          <a:p>
            <a:r>
              <a:rPr lang="en-US" smtClean="0"/>
              <a:t>CS595 Module 08</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65</a:t>
            </a:fld>
            <a:endParaRPr lang="en-US" dirty="0"/>
          </a:p>
        </p:txBody>
      </p:sp>
    </p:spTree>
    <p:extLst>
      <p:ext uri="{BB962C8B-B14F-4D97-AF65-F5344CB8AC3E}">
        <p14:creationId xmlns:p14="http://schemas.microsoft.com/office/powerpoint/2010/main" val="118856523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1" algn="l" rtl="0">
              <a:spcBef>
                <a:spcPct val="0"/>
              </a:spcBef>
            </a:pPr>
            <a:r>
              <a:rPr lang="en-US" sz="3200" dirty="0">
                <a:solidFill>
                  <a:srgbClr val="D2533C"/>
                </a:solidFill>
              </a:rPr>
              <a:t>Kafka Producer</a:t>
            </a:r>
            <a:br>
              <a:rPr lang="en-US" sz="3200" dirty="0">
                <a:solidFill>
                  <a:srgbClr val="D2533C"/>
                </a:solidFill>
              </a:rPr>
            </a:br>
            <a:r>
              <a:rPr lang="en-US" sz="2500" dirty="0">
                <a:solidFill>
                  <a:srgbClr val="D2533C"/>
                </a:solidFill>
              </a:rPr>
              <a:t>Phase </a:t>
            </a:r>
            <a:r>
              <a:rPr lang="en-US" sz="2500" dirty="0" smtClean="0">
                <a:solidFill>
                  <a:srgbClr val="D2533C"/>
                </a:solidFill>
              </a:rPr>
              <a:t>3—Sending one or more messages to brokers</a:t>
            </a:r>
            <a:endParaRPr lang="en-US" dirty="0"/>
          </a:p>
        </p:txBody>
      </p:sp>
      <p:sp>
        <p:nvSpPr>
          <p:cNvPr id="3" name="Content Placeholder 2"/>
          <p:cNvSpPr>
            <a:spLocks noGrp="1"/>
          </p:cNvSpPr>
          <p:nvPr>
            <p:ph idx="1"/>
          </p:nvPr>
        </p:nvSpPr>
        <p:spPr/>
        <p:txBody>
          <a:bodyPr>
            <a:normAutofit/>
          </a:bodyPr>
          <a:lstStyle/>
          <a:p>
            <a:pPr marL="0" indent="0">
              <a:buNone/>
            </a:pPr>
            <a:r>
              <a:rPr lang="en-US" sz="2000" dirty="0"/>
              <a:t>for(</a:t>
            </a:r>
            <a:r>
              <a:rPr lang="en-US" sz="2000" dirty="0" err="1"/>
              <a:t>int</a:t>
            </a:r>
            <a:r>
              <a:rPr lang="en-US" sz="2000" dirty="0"/>
              <a:t> </a:t>
            </a:r>
            <a:r>
              <a:rPr lang="en-US" sz="2000" dirty="0" err="1"/>
              <a:t>i</a:t>
            </a:r>
            <a:r>
              <a:rPr lang="en-US" sz="2000" dirty="0"/>
              <a:t> = 0; </a:t>
            </a:r>
            <a:r>
              <a:rPr lang="en-US" sz="2000" dirty="0" err="1"/>
              <a:t>i</a:t>
            </a:r>
            <a:r>
              <a:rPr lang="en-US" sz="2000" dirty="0"/>
              <a:t> &lt; 100; </a:t>
            </a:r>
            <a:r>
              <a:rPr lang="en-US" sz="2000" dirty="0" err="1"/>
              <a:t>i</a:t>
            </a:r>
            <a:r>
              <a:rPr lang="en-US" sz="2000" dirty="0" smtClean="0"/>
              <a:t>++)</a:t>
            </a:r>
            <a:endParaRPr lang="en-US" sz="2000" dirty="0"/>
          </a:p>
          <a:p>
            <a:pPr marL="0" indent="0">
              <a:buNone/>
            </a:pPr>
            <a:r>
              <a:rPr lang="en-US" sz="2000" dirty="0"/>
              <a:t>     </a:t>
            </a:r>
            <a:r>
              <a:rPr lang="en-US" sz="2000" dirty="0" err="1"/>
              <a:t>producer.send</a:t>
            </a:r>
            <a:r>
              <a:rPr lang="en-US" sz="2000" dirty="0" smtClean="0"/>
              <a:t>(</a:t>
            </a:r>
          </a:p>
          <a:p>
            <a:pPr marL="0" indent="0">
              <a:buNone/>
            </a:pPr>
            <a:r>
              <a:rPr lang="en-US" sz="2000" dirty="0"/>
              <a:t>	</a:t>
            </a:r>
            <a:r>
              <a:rPr lang="en-US" sz="2000" dirty="0" smtClean="0"/>
              <a:t>new </a:t>
            </a:r>
            <a:r>
              <a:rPr lang="en-US" sz="2000" dirty="0" err="1" smtClean="0"/>
              <a:t>ProducerRecord</a:t>
            </a:r>
            <a:r>
              <a:rPr lang="en-US" sz="2000" dirty="0" smtClean="0"/>
              <a:t>&lt;String, String&gt;(</a:t>
            </a:r>
          </a:p>
          <a:p>
            <a:pPr marL="0" indent="0">
              <a:buNone/>
            </a:pPr>
            <a:r>
              <a:rPr lang="en-US" sz="2000" dirty="0"/>
              <a:t>	</a:t>
            </a:r>
            <a:r>
              <a:rPr lang="en-US" sz="2000" dirty="0" smtClean="0"/>
              <a:t>	"</a:t>
            </a:r>
            <a:r>
              <a:rPr lang="en-US" sz="2000" dirty="0"/>
              <a:t>my-topic", </a:t>
            </a:r>
            <a:endParaRPr lang="en-US" sz="2000" dirty="0" smtClean="0"/>
          </a:p>
          <a:p>
            <a:pPr marL="0" indent="0">
              <a:buNone/>
            </a:pPr>
            <a:r>
              <a:rPr lang="en-US" sz="2000" dirty="0"/>
              <a:t>	</a:t>
            </a:r>
            <a:r>
              <a:rPr lang="en-US" sz="2000" dirty="0" smtClean="0"/>
              <a:t>	</a:t>
            </a:r>
            <a:r>
              <a:rPr lang="en-US" sz="2000" dirty="0" err="1" smtClean="0"/>
              <a:t>Integer.toString</a:t>
            </a:r>
            <a:r>
              <a:rPr lang="en-US" sz="2000" dirty="0" smtClean="0"/>
              <a:t>(</a:t>
            </a:r>
            <a:r>
              <a:rPr lang="en-US" sz="2000" dirty="0" err="1" smtClean="0"/>
              <a:t>i</a:t>
            </a:r>
            <a:r>
              <a:rPr lang="en-US" sz="2000" dirty="0"/>
              <a:t>), </a:t>
            </a:r>
            <a:endParaRPr lang="en-US" sz="2000" dirty="0" smtClean="0"/>
          </a:p>
          <a:p>
            <a:pPr marL="0" indent="0">
              <a:buNone/>
            </a:pPr>
            <a:r>
              <a:rPr lang="en-US" sz="2000" dirty="0" smtClean="0"/>
              <a:t>		</a:t>
            </a:r>
            <a:r>
              <a:rPr lang="en-US" sz="2000" dirty="0" err="1" smtClean="0"/>
              <a:t>Integer.toString</a:t>
            </a:r>
            <a:r>
              <a:rPr lang="en-US" sz="2000" dirty="0" smtClean="0"/>
              <a:t>(</a:t>
            </a:r>
            <a:r>
              <a:rPr lang="en-US" sz="2000" dirty="0" err="1" smtClean="0"/>
              <a:t>i</a:t>
            </a:r>
            <a:r>
              <a:rPr lang="en-US" sz="2000" dirty="0" smtClean="0"/>
              <a:t>)));</a:t>
            </a:r>
          </a:p>
          <a:p>
            <a:pPr marL="0" indent="0">
              <a:buNone/>
            </a:pPr>
            <a:endParaRPr lang="en-US" sz="2000" dirty="0"/>
          </a:p>
          <a:p>
            <a:r>
              <a:rPr lang="en-US" sz="2000" dirty="0" smtClean="0"/>
              <a:t>In this case the send() method is asynchronous with no callback</a:t>
            </a:r>
          </a:p>
          <a:p>
            <a:r>
              <a:rPr lang="en-US" sz="2000" dirty="0" smtClean="0"/>
              <a:t>When </a:t>
            </a:r>
            <a:r>
              <a:rPr lang="en-US" sz="2000" dirty="0"/>
              <a:t>called it adds the record to a buffer of pending record sends and immediately </a:t>
            </a:r>
            <a:r>
              <a:rPr lang="en-US" sz="2000" dirty="0" smtClean="0"/>
              <a:t>returns</a:t>
            </a:r>
          </a:p>
          <a:p>
            <a:r>
              <a:rPr lang="en-US" sz="2000" dirty="0" smtClean="0"/>
              <a:t>This </a:t>
            </a:r>
            <a:r>
              <a:rPr lang="en-US" sz="2000" dirty="0"/>
              <a:t>allows the producer to batch together individual records for </a:t>
            </a:r>
            <a:r>
              <a:rPr lang="en-US" sz="2000" dirty="0" smtClean="0"/>
              <a:t>efficiency</a:t>
            </a:r>
            <a:endParaRPr lang="en-US" sz="2000" dirty="0"/>
          </a:p>
        </p:txBody>
      </p:sp>
      <p:sp>
        <p:nvSpPr>
          <p:cNvPr id="4" name="Footer Placeholder 3"/>
          <p:cNvSpPr>
            <a:spLocks noGrp="1"/>
          </p:cNvSpPr>
          <p:nvPr>
            <p:ph type="ftr" sz="quarter" idx="11"/>
          </p:nvPr>
        </p:nvSpPr>
        <p:spPr/>
        <p:txBody>
          <a:bodyPr/>
          <a:lstStyle/>
          <a:p>
            <a:r>
              <a:rPr lang="en-US" smtClean="0"/>
              <a:t>CS595 Module 08</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66</a:t>
            </a:fld>
            <a:endParaRPr lang="en-US" dirty="0"/>
          </a:p>
        </p:txBody>
      </p:sp>
    </p:spTree>
    <p:extLst>
      <p:ext uri="{BB962C8B-B14F-4D97-AF65-F5344CB8AC3E}">
        <p14:creationId xmlns:p14="http://schemas.microsoft.com/office/powerpoint/2010/main" val="343029146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1" algn="l" rtl="0">
              <a:spcBef>
                <a:spcPct val="0"/>
              </a:spcBef>
            </a:pPr>
            <a:r>
              <a:rPr lang="en-US" sz="3200" dirty="0">
                <a:solidFill>
                  <a:srgbClr val="D2533C"/>
                </a:solidFill>
              </a:rPr>
              <a:t>Kafka Producer</a:t>
            </a:r>
            <a:br>
              <a:rPr lang="en-US" sz="3200" dirty="0">
                <a:solidFill>
                  <a:srgbClr val="D2533C"/>
                </a:solidFill>
              </a:rPr>
            </a:br>
            <a:r>
              <a:rPr lang="en-US" sz="2500" dirty="0">
                <a:solidFill>
                  <a:srgbClr val="D2533C"/>
                </a:solidFill>
              </a:rPr>
              <a:t>Phase </a:t>
            </a:r>
            <a:r>
              <a:rPr lang="en-US" sz="2500" dirty="0" smtClean="0">
                <a:solidFill>
                  <a:srgbClr val="D2533C"/>
                </a:solidFill>
              </a:rPr>
              <a:t>3—Sending one or more messages to brokers</a:t>
            </a:r>
            <a:endParaRPr lang="en-US" dirty="0"/>
          </a:p>
        </p:txBody>
      </p:sp>
      <p:sp>
        <p:nvSpPr>
          <p:cNvPr id="3" name="Content Placeholder 2"/>
          <p:cNvSpPr>
            <a:spLocks noGrp="1"/>
          </p:cNvSpPr>
          <p:nvPr>
            <p:ph idx="1"/>
          </p:nvPr>
        </p:nvSpPr>
        <p:spPr/>
        <p:txBody>
          <a:bodyPr>
            <a:normAutofit/>
          </a:bodyPr>
          <a:lstStyle/>
          <a:p>
            <a:pPr fontAlgn="base"/>
            <a:r>
              <a:rPr lang="en-US" dirty="0"/>
              <a:t>There are three primary methods of sending messages</a:t>
            </a:r>
            <a:r>
              <a:rPr lang="en-US" dirty="0" smtClean="0"/>
              <a:t>:</a:t>
            </a:r>
            <a:endParaRPr lang="en-US" dirty="0"/>
          </a:p>
          <a:p>
            <a:pPr lvl="1" fontAlgn="base"/>
            <a:r>
              <a:rPr lang="en-US" dirty="0" smtClean="0"/>
              <a:t>Synchronous </a:t>
            </a:r>
            <a:r>
              <a:rPr lang="en-US" dirty="0"/>
              <a:t>Send</a:t>
            </a:r>
          </a:p>
          <a:p>
            <a:pPr lvl="2" fontAlgn="base"/>
            <a:r>
              <a:rPr lang="en-US" dirty="0" smtClean="0"/>
              <a:t>We </a:t>
            </a:r>
            <a:r>
              <a:rPr lang="en-US" dirty="0"/>
              <a:t>send a message and then wait and see if the send was successful or not</a:t>
            </a:r>
          </a:p>
          <a:p>
            <a:pPr lvl="1" fontAlgn="base"/>
            <a:r>
              <a:rPr lang="en-US" dirty="0"/>
              <a:t>Asynchronous Send </a:t>
            </a:r>
            <a:r>
              <a:rPr lang="en-US" dirty="0" smtClean="0"/>
              <a:t>wo/ Callback (“Fire and Forget”)</a:t>
            </a:r>
          </a:p>
          <a:p>
            <a:pPr lvl="2" fontAlgn="base"/>
            <a:r>
              <a:rPr lang="en-US" dirty="0" smtClean="0"/>
              <a:t>We send a message to the server and don’t really care if it arrived successfully or not (as our previous example)</a:t>
            </a:r>
          </a:p>
          <a:p>
            <a:pPr lvl="2" fontAlgn="base"/>
            <a:r>
              <a:rPr lang="en-US" dirty="0" smtClean="0"/>
              <a:t>If the send fails</a:t>
            </a:r>
            <a:r>
              <a:rPr lang="en-US" dirty="0"/>
              <a:t>, the producer </a:t>
            </a:r>
            <a:r>
              <a:rPr lang="en-US" dirty="0" smtClean="0"/>
              <a:t>will retry, up to the configured “retries” count, but will not be notified of a retry or other failure</a:t>
            </a:r>
          </a:p>
          <a:p>
            <a:pPr lvl="1" fontAlgn="base"/>
            <a:r>
              <a:rPr lang="en-US" dirty="0" smtClean="0"/>
              <a:t>Asynchronous Send w/ Callback</a:t>
            </a:r>
            <a:endParaRPr lang="en-US" dirty="0"/>
          </a:p>
          <a:p>
            <a:pPr lvl="2" fontAlgn="base"/>
            <a:r>
              <a:rPr lang="en-US" dirty="0"/>
              <a:t>We call the send() method with a callback function, which gets triggered when receive a </a:t>
            </a:r>
            <a:r>
              <a:rPr lang="en-US" dirty="0" smtClean="0"/>
              <a:t>response (ok or error) from </a:t>
            </a:r>
            <a:r>
              <a:rPr lang="en-US" dirty="0"/>
              <a:t>the Kafka broker</a:t>
            </a:r>
          </a:p>
          <a:p>
            <a:pPr marL="0" indent="0">
              <a:buNone/>
            </a:pPr>
            <a:endParaRPr lang="en-US" sz="2000" dirty="0"/>
          </a:p>
        </p:txBody>
      </p:sp>
      <p:sp>
        <p:nvSpPr>
          <p:cNvPr id="4" name="Footer Placeholder 3"/>
          <p:cNvSpPr>
            <a:spLocks noGrp="1"/>
          </p:cNvSpPr>
          <p:nvPr>
            <p:ph type="ftr" sz="quarter" idx="11"/>
          </p:nvPr>
        </p:nvSpPr>
        <p:spPr/>
        <p:txBody>
          <a:bodyPr/>
          <a:lstStyle/>
          <a:p>
            <a:r>
              <a:rPr lang="en-US" smtClean="0"/>
              <a:t>CS595 Module 08</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67</a:t>
            </a:fld>
            <a:endParaRPr lang="en-US" dirty="0"/>
          </a:p>
        </p:txBody>
      </p:sp>
    </p:spTree>
    <p:extLst>
      <p:ext uri="{BB962C8B-B14F-4D97-AF65-F5344CB8AC3E}">
        <p14:creationId xmlns:p14="http://schemas.microsoft.com/office/powerpoint/2010/main" val="217542279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kern="0" spc="0" dirty="0">
                <a:solidFill>
                  <a:srgbClr val="D2533C"/>
                </a:solidFill>
              </a:rPr>
              <a:t>Kafka Producer</a:t>
            </a:r>
            <a:br>
              <a:rPr lang="en-US" sz="3200" kern="0" spc="0" dirty="0">
                <a:solidFill>
                  <a:srgbClr val="D2533C"/>
                </a:solidFill>
              </a:rPr>
            </a:br>
            <a:r>
              <a:rPr lang="en-US" sz="2500" kern="0" spc="0" dirty="0">
                <a:solidFill>
                  <a:srgbClr val="D2533C"/>
                </a:solidFill>
              </a:rPr>
              <a:t>Phase 3—Sending one or more messages to brokers</a:t>
            </a:r>
            <a:endParaRPr lang="en-US" dirty="0"/>
          </a:p>
        </p:txBody>
      </p:sp>
      <p:sp>
        <p:nvSpPr>
          <p:cNvPr id="3" name="Content Placeholder 2"/>
          <p:cNvSpPr>
            <a:spLocks noGrp="1"/>
          </p:cNvSpPr>
          <p:nvPr>
            <p:ph idx="1"/>
          </p:nvPr>
        </p:nvSpPr>
        <p:spPr/>
        <p:txBody>
          <a:bodyPr/>
          <a:lstStyle/>
          <a:p>
            <a:r>
              <a:rPr lang="en-US" dirty="0" smtClean="0"/>
              <a:t>Here we send message synchronously is </a:t>
            </a:r>
            <a:r>
              <a:rPr lang="en-US" dirty="0"/>
              <a:t>as follows</a:t>
            </a:r>
            <a:r>
              <a:rPr lang="en-US" dirty="0" smtClean="0"/>
              <a:t>:</a:t>
            </a:r>
          </a:p>
          <a:p>
            <a:endParaRPr lang="en-US" dirty="0"/>
          </a:p>
          <a:p>
            <a:pPr marL="0" indent="0">
              <a:buNone/>
            </a:pPr>
            <a:r>
              <a:rPr lang="en-US" sz="1800" dirty="0" err="1"/>
              <a:t>ProducerRecord</a:t>
            </a:r>
            <a:r>
              <a:rPr lang="en-US" sz="1800" dirty="0"/>
              <a:t>&lt;String, String&gt; record =</a:t>
            </a:r>
          </a:p>
          <a:p>
            <a:pPr marL="0" indent="0">
              <a:buNone/>
            </a:pPr>
            <a:r>
              <a:rPr lang="en-US" sz="1800" dirty="0" smtClean="0"/>
              <a:t>  new </a:t>
            </a:r>
            <a:r>
              <a:rPr lang="en-US" sz="1800" dirty="0" err="1"/>
              <a:t>ProducerRecord</a:t>
            </a:r>
            <a:r>
              <a:rPr lang="en-US" sz="1800" dirty="0"/>
              <a:t>&lt;&gt;("</a:t>
            </a:r>
            <a:r>
              <a:rPr lang="en-US" sz="1800" dirty="0" err="1"/>
              <a:t>CustomerCountry</a:t>
            </a:r>
            <a:r>
              <a:rPr lang="en-US" sz="1800" dirty="0"/>
              <a:t>", "Precision Products", "France");</a:t>
            </a:r>
          </a:p>
          <a:p>
            <a:pPr marL="0" indent="0">
              <a:buNone/>
            </a:pPr>
            <a:r>
              <a:rPr lang="en-US" sz="1800" dirty="0"/>
              <a:t>try {</a:t>
            </a:r>
          </a:p>
          <a:p>
            <a:pPr marL="0" indent="0">
              <a:buNone/>
            </a:pPr>
            <a:r>
              <a:rPr lang="en-US" sz="1800" dirty="0" smtClean="0"/>
              <a:t>  </a:t>
            </a:r>
            <a:r>
              <a:rPr lang="en-US" sz="1800" dirty="0" err="1" smtClean="0"/>
              <a:t>producer.send</a:t>
            </a:r>
            <a:r>
              <a:rPr lang="en-US" sz="1800" dirty="0" smtClean="0"/>
              <a:t>(record</a:t>
            </a:r>
            <a:r>
              <a:rPr lang="en-US" sz="1800" dirty="0"/>
              <a:t>).get(); </a:t>
            </a:r>
          </a:p>
          <a:p>
            <a:pPr marL="0" indent="0">
              <a:buNone/>
            </a:pPr>
            <a:r>
              <a:rPr lang="en-US" sz="1800" dirty="0"/>
              <a:t>} catch (Exception e) {</a:t>
            </a:r>
          </a:p>
          <a:p>
            <a:pPr marL="0" indent="0">
              <a:buNone/>
            </a:pPr>
            <a:r>
              <a:rPr lang="en-US" sz="1800" dirty="0" smtClean="0"/>
              <a:t>  </a:t>
            </a:r>
            <a:r>
              <a:rPr lang="en-US" sz="1800" dirty="0" err="1" smtClean="0"/>
              <a:t>e.printStackTrace</a:t>
            </a:r>
            <a:r>
              <a:rPr lang="en-US" sz="1800" dirty="0"/>
              <a:t>(); </a:t>
            </a:r>
          </a:p>
          <a:p>
            <a:pPr marL="0" indent="0">
              <a:buNone/>
            </a:pPr>
            <a:r>
              <a:rPr lang="en-US" sz="1800" dirty="0" smtClean="0"/>
              <a:t>}</a:t>
            </a:r>
          </a:p>
          <a:p>
            <a:pPr marL="0" indent="0">
              <a:buNone/>
            </a:pPr>
            <a:endParaRPr lang="en-US" sz="1800" dirty="0"/>
          </a:p>
          <a:p>
            <a:r>
              <a:rPr lang="en-US" dirty="0"/>
              <a:t>W</a:t>
            </a:r>
            <a:r>
              <a:rPr lang="en-US" dirty="0" smtClean="0"/>
              <a:t>e </a:t>
            </a:r>
            <a:r>
              <a:rPr lang="en-US" dirty="0"/>
              <a:t>are using </a:t>
            </a:r>
            <a:r>
              <a:rPr lang="en-US" dirty="0" err="1"/>
              <a:t>Future.get</a:t>
            </a:r>
            <a:r>
              <a:rPr lang="en-US" dirty="0"/>
              <a:t>() to wait until the reply from Kafka arrives </a:t>
            </a:r>
            <a:r>
              <a:rPr lang="en-US" dirty="0" smtClean="0"/>
              <a:t>back</a:t>
            </a:r>
          </a:p>
          <a:p>
            <a:endParaRPr lang="en-US" dirty="0"/>
          </a:p>
          <a:p>
            <a:endParaRPr lang="en-US" dirty="0"/>
          </a:p>
          <a:p>
            <a:endParaRPr lang="en-US" dirty="0"/>
          </a:p>
        </p:txBody>
      </p:sp>
      <p:sp>
        <p:nvSpPr>
          <p:cNvPr id="4" name="Footer Placeholder 3"/>
          <p:cNvSpPr>
            <a:spLocks noGrp="1"/>
          </p:cNvSpPr>
          <p:nvPr>
            <p:ph type="ftr" sz="quarter" idx="11"/>
          </p:nvPr>
        </p:nvSpPr>
        <p:spPr/>
        <p:txBody>
          <a:bodyPr/>
          <a:lstStyle/>
          <a:p>
            <a:r>
              <a:rPr lang="en-US" smtClean="0"/>
              <a:t>CS595 Module 08</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68</a:t>
            </a:fld>
            <a:endParaRPr lang="en-US" dirty="0"/>
          </a:p>
        </p:txBody>
      </p:sp>
    </p:spTree>
    <p:extLst>
      <p:ext uri="{BB962C8B-B14F-4D97-AF65-F5344CB8AC3E}">
        <p14:creationId xmlns:p14="http://schemas.microsoft.com/office/powerpoint/2010/main" val="423121496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kern="0" spc="0" dirty="0">
                <a:solidFill>
                  <a:srgbClr val="D2533C"/>
                </a:solidFill>
              </a:rPr>
              <a:t>Kafka Producer</a:t>
            </a:r>
            <a:br>
              <a:rPr lang="en-US" sz="3200" kern="0" spc="0" dirty="0">
                <a:solidFill>
                  <a:srgbClr val="D2533C"/>
                </a:solidFill>
              </a:rPr>
            </a:br>
            <a:r>
              <a:rPr lang="en-US" sz="2500" kern="0" spc="0" dirty="0">
                <a:solidFill>
                  <a:srgbClr val="D2533C"/>
                </a:solidFill>
              </a:rPr>
              <a:t>Phase 3—Sending one or more messages to brokers</a:t>
            </a:r>
            <a:endParaRPr lang="en-US" dirty="0"/>
          </a:p>
        </p:txBody>
      </p:sp>
      <p:sp>
        <p:nvSpPr>
          <p:cNvPr id="3" name="Content Placeholder 2"/>
          <p:cNvSpPr>
            <a:spLocks noGrp="1"/>
          </p:cNvSpPr>
          <p:nvPr>
            <p:ph idx="1"/>
          </p:nvPr>
        </p:nvSpPr>
        <p:spPr>
          <a:xfrm>
            <a:off x="457200" y="1600200"/>
            <a:ext cx="8229600" cy="5181600"/>
          </a:xfrm>
        </p:spPr>
        <p:txBody>
          <a:bodyPr>
            <a:normAutofit fontScale="77500" lnSpcReduction="20000"/>
          </a:bodyPr>
          <a:lstStyle/>
          <a:p>
            <a:r>
              <a:rPr lang="en-US" sz="2900" dirty="0"/>
              <a:t>In order to send messages asynchronously and still handle error scenarios, </a:t>
            </a:r>
            <a:r>
              <a:rPr lang="en-US" sz="2900" dirty="0" smtClean="0"/>
              <a:t>send() supports </a:t>
            </a:r>
            <a:r>
              <a:rPr lang="en-US" sz="2900" dirty="0"/>
              <a:t>adding a </a:t>
            </a:r>
            <a:r>
              <a:rPr lang="en-US" sz="2900" dirty="0" smtClean="0"/>
              <a:t>callback</a:t>
            </a:r>
          </a:p>
          <a:p>
            <a:pPr marL="0" indent="0">
              <a:buNone/>
            </a:pPr>
            <a:endParaRPr lang="en-US" sz="2600" dirty="0" smtClean="0"/>
          </a:p>
          <a:p>
            <a:pPr marL="0" indent="0">
              <a:buNone/>
            </a:pPr>
            <a:r>
              <a:rPr lang="en-US" sz="2300" dirty="0" smtClean="0"/>
              <a:t>private </a:t>
            </a:r>
            <a:r>
              <a:rPr lang="en-US" sz="2300" dirty="0"/>
              <a:t>class </a:t>
            </a:r>
            <a:r>
              <a:rPr lang="en-US" sz="2300" dirty="0" err="1"/>
              <a:t>DemoProducerCallback</a:t>
            </a:r>
            <a:r>
              <a:rPr lang="en-US" sz="2300" dirty="0"/>
              <a:t> implements Callback { </a:t>
            </a:r>
          </a:p>
          <a:p>
            <a:pPr marL="0" indent="0">
              <a:buNone/>
            </a:pPr>
            <a:r>
              <a:rPr lang="en-US" sz="2300" dirty="0"/>
              <a:t>	@Override</a:t>
            </a:r>
          </a:p>
          <a:p>
            <a:pPr marL="0" indent="0">
              <a:buNone/>
            </a:pPr>
            <a:r>
              <a:rPr lang="en-US" sz="2300" dirty="0"/>
              <a:t>    public void </a:t>
            </a:r>
            <a:r>
              <a:rPr lang="en-US" sz="2300" dirty="0" err="1"/>
              <a:t>onCompletion</a:t>
            </a:r>
            <a:r>
              <a:rPr lang="en-US" sz="2300" dirty="0"/>
              <a:t>(</a:t>
            </a:r>
            <a:r>
              <a:rPr lang="en-US" sz="2300" dirty="0" err="1"/>
              <a:t>RecordMetadata</a:t>
            </a:r>
            <a:r>
              <a:rPr lang="en-US" sz="2300" dirty="0"/>
              <a:t> </a:t>
            </a:r>
            <a:r>
              <a:rPr lang="en-US" sz="2300" dirty="0" err="1"/>
              <a:t>recordMetadata</a:t>
            </a:r>
            <a:r>
              <a:rPr lang="en-US" sz="2300" dirty="0"/>
              <a:t>, Exception e) {</a:t>
            </a:r>
          </a:p>
          <a:p>
            <a:pPr marL="0" indent="0">
              <a:buNone/>
            </a:pPr>
            <a:r>
              <a:rPr lang="en-US" sz="2300" dirty="0"/>
              <a:t>    	if (e != null) {</a:t>
            </a:r>
          </a:p>
          <a:p>
            <a:pPr marL="0" indent="0">
              <a:buNone/>
            </a:pPr>
            <a:r>
              <a:rPr lang="en-US" sz="2300" dirty="0"/>
              <a:t>        	</a:t>
            </a:r>
            <a:r>
              <a:rPr lang="en-US" sz="2300" dirty="0" err="1"/>
              <a:t>e.printStackTrace</a:t>
            </a:r>
            <a:r>
              <a:rPr lang="en-US" sz="2300" dirty="0"/>
              <a:t>(); </a:t>
            </a:r>
          </a:p>
          <a:p>
            <a:pPr marL="0" indent="0">
              <a:buNone/>
            </a:pPr>
            <a:r>
              <a:rPr lang="en-US" sz="2300" dirty="0"/>
              <a:t>        }</a:t>
            </a:r>
          </a:p>
          <a:p>
            <a:pPr marL="0" indent="0">
              <a:buNone/>
            </a:pPr>
            <a:r>
              <a:rPr lang="en-US" sz="2300" dirty="0"/>
              <a:t>    }</a:t>
            </a:r>
          </a:p>
          <a:p>
            <a:pPr marL="0" indent="0">
              <a:buNone/>
            </a:pPr>
            <a:r>
              <a:rPr lang="en-US" sz="2300" dirty="0"/>
              <a:t>}</a:t>
            </a:r>
          </a:p>
          <a:p>
            <a:pPr marL="0" indent="0">
              <a:buNone/>
            </a:pPr>
            <a:endParaRPr lang="en-US" sz="2300" dirty="0"/>
          </a:p>
          <a:p>
            <a:pPr marL="0" indent="0">
              <a:buNone/>
            </a:pPr>
            <a:r>
              <a:rPr lang="en-US" sz="2300" dirty="0" err="1"/>
              <a:t>ProducerRecord</a:t>
            </a:r>
            <a:r>
              <a:rPr lang="en-US" sz="2300" dirty="0"/>
              <a:t>&lt;String, String&gt; record =</a:t>
            </a:r>
          </a:p>
          <a:p>
            <a:pPr marL="0" indent="0">
              <a:buNone/>
            </a:pPr>
            <a:r>
              <a:rPr lang="en-US" sz="2300" dirty="0" smtClean="0"/>
              <a:t>  new </a:t>
            </a:r>
            <a:r>
              <a:rPr lang="en-US" sz="2300" dirty="0" err="1"/>
              <a:t>ProducerRecord</a:t>
            </a:r>
            <a:r>
              <a:rPr lang="en-US" sz="2300" dirty="0"/>
              <a:t>&lt;&gt;("</a:t>
            </a:r>
            <a:r>
              <a:rPr lang="en-US" sz="2300" dirty="0" err="1"/>
              <a:t>CustomerCountry</a:t>
            </a:r>
            <a:r>
              <a:rPr lang="en-US" sz="2300" dirty="0"/>
              <a:t>", "Biomedical Materials", "USA"); </a:t>
            </a:r>
          </a:p>
          <a:p>
            <a:pPr marL="0" indent="0">
              <a:buNone/>
            </a:pPr>
            <a:r>
              <a:rPr lang="en-US" sz="2300" dirty="0" err="1"/>
              <a:t>producer.send</a:t>
            </a:r>
            <a:r>
              <a:rPr lang="en-US" sz="2300" dirty="0"/>
              <a:t>(record, new </a:t>
            </a:r>
            <a:r>
              <a:rPr lang="en-US" sz="2300" dirty="0" err="1"/>
              <a:t>DemoProducerCallback</a:t>
            </a:r>
            <a:r>
              <a:rPr lang="en-US" sz="2300" dirty="0"/>
              <a:t>()); </a:t>
            </a:r>
          </a:p>
        </p:txBody>
      </p:sp>
      <p:sp>
        <p:nvSpPr>
          <p:cNvPr id="4" name="Footer Placeholder 3"/>
          <p:cNvSpPr>
            <a:spLocks noGrp="1"/>
          </p:cNvSpPr>
          <p:nvPr>
            <p:ph type="ftr" sz="quarter" idx="11"/>
          </p:nvPr>
        </p:nvSpPr>
        <p:spPr/>
        <p:txBody>
          <a:bodyPr/>
          <a:lstStyle/>
          <a:p>
            <a:r>
              <a:rPr lang="en-US" smtClean="0"/>
              <a:t>CS595 Module 08</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69</a:t>
            </a:fld>
            <a:endParaRPr lang="en-US" dirty="0"/>
          </a:p>
        </p:txBody>
      </p:sp>
    </p:spTree>
    <p:extLst>
      <p:ext uri="{BB962C8B-B14F-4D97-AF65-F5344CB8AC3E}">
        <p14:creationId xmlns:p14="http://schemas.microsoft.com/office/powerpoint/2010/main" val="25258130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normAutofit fontScale="90000"/>
          </a:bodyPr>
          <a:lstStyle/>
          <a:p>
            <a:r>
              <a:rPr lang="en-US" dirty="0" smtClean="0"/>
              <a:t>Kafka Architecture </a:t>
            </a:r>
            <a:r>
              <a:rPr lang="en-US" dirty="0"/>
              <a:t/>
            </a:r>
            <a:br>
              <a:rPr lang="en-US" dirty="0"/>
            </a:br>
            <a:r>
              <a:rPr lang="en-US" sz="3600" dirty="0" smtClean="0"/>
              <a:t>Initial Perspective</a:t>
            </a:r>
            <a:endParaRPr lang="en-US" sz="3600" dirty="0"/>
          </a:p>
        </p:txBody>
      </p:sp>
      <p:sp>
        <p:nvSpPr>
          <p:cNvPr id="3" name="Footer Placeholder 2"/>
          <p:cNvSpPr>
            <a:spLocks noGrp="1"/>
          </p:cNvSpPr>
          <p:nvPr>
            <p:ph type="ftr" sz="quarter" idx="11"/>
          </p:nvPr>
        </p:nvSpPr>
        <p:spPr/>
        <p:txBody>
          <a:bodyPr/>
          <a:lstStyle/>
          <a:p>
            <a:r>
              <a:rPr lang="en-US" smtClean="0"/>
              <a:t>CS595 Module 08</a:t>
            </a:r>
            <a:endParaRPr lang="en-US" dirty="0"/>
          </a:p>
        </p:txBody>
      </p:sp>
      <p:sp>
        <p:nvSpPr>
          <p:cNvPr id="4" name="Slide Number Placeholder 3"/>
          <p:cNvSpPr>
            <a:spLocks noGrp="1"/>
          </p:cNvSpPr>
          <p:nvPr>
            <p:ph type="sldNum" sz="quarter" idx="12"/>
          </p:nvPr>
        </p:nvSpPr>
        <p:spPr/>
        <p:txBody>
          <a:bodyPr/>
          <a:lstStyle/>
          <a:p>
            <a:fld id="{9AA7C465-8597-4488-B68C-958448427716}" type="slidenum">
              <a:rPr lang="en-US" smtClean="0"/>
              <a:t>7</a:t>
            </a:fld>
            <a:endParaRPr lang="en-US" dirty="0"/>
          </a:p>
        </p:txBody>
      </p:sp>
      <p:sp>
        <p:nvSpPr>
          <p:cNvPr id="6" name="Rectangle 5"/>
          <p:cNvSpPr/>
          <p:nvPr/>
        </p:nvSpPr>
        <p:spPr>
          <a:xfrm>
            <a:off x="2972561" y="2057400"/>
            <a:ext cx="822960" cy="822960"/>
          </a:xfrm>
          <a:prstGeom prst="rect">
            <a:avLst/>
          </a:prstGeom>
          <a:ln/>
        </p:spPr>
        <p:style>
          <a:lnRef idx="1">
            <a:schemeClr val="accent1"/>
          </a:lnRef>
          <a:fillRef idx="3">
            <a:schemeClr val="accent1"/>
          </a:fillRef>
          <a:effectRef idx="2">
            <a:schemeClr val="accent1"/>
          </a:effectRef>
          <a:fontRef idx="minor">
            <a:schemeClr val="lt1"/>
          </a:fontRef>
        </p:style>
        <p:txBody>
          <a:bodyPr anchor="ctr"/>
          <a:lstStyle/>
          <a:p>
            <a:pPr algn="ctr"/>
            <a:r>
              <a:rPr lang="en-US" dirty="0" smtClean="0"/>
              <a:t>App</a:t>
            </a:r>
            <a:endParaRPr lang="en-US" dirty="0"/>
          </a:p>
        </p:txBody>
      </p:sp>
      <p:sp>
        <p:nvSpPr>
          <p:cNvPr id="7" name="Rectangle 6"/>
          <p:cNvSpPr/>
          <p:nvPr/>
        </p:nvSpPr>
        <p:spPr>
          <a:xfrm>
            <a:off x="4191761" y="2057400"/>
            <a:ext cx="822960" cy="822960"/>
          </a:xfrm>
          <a:prstGeom prst="rect">
            <a:avLst/>
          </a:prstGeom>
          <a:ln/>
        </p:spPr>
        <p:style>
          <a:lnRef idx="1">
            <a:schemeClr val="accent1"/>
          </a:lnRef>
          <a:fillRef idx="3">
            <a:schemeClr val="accent1"/>
          </a:fillRef>
          <a:effectRef idx="2">
            <a:schemeClr val="accent1"/>
          </a:effectRef>
          <a:fontRef idx="minor">
            <a:schemeClr val="lt1"/>
          </a:fontRef>
        </p:style>
        <p:txBody>
          <a:bodyPr anchor="ctr"/>
          <a:lstStyle/>
          <a:p>
            <a:pPr algn="ctr"/>
            <a:r>
              <a:rPr lang="en-US" dirty="0" smtClean="0"/>
              <a:t>App</a:t>
            </a:r>
            <a:endParaRPr lang="en-US" dirty="0"/>
          </a:p>
        </p:txBody>
      </p:sp>
      <p:sp>
        <p:nvSpPr>
          <p:cNvPr id="8" name="Magnetic Disk 7"/>
          <p:cNvSpPr/>
          <p:nvPr/>
        </p:nvSpPr>
        <p:spPr>
          <a:xfrm>
            <a:off x="595121" y="3048000"/>
            <a:ext cx="822960" cy="822960"/>
          </a:xfrm>
          <a:prstGeom prst="flowChartMagneticDisk">
            <a:avLst/>
          </a:prstGeom>
          <a:ln/>
        </p:spPr>
        <p:style>
          <a:lnRef idx="1">
            <a:schemeClr val="accent1"/>
          </a:lnRef>
          <a:fillRef idx="3">
            <a:schemeClr val="accent1"/>
          </a:fillRef>
          <a:effectRef idx="2">
            <a:schemeClr val="accent1"/>
          </a:effectRef>
          <a:fontRef idx="minor">
            <a:schemeClr val="lt1"/>
          </a:fontRef>
        </p:style>
        <p:txBody>
          <a:bodyPr/>
          <a:lstStyle/>
          <a:p>
            <a:pPr algn="ctr"/>
            <a:r>
              <a:rPr lang="en-US" dirty="0" smtClean="0"/>
              <a:t>DB</a:t>
            </a:r>
            <a:endParaRPr lang="en-US" dirty="0"/>
          </a:p>
        </p:txBody>
      </p:sp>
      <p:sp>
        <p:nvSpPr>
          <p:cNvPr id="9" name="Rectangle 8"/>
          <p:cNvSpPr/>
          <p:nvPr/>
        </p:nvSpPr>
        <p:spPr>
          <a:xfrm>
            <a:off x="5334761" y="2057400"/>
            <a:ext cx="822960" cy="822960"/>
          </a:xfrm>
          <a:prstGeom prst="rect">
            <a:avLst/>
          </a:prstGeom>
          <a:ln/>
        </p:spPr>
        <p:style>
          <a:lnRef idx="1">
            <a:schemeClr val="accent1"/>
          </a:lnRef>
          <a:fillRef idx="3">
            <a:schemeClr val="accent1"/>
          </a:fillRef>
          <a:effectRef idx="2">
            <a:schemeClr val="accent1"/>
          </a:effectRef>
          <a:fontRef idx="minor">
            <a:schemeClr val="lt1"/>
          </a:fontRef>
        </p:style>
        <p:txBody>
          <a:bodyPr anchor="ctr"/>
          <a:lstStyle/>
          <a:p>
            <a:pPr algn="ctr"/>
            <a:r>
              <a:rPr lang="en-US" dirty="0" smtClean="0"/>
              <a:t>App</a:t>
            </a:r>
            <a:endParaRPr lang="en-US" dirty="0"/>
          </a:p>
        </p:txBody>
      </p:sp>
      <p:sp>
        <p:nvSpPr>
          <p:cNvPr id="10" name="Magnetic Disk 9"/>
          <p:cNvSpPr/>
          <p:nvPr/>
        </p:nvSpPr>
        <p:spPr>
          <a:xfrm>
            <a:off x="610361" y="4495800"/>
            <a:ext cx="822960" cy="822960"/>
          </a:xfrm>
          <a:prstGeom prst="flowChartMagneticDisk">
            <a:avLst/>
          </a:prstGeom>
          <a:ln/>
        </p:spPr>
        <p:style>
          <a:lnRef idx="1">
            <a:schemeClr val="accent1"/>
          </a:lnRef>
          <a:fillRef idx="3">
            <a:schemeClr val="accent1"/>
          </a:fillRef>
          <a:effectRef idx="2">
            <a:schemeClr val="accent1"/>
          </a:effectRef>
          <a:fontRef idx="minor">
            <a:schemeClr val="lt1"/>
          </a:fontRef>
        </p:style>
        <p:txBody>
          <a:bodyPr/>
          <a:lstStyle/>
          <a:p>
            <a:pPr algn="ctr"/>
            <a:r>
              <a:rPr lang="en-US" dirty="0" smtClean="0"/>
              <a:t>DB</a:t>
            </a:r>
            <a:endParaRPr lang="en-US" dirty="0"/>
          </a:p>
        </p:txBody>
      </p:sp>
      <p:sp>
        <p:nvSpPr>
          <p:cNvPr id="11" name="Rectangle 10"/>
          <p:cNvSpPr/>
          <p:nvPr/>
        </p:nvSpPr>
        <p:spPr>
          <a:xfrm>
            <a:off x="3566921" y="3733800"/>
            <a:ext cx="2057400" cy="822960"/>
          </a:xfrm>
          <a:prstGeom prst="rect">
            <a:avLst/>
          </a:prstGeom>
          <a:ln/>
        </p:spPr>
        <p:style>
          <a:lnRef idx="1">
            <a:schemeClr val="accent4"/>
          </a:lnRef>
          <a:fillRef idx="3">
            <a:schemeClr val="accent4"/>
          </a:fillRef>
          <a:effectRef idx="2">
            <a:schemeClr val="accent4"/>
          </a:effectRef>
          <a:fontRef idx="minor">
            <a:schemeClr val="lt1"/>
          </a:fontRef>
        </p:style>
        <p:txBody>
          <a:bodyPr anchor="ctr"/>
          <a:lstStyle/>
          <a:p>
            <a:pPr algn="ctr"/>
            <a:r>
              <a:rPr lang="en-US" dirty="0" smtClean="0"/>
              <a:t>Kafka Cluster</a:t>
            </a:r>
            <a:endParaRPr lang="en-US" dirty="0"/>
          </a:p>
        </p:txBody>
      </p:sp>
      <p:sp>
        <p:nvSpPr>
          <p:cNvPr id="12" name="Rectangle 11"/>
          <p:cNvSpPr/>
          <p:nvPr/>
        </p:nvSpPr>
        <p:spPr>
          <a:xfrm>
            <a:off x="2957321" y="5273040"/>
            <a:ext cx="822960" cy="822960"/>
          </a:xfrm>
          <a:prstGeom prst="rect">
            <a:avLst/>
          </a:prstGeom>
          <a:ln/>
        </p:spPr>
        <p:style>
          <a:lnRef idx="1">
            <a:schemeClr val="accent1"/>
          </a:lnRef>
          <a:fillRef idx="3">
            <a:schemeClr val="accent1"/>
          </a:fillRef>
          <a:effectRef idx="2">
            <a:schemeClr val="accent1"/>
          </a:effectRef>
          <a:fontRef idx="minor">
            <a:schemeClr val="lt1"/>
          </a:fontRef>
        </p:style>
        <p:txBody>
          <a:bodyPr anchor="ctr"/>
          <a:lstStyle/>
          <a:p>
            <a:pPr algn="ctr"/>
            <a:r>
              <a:rPr lang="en-US" dirty="0" smtClean="0"/>
              <a:t>App</a:t>
            </a:r>
            <a:endParaRPr lang="en-US" dirty="0"/>
          </a:p>
        </p:txBody>
      </p:sp>
      <p:sp>
        <p:nvSpPr>
          <p:cNvPr id="13" name="Rectangle 12"/>
          <p:cNvSpPr/>
          <p:nvPr/>
        </p:nvSpPr>
        <p:spPr>
          <a:xfrm>
            <a:off x="4176521" y="5273040"/>
            <a:ext cx="822960" cy="822960"/>
          </a:xfrm>
          <a:prstGeom prst="rect">
            <a:avLst/>
          </a:prstGeom>
          <a:ln/>
        </p:spPr>
        <p:style>
          <a:lnRef idx="1">
            <a:schemeClr val="accent1"/>
          </a:lnRef>
          <a:fillRef idx="3">
            <a:schemeClr val="accent1"/>
          </a:fillRef>
          <a:effectRef idx="2">
            <a:schemeClr val="accent1"/>
          </a:effectRef>
          <a:fontRef idx="minor">
            <a:schemeClr val="lt1"/>
          </a:fontRef>
        </p:style>
        <p:txBody>
          <a:bodyPr anchor="ctr"/>
          <a:lstStyle/>
          <a:p>
            <a:pPr algn="ctr"/>
            <a:r>
              <a:rPr lang="en-US" dirty="0" smtClean="0"/>
              <a:t>App</a:t>
            </a:r>
            <a:endParaRPr lang="en-US" dirty="0"/>
          </a:p>
        </p:txBody>
      </p:sp>
      <p:sp>
        <p:nvSpPr>
          <p:cNvPr id="14" name="Rectangle 13"/>
          <p:cNvSpPr/>
          <p:nvPr/>
        </p:nvSpPr>
        <p:spPr>
          <a:xfrm>
            <a:off x="5319521" y="5273040"/>
            <a:ext cx="822960" cy="822960"/>
          </a:xfrm>
          <a:prstGeom prst="rect">
            <a:avLst/>
          </a:prstGeom>
          <a:ln/>
        </p:spPr>
        <p:style>
          <a:lnRef idx="1">
            <a:schemeClr val="accent1"/>
          </a:lnRef>
          <a:fillRef idx="3">
            <a:schemeClr val="accent1"/>
          </a:fillRef>
          <a:effectRef idx="2">
            <a:schemeClr val="accent1"/>
          </a:effectRef>
          <a:fontRef idx="minor">
            <a:schemeClr val="lt1"/>
          </a:fontRef>
        </p:style>
        <p:txBody>
          <a:bodyPr anchor="ctr"/>
          <a:lstStyle/>
          <a:p>
            <a:pPr algn="ctr"/>
            <a:r>
              <a:rPr lang="en-US" dirty="0" smtClean="0"/>
              <a:t>App</a:t>
            </a:r>
            <a:endParaRPr lang="en-US" dirty="0"/>
          </a:p>
        </p:txBody>
      </p:sp>
      <p:cxnSp>
        <p:nvCxnSpPr>
          <p:cNvPr id="15" name="Straight Connector 14"/>
          <p:cNvCxnSpPr>
            <a:stCxn id="8" idx="4"/>
            <a:endCxn id="11" idx="1"/>
          </p:cNvCxnSpPr>
          <p:nvPr/>
        </p:nvCxnSpPr>
        <p:spPr>
          <a:xfrm>
            <a:off x="1418081" y="3459480"/>
            <a:ext cx="2148840" cy="685800"/>
          </a:xfrm>
          <a:prstGeom prst="line">
            <a:avLst/>
          </a:prstGeom>
          <a:ln>
            <a:tailEnd type="triangle" w="lg"/>
          </a:ln>
        </p:spPr>
        <p:style>
          <a:lnRef idx="2">
            <a:schemeClr val="accent1"/>
          </a:lnRef>
          <a:fillRef idx="0">
            <a:schemeClr val="accent1"/>
          </a:fillRef>
          <a:effectRef idx="1">
            <a:schemeClr val="accent1"/>
          </a:effectRef>
          <a:fontRef idx="minor">
            <a:schemeClr val="tx1"/>
          </a:fontRef>
        </p:style>
      </p:cxnSp>
      <p:sp>
        <p:nvSpPr>
          <p:cNvPr id="18" name="TextBox 17"/>
          <p:cNvSpPr txBox="1"/>
          <p:nvPr/>
        </p:nvSpPr>
        <p:spPr>
          <a:xfrm>
            <a:off x="1929519" y="3505200"/>
            <a:ext cx="1485002" cy="584776"/>
          </a:xfrm>
          <a:prstGeom prst="rect">
            <a:avLst/>
          </a:prstGeom>
          <a:noFill/>
        </p:spPr>
        <p:txBody>
          <a:bodyPr wrap="none" rtlCol="0">
            <a:spAutoFit/>
          </a:bodyPr>
          <a:lstStyle/>
          <a:p>
            <a:pPr algn="ctr"/>
            <a:r>
              <a:rPr lang="en-US" sz="1600" dirty="0" smtClean="0"/>
              <a:t>New/Changed</a:t>
            </a:r>
          </a:p>
          <a:p>
            <a:pPr algn="ctr"/>
            <a:r>
              <a:rPr lang="en-US" sz="1600" dirty="0" smtClean="0"/>
              <a:t>Record</a:t>
            </a:r>
            <a:endParaRPr lang="en-US" sz="1600" dirty="0"/>
          </a:p>
        </p:txBody>
      </p:sp>
      <p:cxnSp>
        <p:nvCxnSpPr>
          <p:cNvPr id="19" name="Straight Connector 18"/>
          <p:cNvCxnSpPr>
            <a:stCxn id="10" idx="4"/>
            <a:endCxn id="11" idx="1"/>
          </p:cNvCxnSpPr>
          <p:nvPr/>
        </p:nvCxnSpPr>
        <p:spPr>
          <a:xfrm flipV="1">
            <a:off x="1433321" y="4145280"/>
            <a:ext cx="2133600" cy="762000"/>
          </a:xfrm>
          <a:prstGeom prst="line">
            <a:avLst/>
          </a:prstGeom>
          <a:ln>
            <a:tailEnd type="triangle" w="lg"/>
          </a:ln>
        </p:spPr>
        <p:style>
          <a:lnRef idx="2">
            <a:schemeClr val="accent1"/>
          </a:lnRef>
          <a:fillRef idx="0">
            <a:schemeClr val="accent1"/>
          </a:fillRef>
          <a:effectRef idx="1">
            <a:schemeClr val="accent1"/>
          </a:effectRef>
          <a:fontRef idx="minor">
            <a:schemeClr val="tx1"/>
          </a:fontRef>
        </p:style>
      </p:cxnSp>
      <p:sp>
        <p:nvSpPr>
          <p:cNvPr id="22" name="TextBox 21"/>
          <p:cNvSpPr txBox="1"/>
          <p:nvPr/>
        </p:nvSpPr>
        <p:spPr>
          <a:xfrm>
            <a:off x="1890521" y="4267200"/>
            <a:ext cx="1485002" cy="584776"/>
          </a:xfrm>
          <a:prstGeom prst="rect">
            <a:avLst/>
          </a:prstGeom>
          <a:noFill/>
        </p:spPr>
        <p:txBody>
          <a:bodyPr wrap="none" rtlCol="0">
            <a:spAutoFit/>
          </a:bodyPr>
          <a:lstStyle/>
          <a:p>
            <a:pPr algn="ctr"/>
            <a:r>
              <a:rPr lang="en-US" sz="1600" dirty="0" smtClean="0"/>
              <a:t>New/Changed</a:t>
            </a:r>
          </a:p>
          <a:p>
            <a:pPr algn="ctr"/>
            <a:r>
              <a:rPr lang="en-US" sz="1600" dirty="0" smtClean="0"/>
              <a:t>Record</a:t>
            </a:r>
            <a:endParaRPr lang="en-US" sz="1600" dirty="0"/>
          </a:p>
        </p:txBody>
      </p:sp>
      <p:cxnSp>
        <p:nvCxnSpPr>
          <p:cNvPr id="23" name="Straight Connector 22"/>
          <p:cNvCxnSpPr>
            <a:stCxn id="6" idx="2"/>
            <a:endCxn id="11" idx="0"/>
          </p:cNvCxnSpPr>
          <p:nvPr/>
        </p:nvCxnSpPr>
        <p:spPr>
          <a:xfrm>
            <a:off x="3384041" y="2880360"/>
            <a:ext cx="1211580" cy="853440"/>
          </a:xfrm>
          <a:prstGeom prst="line">
            <a:avLst/>
          </a:prstGeom>
          <a:ln>
            <a:tailEnd type="triangle" w="lg"/>
          </a:ln>
        </p:spPr>
        <p:style>
          <a:lnRef idx="2">
            <a:schemeClr val="accent1"/>
          </a:lnRef>
          <a:fillRef idx="0">
            <a:schemeClr val="accent1"/>
          </a:fillRef>
          <a:effectRef idx="1">
            <a:schemeClr val="accent1"/>
          </a:effectRef>
          <a:fontRef idx="minor">
            <a:schemeClr val="tx1"/>
          </a:fontRef>
        </p:style>
      </p:cxnSp>
      <p:cxnSp>
        <p:nvCxnSpPr>
          <p:cNvPr id="27" name="Straight Connector 26"/>
          <p:cNvCxnSpPr>
            <a:stCxn id="7" idx="2"/>
          </p:cNvCxnSpPr>
          <p:nvPr/>
        </p:nvCxnSpPr>
        <p:spPr>
          <a:xfrm flipH="1">
            <a:off x="4580381" y="2880360"/>
            <a:ext cx="22860" cy="868680"/>
          </a:xfrm>
          <a:prstGeom prst="line">
            <a:avLst/>
          </a:prstGeom>
          <a:ln>
            <a:tailEnd type="triangle" w="lg"/>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a:stCxn id="9" idx="2"/>
            <a:endCxn id="11" idx="0"/>
          </p:cNvCxnSpPr>
          <p:nvPr/>
        </p:nvCxnSpPr>
        <p:spPr>
          <a:xfrm flipH="1">
            <a:off x="4595621" y="2880360"/>
            <a:ext cx="1150620" cy="853440"/>
          </a:xfrm>
          <a:prstGeom prst="line">
            <a:avLst/>
          </a:prstGeom>
          <a:ln>
            <a:tailEnd type="triangle" w="lg"/>
          </a:ln>
        </p:spPr>
        <p:style>
          <a:lnRef idx="2">
            <a:schemeClr val="accent1"/>
          </a:lnRef>
          <a:fillRef idx="0">
            <a:schemeClr val="accent1"/>
          </a:fillRef>
          <a:effectRef idx="1">
            <a:schemeClr val="accent1"/>
          </a:effectRef>
          <a:fontRef idx="minor">
            <a:schemeClr val="tx1"/>
          </a:fontRef>
        </p:style>
      </p:cxnSp>
      <p:cxnSp>
        <p:nvCxnSpPr>
          <p:cNvPr id="33" name="Straight Connector 32"/>
          <p:cNvCxnSpPr>
            <a:stCxn id="11" idx="2"/>
            <a:endCxn id="12" idx="0"/>
          </p:cNvCxnSpPr>
          <p:nvPr/>
        </p:nvCxnSpPr>
        <p:spPr>
          <a:xfrm flipH="1">
            <a:off x="3368801" y="4556760"/>
            <a:ext cx="1226820" cy="716280"/>
          </a:xfrm>
          <a:prstGeom prst="line">
            <a:avLst/>
          </a:prstGeom>
          <a:ln>
            <a:tailEnd type="triangle" w="lg"/>
          </a:ln>
        </p:spPr>
        <p:style>
          <a:lnRef idx="2">
            <a:schemeClr val="accent1"/>
          </a:lnRef>
          <a:fillRef idx="0">
            <a:schemeClr val="accent1"/>
          </a:fillRef>
          <a:effectRef idx="1">
            <a:schemeClr val="accent1"/>
          </a:effectRef>
          <a:fontRef idx="minor">
            <a:schemeClr val="tx1"/>
          </a:fontRef>
        </p:style>
      </p:cxnSp>
      <p:cxnSp>
        <p:nvCxnSpPr>
          <p:cNvPr id="36" name="Straight Connector 35"/>
          <p:cNvCxnSpPr>
            <a:stCxn id="11" idx="2"/>
          </p:cNvCxnSpPr>
          <p:nvPr/>
        </p:nvCxnSpPr>
        <p:spPr>
          <a:xfrm>
            <a:off x="4595621" y="4556760"/>
            <a:ext cx="38100" cy="731520"/>
          </a:xfrm>
          <a:prstGeom prst="line">
            <a:avLst/>
          </a:prstGeom>
          <a:ln>
            <a:tailEnd type="triangle" w="lg"/>
          </a:ln>
        </p:spPr>
        <p:style>
          <a:lnRef idx="2">
            <a:schemeClr val="accent1"/>
          </a:lnRef>
          <a:fillRef idx="0">
            <a:schemeClr val="accent1"/>
          </a:fillRef>
          <a:effectRef idx="1">
            <a:schemeClr val="accent1"/>
          </a:effectRef>
          <a:fontRef idx="minor">
            <a:schemeClr val="tx1"/>
          </a:fontRef>
        </p:style>
      </p:cxnSp>
      <p:cxnSp>
        <p:nvCxnSpPr>
          <p:cNvPr id="39" name="Straight Connector 38"/>
          <p:cNvCxnSpPr>
            <a:stCxn id="11" idx="2"/>
            <a:endCxn id="14" idx="0"/>
          </p:cNvCxnSpPr>
          <p:nvPr/>
        </p:nvCxnSpPr>
        <p:spPr>
          <a:xfrm>
            <a:off x="4595621" y="4556760"/>
            <a:ext cx="1135380" cy="716280"/>
          </a:xfrm>
          <a:prstGeom prst="line">
            <a:avLst/>
          </a:prstGeom>
          <a:ln>
            <a:tailEnd type="triangle" w="lg"/>
          </a:ln>
        </p:spPr>
        <p:style>
          <a:lnRef idx="2">
            <a:schemeClr val="accent1"/>
          </a:lnRef>
          <a:fillRef idx="0">
            <a:schemeClr val="accent1"/>
          </a:fillRef>
          <a:effectRef idx="1">
            <a:schemeClr val="accent1"/>
          </a:effectRef>
          <a:fontRef idx="minor">
            <a:schemeClr val="tx1"/>
          </a:fontRef>
        </p:style>
      </p:cxnSp>
      <p:sp>
        <p:nvSpPr>
          <p:cNvPr id="42" name="TextBox 41"/>
          <p:cNvSpPr txBox="1"/>
          <p:nvPr/>
        </p:nvSpPr>
        <p:spPr>
          <a:xfrm>
            <a:off x="3820591" y="2971800"/>
            <a:ext cx="1526880" cy="584776"/>
          </a:xfrm>
          <a:prstGeom prst="rect">
            <a:avLst/>
          </a:prstGeom>
          <a:noFill/>
        </p:spPr>
        <p:txBody>
          <a:bodyPr wrap="none" rtlCol="0">
            <a:spAutoFit/>
          </a:bodyPr>
          <a:lstStyle/>
          <a:p>
            <a:pPr algn="ctr"/>
            <a:r>
              <a:rPr lang="en-US" sz="1600" dirty="0" smtClean="0"/>
              <a:t>Messages</a:t>
            </a:r>
          </a:p>
          <a:p>
            <a:pPr algn="ctr"/>
            <a:r>
              <a:rPr lang="en-US" sz="1600" dirty="0" smtClean="0"/>
              <a:t>Send to Topics</a:t>
            </a:r>
          </a:p>
        </p:txBody>
      </p:sp>
      <p:sp>
        <p:nvSpPr>
          <p:cNvPr id="43" name="TextBox 42"/>
          <p:cNvSpPr txBox="1"/>
          <p:nvPr/>
        </p:nvSpPr>
        <p:spPr>
          <a:xfrm>
            <a:off x="3743557" y="4596824"/>
            <a:ext cx="1777450" cy="584776"/>
          </a:xfrm>
          <a:prstGeom prst="rect">
            <a:avLst/>
          </a:prstGeom>
          <a:noFill/>
        </p:spPr>
        <p:txBody>
          <a:bodyPr wrap="none" rtlCol="0">
            <a:spAutoFit/>
          </a:bodyPr>
          <a:lstStyle/>
          <a:p>
            <a:pPr algn="ctr"/>
            <a:r>
              <a:rPr lang="en-US" sz="1600" dirty="0" smtClean="0"/>
              <a:t>Messages</a:t>
            </a:r>
          </a:p>
          <a:p>
            <a:pPr algn="ctr"/>
            <a:r>
              <a:rPr lang="en-US" sz="1600" dirty="0" smtClean="0"/>
              <a:t>Read from Topics</a:t>
            </a:r>
          </a:p>
        </p:txBody>
      </p:sp>
      <p:sp>
        <p:nvSpPr>
          <p:cNvPr id="44" name="TextBox 43"/>
          <p:cNvSpPr txBox="1"/>
          <p:nvPr/>
        </p:nvSpPr>
        <p:spPr>
          <a:xfrm>
            <a:off x="3929027" y="6248400"/>
            <a:ext cx="1370387" cy="584776"/>
          </a:xfrm>
          <a:prstGeom prst="rect">
            <a:avLst/>
          </a:prstGeom>
          <a:noFill/>
        </p:spPr>
        <p:txBody>
          <a:bodyPr wrap="none" rtlCol="0">
            <a:spAutoFit/>
          </a:bodyPr>
          <a:lstStyle/>
          <a:p>
            <a:pPr algn="ctr"/>
            <a:r>
              <a:rPr lang="en-US" sz="1600" dirty="0" smtClean="0"/>
              <a:t>Subscribers</a:t>
            </a:r>
          </a:p>
          <a:p>
            <a:pPr algn="ctr"/>
            <a:r>
              <a:rPr lang="en-US" sz="1600" dirty="0" smtClean="0"/>
              <a:t>(Consumers)</a:t>
            </a:r>
          </a:p>
        </p:txBody>
      </p:sp>
      <p:sp>
        <p:nvSpPr>
          <p:cNvPr id="45" name="TextBox 44"/>
          <p:cNvSpPr txBox="1"/>
          <p:nvPr/>
        </p:nvSpPr>
        <p:spPr>
          <a:xfrm>
            <a:off x="4006093" y="1447800"/>
            <a:ext cx="1256474" cy="584776"/>
          </a:xfrm>
          <a:prstGeom prst="rect">
            <a:avLst/>
          </a:prstGeom>
          <a:noFill/>
        </p:spPr>
        <p:txBody>
          <a:bodyPr wrap="none" rtlCol="0">
            <a:spAutoFit/>
          </a:bodyPr>
          <a:lstStyle/>
          <a:p>
            <a:pPr algn="ctr"/>
            <a:r>
              <a:rPr lang="en-US" sz="1600" dirty="0" smtClean="0"/>
              <a:t>Publishers</a:t>
            </a:r>
          </a:p>
          <a:p>
            <a:pPr algn="ctr"/>
            <a:r>
              <a:rPr lang="en-US" sz="1600" dirty="0" smtClean="0"/>
              <a:t>(Producers)</a:t>
            </a:r>
          </a:p>
        </p:txBody>
      </p:sp>
      <p:sp>
        <p:nvSpPr>
          <p:cNvPr id="46" name="Rectangle 45"/>
          <p:cNvSpPr/>
          <p:nvPr/>
        </p:nvSpPr>
        <p:spPr>
          <a:xfrm>
            <a:off x="1433321" y="3276600"/>
            <a:ext cx="365760" cy="441960"/>
          </a:xfrm>
          <a:prstGeom prst="rect">
            <a:avLst/>
          </a:prstGeom>
          <a:ln/>
        </p:spPr>
        <p:style>
          <a:lnRef idx="0">
            <a:schemeClr val="accent2"/>
          </a:lnRef>
          <a:fillRef idx="3">
            <a:schemeClr val="accent2"/>
          </a:fillRef>
          <a:effectRef idx="3">
            <a:schemeClr val="accent2"/>
          </a:effectRef>
          <a:fontRef idx="minor">
            <a:schemeClr val="lt1"/>
          </a:fontRef>
        </p:style>
        <p:txBody>
          <a:bodyPr anchor="ctr"/>
          <a:lstStyle/>
          <a:p>
            <a:pPr algn="ctr"/>
            <a:endParaRPr lang="en-US" dirty="0"/>
          </a:p>
        </p:txBody>
      </p:sp>
      <p:sp>
        <p:nvSpPr>
          <p:cNvPr id="48" name="Rectangle 47"/>
          <p:cNvSpPr/>
          <p:nvPr/>
        </p:nvSpPr>
        <p:spPr>
          <a:xfrm>
            <a:off x="1433321" y="4648200"/>
            <a:ext cx="365760" cy="441960"/>
          </a:xfrm>
          <a:prstGeom prst="rect">
            <a:avLst/>
          </a:prstGeom>
          <a:ln/>
        </p:spPr>
        <p:style>
          <a:lnRef idx="0">
            <a:schemeClr val="accent2"/>
          </a:lnRef>
          <a:fillRef idx="3">
            <a:schemeClr val="accent2"/>
          </a:fillRef>
          <a:effectRef idx="3">
            <a:schemeClr val="accent2"/>
          </a:effectRef>
          <a:fontRef idx="minor">
            <a:schemeClr val="lt1"/>
          </a:fontRef>
        </p:style>
        <p:txBody>
          <a:bodyPr anchor="ctr"/>
          <a:lstStyle/>
          <a:p>
            <a:pPr algn="ctr"/>
            <a:endParaRPr lang="en-US" dirty="0"/>
          </a:p>
        </p:txBody>
      </p:sp>
      <p:sp>
        <p:nvSpPr>
          <p:cNvPr id="49" name="TextBox 48"/>
          <p:cNvSpPr txBox="1"/>
          <p:nvPr/>
        </p:nvSpPr>
        <p:spPr>
          <a:xfrm>
            <a:off x="1037589" y="2709446"/>
            <a:ext cx="1233932" cy="338554"/>
          </a:xfrm>
          <a:prstGeom prst="rect">
            <a:avLst/>
          </a:prstGeom>
          <a:noFill/>
        </p:spPr>
        <p:txBody>
          <a:bodyPr wrap="none" rtlCol="0">
            <a:spAutoFit/>
          </a:bodyPr>
          <a:lstStyle/>
          <a:p>
            <a:pPr algn="ctr"/>
            <a:r>
              <a:rPr lang="en-US" sz="1600" dirty="0" smtClean="0"/>
              <a:t>Connectors</a:t>
            </a:r>
          </a:p>
        </p:txBody>
      </p:sp>
      <p:sp>
        <p:nvSpPr>
          <p:cNvPr id="51" name="Rectangle 50"/>
          <p:cNvSpPr/>
          <p:nvPr/>
        </p:nvSpPr>
        <p:spPr>
          <a:xfrm>
            <a:off x="6691121" y="3733800"/>
            <a:ext cx="822960" cy="822960"/>
          </a:xfrm>
          <a:prstGeom prst="rect">
            <a:avLst/>
          </a:prstGeom>
          <a:ln/>
        </p:spPr>
        <p:style>
          <a:lnRef idx="1">
            <a:schemeClr val="accent1"/>
          </a:lnRef>
          <a:fillRef idx="3">
            <a:schemeClr val="accent1"/>
          </a:fillRef>
          <a:effectRef idx="2">
            <a:schemeClr val="accent1"/>
          </a:effectRef>
          <a:fontRef idx="minor">
            <a:schemeClr val="lt1"/>
          </a:fontRef>
        </p:style>
        <p:txBody>
          <a:bodyPr anchor="ctr"/>
          <a:lstStyle/>
          <a:p>
            <a:pPr algn="ctr"/>
            <a:r>
              <a:rPr lang="en-US" dirty="0" smtClean="0"/>
              <a:t>App</a:t>
            </a:r>
            <a:endParaRPr lang="en-US" dirty="0"/>
          </a:p>
        </p:txBody>
      </p:sp>
      <p:sp>
        <p:nvSpPr>
          <p:cNvPr id="52" name="Curved Left Arrow 51"/>
          <p:cNvSpPr/>
          <p:nvPr/>
        </p:nvSpPr>
        <p:spPr>
          <a:xfrm>
            <a:off x="5624321" y="3796000"/>
            <a:ext cx="1061305" cy="822960"/>
          </a:xfrm>
          <a:prstGeom prst="curvedLeftArrow">
            <a:avLst>
              <a:gd name="adj1" fmla="val 9263"/>
              <a:gd name="adj2" fmla="val 50000"/>
              <a:gd name="adj3" fmla="val 25000"/>
            </a:avLst>
          </a:prstGeom>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53" name="TextBox 52"/>
          <p:cNvSpPr txBox="1"/>
          <p:nvPr/>
        </p:nvSpPr>
        <p:spPr>
          <a:xfrm>
            <a:off x="7780712" y="3886200"/>
            <a:ext cx="1210888" cy="584776"/>
          </a:xfrm>
          <a:prstGeom prst="rect">
            <a:avLst/>
          </a:prstGeom>
          <a:noFill/>
        </p:spPr>
        <p:txBody>
          <a:bodyPr wrap="none" rtlCol="0">
            <a:spAutoFit/>
          </a:bodyPr>
          <a:lstStyle/>
          <a:p>
            <a:pPr algn="ctr"/>
            <a:r>
              <a:rPr lang="en-US" sz="1600" dirty="0" smtClean="0"/>
              <a:t>Stream</a:t>
            </a:r>
          </a:p>
          <a:p>
            <a:pPr algn="ctr"/>
            <a:r>
              <a:rPr lang="en-US" sz="1600" dirty="0" smtClean="0"/>
              <a:t>Processors</a:t>
            </a:r>
          </a:p>
        </p:txBody>
      </p:sp>
    </p:spTree>
    <p:extLst>
      <p:ext uri="{BB962C8B-B14F-4D97-AF65-F5344CB8AC3E}">
        <p14:creationId xmlns:p14="http://schemas.microsoft.com/office/powerpoint/2010/main" val="51204442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kern="0" spc="0" dirty="0">
                <a:solidFill>
                  <a:srgbClr val="D2533C"/>
                </a:solidFill>
              </a:rPr>
              <a:t>Kafka Producer</a:t>
            </a:r>
            <a:br>
              <a:rPr lang="en-US" sz="3200" kern="0" spc="0" dirty="0">
                <a:solidFill>
                  <a:srgbClr val="D2533C"/>
                </a:solidFill>
              </a:rPr>
            </a:br>
            <a:r>
              <a:rPr lang="en-US" sz="2500" kern="0" spc="0" dirty="0">
                <a:solidFill>
                  <a:srgbClr val="D2533C"/>
                </a:solidFill>
              </a:rPr>
              <a:t>Phase 3—Sending one or more messages to brokers</a:t>
            </a:r>
            <a:endParaRPr lang="en-US" dirty="0"/>
          </a:p>
        </p:txBody>
      </p:sp>
      <p:sp>
        <p:nvSpPr>
          <p:cNvPr id="3" name="Content Placeholder 2"/>
          <p:cNvSpPr>
            <a:spLocks noGrp="1"/>
          </p:cNvSpPr>
          <p:nvPr>
            <p:ph idx="1"/>
          </p:nvPr>
        </p:nvSpPr>
        <p:spPr/>
        <p:txBody>
          <a:bodyPr>
            <a:normAutofit/>
          </a:bodyPr>
          <a:lstStyle/>
          <a:p>
            <a:r>
              <a:rPr lang="en-US" dirty="0"/>
              <a:t>Batching is one of the big drivers of </a:t>
            </a:r>
            <a:r>
              <a:rPr lang="en-US" dirty="0" smtClean="0"/>
              <a:t>efficiency in Kafka</a:t>
            </a:r>
          </a:p>
          <a:p>
            <a:r>
              <a:rPr lang="en-US" dirty="0"/>
              <a:t>A</a:t>
            </a:r>
            <a:r>
              <a:rPr lang="en-US" dirty="0" smtClean="0"/>
              <a:t>nd </a:t>
            </a:r>
            <a:r>
              <a:rPr lang="en-US" dirty="0"/>
              <a:t>to enable batching the Kafka producer will attempt to accumulate data in memory and to send </a:t>
            </a:r>
            <a:r>
              <a:rPr lang="en-US" dirty="0" smtClean="0"/>
              <a:t>larger </a:t>
            </a:r>
            <a:r>
              <a:rPr lang="en-US" dirty="0"/>
              <a:t>batches in a single </a:t>
            </a:r>
            <a:r>
              <a:rPr lang="en-US" dirty="0" smtClean="0"/>
              <a:t>request</a:t>
            </a:r>
          </a:p>
          <a:p>
            <a:r>
              <a:rPr lang="en-US" dirty="0" smtClean="0"/>
              <a:t>The </a:t>
            </a:r>
            <a:r>
              <a:rPr lang="en-US" dirty="0"/>
              <a:t>batching can be configured to accumulate no more than a fixed number of messages and to wait no longer than some fixed latency bound (say 64k or 10 </a:t>
            </a:r>
            <a:r>
              <a:rPr lang="en-US" dirty="0" err="1" smtClean="0"/>
              <a:t>ms.</a:t>
            </a:r>
            <a:r>
              <a:rPr lang="en-US" dirty="0" smtClean="0"/>
              <a:t>)</a:t>
            </a:r>
          </a:p>
          <a:p>
            <a:r>
              <a:rPr lang="en-US" dirty="0" smtClean="0"/>
              <a:t>This </a:t>
            </a:r>
            <a:r>
              <a:rPr lang="en-US" dirty="0"/>
              <a:t>allows the accumulation of more bytes to send, and few larger I/O operations on the </a:t>
            </a:r>
            <a:r>
              <a:rPr lang="en-US" dirty="0" smtClean="0"/>
              <a:t>servers</a:t>
            </a:r>
          </a:p>
          <a:p>
            <a:r>
              <a:rPr lang="en-US" dirty="0"/>
              <a:t>B</a:t>
            </a:r>
            <a:r>
              <a:rPr lang="en-US" dirty="0" smtClean="0"/>
              <a:t>uffering </a:t>
            </a:r>
            <a:r>
              <a:rPr lang="en-US" dirty="0"/>
              <a:t>is configurable and gives a mechanism to trade off a small amount of </a:t>
            </a:r>
            <a:r>
              <a:rPr lang="en-US" dirty="0" smtClean="0"/>
              <a:t>added latency </a:t>
            </a:r>
            <a:r>
              <a:rPr lang="en-US" dirty="0"/>
              <a:t>for better </a:t>
            </a:r>
            <a:r>
              <a:rPr lang="en-US" dirty="0" smtClean="0"/>
              <a:t>throughput</a:t>
            </a:r>
            <a:endParaRPr lang="en-US" dirty="0"/>
          </a:p>
        </p:txBody>
      </p:sp>
      <p:sp>
        <p:nvSpPr>
          <p:cNvPr id="4" name="Footer Placeholder 3"/>
          <p:cNvSpPr>
            <a:spLocks noGrp="1"/>
          </p:cNvSpPr>
          <p:nvPr>
            <p:ph type="ftr" sz="quarter" idx="11"/>
          </p:nvPr>
        </p:nvSpPr>
        <p:spPr/>
        <p:txBody>
          <a:bodyPr/>
          <a:lstStyle/>
          <a:p>
            <a:r>
              <a:rPr lang="en-US" smtClean="0"/>
              <a:t>CS595 Module 08</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70</a:t>
            </a:fld>
            <a:endParaRPr lang="en-US" dirty="0"/>
          </a:p>
        </p:txBody>
      </p:sp>
    </p:spTree>
    <p:extLst>
      <p:ext uri="{BB962C8B-B14F-4D97-AF65-F5344CB8AC3E}">
        <p14:creationId xmlns:p14="http://schemas.microsoft.com/office/powerpoint/2010/main" val="132956793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kern="0" spc="0" dirty="0">
                <a:solidFill>
                  <a:srgbClr val="D2533C"/>
                </a:solidFill>
              </a:rPr>
              <a:t>Kafka Producer</a:t>
            </a:r>
            <a:br>
              <a:rPr lang="en-US" sz="3200" kern="0" spc="0" dirty="0">
                <a:solidFill>
                  <a:srgbClr val="D2533C"/>
                </a:solidFill>
              </a:rPr>
            </a:br>
            <a:r>
              <a:rPr lang="en-US" sz="2500" kern="0" spc="0" dirty="0">
                <a:solidFill>
                  <a:srgbClr val="D2533C"/>
                </a:solidFill>
              </a:rPr>
              <a:t>Phase 4</a:t>
            </a:r>
            <a:r>
              <a:rPr lang="en-US" sz="2500" kern="0" spc="0" dirty="0" smtClean="0">
                <a:solidFill>
                  <a:srgbClr val="D2533C"/>
                </a:solidFill>
              </a:rPr>
              <a:t>—Closing the producer to release any resources</a:t>
            </a:r>
            <a:endParaRPr lang="en-US" dirty="0"/>
          </a:p>
        </p:txBody>
      </p:sp>
      <p:sp>
        <p:nvSpPr>
          <p:cNvPr id="3" name="Content Placeholder 2"/>
          <p:cNvSpPr>
            <a:spLocks noGrp="1"/>
          </p:cNvSpPr>
          <p:nvPr>
            <p:ph idx="1"/>
          </p:nvPr>
        </p:nvSpPr>
        <p:spPr/>
        <p:txBody>
          <a:bodyPr/>
          <a:lstStyle/>
          <a:p>
            <a:r>
              <a:rPr lang="en-US" dirty="0"/>
              <a:t>The producer </a:t>
            </a:r>
            <a:r>
              <a:rPr lang="en-US" dirty="0" smtClean="0"/>
              <a:t>has a pool </a:t>
            </a:r>
            <a:r>
              <a:rPr lang="en-US" dirty="0"/>
              <a:t>of buffer space </a:t>
            </a:r>
            <a:r>
              <a:rPr lang="en-US" dirty="0" smtClean="0"/>
              <a:t>to holds records and a </a:t>
            </a:r>
            <a:r>
              <a:rPr lang="en-US" dirty="0"/>
              <a:t>background </a:t>
            </a:r>
            <a:r>
              <a:rPr lang="en-US" dirty="0" smtClean="0"/>
              <a:t>thread for transmitting records </a:t>
            </a:r>
          </a:p>
          <a:p>
            <a:r>
              <a:rPr lang="en-US" dirty="0" smtClean="0"/>
              <a:t>Failure </a:t>
            </a:r>
            <a:r>
              <a:rPr lang="en-US" dirty="0"/>
              <a:t>to close the producer after use will leak these </a:t>
            </a:r>
            <a:r>
              <a:rPr lang="en-US" dirty="0" smtClean="0"/>
              <a:t>resources</a:t>
            </a:r>
          </a:p>
          <a:p>
            <a:endParaRPr lang="en-US" dirty="0"/>
          </a:p>
          <a:p>
            <a:pPr marL="0" indent="0">
              <a:buNone/>
            </a:pPr>
            <a:r>
              <a:rPr lang="en-US" dirty="0" err="1"/>
              <a:t>producer.close</a:t>
            </a:r>
            <a:r>
              <a:rPr lang="en-US" dirty="0"/>
              <a:t>();</a:t>
            </a:r>
          </a:p>
        </p:txBody>
      </p:sp>
      <p:sp>
        <p:nvSpPr>
          <p:cNvPr id="4" name="Footer Placeholder 3"/>
          <p:cNvSpPr>
            <a:spLocks noGrp="1"/>
          </p:cNvSpPr>
          <p:nvPr>
            <p:ph type="ftr" sz="quarter" idx="11"/>
          </p:nvPr>
        </p:nvSpPr>
        <p:spPr/>
        <p:txBody>
          <a:bodyPr/>
          <a:lstStyle/>
          <a:p>
            <a:r>
              <a:rPr lang="en-US" smtClean="0"/>
              <a:t>CS595 Module 08</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71</a:t>
            </a:fld>
            <a:endParaRPr lang="en-US" dirty="0"/>
          </a:p>
        </p:txBody>
      </p:sp>
    </p:spTree>
    <p:extLst>
      <p:ext uri="{BB962C8B-B14F-4D97-AF65-F5344CB8AC3E}">
        <p14:creationId xmlns:p14="http://schemas.microsoft.com/office/powerpoint/2010/main" val="133180812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kern="0" spc="0" dirty="0" smtClean="0">
                <a:solidFill>
                  <a:srgbClr val="D2533C"/>
                </a:solidFill>
              </a:rPr>
              <a:t>Kafka Consumer</a:t>
            </a:r>
            <a:r>
              <a:rPr lang="en-US" sz="3200" kern="0" spc="0" dirty="0">
                <a:solidFill>
                  <a:srgbClr val="D2533C"/>
                </a:solidFill>
              </a:rPr>
              <a:t/>
            </a:r>
            <a:br>
              <a:rPr lang="en-US" sz="3200" kern="0" spc="0" dirty="0">
                <a:solidFill>
                  <a:srgbClr val="D2533C"/>
                </a:solidFill>
              </a:rPr>
            </a:br>
            <a:r>
              <a:rPr lang="en-US" sz="2500" kern="0" spc="0" dirty="0" smtClean="0">
                <a:solidFill>
                  <a:srgbClr val="D2533C"/>
                </a:solidFill>
              </a:rPr>
              <a:t>Overview</a:t>
            </a:r>
            <a:endParaRPr lang="en-US" dirty="0"/>
          </a:p>
        </p:txBody>
      </p:sp>
      <p:sp>
        <p:nvSpPr>
          <p:cNvPr id="3" name="Content Placeholder 2"/>
          <p:cNvSpPr>
            <a:spLocks noGrp="1"/>
          </p:cNvSpPr>
          <p:nvPr>
            <p:ph idx="1"/>
          </p:nvPr>
        </p:nvSpPr>
        <p:spPr/>
        <p:txBody>
          <a:bodyPr/>
          <a:lstStyle/>
          <a:p>
            <a:r>
              <a:rPr lang="en-US" dirty="0" smtClean="0"/>
              <a:t>The </a:t>
            </a:r>
            <a:r>
              <a:rPr lang="en-US" dirty="0"/>
              <a:t>example shows the four principle phases of a Kafka </a:t>
            </a:r>
            <a:r>
              <a:rPr lang="en-US" dirty="0" smtClean="0"/>
              <a:t>consumer’s lifecycle</a:t>
            </a:r>
            <a:endParaRPr lang="en-US" dirty="0"/>
          </a:p>
          <a:p>
            <a:pPr marL="731520" lvl="1" indent="-457200">
              <a:buFont typeface="+mj-lt"/>
              <a:buAutoNum type="arabicPeriod"/>
            </a:pPr>
            <a:r>
              <a:rPr lang="en-US" dirty="0"/>
              <a:t>Setting the operating configuration of </a:t>
            </a:r>
            <a:r>
              <a:rPr lang="en-US" dirty="0" smtClean="0"/>
              <a:t>the consumer </a:t>
            </a:r>
            <a:endParaRPr lang="en-US" dirty="0"/>
          </a:p>
          <a:p>
            <a:pPr marL="731520" lvl="1" indent="-457200">
              <a:buFont typeface="+mj-lt"/>
              <a:buAutoNum type="arabicPeriod"/>
            </a:pPr>
            <a:r>
              <a:rPr lang="en-US" dirty="0"/>
              <a:t>Creating the </a:t>
            </a:r>
            <a:r>
              <a:rPr lang="en-US" dirty="0" smtClean="0"/>
              <a:t>consumer</a:t>
            </a:r>
            <a:endParaRPr lang="en-US" dirty="0"/>
          </a:p>
          <a:p>
            <a:pPr marL="731520" lvl="1" indent="-457200">
              <a:buFont typeface="+mj-lt"/>
              <a:buAutoNum type="arabicPeriod"/>
            </a:pPr>
            <a:r>
              <a:rPr lang="en-US" dirty="0" smtClean="0"/>
              <a:t>Subscribing to one or more topics</a:t>
            </a:r>
            <a:endParaRPr lang="en-US" dirty="0"/>
          </a:p>
          <a:p>
            <a:pPr marL="731520" lvl="1" indent="-457200">
              <a:buFont typeface="+mj-lt"/>
              <a:buAutoNum type="arabicPeriod"/>
            </a:pPr>
            <a:r>
              <a:rPr lang="en-US" dirty="0" smtClean="0"/>
              <a:t>Polling for messages from subscribed to topics</a:t>
            </a:r>
          </a:p>
          <a:p>
            <a:pPr marL="731520" lvl="1" indent="-457200">
              <a:buFont typeface="+mj-lt"/>
              <a:buAutoNum type="arabicPeriod"/>
            </a:pPr>
            <a:r>
              <a:rPr lang="en-US" dirty="0"/>
              <a:t>Closing the </a:t>
            </a:r>
            <a:r>
              <a:rPr lang="en-US" dirty="0" smtClean="0"/>
              <a:t>consumer to </a:t>
            </a:r>
            <a:r>
              <a:rPr lang="en-US" dirty="0"/>
              <a:t>release any resources</a:t>
            </a:r>
          </a:p>
          <a:p>
            <a:pPr marL="731520" lvl="1" indent="-457200">
              <a:buFont typeface="+mj-lt"/>
              <a:buAutoNum type="arabicPeriod"/>
            </a:pPr>
            <a:endParaRPr lang="en-US" dirty="0" smtClean="0"/>
          </a:p>
          <a:p>
            <a:pPr marL="731520" lvl="1" indent="-457200">
              <a:buFont typeface="+mj-lt"/>
              <a:buAutoNum type="arabicPeriod"/>
            </a:pPr>
            <a:endParaRPr lang="en-US" dirty="0"/>
          </a:p>
          <a:p>
            <a:endParaRPr lang="en-US" dirty="0"/>
          </a:p>
        </p:txBody>
      </p:sp>
      <p:sp>
        <p:nvSpPr>
          <p:cNvPr id="4" name="Footer Placeholder 3"/>
          <p:cNvSpPr>
            <a:spLocks noGrp="1"/>
          </p:cNvSpPr>
          <p:nvPr>
            <p:ph type="ftr" sz="quarter" idx="11"/>
          </p:nvPr>
        </p:nvSpPr>
        <p:spPr/>
        <p:txBody>
          <a:bodyPr/>
          <a:lstStyle/>
          <a:p>
            <a:r>
              <a:rPr lang="en-US" smtClean="0"/>
              <a:t>CS595 Module 08</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72</a:t>
            </a:fld>
            <a:endParaRPr lang="en-US" dirty="0"/>
          </a:p>
        </p:txBody>
      </p:sp>
    </p:spTree>
    <p:extLst>
      <p:ext uri="{BB962C8B-B14F-4D97-AF65-F5344CB8AC3E}">
        <p14:creationId xmlns:p14="http://schemas.microsoft.com/office/powerpoint/2010/main" val="128463874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200" kern="0" spc="0" dirty="0">
                <a:solidFill>
                  <a:srgbClr val="D2533C"/>
                </a:solidFill>
              </a:rPr>
              <a:t>Kafka </a:t>
            </a:r>
            <a:r>
              <a:rPr lang="en-US" sz="3200" kern="0" spc="0" dirty="0" smtClean="0">
                <a:solidFill>
                  <a:srgbClr val="D2533C"/>
                </a:solidFill>
              </a:rPr>
              <a:t>Consumer</a:t>
            </a:r>
            <a:r>
              <a:rPr lang="en-US" sz="3200" kern="0" spc="0" dirty="0">
                <a:solidFill>
                  <a:srgbClr val="D2533C"/>
                </a:solidFill>
              </a:rPr>
              <a:t/>
            </a:r>
            <a:br>
              <a:rPr lang="en-US" sz="3200" kern="0" spc="0" dirty="0">
                <a:solidFill>
                  <a:srgbClr val="D2533C"/>
                </a:solidFill>
              </a:rPr>
            </a:br>
            <a:r>
              <a:rPr lang="en-US" sz="2500" kern="0" spc="0" dirty="0">
                <a:solidFill>
                  <a:srgbClr val="D2533C"/>
                </a:solidFill>
              </a:rPr>
              <a:t>Phase </a:t>
            </a:r>
            <a:r>
              <a:rPr lang="en-US" sz="2500" kern="0" spc="0" dirty="0" smtClean="0">
                <a:solidFill>
                  <a:srgbClr val="D2533C"/>
                </a:solidFill>
              </a:rPr>
              <a:t>1—Setting the operating configuration of the consumer</a:t>
            </a:r>
            <a:endParaRPr lang="en-US" dirty="0"/>
          </a:p>
        </p:txBody>
      </p:sp>
      <p:sp>
        <p:nvSpPr>
          <p:cNvPr id="3" name="Content Placeholder 2"/>
          <p:cNvSpPr>
            <a:spLocks noGrp="1"/>
          </p:cNvSpPr>
          <p:nvPr>
            <p:ph idx="1"/>
          </p:nvPr>
        </p:nvSpPr>
        <p:spPr>
          <a:xfrm>
            <a:off x="457200" y="1600200"/>
            <a:ext cx="8229600" cy="5105400"/>
          </a:xfrm>
        </p:spPr>
        <p:txBody>
          <a:bodyPr>
            <a:normAutofit fontScale="92500" lnSpcReduction="20000"/>
          </a:bodyPr>
          <a:lstStyle/>
          <a:p>
            <a:r>
              <a:rPr lang="en-US" sz="2200" dirty="0" smtClean="0"/>
              <a:t>We need </a:t>
            </a:r>
            <a:r>
              <a:rPr lang="en-US" sz="2200" dirty="0"/>
              <a:t>to </a:t>
            </a:r>
            <a:r>
              <a:rPr lang="en-US" sz="2200" dirty="0" smtClean="0"/>
              <a:t>supply these mandatory properties…</a:t>
            </a:r>
          </a:p>
          <a:p>
            <a:pPr lvl="1"/>
            <a:r>
              <a:rPr lang="en-US" sz="1700" dirty="0" err="1" smtClean="0"/>
              <a:t>bootstrap.servers</a:t>
            </a:r>
            <a:r>
              <a:rPr lang="en-US" sz="1700" dirty="0"/>
              <a:t>, </a:t>
            </a:r>
            <a:r>
              <a:rPr lang="en-US" sz="1700" dirty="0" err="1"/>
              <a:t>key.deserializer</a:t>
            </a:r>
            <a:r>
              <a:rPr lang="en-US" sz="1700" dirty="0"/>
              <a:t> and </a:t>
            </a:r>
            <a:r>
              <a:rPr lang="en-US" sz="1700" dirty="0" err="1" smtClean="0"/>
              <a:t>value.deserializer</a:t>
            </a:r>
            <a:endParaRPr lang="en-US" sz="1700" dirty="0" smtClean="0"/>
          </a:p>
          <a:p>
            <a:r>
              <a:rPr lang="en-US" sz="2100" dirty="0" smtClean="0"/>
              <a:t>Often, as below, we provide the following property…</a:t>
            </a:r>
          </a:p>
          <a:p>
            <a:pPr lvl="1"/>
            <a:r>
              <a:rPr lang="en-US" sz="1700" dirty="0"/>
              <a:t>g</a:t>
            </a:r>
            <a:r>
              <a:rPr lang="en-US" sz="1700" dirty="0" smtClean="0"/>
              <a:t>roup.id</a:t>
            </a:r>
          </a:p>
          <a:p>
            <a:r>
              <a:rPr lang="en-US" sz="2000" dirty="0"/>
              <a:t>We </a:t>
            </a:r>
            <a:r>
              <a:rPr lang="en-US" sz="2000" dirty="0" smtClean="0"/>
              <a:t>will use Strings </a:t>
            </a:r>
            <a:r>
              <a:rPr lang="en-US" sz="2000" dirty="0"/>
              <a:t>as both key and value, so we use the built-in </a:t>
            </a:r>
            <a:r>
              <a:rPr lang="en-US" sz="2000" dirty="0" err="1"/>
              <a:t>StringDeserializer</a:t>
            </a:r>
            <a:r>
              <a:rPr lang="en-US" sz="2000" dirty="0"/>
              <a:t> and we create </a:t>
            </a:r>
            <a:r>
              <a:rPr lang="en-US" sz="2000" dirty="0" err="1"/>
              <a:t>KafkaConsumer</a:t>
            </a:r>
            <a:r>
              <a:rPr lang="en-US" sz="2000" dirty="0"/>
              <a:t> with String </a:t>
            </a:r>
            <a:r>
              <a:rPr lang="en-US" sz="2000" dirty="0" smtClean="0"/>
              <a:t>types</a:t>
            </a:r>
            <a:endParaRPr lang="en-US" sz="2100" dirty="0" smtClean="0"/>
          </a:p>
          <a:p>
            <a:pPr marL="0" indent="0">
              <a:buNone/>
            </a:pPr>
            <a:endParaRPr lang="en-US" sz="2000" dirty="0" smtClean="0"/>
          </a:p>
          <a:p>
            <a:pPr marL="0" indent="0">
              <a:buNone/>
            </a:pPr>
            <a:r>
              <a:rPr lang="en-US" sz="2000" dirty="0" smtClean="0"/>
              <a:t>Properties </a:t>
            </a:r>
            <a:r>
              <a:rPr lang="en-US" sz="2000" dirty="0"/>
              <a:t>props = new Properties();</a:t>
            </a:r>
          </a:p>
          <a:p>
            <a:pPr marL="0" indent="0">
              <a:buNone/>
            </a:pPr>
            <a:r>
              <a:rPr lang="en-US" sz="2000" dirty="0" err="1"/>
              <a:t>props.put</a:t>
            </a:r>
            <a:r>
              <a:rPr lang="en-US" sz="2000" dirty="0"/>
              <a:t>("</a:t>
            </a:r>
            <a:r>
              <a:rPr lang="en-US" sz="2000" dirty="0" err="1"/>
              <a:t>bootstrap.servers</a:t>
            </a:r>
            <a:r>
              <a:rPr lang="en-US" sz="2000" dirty="0"/>
              <a:t>", "broker1:9092,broker2:9092");</a:t>
            </a:r>
          </a:p>
          <a:p>
            <a:pPr marL="0" indent="0">
              <a:buNone/>
            </a:pPr>
            <a:r>
              <a:rPr lang="en-US" sz="2000" dirty="0" err="1"/>
              <a:t>props.put</a:t>
            </a:r>
            <a:r>
              <a:rPr lang="en-US" sz="2000" dirty="0"/>
              <a:t>("group.id", "</a:t>
            </a:r>
            <a:r>
              <a:rPr lang="en-US" sz="2000" dirty="0" err="1"/>
              <a:t>CountryCounter</a:t>
            </a:r>
            <a:r>
              <a:rPr lang="en-US" sz="2000" dirty="0"/>
              <a:t>");</a:t>
            </a:r>
          </a:p>
          <a:p>
            <a:pPr marL="0" indent="0">
              <a:buNone/>
            </a:pPr>
            <a:r>
              <a:rPr lang="en-US" sz="2000" dirty="0" err="1"/>
              <a:t>props.put</a:t>
            </a:r>
            <a:r>
              <a:rPr lang="en-US" sz="2000" dirty="0"/>
              <a:t>("</a:t>
            </a:r>
            <a:r>
              <a:rPr lang="en-US" sz="2000" dirty="0" err="1"/>
              <a:t>key.deserializer</a:t>
            </a:r>
            <a:r>
              <a:rPr lang="en-US" sz="2000" dirty="0"/>
              <a:t>", </a:t>
            </a:r>
            <a:r>
              <a:rPr lang="en-US" sz="2000" dirty="0" smtClean="0"/>
              <a:t>	"</a:t>
            </a:r>
            <a:r>
              <a:rPr lang="en-US" sz="2000" dirty="0" err="1"/>
              <a:t>org.apache.kafka.common.serialization.StringDeserializer</a:t>
            </a:r>
            <a:r>
              <a:rPr lang="en-US" sz="2000" dirty="0"/>
              <a:t>");</a:t>
            </a:r>
          </a:p>
          <a:p>
            <a:pPr marL="0" indent="0">
              <a:buNone/>
            </a:pPr>
            <a:r>
              <a:rPr lang="en-US" sz="2000" dirty="0" err="1"/>
              <a:t>props.put</a:t>
            </a:r>
            <a:r>
              <a:rPr lang="en-US" sz="2000" dirty="0"/>
              <a:t>("</a:t>
            </a:r>
            <a:r>
              <a:rPr lang="en-US" sz="2000" dirty="0" err="1"/>
              <a:t>value.deserializer</a:t>
            </a:r>
            <a:r>
              <a:rPr lang="en-US" sz="2000" dirty="0"/>
              <a:t>", </a:t>
            </a:r>
            <a:r>
              <a:rPr lang="en-US" sz="2000" dirty="0" smtClean="0"/>
              <a:t>	"</a:t>
            </a:r>
            <a:r>
              <a:rPr lang="en-US" sz="2000" dirty="0" err="1"/>
              <a:t>org.apache.kafka.common.serialization.StringDeserializer</a:t>
            </a:r>
            <a:r>
              <a:rPr lang="en-US" sz="2000" dirty="0"/>
              <a:t>");</a:t>
            </a:r>
          </a:p>
          <a:p>
            <a:pPr marL="0" indent="0">
              <a:buNone/>
            </a:pPr>
            <a:endParaRPr lang="en-US" sz="2000" dirty="0"/>
          </a:p>
          <a:p>
            <a:pPr marL="0" indent="0">
              <a:buNone/>
            </a:pPr>
            <a:r>
              <a:rPr lang="en-US" sz="2000" dirty="0" err="1"/>
              <a:t>KafkaConsumer</a:t>
            </a:r>
            <a:r>
              <a:rPr lang="en-US" sz="2000" dirty="0"/>
              <a:t>&lt;String, String&gt; consumer = new </a:t>
            </a:r>
            <a:r>
              <a:rPr lang="en-US" sz="2000" dirty="0" smtClean="0"/>
              <a:t>	</a:t>
            </a:r>
            <a:r>
              <a:rPr lang="en-US" sz="2000" dirty="0" err="1" smtClean="0"/>
              <a:t>KafkaConsumer</a:t>
            </a:r>
            <a:r>
              <a:rPr lang="en-US" sz="2000" dirty="0" smtClean="0"/>
              <a:t>&lt;&gt;(</a:t>
            </a:r>
            <a:r>
              <a:rPr lang="en-US" sz="2000" dirty="0"/>
              <a:t>props);</a:t>
            </a:r>
          </a:p>
        </p:txBody>
      </p:sp>
      <p:sp>
        <p:nvSpPr>
          <p:cNvPr id="4" name="Footer Placeholder 3"/>
          <p:cNvSpPr>
            <a:spLocks noGrp="1"/>
          </p:cNvSpPr>
          <p:nvPr>
            <p:ph type="ftr" sz="quarter" idx="11"/>
          </p:nvPr>
        </p:nvSpPr>
        <p:spPr/>
        <p:txBody>
          <a:bodyPr/>
          <a:lstStyle/>
          <a:p>
            <a:r>
              <a:rPr lang="en-US" smtClean="0"/>
              <a:t>CS595 Module 08</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73</a:t>
            </a:fld>
            <a:endParaRPr lang="en-US" dirty="0"/>
          </a:p>
        </p:txBody>
      </p:sp>
    </p:spTree>
    <p:extLst>
      <p:ext uri="{BB962C8B-B14F-4D97-AF65-F5344CB8AC3E}">
        <p14:creationId xmlns:p14="http://schemas.microsoft.com/office/powerpoint/2010/main" val="92105118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200" kern="0" spc="0" dirty="0">
                <a:solidFill>
                  <a:srgbClr val="D2533C"/>
                </a:solidFill>
              </a:rPr>
              <a:t>Kafka </a:t>
            </a:r>
            <a:r>
              <a:rPr lang="en-US" sz="3200" kern="0" spc="0" dirty="0" smtClean="0">
                <a:solidFill>
                  <a:srgbClr val="D2533C"/>
                </a:solidFill>
              </a:rPr>
              <a:t>Consumer</a:t>
            </a:r>
            <a:r>
              <a:rPr lang="en-US" sz="3200" kern="0" spc="0" dirty="0">
                <a:solidFill>
                  <a:srgbClr val="D2533C"/>
                </a:solidFill>
              </a:rPr>
              <a:t/>
            </a:r>
            <a:br>
              <a:rPr lang="en-US" sz="3200" kern="0" spc="0" dirty="0">
                <a:solidFill>
                  <a:srgbClr val="D2533C"/>
                </a:solidFill>
              </a:rPr>
            </a:br>
            <a:r>
              <a:rPr lang="en-US" sz="2500" kern="0" spc="0" dirty="0">
                <a:solidFill>
                  <a:srgbClr val="D2533C"/>
                </a:solidFill>
              </a:rPr>
              <a:t>Phase </a:t>
            </a:r>
            <a:r>
              <a:rPr lang="en-US" sz="2500" kern="0" spc="0" dirty="0" smtClean="0">
                <a:solidFill>
                  <a:srgbClr val="D2533C"/>
                </a:solidFill>
              </a:rPr>
              <a:t>1—Setting the operating configuration of the consumer</a:t>
            </a:r>
            <a:endParaRPr lang="en-US" dirty="0"/>
          </a:p>
        </p:txBody>
      </p:sp>
      <p:sp>
        <p:nvSpPr>
          <p:cNvPr id="3" name="Content Placeholder 2"/>
          <p:cNvSpPr>
            <a:spLocks noGrp="1"/>
          </p:cNvSpPr>
          <p:nvPr>
            <p:ph idx="1"/>
          </p:nvPr>
        </p:nvSpPr>
        <p:spPr>
          <a:xfrm>
            <a:off x="457200" y="1600200"/>
            <a:ext cx="8229600" cy="5105400"/>
          </a:xfrm>
        </p:spPr>
        <p:txBody>
          <a:bodyPr>
            <a:normAutofit fontScale="92500" lnSpcReduction="20000"/>
          </a:bodyPr>
          <a:lstStyle/>
          <a:p>
            <a:r>
              <a:rPr lang="en-US" sz="2200" dirty="0" smtClean="0"/>
              <a:t>We need </a:t>
            </a:r>
            <a:r>
              <a:rPr lang="en-US" sz="2200" dirty="0"/>
              <a:t>to </a:t>
            </a:r>
            <a:r>
              <a:rPr lang="en-US" sz="2200" dirty="0" smtClean="0"/>
              <a:t>supply these mandatory properties…</a:t>
            </a:r>
          </a:p>
          <a:p>
            <a:pPr lvl="1"/>
            <a:r>
              <a:rPr lang="en-US" sz="1700" dirty="0" err="1" smtClean="0"/>
              <a:t>bootstrap.servers</a:t>
            </a:r>
            <a:r>
              <a:rPr lang="en-US" sz="1700" dirty="0"/>
              <a:t>, </a:t>
            </a:r>
            <a:r>
              <a:rPr lang="en-US" sz="1700" dirty="0" err="1"/>
              <a:t>key.deserializer</a:t>
            </a:r>
            <a:r>
              <a:rPr lang="en-US" sz="1700" dirty="0"/>
              <a:t> and </a:t>
            </a:r>
            <a:r>
              <a:rPr lang="en-US" sz="1700" dirty="0" err="1" smtClean="0"/>
              <a:t>value.deserializer</a:t>
            </a:r>
            <a:endParaRPr lang="en-US" sz="1700" dirty="0" smtClean="0"/>
          </a:p>
          <a:p>
            <a:r>
              <a:rPr lang="en-US" sz="2100" dirty="0" smtClean="0"/>
              <a:t>Often, as below, we provide the following property…</a:t>
            </a:r>
          </a:p>
          <a:p>
            <a:pPr lvl="1"/>
            <a:r>
              <a:rPr lang="en-US" sz="1700" dirty="0"/>
              <a:t>g</a:t>
            </a:r>
            <a:r>
              <a:rPr lang="en-US" sz="1700" dirty="0" smtClean="0"/>
              <a:t>roup.id</a:t>
            </a:r>
          </a:p>
          <a:p>
            <a:r>
              <a:rPr lang="en-US" sz="2000" dirty="0"/>
              <a:t>We </a:t>
            </a:r>
            <a:r>
              <a:rPr lang="en-US" sz="2000" dirty="0" smtClean="0"/>
              <a:t>will use Strings </a:t>
            </a:r>
            <a:r>
              <a:rPr lang="en-US" sz="2000" dirty="0"/>
              <a:t>as both key and value, so we use the built-in </a:t>
            </a:r>
            <a:r>
              <a:rPr lang="en-US" sz="2000" dirty="0" err="1"/>
              <a:t>StringDeserializer</a:t>
            </a:r>
            <a:r>
              <a:rPr lang="en-US" sz="2000" dirty="0"/>
              <a:t> and we create </a:t>
            </a:r>
            <a:r>
              <a:rPr lang="en-US" sz="2000" dirty="0" err="1"/>
              <a:t>KafkaConsumer</a:t>
            </a:r>
            <a:r>
              <a:rPr lang="en-US" sz="2000" dirty="0"/>
              <a:t> with String </a:t>
            </a:r>
            <a:r>
              <a:rPr lang="en-US" sz="2000" dirty="0" smtClean="0"/>
              <a:t>types</a:t>
            </a:r>
            <a:endParaRPr lang="en-US" sz="2100" dirty="0" smtClean="0"/>
          </a:p>
          <a:p>
            <a:pPr marL="0" indent="0">
              <a:buNone/>
            </a:pPr>
            <a:endParaRPr lang="en-US" sz="2000" dirty="0" smtClean="0"/>
          </a:p>
          <a:p>
            <a:pPr marL="0" indent="0">
              <a:buNone/>
            </a:pPr>
            <a:r>
              <a:rPr lang="en-US" sz="2000" dirty="0" smtClean="0"/>
              <a:t>Properties </a:t>
            </a:r>
            <a:r>
              <a:rPr lang="en-US" sz="2000" dirty="0"/>
              <a:t>props = new Properties();</a:t>
            </a:r>
          </a:p>
          <a:p>
            <a:pPr marL="0" indent="0">
              <a:buNone/>
            </a:pPr>
            <a:r>
              <a:rPr lang="en-US" sz="2000" dirty="0" err="1"/>
              <a:t>props.put</a:t>
            </a:r>
            <a:r>
              <a:rPr lang="en-US" sz="2000" dirty="0"/>
              <a:t>("</a:t>
            </a:r>
            <a:r>
              <a:rPr lang="en-US" sz="2000" dirty="0" err="1"/>
              <a:t>bootstrap.servers</a:t>
            </a:r>
            <a:r>
              <a:rPr lang="en-US" sz="2000" dirty="0"/>
              <a:t>", "broker1:9092,broker2:9092");</a:t>
            </a:r>
          </a:p>
          <a:p>
            <a:pPr marL="0" indent="0">
              <a:buNone/>
            </a:pPr>
            <a:r>
              <a:rPr lang="en-US" sz="2000" dirty="0" err="1"/>
              <a:t>props.put</a:t>
            </a:r>
            <a:r>
              <a:rPr lang="en-US" sz="2000" dirty="0"/>
              <a:t>("group.id", "</a:t>
            </a:r>
            <a:r>
              <a:rPr lang="en-US" sz="2000" dirty="0" err="1"/>
              <a:t>CountryCounter</a:t>
            </a:r>
            <a:r>
              <a:rPr lang="en-US" sz="2000" dirty="0"/>
              <a:t>");</a:t>
            </a:r>
          </a:p>
          <a:p>
            <a:pPr marL="0" indent="0">
              <a:buNone/>
            </a:pPr>
            <a:r>
              <a:rPr lang="en-US" sz="2000" dirty="0" err="1"/>
              <a:t>props.put</a:t>
            </a:r>
            <a:r>
              <a:rPr lang="en-US" sz="2000" dirty="0"/>
              <a:t>("</a:t>
            </a:r>
            <a:r>
              <a:rPr lang="en-US" sz="2000" dirty="0" err="1"/>
              <a:t>key.deserializer</a:t>
            </a:r>
            <a:r>
              <a:rPr lang="en-US" sz="2000" dirty="0"/>
              <a:t>", </a:t>
            </a:r>
            <a:r>
              <a:rPr lang="en-US" sz="2000" dirty="0" smtClean="0"/>
              <a:t>	"</a:t>
            </a:r>
            <a:r>
              <a:rPr lang="en-US" sz="2000" dirty="0" err="1"/>
              <a:t>org.apache.kafka.common.serialization.StringDeserializer</a:t>
            </a:r>
            <a:r>
              <a:rPr lang="en-US" sz="2000" dirty="0"/>
              <a:t>");</a:t>
            </a:r>
          </a:p>
          <a:p>
            <a:pPr marL="0" indent="0">
              <a:buNone/>
            </a:pPr>
            <a:r>
              <a:rPr lang="en-US" sz="2000" dirty="0" err="1"/>
              <a:t>props.put</a:t>
            </a:r>
            <a:r>
              <a:rPr lang="en-US" sz="2000" dirty="0"/>
              <a:t>("</a:t>
            </a:r>
            <a:r>
              <a:rPr lang="en-US" sz="2000" dirty="0" err="1"/>
              <a:t>value.deserializer</a:t>
            </a:r>
            <a:r>
              <a:rPr lang="en-US" sz="2000" dirty="0"/>
              <a:t>", </a:t>
            </a:r>
            <a:r>
              <a:rPr lang="en-US" sz="2000" dirty="0" smtClean="0"/>
              <a:t>	"</a:t>
            </a:r>
            <a:r>
              <a:rPr lang="en-US" sz="2000" dirty="0" err="1"/>
              <a:t>org.apache.kafka.common.serialization.StringDeserializer</a:t>
            </a:r>
            <a:r>
              <a:rPr lang="en-US" sz="2000" dirty="0"/>
              <a:t>");</a:t>
            </a:r>
          </a:p>
          <a:p>
            <a:pPr marL="0" indent="0">
              <a:buNone/>
            </a:pPr>
            <a:endParaRPr lang="en-US" sz="2000" dirty="0"/>
          </a:p>
          <a:p>
            <a:pPr marL="0" indent="0">
              <a:buNone/>
            </a:pPr>
            <a:r>
              <a:rPr lang="en-US" sz="2000" dirty="0" err="1"/>
              <a:t>KafkaConsumer</a:t>
            </a:r>
            <a:r>
              <a:rPr lang="en-US" sz="2000" dirty="0"/>
              <a:t>&lt;String, String&gt; consumer = new </a:t>
            </a:r>
            <a:r>
              <a:rPr lang="en-US" sz="2000" dirty="0" smtClean="0"/>
              <a:t>	</a:t>
            </a:r>
            <a:r>
              <a:rPr lang="en-US" sz="2000" dirty="0" err="1" smtClean="0"/>
              <a:t>KafkaConsumer</a:t>
            </a:r>
            <a:r>
              <a:rPr lang="en-US" sz="2000" dirty="0" smtClean="0"/>
              <a:t>&lt;&gt;(</a:t>
            </a:r>
            <a:r>
              <a:rPr lang="en-US" sz="2000" dirty="0"/>
              <a:t>props);</a:t>
            </a:r>
          </a:p>
        </p:txBody>
      </p:sp>
      <p:sp>
        <p:nvSpPr>
          <p:cNvPr id="4" name="Footer Placeholder 3"/>
          <p:cNvSpPr>
            <a:spLocks noGrp="1"/>
          </p:cNvSpPr>
          <p:nvPr>
            <p:ph type="ftr" sz="quarter" idx="11"/>
          </p:nvPr>
        </p:nvSpPr>
        <p:spPr/>
        <p:txBody>
          <a:bodyPr/>
          <a:lstStyle/>
          <a:p>
            <a:r>
              <a:rPr lang="en-US" smtClean="0"/>
              <a:t>CS595 Module 08</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74</a:t>
            </a:fld>
            <a:endParaRPr lang="en-US" dirty="0"/>
          </a:p>
        </p:txBody>
      </p:sp>
    </p:spTree>
    <p:extLst>
      <p:ext uri="{BB962C8B-B14F-4D97-AF65-F5344CB8AC3E}">
        <p14:creationId xmlns:p14="http://schemas.microsoft.com/office/powerpoint/2010/main" val="184013173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200" kern="0" spc="0" dirty="0" smtClean="0">
                <a:solidFill>
                  <a:srgbClr val="D2533C"/>
                </a:solidFill>
              </a:rPr>
              <a:t>Kafka Consumer</a:t>
            </a:r>
            <a:br>
              <a:rPr lang="en-US" sz="3200" kern="0" spc="0" dirty="0" smtClean="0">
                <a:solidFill>
                  <a:srgbClr val="D2533C"/>
                </a:solidFill>
              </a:rPr>
            </a:br>
            <a:r>
              <a:rPr lang="en-US" sz="2500" kern="0" spc="0" dirty="0" smtClean="0">
                <a:solidFill>
                  <a:srgbClr val="D2533C"/>
                </a:solidFill>
              </a:rPr>
              <a:t>Phase 1—Setting the operating configuration of the consumer</a:t>
            </a:r>
            <a:br>
              <a:rPr lang="en-US" sz="2500" kern="0" spc="0" dirty="0" smtClean="0">
                <a:solidFill>
                  <a:srgbClr val="D2533C"/>
                </a:solidFill>
              </a:rPr>
            </a:br>
            <a:r>
              <a:rPr lang="en-US" sz="2000" dirty="0" smtClean="0"/>
              <a:t>grouup.id configuration parameter</a:t>
            </a:r>
            <a:endParaRPr lang="en-US" dirty="0"/>
          </a:p>
        </p:txBody>
      </p:sp>
      <p:sp>
        <p:nvSpPr>
          <p:cNvPr id="3" name="Content Placeholder 2"/>
          <p:cNvSpPr>
            <a:spLocks noGrp="1"/>
          </p:cNvSpPr>
          <p:nvPr>
            <p:ph idx="1"/>
          </p:nvPr>
        </p:nvSpPr>
        <p:spPr>
          <a:xfrm>
            <a:off x="457200" y="1600200"/>
            <a:ext cx="8229600" cy="5105400"/>
          </a:xfrm>
        </p:spPr>
        <p:txBody>
          <a:bodyPr>
            <a:normAutofit/>
          </a:bodyPr>
          <a:lstStyle/>
          <a:p>
            <a:r>
              <a:rPr lang="en-US" sz="2000" dirty="0" smtClean="0"/>
              <a:t>Kafka </a:t>
            </a:r>
            <a:r>
              <a:rPr lang="en-US" sz="2000" dirty="0"/>
              <a:t>uses the concept of </a:t>
            </a:r>
            <a:r>
              <a:rPr lang="en-US" sz="2000" i="1" dirty="0"/>
              <a:t>consumer groups</a:t>
            </a:r>
            <a:r>
              <a:rPr lang="en-US" sz="2000" dirty="0"/>
              <a:t> to allow a pool of processes to divide the work of consuming and processing </a:t>
            </a:r>
            <a:r>
              <a:rPr lang="en-US" sz="2000" dirty="0" smtClean="0"/>
              <a:t>records</a:t>
            </a:r>
          </a:p>
          <a:p>
            <a:r>
              <a:rPr lang="en-US" sz="2000" dirty="0" smtClean="0"/>
              <a:t>All </a:t>
            </a:r>
            <a:r>
              <a:rPr lang="en-US" sz="2000" dirty="0"/>
              <a:t>consumer instances sharing the same group.id will be part of the same consumer </a:t>
            </a:r>
            <a:r>
              <a:rPr lang="en-US" sz="2000" dirty="0" smtClean="0"/>
              <a:t>group</a:t>
            </a:r>
          </a:p>
          <a:p>
            <a:r>
              <a:rPr lang="en-US" sz="2000" dirty="0" smtClean="0"/>
              <a:t>Each </a:t>
            </a:r>
            <a:r>
              <a:rPr lang="en-US" sz="2000" dirty="0"/>
              <a:t>consumer in a group can </a:t>
            </a:r>
            <a:r>
              <a:rPr lang="en-US" sz="2000" dirty="0" smtClean="0"/>
              <a:t>set </a:t>
            </a:r>
            <a:r>
              <a:rPr lang="en-US" sz="2000" dirty="0"/>
              <a:t>the list of topics it wants to subscribe to through one of the </a:t>
            </a:r>
            <a:r>
              <a:rPr lang="en-US" sz="2000" dirty="0" smtClean="0"/>
              <a:t>subscribe</a:t>
            </a:r>
            <a:r>
              <a:rPr lang="en-US" sz="2000" dirty="0"/>
              <a:t> </a:t>
            </a:r>
            <a:r>
              <a:rPr lang="en-US" sz="2000" dirty="0" smtClean="0"/>
              <a:t>APIs</a:t>
            </a:r>
          </a:p>
          <a:p>
            <a:r>
              <a:rPr lang="en-US" sz="2000" dirty="0" smtClean="0"/>
              <a:t>Kafka </a:t>
            </a:r>
            <a:r>
              <a:rPr lang="en-US" sz="2000" dirty="0"/>
              <a:t>will deliver each message in the subscribed topics to one process in each consumer </a:t>
            </a:r>
            <a:r>
              <a:rPr lang="en-US" sz="2000" dirty="0" smtClean="0"/>
              <a:t>group</a:t>
            </a:r>
          </a:p>
          <a:p>
            <a:r>
              <a:rPr lang="en-US" sz="2000" dirty="0" smtClean="0"/>
              <a:t>This </a:t>
            </a:r>
            <a:r>
              <a:rPr lang="en-US" sz="2000" dirty="0"/>
              <a:t>is achieved by balancing </a:t>
            </a:r>
            <a:r>
              <a:rPr lang="en-US" sz="2000" dirty="0" smtClean="0"/>
              <a:t>topic partitions </a:t>
            </a:r>
            <a:r>
              <a:rPr lang="en-US" sz="2000" dirty="0"/>
              <a:t>between </a:t>
            </a:r>
            <a:r>
              <a:rPr lang="en-US" sz="2000" dirty="0" smtClean="0"/>
              <a:t>members </a:t>
            </a:r>
            <a:r>
              <a:rPr lang="en-US" sz="2000" dirty="0"/>
              <a:t>in the consumer </a:t>
            </a:r>
            <a:r>
              <a:rPr lang="en-US" sz="2000" dirty="0" smtClean="0"/>
              <a:t>group…</a:t>
            </a:r>
          </a:p>
          <a:p>
            <a:r>
              <a:rPr lang="en-US" sz="2000" dirty="0"/>
              <a:t>S</a:t>
            </a:r>
            <a:r>
              <a:rPr lang="en-US" sz="2000" dirty="0" smtClean="0"/>
              <a:t>o </a:t>
            </a:r>
            <a:r>
              <a:rPr lang="en-US" sz="2000" dirty="0"/>
              <a:t>that each partition is assigned to exactly one consumer in the </a:t>
            </a:r>
            <a:r>
              <a:rPr lang="en-US" sz="2000" dirty="0" smtClean="0"/>
              <a:t>group</a:t>
            </a:r>
          </a:p>
          <a:p>
            <a:r>
              <a:rPr lang="en-US" sz="2000" dirty="0" smtClean="0"/>
              <a:t>So </a:t>
            </a:r>
            <a:r>
              <a:rPr lang="en-US" sz="2000" dirty="0"/>
              <a:t>if there is a topic with four partitions, and a consumer group with two processes, each process would consume from two </a:t>
            </a:r>
            <a:r>
              <a:rPr lang="en-US" sz="2000" dirty="0" smtClean="0"/>
              <a:t>partitions</a:t>
            </a:r>
            <a:endParaRPr lang="en-US" sz="2000" dirty="0"/>
          </a:p>
        </p:txBody>
      </p:sp>
      <p:sp>
        <p:nvSpPr>
          <p:cNvPr id="4" name="Footer Placeholder 3"/>
          <p:cNvSpPr>
            <a:spLocks noGrp="1"/>
          </p:cNvSpPr>
          <p:nvPr>
            <p:ph type="ftr" sz="quarter" idx="11"/>
          </p:nvPr>
        </p:nvSpPr>
        <p:spPr/>
        <p:txBody>
          <a:bodyPr/>
          <a:lstStyle/>
          <a:p>
            <a:r>
              <a:rPr lang="en-US" smtClean="0"/>
              <a:t>CS595 Module 08</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75</a:t>
            </a:fld>
            <a:endParaRPr lang="en-US" dirty="0"/>
          </a:p>
        </p:txBody>
      </p:sp>
    </p:spTree>
    <p:extLst>
      <p:ext uri="{BB962C8B-B14F-4D97-AF65-F5344CB8AC3E}">
        <p14:creationId xmlns:p14="http://schemas.microsoft.com/office/powerpoint/2010/main" val="112300241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solidFill>
                  <a:srgbClr val="D2533C"/>
                </a:solidFill>
              </a:rPr>
              <a:t>Kafka </a:t>
            </a:r>
            <a:r>
              <a:rPr lang="en-US" sz="3200" dirty="0" smtClean="0">
                <a:solidFill>
                  <a:srgbClr val="D2533C"/>
                </a:solidFill>
              </a:rPr>
              <a:t>Consumer</a:t>
            </a:r>
            <a:r>
              <a:rPr lang="en-US" sz="3200" dirty="0">
                <a:solidFill>
                  <a:srgbClr val="D2533C"/>
                </a:solidFill>
              </a:rPr>
              <a:t/>
            </a:r>
            <a:br>
              <a:rPr lang="en-US" sz="3200" dirty="0">
                <a:solidFill>
                  <a:srgbClr val="D2533C"/>
                </a:solidFill>
              </a:rPr>
            </a:br>
            <a:r>
              <a:rPr lang="en-US" sz="2500" dirty="0">
                <a:solidFill>
                  <a:srgbClr val="D2533C"/>
                </a:solidFill>
              </a:rPr>
              <a:t>Phase </a:t>
            </a:r>
            <a:r>
              <a:rPr lang="en-US" sz="2500" dirty="0" smtClean="0">
                <a:solidFill>
                  <a:srgbClr val="D2533C"/>
                </a:solidFill>
              </a:rPr>
              <a:t>2—Creating the  consumer</a:t>
            </a:r>
            <a:endParaRPr lang="en-US" dirty="0"/>
          </a:p>
        </p:txBody>
      </p:sp>
      <p:sp>
        <p:nvSpPr>
          <p:cNvPr id="3" name="Content Placeholder 2"/>
          <p:cNvSpPr>
            <a:spLocks noGrp="1"/>
          </p:cNvSpPr>
          <p:nvPr>
            <p:ph idx="1"/>
          </p:nvPr>
        </p:nvSpPr>
        <p:spPr/>
        <p:txBody>
          <a:bodyPr>
            <a:normAutofit/>
          </a:bodyPr>
          <a:lstStyle/>
          <a:p>
            <a:r>
              <a:rPr lang="en-US" dirty="0"/>
              <a:t>The following code snippet shows how to create a new </a:t>
            </a:r>
            <a:r>
              <a:rPr lang="en-US" dirty="0" smtClean="0"/>
              <a:t>Consumer with the previously specified configuration</a:t>
            </a:r>
            <a:endParaRPr lang="en-US" dirty="0"/>
          </a:p>
          <a:p>
            <a:pPr marL="0" indent="0">
              <a:buNone/>
            </a:pPr>
            <a:endParaRPr lang="en-US" sz="2200" dirty="0"/>
          </a:p>
          <a:p>
            <a:pPr marL="0" indent="0">
              <a:buNone/>
            </a:pPr>
            <a:r>
              <a:rPr lang="en-US" sz="2000" dirty="0" smtClean="0"/>
              <a:t>Consumer&lt;String</a:t>
            </a:r>
            <a:r>
              <a:rPr lang="en-US" sz="2000" dirty="0"/>
              <a:t>, String&gt; </a:t>
            </a:r>
            <a:r>
              <a:rPr lang="en-US" sz="2000" dirty="0" smtClean="0"/>
              <a:t>consumer </a:t>
            </a:r>
            <a:r>
              <a:rPr lang="en-US" sz="2000" dirty="0"/>
              <a:t>= new </a:t>
            </a:r>
            <a:r>
              <a:rPr lang="en-US" sz="2000" dirty="0" err="1" smtClean="0"/>
              <a:t>KafkaConsumer</a:t>
            </a:r>
            <a:r>
              <a:rPr lang="en-US" sz="2000" dirty="0" smtClean="0"/>
              <a:t>&lt;&gt;(</a:t>
            </a:r>
            <a:r>
              <a:rPr lang="en-US" sz="2000" dirty="0"/>
              <a:t>props</a:t>
            </a:r>
            <a:r>
              <a:rPr lang="en-US" sz="2000" dirty="0" smtClean="0"/>
              <a:t>);</a:t>
            </a:r>
          </a:p>
          <a:p>
            <a:pPr marL="0" indent="0">
              <a:buNone/>
            </a:pPr>
            <a:endParaRPr lang="en-US" sz="2000" dirty="0"/>
          </a:p>
          <a:p>
            <a:r>
              <a:rPr lang="en-US" dirty="0" smtClean="0"/>
              <a:t>Note, here the consumer is expected to receive messages with keys and values of type String</a:t>
            </a:r>
          </a:p>
          <a:p>
            <a:r>
              <a:rPr lang="en-US" dirty="0" smtClean="0"/>
              <a:t>This declaration corresponds to the </a:t>
            </a:r>
            <a:r>
              <a:rPr lang="en-US" dirty="0" err="1" smtClean="0"/>
              <a:t>serializer</a:t>
            </a:r>
            <a:r>
              <a:rPr lang="en-US" dirty="0" smtClean="0"/>
              <a:t> types indicated in the configuration</a:t>
            </a:r>
            <a:endParaRPr lang="en-US" dirty="0"/>
          </a:p>
        </p:txBody>
      </p:sp>
      <p:sp>
        <p:nvSpPr>
          <p:cNvPr id="4" name="Footer Placeholder 3"/>
          <p:cNvSpPr>
            <a:spLocks noGrp="1"/>
          </p:cNvSpPr>
          <p:nvPr>
            <p:ph type="ftr" sz="quarter" idx="11"/>
          </p:nvPr>
        </p:nvSpPr>
        <p:spPr/>
        <p:txBody>
          <a:bodyPr/>
          <a:lstStyle/>
          <a:p>
            <a:r>
              <a:rPr lang="en-US" smtClean="0"/>
              <a:t>CS595 Module 08</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76</a:t>
            </a:fld>
            <a:endParaRPr lang="en-US" dirty="0"/>
          </a:p>
        </p:txBody>
      </p:sp>
    </p:spTree>
    <p:extLst>
      <p:ext uri="{BB962C8B-B14F-4D97-AF65-F5344CB8AC3E}">
        <p14:creationId xmlns:p14="http://schemas.microsoft.com/office/powerpoint/2010/main" val="55359188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900" kern="0" spc="0" dirty="0">
                <a:solidFill>
                  <a:srgbClr val="D2533C"/>
                </a:solidFill>
              </a:rPr>
              <a:t>Kafka Consumer</a:t>
            </a:r>
            <a:br>
              <a:rPr lang="en-US" sz="2900" kern="0" spc="0" dirty="0">
                <a:solidFill>
                  <a:srgbClr val="D2533C"/>
                </a:solidFill>
              </a:rPr>
            </a:br>
            <a:r>
              <a:rPr lang="en-US" sz="2300" kern="0" spc="0" dirty="0">
                <a:solidFill>
                  <a:srgbClr val="D2533C"/>
                </a:solidFill>
              </a:rPr>
              <a:t>Phase </a:t>
            </a:r>
            <a:r>
              <a:rPr lang="en-US" sz="2300" kern="0" spc="0" dirty="0" smtClean="0">
                <a:solidFill>
                  <a:srgbClr val="D2533C"/>
                </a:solidFill>
              </a:rPr>
              <a:t>3—Subscribing to one or more topics</a:t>
            </a:r>
            <a:endParaRPr lang="en-US" dirty="0"/>
          </a:p>
        </p:txBody>
      </p:sp>
      <p:sp>
        <p:nvSpPr>
          <p:cNvPr id="3" name="Content Placeholder 2"/>
          <p:cNvSpPr>
            <a:spLocks noGrp="1"/>
          </p:cNvSpPr>
          <p:nvPr>
            <p:ph idx="1"/>
          </p:nvPr>
        </p:nvSpPr>
        <p:spPr/>
        <p:txBody>
          <a:bodyPr/>
          <a:lstStyle/>
          <a:p>
            <a:r>
              <a:rPr lang="en-US" dirty="0"/>
              <a:t>Once we created a consumer, the next step is to subscribe to one or more </a:t>
            </a:r>
            <a:r>
              <a:rPr lang="en-US" dirty="0" smtClean="0"/>
              <a:t>topics</a:t>
            </a:r>
          </a:p>
          <a:p>
            <a:r>
              <a:rPr lang="en-US" dirty="0" smtClean="0"/>
              <a:t>The</a:t>
            </a:r>
            <a:r>
              <a:rPr lang="en-US" dirty="0"/>
              <a:t> </a:t>
            </a:r>
            <a:r>
              <a:rPr lang="en-US" dirty="0" smtClean="0"/>
              <a:t>subscribe()</a:t>
            </a:r>
            <a:r>
              <a:rPr lang="en-US" dirty="0"/>
              <a:t> method takes a list of topics as a parameter, so its pretty simple to </a:t>
            </a:r>
            <a:r>
              <a:rPr lang="en-US" dirty="0" smtClean="0"/>
              <a:t>use</a:t>
            </a:r>
          </a:p>
          <a:p>
            <a:endParaRPr lang="en-US" dirty="0"/>
          </a:p>
          <a:p>
            <a:pPr marL="0" indent="0">
              <a:buNone/>
            </a:pPr>
            <a:r>
              <a:rPr lang="en-US" sz="2000" dirty="0" err="1" smtClean="0"/>
              <a:t>consumer.subscribe</a:t>
            </a:r>
            <a:r>
              <a:rPr lang="en-US" sz="2000" dirty="0" smtClean="0"/>
              <a:t>(</a:t>
            </a:r>
            <a:r>
              <a:rPr lang="en-US" sz="2000" dirty="0" err="1" smtClean="0"/>
              <a:t>Collections.singletonList</a:t>
            </a:r>
            <a:r>
              <a:rPr lang="en-US" sz="2000" dirty="0"/>
              <a:t>("</a:t>
            </a:r>
            <a:r>
              <a:rPr lang="en-US" sz="2000" dirty="0" err="1"/>
              <a:t>customerCountries</a:t>
            </a:r>
            <a:r>
              <a:rPr lang="en-US" sz="2000" dirty="0"/>
              <a:t>"));</a:t>
            </a:r>
          </a:p>
        </p:txBody>
      </p:sp>
      <p:sp>
        <p:nvSpPr>
          <p:cNvPr id="4" name="Footer Placeholder 3"/>
          <p:cNvSpPr>
            <a:spLocks noGrp="1"/>
          </p:cNvSpPr>
          <p:nvPr>
            <p:ph type="ftr" sz="quarter" idx="11"/>
          </p:nvPr>
        </p:nvSpPr>
        <p:spPr/>
        <p:txBody>
          <a:bodyPr/>
          <a:lstStyle/>
          <a:p>
            <a:r>
              <a:rPr lang="en-US" smtClean="0"/>
              <a:t>CS595 Module 08</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77</a:t>
            </a:fld>
            <a:endParaRPr lang="en-US" dirty="0"/>
          </a:p>
        </p:txBody>
      </p:sp>
    </p:spTree>
    <p:extLst>
      <p:ext uri="{BB962C8B-B14F-4D97-AF65-F5344CB8AC3E}">
        <p14:creationId xmlns:p14="http://schemas.microsoft.com/office/powerpoint/2010/main" val="11648192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900" kern="0" spc="0" dirty="0">
                <a:solidFill>
                  <a:srgbClr val="D2533C"/>
                </a:solidFill>
              </a:rPr>
              <a:t>Kafka Consumer</a:t>
            </a:r>
            <a:br>
              <a:rPr lang="en-US" sz="2900" kern="0" spc="0" dirty="0">
                <a:solidFill>
                  <a:srgbClr val="D2533C"/>
                </a:solidFill>
              </a:rPr>
            </a:br>
            <a:r>
              <a:rPr lang="en-US" sz="2300" kern="0" spc="0" dirty="0">
                <a:solidFill>
                  <a:srgbClr val="D2533C"/>
                </a:solidFill>
              </a:rPr>
              <a:t>Phase 3—Subscribing to one or more topics</a:t>
            </a:r>
            <a:endParaRPr lang="en-US" dirty="0"/>
          </a:p>
        </p:txBody>
      </p:sp>
      <p:sp>
        <p:nvSpPr>
          <p:cNvPr id="3" name="Content Placeholder 2"/>
          <p:cNvSpPr>
            <a:spLocks noGrp="1"/>
          </p:cNvSpPr>
          <p:nvPr>
            <p:ph idx="1"/>
          </p:nvPr>
        </p:nvSpPr>
        <p:spPr/>
        <p:txBody>
          <a:bodyPr>
            <a:normAutofit/>
          </a:bodyPr>
          <a:lstStyle/>
          <a:p>
            <a:pPr fontAlgn="base"/>
            <a:r>
              <a:rPr lang="en-US" dirty="0" smtClean="0"/>
              <a:t>It </a:t>
            </a:r>
            <a:r>
              <a:rPr lang="en-US" dirty="0"/>
              <a:t>is also possible to call subscribe with a regular </a:t>
            </a:r>
            <a:r>
              <a:rPr lang="en-US" dirty="0" smtClean="0"/>
              <a:t>expression</a:t>
            </a:r>
          </a:p>
          <a:p>
            <a:pPr fontAlgn="base"/>
            <a:r>
              <a:rPr lang="en-US" dirty="0" smtClean="0"/>
              <a:t>The </a:t>
            </a:r>
            <a:r>
              <a:rPr lang="en-US" dirty="0"/>
              <a:t>expression can match multiple topic </a:t>
            </a:r>
            <a:r>
              <a:rPr lang="en-US" dirty="0" smtClean="0"/>
              <a:t>names</a:t>
            </a:r>
          </a:p>
          <a:p>
            <a:pPr fontAlgn="base"/>
            <a:r>
              <a:rPr lang="en-US" dirty="0"/>
              <a:t>I</a:t>
            </a:r>
            <a:r>
              <a:rPr lang="en-US" dirty="0" smtClean="0"/>
              <a:t>f </a:t>
            </a:r>
            <a:r>
              <a:rPr lang="en-US" dirty="0"/>
              <a:t>someone creates a new </a:t>
            </a:r>
            <a:r>
              <a:rPr lang="en-US" dirty="0" smtClean="0"/>
              <a:t>matching topic the consumer </a:t>
            </a:r>
            <a:r>
              <a:rPr lang="en-US" dirty="0"/>
              <a:t>will start consuming from </a:t>
            </a:r>
            <a:r>
              <a:rPr lang="en-US" dirty="0" smtClean="0"/>
              <a:t>that topic too</a:t>
            </a:r>
          </a:p>
          <a:p>
            <a:pPr fontAlgn="base"/>
            <a:r>
              <a:rPr lang="en-US" dirty="0" smtClean="0"/>
              <a:t>This </a:t>
            </a:r>
            <a:r>
              <a:rPr lang="en-US" dirty="0"/>
              <a:t>is useful for applications that need to consume from multiple </a:t>
            </a:r>
            <a:r>
              <a:rPr lang="en-US" dirty="0" smtClean="0"/>
              <a:t>related topics…</a:t>
            </a:r>
          </a:p>
          <a:p>
            <a:pPr marL="0" indent="0" fontAlgn="base">
              <a:buNone/>
            </a:pPr>
            <a:endParaRPr lang="en-US" dirty="0"/>
          </a:p>
          <a:p>
            <a:pPr marL="0" indent="0" fontAlgn="base">
              <a:buNone/>
            </a:pPr>
            <a:r>
              <a:rPr lang="en-US" dirty="0"/>
              <a:t>To subscribe to all test topics, we can </a:t>
            </a:r>
            <a:r>
              <a:rPr lang="en-US" dirty="0" smtClean="0"/>
              <a:t>call…</a:t>
            </a:r>
          </a:p>
          <a:p>
            <a:pPr marL="0" indent="0" fontAlgn="base">
              <a:buNone/>
            </a:pPr>
            <a:endParaRPr lang="en-US" dirty="0"/>
          </a:p>
          <a:p>
            <a:pPr marL="0" indent="0" fontAlgn="base">
              <a:buNone/>
            </a:pPr>
            <a:r>
              <a:rPr lang="en-US" dirty="0" err="1"/>
              <a:t>consumer.subscribe</a:t>
            </a:r>
            <a:r>
              <a:rPr lang="en-US" dirty="0"/>
              <a:t>("test.*");</a:t>
            </a:r>
          </a:p>
          <a:p>
            <a:endParaRPr lang="en-US" dirty="0"/>
          </a:p>
        </p:txBody>
      </p:sp>
      <p:sp>
        <p:nvSpPr>
          <p:cNvPr id="4" name="Footer Placeholder 3"/>
          <p:cNvSpPr>
            <a:spLocks noGrp="1"/>
          </p:cNvSpPr>
          <p:nvPr>
            <p:ph type="ftr" sz="quarter" idx="11"/>
          </p:nvPr>
        </p:nvSpPr>
        <p:spPr/>
        <p:txBody>
          <a:bodyPr/>
          <a:lstStyle/>
          <a:p>
            <a:r>
              <a:rPr lang="en-US" smtClean="0"/>
              <a:t>CS595 Module 08</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78</a:t>
            </a:fld>
            <a:endParaRPr lang="en-US" dirty="0"/>
          </a:p>
        </p:txBody>
      </p:sp>
    </p:spTree>
    <p:extLst>
      <p:ext uri="{BB962C8B-B14F-4D97-AF65-F5344CB8AC3E}">
        <p14:creationId xmlns:p14="http://schemas.microsoft.com/office/powerpoint/2010/main" val="123271168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900" kern="0" spc="0" dirty="0">
                <a:solidFill>
                  <a:srgbClr val="D2533C"/>
                </a:solidFill>
              </a:rPr>
              <a:t>Kafka Consumer</a:t>
            </a:r>
            <a:br>
              <a:rPr lang="en-US" sz="2900" kern="0" spc="0" dirty="0">
                <a:solidFill>
                  <a:srgbClr val="D2533C"/>
                </a:solidFill>
              </a:rPr>
            </a:br>
            <a:r>
              <a:rPr lang="en-US" sz="2300" kern="0" spc="0" dirty="0">
                <a:solidFill>
                  <a:srgbClr val="D2533C"/>
                </a:solidFill>
              </a:rPr>
              <a:t>Phase </a:t>
            </a:r>
            <a:r>
              <a:rPr lang="en-US" sz="2300" kern="0" spc="0" dirty="0" smtClean="0">
                <a:solidFill>
                  <a:srgbClr val="D2533C"/>
                </a:solidFill>
              </a:rPr>
              <a:t>4—Polling for messages from subscribe to topics</a:t>
            </a:r>
            <a:endParaRPr lang="en-US" dirty="0"/>
          </a:p>
        </p:txBody>
      </p:sp>
      <p:sp>
        <p:nvSpPr>
          <p:cNvPr id="3" name="Content Placeholder 2"/>
          <p:cNvSpPr>
            <a:spLocks noGrp="1"/>
          </p:cNvSpPr>
          <p:nvPr>
            <p:ph idx="1"/>
          </p:nvPr>
        </p:nvSpPr>
        <p:spPr/>
        <p:txBody>
          <a:bodyPr>
            <a:normAutofit fontScale="47500" lnSpcReduction="20000"/>
          </a:bodyPr>
          <a:lstStyle/>
          <a:p>
            <a:r>
              <a:rPr lang="en-US" sz="3800" dirty="0"/>
              <a:t>At the heart of the </a:t>
            </a:r>
            <a:r>
              <a:rPr lang="en-US" sz="3800" dirty="0" smtClean="0"/>
              <a:t>consumer </a:t>
            </a:r>
            <a:r>
              <a:rPr lang="en-US" sz="3800" dirty="0"/>
              <a:t>API is a simple loop for polling the server for more </a:t>
            </a:r>
            <a:r>
              <a:rPr lang="en-US" sz="3800" dirty="0" smtClean="0"/>
              <a:t>data</a:t>
            </a:r>
          </a:p>
          <a:p>
            <a:endParaRPr lang="en-US" dirty="0"/>
          </a:p>
          <a:p>
            <a:pPr marL="0" indent="0">
              <a:buNone/>
            </a:pPr>
            <a:r>
              <a:rPr lang="en-US" sz="3300" dirty="0" smtClean="0"/>
              <a:t>while </a:t>
            </a:r>
            <a:r>
              <a:rPr lang="en-US" sz="3300" dirty="0"/>
              <a:t>(true) </a:t>
            </a:r>
            <a:r>
              <a:rPr lang="en-US" sz="3300" dirty="0" smtClean="0"/>
              <a:t>{</a:t>
            </a:r>
            <a:endParaRPr lang="en-US" sz="3300" dirty="0"/>
          </a:p>
          <a:p>
            <a:pPr marL="0" indent="0">
              <a:buNone/>
            </a:pPr>
            <a:r>
              <a:rPr lang="en-US" sz="3300" dirty="0"/>
              <a:t>      </a:t>
            </a:r>
            <a:r>
              <a:rPr lang="en-US" sz="3300" dirty="0" err="1"/>
              <a:t>ConsumerRecords</a:t>
            </a:r>
            <a:r>
              <a:rPr lang="en-US" sz="3300" dirty="0"/>
              <a:t>&lt;String, String&gt; records = </a:t>
            </a:r>
            <a:r>
              <a:rPr lang="en-US" sz="3300" dirty="0" err="1"/>
              <a:t>consumer.poll</a:t>
            </a:r>
            <a:r>
              <a:rPr lang="en-US" sz="3300" dirty="0"/>
              <a:t>(100); </a:t>
            </a:r>
          </a:p>
          <a:p>
            <a:pPr marL="0" indent="0">
              <a:buNone/>
            </a:pPr>
            <a:r>
              <a:rPr lang="en-US" sz="3300" dirty="0"/>
              <a:t>      for (</a:t>
            </a:r>
            <a:r>
              <a:rPr lang="en-US" sz="3300" dirty="0" err="1"/>
              <a:t>ConsumerRecord</a:t>
            </a:r>
            <a:r>
              <a:rPr lang="en-US" sz="3300" dirty="0"/>
              <a:t>&lt;String, String&gt; record : records) </a:t>
            </a:r>
          </a:p>
          <a:p>
            <a:pPr marL="0" indent="0">
              <a:buNone/>
            </a:pPr>
            <a:r>
              <a:rPr lang="en-US" sz="3300" dirty="0"/>
              <a:t>      </a:t>
            </a:r>
            <a:r>
              <a:rPr lang="en-US" sz="3300" dirty="0" smtClean="0"/>
              <a:t>{</a:t>
            </a:r>
          </a:p>
          <a:p>
            <a:pPr marL="0" indent="0">
              <a:buNone/>
            </a:pPr>
            <a:endParaRPr lang="en-US" sz="3300" dirty="0" smtClean="0"/>
          </a:p>
          <a:p>
            <a:pPr marL="0" indent="0">
              <a:buNone/>
            </a:pPr>
            <a:r>
              <a:rPr lang="en-US" sz="3300" dirty="0" smtClean="0"/>
              <a:t>          </a:t>
            </a:r>
            <a:r>
              <a:rPr lang="en-US" sz="3300" dirty="0" err="1" smtClean="0"/>
              <a:t>int</a:t>
            </a:r>
            <a:r>
              <a:rPr lang="en-US" sz="3300" dirty="0" smtClean="0"/>
              <a:t> </a:t>
            </a:r>
            <a:r>
              <a:rPr lang="en-US" sz="3300" dirty="0" err="1" smtClean="0"/>
              <a:t>updatedCount</a:t>
            </a:r>
            <a:r>
              <a:rPr lang="en-US" sz="3300" dirty="0" smtClean="0"/>
              <a:t> = 1;</a:t>
            </a:r>
          </a:p>
          <a:p>
            <a:pPr marL="0" indent="0">
              <a:buNone/>
            </a:pPr>
            <a:r>
              <a:rPr lang="en-US" sz="3300" dirty="0" smtClean="0"/>
              <a:t>          </a:t>
            </a:r>
            <a:r>
              <a:rPr lang="en-US" sz="3300" dirty="0"/>
              <a:t>if (</a:t>
            </a:r>
            <a:r>
              <a:rPr lang="en-US" sz="3300" dirty="0" err="1"/>
              <a:t>custCountryMap.countainsKey</a:t>
            </a:r>
            <a:r>
              <a:rPr lang="en-US" sz="3300" dirty="0"/>
              <a:t>(</a:t>
            </a:r>
            <a:r>
              <a:rPr lang="en-US" sz="3300" dirty="0" err="1"/>
              <a:t>record.value</a:t>
            </a:r>
            <a:r>
              <a:rPr lang="en-US" sz="3300" dirty="0"/>
              <a:t>())) {</a:t>
            </a:r>
          </a:p>
          <a:p>
            <a:pPr marL="0" indent="0">
              <a:buNone/>
            </a:pPr>
            <a:r>
              <a:rPr lang="en-US" sz="3300" dirty="0"/>
              <a:t>              </a:t>
            </a:r>
            <a:r>
              <a:rPr lang="en-US" sz="3300" dirty="0" err="1"/>
              <a:t>updatedCount</a:t>
            </a:r>
            <a:r>
              <a:rPr lang="en-US" sz="3300" dirty="0"/>
              <a:t> = </a:t>
            </a:r>
            <a:r>
              <a:rPr lang="en-US" sz="3300" dirty="0" err="1"/>
              <a:t>custCountryMap.get</a:t>
            </a:r>
            <a:r>
              <a:rPr lang="en-US" sz="3300" dirty="0"/>
              <a:t>(</a:t>
            </a:r>
            <a:r>
              <a:rPr lang="en-US" sz="3300" dirty="0" err="1"/>
              <a:t>record.value</a:t>
            </a:r>
            <a:r>
              <a:rPr lang="en-US" sz="3300" dirty="0"/>
              <a:t>()) + 1;</a:t>
            </a:r>
          </a:p>
          <a:p>
            <a:pPr marL="0" indent="0">
              <a:buNone/>
            </a:pPr>
            <a:r>
              <a:rPr lang="en-US" sz="3300" dirty="0"/>
              <a:t>          }</a:t>
            </a:r>
          </a:p>
          <a:p>
            <a:pPr marL="0" indent="0">
              <a:buNone/>
            </a:pPr>
            <a:r>
              <a:rPr lang="en-US" sz="3300" dirty="0"/>
              <a:t>          </a:t>
            </a:r>
            <a:r>
              <a:rPr lang="en-US" sz="3300" dirty="0" err="1"/>
              <a:t>custCountryMap.put</a:t>
            </a:r>
            <a:r>
              <a:rPr lang="en-US" sz="3300" dirty="0"/>
              <a:t>(</a:t>
            </a:r>
            <a:r>
              <a:rPr lang="en-US" sz="3300" dirty="0" err="1"/>
              <a:t>record.value</a:t>
            </a:r>
            <a:r>
              <a:rPr lang="en-US" sz="3300" dirty="0"/>
              <a:t>(), </a:t>
            </a:r>
            <a:r>
              <a:rPr lang="en-US" sz="3300" dirty="0" err="1"/>
              <a:t>updatedCount</a:t>
            </a:r>
            <a:r>
              <a:rPr lang="en-US" sz="3300" dirty="0"/>
              <a:t>)</a:t>
            </a:r>
          </a:p>
          <a:p>
            <a:pPr marL="0" indent="0">
              <a:buNone/>
            </a:pPr>
            <a:endParaRPr lang="en-US" sz="3300" dirty="0"/>
          </a:p>
          <a:p>
            <a:pPr marL="0" indent="0">
              <a:buNone/>
            </a:pPr>
            <a:r>
              <a:rPr lang="en-US" sz="3300" dirty="0"/>
              <a:t>          </a:t>
            </a:r>
            <a:r>
              <a:rPr lang="en-US" sz="3300" dirty="0" err="1"/>
              <a:t>JSONObject</a:t>
            </a:r>
            <a:r>
              <a:rPr lang="en-US" sz="3300" dirty="0"/>
              <a:t> </a:t>
            </a:r>
            <a:r>
              <a:rPr lang="en-US" sz="3300" dirty="0" err="1"/>
              <a:t>json</a:t>
            </a:r>
            <a:r>
              <a:rPr lang="en-US" sz="3300" dirty="0"/>
              <a:t> = new </a:t>
            </a:r>
            <a:r>
              <a:rPr lang="en-US" sz="3300" dirty="0" err="1"/>
              <a:t>JSONObject</a:t>
            </a:r>
            <a:r>
              <a:rPr lang="en-US" sz="3300" dirty="0"/>
              <a:t>(</a:t>
            </a:r>
            <a:r>
              <a:rPr lang="en-US" sz="3300" dirty="0" err="1"/>
              <a:t>custCountryMap</a:t>
            </a:r>
            <a:r>
              <a:rPr lang="en-US" sz="3300" dirty="0"/>
              <a:t>);</a:t>
            </a:r>
          </a:p>
          <a:p>
            <a:pPr marL="0" indent="0">
              <a:buNone/>
            </a:pPr>
            <a:r>
              <a:rPr lang="en-US" sz="3300" dirty="0"/>
              <a:t>          </a:t>
            </a:r>
            <a:r>
              <a:rPr lang="en-US" sz="3300" dirty="0" err="1"/>
              <a:t>System.out.println</a:t>
            </a:r>
            <a:r>
              <a:rPr lang="en-US" sz="3300" dirty="0"/>
              <a:t>(</a:t>
            </a:r>
            <a:r>
              <a:rPr lang="en-US" sz="3300" dirty="0" err="1"/>
              <a:t>json.toString</a:t>
            </a:r>
            <a:r>
              <a:rPr lang="en-US" sz="3300" dirty="0"/>
              <a:t>(4)) </a:t>
            </a:r>
          </a:p>
          <a:p>
            <a:pPr marL="0" indent="0">
              <a:buNone/>
            </a:pPr>
            <a:r>
              <a:rPr lang="en-US" sz="3300" dirty="0"/>
              <a:t>      }</a:t>
            </a:r>
          </a:p>
          <a:p>
            <a:pPr marL="0" indent="0">
              <a:buNone/>
            </a:pPr>
            <a:r>
              <a:rPr lang="en-US" sz="3300" dirty="0"/>
              <a:t>  }</a:t>
            </a:r>
          </a:p>
          <a:p>
            <a:pPr marL="0" indent="0">
              <a:buNone/>
            </a:pPr>
            <a:r>
              <a:rPr lang="en-US" sz="3300" dirty="0" smtClean="0"/>
              <a:t>}</a:t>
            </a:r>
            <a:endParaRPr lang="en-US" sz="3300" dirty="0"/>
          </a:p>
        </p:txBody>
      </p:sp>
      <p:sp>
        <p:nvSpPr>
          <p:cNvPr id="4" name="Footer Placeholder 3"/>
          <p:cNvSpPr>
            <a:spLocks noGrp="1"/>
          </p:cNvSpPr>
          <p:nvPr>
            <p:ph type="ftr" sz="quarter" idx="11"/>
          </p:nvPr>
        </p:nvSpPr>
        <p:spPr/>
        <p:txBody>
          <a:bodyPr/>
          <a:lstStyle/>
          <a:p>
            <a:r>
              <a:rPr lang="en-US" smtClean="0"/>
              <a:t>CS595 Module 08</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79</a:t>
            </a:fld>
            <a:endParaRPr lang="en-US" dirty="0"/>
          </a:p>
        </p:txBody>
      </p:sp>
    </p:spTree>
    <p:extLst>
      <p:ext uri="{BB962C8B-B14F-4D97-AF65-F5344CB8AC3E}">
        <p14:creationId xmlns:p14="http://schemas.microsoft.com/office/powerpoint/2010/main" val="36906801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Detailed View</a:t>
            </a:r>
            <a:endParaRPr lang="en-US" dirty="0"/>
          </a:p>
        </p:txBody>
      </p:sp>
      <p:sp>
        <p:nvSpPr>
          <p:cNvPr id="3" name="Footer Placeholder 2"/>
          <p:cNvSpPr>
            <a:spLocks noGrp="1"/>
          </p:cNvSpPr>
          <p:nvPr>
            <p:ph type="ftr" sz="quarter" idx="11"/>
          </p:nvPr>
        </p:nvSpPr>
        <p:spPr/>
        <p:txBody>
          <a:bodyPr/>
          <a:lstStyle/>
          <a:p>
            <a:r>
              <a:rPr lang="en-US" smtClean="0"/>
              <a:t>CS595 Module 08</a:t>
            </a:r>
            <a:endParaRPr lang="en-US" dirty="0"/>
          </a:p>
        </p:txBody>
      </p:sp>
      <p:sp>
        <p:nvSpPr>
          <p:cNvPr id="4" name="Slide Number Placeholder 3"/>
          <p:cNvSpPr>
            <a:spLocks noGrp="1"/>
          </p:cNvSpPr>
          <p:nvPr>
            <p:ph type="sldNum" sz="quarter" idx="12"/>
          </p:nvPr>
        </p:nvSpPr>
        <p:spPr/>
        <p:txBody>
          <a:bodyPr/>
          <a:lstStyle/>
          <a:p>
            <a:fld id="{9AA7C465-8597-4488-B68C-958448427716}" type="slidenum">
              <a:rPr lang="en-US" smtClean="0"/>
              <a:t>8</a:t>
            </a:fld>
            <a:endParaRPr lang="en-US" dirty="0"/>
          </a:p>
        </p:txBody>
      </p:sp>
    </p:spTree>
    <p:extLst>
      <p:ext uri="{BB962C8B-B14F-4D97-AF65-F5344CB8AC3E}">
        <p14:creationId xmlns:p14="http://schemas.microsoft.com/office/powerpoint/2010/main" val="2624588723"/>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900" kern="0" spc="0" dirty="0">
                <a:solidFill>
                  <a:srgbClr val="D2533C"/>
                </a:solidFill>
              </a:rPr>
              <a:t>Kafka Consumer</a:t>
            </a:r>
            <a:br>
              <a:rPr lang="en-US" sz="2900" kern="0" spc="0" dirty="0">
                <a:solidFill>
                  <a:srgbClr val="D2533C"/>
                </a:solidFill>
              </a:rPr>
            </a:br>
            <a:r>
              <a:rPr lang="en-US" sz="2300" kern="0" spc="0" dirty="0">
                <a:solidFill>
                  <a:srgbClr val="D2533C"/>
                </a:solidFill>
              </a:rPr>
              <a:t>Phase 4—Polling for messages from subscribe to topics</a:t>
            </a:r>
            <a:endParaRPr lang="en-US" dirty="0"/>
          </a:p>
        </p:txBody>
      </p:sp>
      <p:sp>
        <p:nvSpPr>
          <p:cNvPr id="3" name="Content Placeholder 2"/>
          <p:cNvSpPr>
            <a:spLocks noGrp="1"/>
          </p:cNvSpPr>
          <p:nvPr>
            <p:ph idx="1"/>
          </p:nvPr>
        </p:nvSpPr>
        <p:spPr/>
        <p:txBody>
          <a:bodyPr>
            <a:normAutofit lnSpcReduction="10000"/>
          </a:bodyPr>
          <a:lstStyle/>
          <a:p>
            <a:r>
              <a:rPr lang="en-US" dirty="0" smtClean="0"/>
              <a:t>Kafka </a:t>
            </a:r>
            <a:r>
              <a:rPr lang="en-US" dirty="0"/>
              <a:t>maintains a numerical offset for each record in a </a:t>
            </a:r>
            <a:r>
              <a:rPr lang="en-US" dirty="0" smtClean="0"/>
              <a:t>partition</a:t>
            </a:r>
          </a:p>
          <a:p>
            <a:r>
              <a:rPr lang="en-US" dirty="0" smtClean="0"/>
              <a:t>This </a:t>
            </a:r>
            <a:r>
              <a:rPr lang="en-US" dirty="0"/>
              <a:t>offset acts as a unique identifier of a record within that </a:t>
            </a:r>
            <a:r>
              <a:rPr lang="en-US" dirty="0" smtClean="0"/>
              <a:t>partition…</a:t>
            </a:r>
          </a:p>
          <a:p>
            <a:r>
              <a:rPr lang="en-US" dirty="0"/>
              <a:t>A</a:t>
            </a:r>
            <a:r>
              <a:rPr lang="en-US" dirty="0" smtClean="0"/>
              <a:t>nd </a:t>
            </a:r>
            <a:r>
              <a:rPr lang="en-US" dirty="0"/>
              <a:t>also denotes the position of the consumer in the </a:t>
            </a:r>
            <a:r>
              <a:rPr lang="en-US" dirty="0" smtClean="0"/>
              <a:t>partition</a:t>
            </a:r>
          </a:p>
          <a:p>
            <a:r>
              <a:rPr lang="en-US" dirty="0"/>
              <a:t>A</a:t>
            </a:r>
            <a:r>
              <a:rPr lang="en-US" dirty="0" smtClean="0"/>
              <a:t> </a:t>
            </a:r>
            <a:r>
              <a:rPr lang="en-US" dirty="0"/>
              <a:t>consumer which is at position 5 has consumed records with offsets 0 through </a:t>
            </a:r>
            <a:r>
              <a:rPr lang="en-US" dirty="0" smtClean="0"/>
              <a:t>4 </a:t>
            </a:r>
            <a:r>
              <a:rPr lang="en-US" dirty="0"/>
              <a:t>and will next receive the record with offset </a:t>
            </a:r>
            <a:r>
              <a:rPr lang="en-US" dirty="0" smtClean="0"/>
              <a:t>5</a:t>
            </a:r>
          </a:p>
          <a:p>
            <a:r>
              <a:rPr lang="en-US" dirty="0" smtClean="0"/>
              <a:t>The poll() fetches data topics to which the consumer has subscribed</a:t>
            </a:r>
          </a:p>
          <a:p>
            <a:r>
              <a:rPr lang="en-US" dirty="0" smtClean="0"/>
              <a:t>On </a:t>
            </a:r>
            <a:r>
              <a:rPr lang="en-US" dirty="0"/>
              <a:t>each </a:t>
            </a:r>
            <a:r>
              <a:rPr lang="en-US" dirty="0" smtClean="0"/>
              <a:t>poll(), </a:t>
            </a:r>
            <a:r>
              <a:rPr lang="en-US" dirty="0"/>
              <a:t>the consumer will </a:t>
            </a:r>
            <a:r>
              <a:rPr lang="en-US" dirty="0" smtClean="0"/>
              <a:t>use </a:t>
            </a:r>
            <a:r>
              <a:rPr lang="en-US" dirty="0"/>
              <a:t>the last consumed offset as the starting offset and fetch sequentially</a:t>
            </a:r>
          </a:p>
          <a:p>
            <a:endParaRPr lang="en-US" dirty="0"/>
          </a:p>
          <a:p>
            <a:pPr lvl="1"/>
            <a:endParaRPr lang="en-US" dirty="0"/>
          </a:p>
          <a:p>
            <a:endParaRPr lang="en-US" dirty="0"/>
          </a:p>
        </p:txBody>
      </p:sp>
      <p:sp>
        <p:nvSpPr>
          <p:cNvPr id="4" name="Footer Placeholder 3"/>
          <p:cNvSpPr>
            <a:spLocks noGrp="1"/>
          </p:cNvSpPr>
          <p:nvPr>
            <p:ph type="ftr" sz="quarter" idx="11"/>
          </p:nvPr>
        </p:nvSpPr>
        <p:spPr/>
        <p:txBody>
          <a:bodyPr/>
          <a:lstStyle/>
          <a:p>
            <a:r>
              <a:rPr lang="en-US" smtClean="0"/>
              <a:t>CS595 Module 08</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80</a:t>
            </a:fld>
            <a:endParaRPr lang="en-US" dirty="0"/>
          </a:p>
        </p:txBody>
      </p:sp>
    </p:spTree>
    <p:extLst>
      <p:ext uri="{BB962C8B-B14F-4D97-AF65-F5344CB8AC3E}">
        <p14:creationId xmlns:p14="http://schemas.microsoft.com/office/powerpoint/2010/main" val="1212688727"/>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900" kern="0" spc="0" dirty="0">
                <a:solidFill>
                  <a:srgbClr val="D2533C"/>
                </a:solidFill>
              </a:rPr>
              <a:t>Kafka Consumer</a:t>
            </a:r>
            <a:br>
              <a:rPr lang="en-US" sz="2900" kern="0" spc="0" dirty="0">
                <a:solidFill>
                  <a:srgbClr val="D2533C"/>
                </a:solidFill>
              </a:rPr>
            </a:br>
            <a:r>
              <a:rPr lang="en-US" sz="2300" kern="0" spc="0" dirty="0">
                <a:solidFill>
                  <a:srgbClr val="D2533C"/>
                </a:solidFill>
              </a:rPr>
              <a:t>Phase 4—Polling for messages from subscribe to topics</a:t>
            </a:r>
            <a:endParaRPr lang="en-US" dirty="0"/>
          </a:p>
        </p:txBody>
      </p:sp>
      <p:sp>
        <p:nvSpPr>
          <p:cNvPr id="3" name="Content Placeholder 2"/>
          <p:cNvSpPr>
            <a:spLocks noGrp="1"/>
          </p:cNvSpPr>
          <p:nvPr>
            <p:ph idx="1"/>
          </p:nvPr>
        </p:nvSpPr>
        <p:spPr/>
        <p:txBody>
          <a:bodyPr/>
          <a:lstStyle/>
          <a:p>
            <a:r>
              <a:rPr lang="en-US" dirty="0"/>
              <a:t>The poll() fetches data for </a:t>
            </a:r>
            <a:r>
              <a:rPr lang="en-US" dirty="0" smtClean="0"/>
              <a:t>subscribed to topics </a:t>
            </a:r>
          </a:p>
          <a:p>
            <a:r>
              <a:rPr lang="en-US" dirty="0" smtClean="0"/>
              <a:t>On </a:t>
            </a:r>
            <a:r>
              <a:rPr lang="en-US" dirty="0"/>
              <a:t>each poll, the consumer will try to use the last consumed offset as the starting offset and fetch sequentially</a:t>
            </a:r>
          </a:p>
          <a:p>
            <a:r>
              <a:rPr lang="en-US" dirty="0"/>
              <a:t>The last consumed offset can be manually set through seek(</a:t>
            </a:r>
            <a:r>
              <a:rPr lang="en-US" dirty="0" err="1"/>
              <a:t>TopicPartition</a:t>
            </a:r>
            <a:r>
              <a:rPr lang="en-US" dirty="0"/>
              <a:t>, </a:t>
            </a:r>
            <a:r>
              <a:rPr lang="en-US" dirty="0" smtClean="0"/>
              <a:t>long)</a:t>
            </a:r>
          </a:p>
          <a:p>
            <a:r>
              <a:rPr lang="en-US" dirty="0" smtClean="0"/>
              <a:t>Otherwise the offset is automatically </a:t>
            </a:r>
            <a:r>
              <a:rPr lang="en-US" dirty="0"/>
              <a:t>set as the last committed offset for the subscribed list of partitions</a:t>
            </a:r>
          </a:p>
          <a:p>
            <a:endParaRPr lang="en-US" dirty="0"/>
          </a:p>
        </p:txBody>
      </p:sp>
      <p:sp>
        <p:nvSpPr>
          <p:cNvPr id="4" name="Footer Placeholder 3"/>
          <p:cNvSpPr>
            <a:spLocks noGrp="1"/>
          </p:cNvSpPr>
          <p:nvPr>
            <p:ph type="ftr" sz="quarter" idx="11"/>
          </p:nvPr>
        </p:nvSpPr>
        <p:spPr/>
        <p:txBody>
          <a:bodyPr/>
          <a:lstStyle/>
          <a:p>
            <a:r>
              <a:rPr lang="en-US" smtClean="0"/>
              <a:t>CS595 Module 08</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81</a:t>
            </a:fld>
            <a:endParaRPr lang="en-US" dirty="0"/>
          </a:p>
        </p:txBody>
      </p:sp>
    </p:spTree>
    <p:extLst>
      <p:ext uri="{BB962C8B-B14F-4D97-AF65-F5344CB8AC3E}">
        <p14:creationId xmlns:p14="http://schemas.microsoft.com/office/powerpoint/2010/main" val="1389450222"/>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r>
              <a:rPr lang="en-US" dirty="0" smtClean="0"/>
              <a:t>Kafka As Part of a Message Processing Pipeline</a:t>
            </a:r>
            <a:endParaRPr lang="en-US" dirty="0"/>
          </a:p>
        </p:txBody>
      </p:sp>
      <p:sp>
        <p:nvSpPr>
          <p:cNvPr id="4" name="Footer Placeholder 3"/>
          <p:cNvSpPr>
            <a:spLocks noGrp="1"/>
          </p:cNvSpPr>
          <p:nvPr>
            <p:ph type="ftr" sz="quarter" idx="11"/>
          </p:nvPr>
        </p:nvSpPr>
        <p:spPr/>
        <p:txBody>
          <a:bodyPr/>
          <a:lstStyle/>
          <a:p>
            <a:r>
              <a:rPr lang="en-US" smtClean="0"/>
              <a:t>CS595 Module 08</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82</a:t>
            </a:fld>
            <a:endParaRPr lang="en-US" dirty="0"/>
          </a:p>
        </p:txBody>
      </p:sp>
      <p:pic>
        <p:nvPicPr>
          <p:cNvPr id="43010" name="Picture 2" descr="Related image"/>
          <p:cNvPicPr>
            <a:picLocks noChangeAspect="1" noChangeArrowheads="1"/>
          </p:cNvPicPr>
          <p:nvPr/>
        </p:nvPicPr>
        <p:blipFill>
          <a:blip r:embed="rId2">
            <a:extLst>
              <a:ext uri="{BEBA8EAE-BF5A-486C-A8C5-ECC9F3942E4B}">
                <a14:imgProps xmlns:a14="http://schemas.microsoft.com/office/drawing/2010/main">
                  <a14:imgLayer r:embed="rId3">
                    <a14:imgEffect>
                      <a14:sharpenSoften amount="25000"/>
                    </a14:imgEffect>
                  </a14:imgLayer>
                </a14:imgProps>
              </a:ext>
              <a:ext uri="{28A0092B-C50C-407E-A947-70E740481C1C}">
                <a14:useLocalDpi xmlns:a14="http://schemas.microsoft.com/office/drawing/2010/main" val="0"/>
              </a:ext>
            </a:extLst>
          </a:blip>
          <a:srcRect/>
          <a:stretch>
            <a:fillRect/>
          </a:stretch>
        </p:blipFill>
        <p:spPr bwMode="auto">
          <a:xfrm>
            <a:off x="304800" y="2626918"/>
            <a:ext cx="8803341" cy="18307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30247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Apache Kafka</a:t>
            </a:r>
            <a:endParaRPr lang="en-US" dirty="0"/>
          </a:p>
        </p:txBody>
      </p:sp>
      <p:sp>
        <p:nvSpPr>
          <p:cNvPr id="3" name="Content Placeholder 2"/>
          <p:cNvSpPr>
            <a:spLocks noGrp="1"/>
          </p:cNvSpPr>
          <p:nvPr>
            <p:ph idx="1"/>
          </p:nvPr>
        </p:nvSpPr>
        <p:spPr/>
        <p:txBody>
          <a:bodyPr/>
          <a:lstStyle/>
          <a:p>
            <a:r>
              <a:rPr lang="en-US" dirty="0" smtClean="0"/>
              <a:t>A distributed publish and subscribe messaging system rethought as a distributed commit log</a:t>
            </a:r>
          </a:p>
          <a:p>
            <a:pPr lvl="1"/>
            <a:r>
              <a:rPr lang="en-US" dirty="0" smtClean="0"/>
              <a:t>More on “commit log” and “publish subscribe” in a bit</a:t>
            </a:r>
          </a:p>
          <a:p>
            <a:r>
              <a:rPr lang="en-US" dirty="0" smtClean="0"/>
              <a:t>Developed at LinkedIn</a:t>
            </a:r>
          </a:p>
          <a:p>
            <a:r>
              <a:rPr lang="en-US" dirty="0" smtClean="0"/>
              <a:t>Provides a solution to handling the ingestion of high volume and high velocity data into Hadoop clusters</a:t>
            </a:r>
          </a:p>
        </p:txBody>
      </p:sp>
      <p:sp>
        <p:nvSpPr>
          <p:cNvPr id="4" name="Footer Placeholder 3"/>
          <p:cNvSpPr>
            <a:spLocks noGrp="1"/>
          </p:cNvSpPr>
          <p:nvPr>
            <p:ph type="ftr" sz="quarter" idx="11"/>
          </p:nvPr>
        </p:nvSpPr>
        <p:spPr/>
        <p:txBody>
          <a:bodyPr/>
          <a:lstStyle/>
          <a:p>
            <a:r>
              <a:rPr lang="en-US" smtClean="0"/>
              <a:t>CS595 Module 08</a:t>
            </a:r>
            <a:endParaRPr lang="en-US" dirty="0"/>
          </a:p>
        </p:txBody>
      </p:sp>
      <p:sp>
        <p:nvSpPr>
          <p:cNvPr id="5" name="Slide Number Placeholder 4"/>
          <p:cNvSpPr>
            <a:spLocks noGrp="1"/>
          </p:cNvSpPr>
          <p:nvPr>
            <p:ph type="sldNum" sz="quarter" idx="12"/>
          </p:nvPr>
        </p:nvSpPr>
        <p:spPr/>
        <p:txBody>
          <a:bodyPr/>
          <a:lstStyle/>
          <a:p>
            <a:fld id="{9AA7C465-8597-4488-B68C-958448427716}" type="slidenum">
              <a:rPr lang="en-US" smtClean="0"/>
              <a:t>9</a:t>
            </a:fld>
            <a:endParaRPr lang="en-US" dirty="0"/>
          </a:p>
        </p:txBody>
      </p:sp>
    </p:spTree>
    <p:extLst>
      <p:ext uri="{BB962C8B-B14F-4D97-AF65-F5344CB8AC3E}">
        <p14:creationId xmlns:p14="http://schemas.microsoft.com/office/powerpoint/2010/main" val="69797729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pptB0B1.tmp</Template>
  <TotalTime>65620</TotalTime>
  <Words>4331</Words>
  <Application>Microsoft Macintosh PowerPoint</Application>
  <PresentationFormat>On-screen Show (4:3)</PresentationFormat>
  <Paragraphs>704</Paragraphs>
  <Slides>82</Slides>
  <Notes>1</Notes>
  <HiddenSlides>0</HiddenSlides>
  <MMClips>0</MMClips>
  <ScaleCrop>false</ScaleCrop>
  <HeadingPairs>
    <vt:vector size="4" baseType="variant">
      <vt:variant>
        <vt:lpstr>Theme</vt:lpstr>
      </vt:variant>
      <vt:variant>
        <vt:i4>1</vt:i4>
      </vt:variant>
      <vt:variant>
        <vt:lpstr>Slide Titles</vt:lpstr>
      </vt:variant>
      <vt:variant>
        <vt:i4>82</vt:i4>
      </vt:variant>
    </vt:vector>
  </HeadingPairs>
  <TitlesOfParts>
    <vt:vector size="83" baseType="lpstr">
      <vt:lpstr>Clarity</vt:lpstr>
      <vt:lpstr>CS595—Big Data Technologies</vt:lpstr>
      <vt:lpstr>High Level View</vt:lpstr>
      <vt:lpstr>What is High Velocity Data Processing?</vt:lpstr>
      <vt:lpstr>Two Aspects of Stream Processing </vt:lpstr>
      <vt:lpstr>Accepting Data into Hadoop in Real Time Using Kafka</vt:lpstr>
      <vt:lpstr>Accepting Data into Hadoop in Real Time Using Kafka</vt:lpstr>
      <vt:lpstr>Kafka Architecture  Initial Perspective</vt:lpstr>
      <vt:lpstr>Detailed View</vt:lpstr>
      <vt:lpstr>Apache Kafka</vt:lpstr>
      <vt:lpstr>Apache Kafka</vt:lpstr>
      <vt:lpstr>Apache Kafka</vt:lpstr>
      <vt:lpstr>Why Kafka?</vt:lpstr>
      <vt:lpstr>What Is a Log?</vt:lpstr>
      <vt:lpstr>What Is a Log?</vt:lpstr>
      <vt:lpstr>Logs in Databases (Commit Logs)</vt:lpstr>
      <vt:lpstr>What is a Messaging System? </vt:lpstr>
      <vt:lpstr>What is a Messaging System? </vt:lpstr>
      <vt:lpstr>Point to Point Messaging System</vt:lpstr>
      <vt:lpstr>Publish-Subscribe Messaging System </vt:lpstr>
      <vt:lpstr>Publish-Subscribe Messaging System </vt:lpstr>
      <vt:lpstr>Kafka Architectural Landscape</vt:lpstr>
      <vt:lpstr>Messages and Batches</vt:lpstr>
      <vt:lpstr>Messages and Batches</vt:lpstr>
      <vt:lpstr>Topics and Logs</vt:lpstr>
      <vt:lpstr>Topics and Logs</vt:lpstr>
      <vt:lpstr>Topics and Logs Architectural Detail</vt:lpstr>
      <vt:lpstr>Topics and Logs</vt:lpstr>
      <vt:lpstr>Topics and Logs</vt:lpstr>
      <vt:lpstr>Topics and Logs</vt:lpstr>
      <vt:lpstr>Topics and Logs</vt:lpstr>
      <vt:lpstr>Topics and Logs</vt:lpstr>
      <vt:lpstr>Brokers and Clusters</vt:lpstr>
      <vt:lpstr>Brokers and Clusters Architectural Detail</vt:lpstr>
      <vt:lpstr>Brokers and Clusters</vt:lpstr>
      <vt:lpstr>Partitions</vt:lpstr>
      <vt:lpstr>Partitions</vt:lpstr>
      <vt:lpstr>Partitions</vt:lpstr>
      <vt:lpstr>Partitions</vt:lpstr>
      <vt:lpstr>The Role of ZooKeeper</vt:lpstr>
      <vt:lpstr>Producers</vt:lpstr>
      <vt:lpstr>Consumers</vt:lpstr>
      <vt:lpstr>Consumers</vt:lpstr>
      <vt:lpstr>Consumers</vt:lpstr>
      <vt:lpstr>Consumers</vt:lpstr>
      <vt:lpstr>Consumer Groups</vt:lpstr>
      <vt:lpstr>Consumer Groups</vt:lpstr>
      <vt:lpstr>Consumer Groups</vt:lpstr>
      <vt:lpstr>Consumer Groups</vt:lpstr>
      <vt:lpstr>Consumer Groups</vt:lpstr>
      <vt:lpstr>Consumer Groups</vt:lpstr>
      <vt:lpstr>Consumer Groups</vt:lpstr>
      <vt:lpstr>Consumer Groups</vt:lpstr>
      <vt:lpstr>Guarantees</vt:lpstr>
      <vt:lpstr>Using Kafka Four Core APIs</vt:lpstr>
      <vt:lpstr>Kafka Producer Overview</vt:lpstr>
      <vt:lpstr>Kafka Producer Phase 1—Setting up the operational configuration</vt:lpstr>
      <vt:lpstr>Kafka Producer Phase 1—Setting up the operational configuration</vt:lpstr>
      <vt:lpstr>Kafka Producer Phase 1—Setting up the operational configuration</vt:lpstr>
      <vt:lpstr>Kafka Producer Phase 1—Setting up the operational configuration</vt:lpstr>
      <vt:lpstr>Kafka Producer Phase 2—Creating the producer</vt:lpstr>
      <vt:lpstr>Kafka Producer Phase 3—Sending one or more messages to brokers</vt:lpstr>
      <vt:lpstr>Kafka Producer Phase 3—Sending one or more messages to brokers</vt:lpstr>
      <vt:lpstr>Kafka Producer Phase 3—Sending one or more messages to brokers</vt:lpstr>
      <vt:lpstr>Kafka Producer Phase 3—Sending one or more messages to brokers</vt:lpstr>
      <vt:lpstr>Kafka Producer Phase 3—Sending one or more messages to brokers</vt:lpstr>
      <vt:lpstr>Kafka Producer Phase 3—Sending one or more messages to brokers</vt:lpstr>
      <vt:lpstr>Kafka Producer Phase 3—Sending one or more messages to brokers</vt:lpstr>
      <vt:lpstr>Kafka Producer Phase 3—Sending one or more messages to brokers</vt:lpstr>
      <vt:lpstr>Kafka Producer Phase 3—Sending one or more messages to brokers</vt:lpstr>
      <vt:lpstr>Kafka Producer Phase 3—Sending one or more messages to brokers</vt:lpstr>
      <vt:lpstr>Kafka Producer Phase 4—Closing the producer to release any resources</vt:lpstr>
      <vt:lpstr>Kafka Consumer Overview</vt:lpstr>
      <vt:lpstr>Kafka Consumer Phase 1—Setting the operating configuration of the consumer</vt:lpstr>
      <vt:lpstr>Kafka Consumer Phase 1—Setting the operating configuration of the consumer</vt:lpstr>
      <vt:lpstr>Kafka Consumer Phase 1—Setting the operating configuration of the consumer grouup.id configuration parameter</vt:lpstr>
      <vt:lpstr>Kafka Consumer Phase 2—Creating the  consumer</vt:lpstr>
      <vt:lpstr>Kafka Consumer Phase 3—Subscribing to one or more topics</vt:lpstr>
      <vt:lpstr>Kafka Consumer Phase 3—Subscribing to one or more topics</vt:lpstr>
      <vt:lpstr>Kafka Consumer Phase 4—Polling for messages from subscribe to topics</vt:lpstr>
      <vt:lpstr>Kafka Consumer Phase 4—Polling for messages from subscribe to topics</vt:lpstr>
      <vt:lpstr>Kafka Consumer Phase 4—Polling for messages from subscribe to topics</vt:lpstr>
      <vt:lpstr>Kafka As Part of a Message Processing Pipeline</vt:lpstr>
    </vt:vector>
  </TitlesOfParts>
  <Company>BCBSA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Rosen, Joseph</dc:creator>
  <cp:lastModifiedBy>Joseph Rosen</cp:lastModifiedBy>
  <cp:revision>1025</cp:revision>
  <cp:lastPrinted>2017-04-27T17:39:59Z</cp:lastPrinted>
  <dcterms:created xsi:type="dcterms:W3CDTF">2016-12-18T19:56:54Z</dcterms:created>
  <dcterms:modified xsi:type="dcterms:W3CDTF">2018-03-08T02:40:25Z</dcterms:modified>
</cp:coreProperties>
</file>