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53"/>
  </p:notesMasterIdLst>
  <p:handoutMasterIdLst>
    <p:handoutMasterId r:id="rId54"/>
  </p:handoutMasterIdLst>
  <p:sldIdLst>
    <p:sldId id="256" r:id="rId2"/>
    <p:sldId id="366" r:id="rId3"/>
    <p:sldId id="310" r:id="rId4"/>
    <p:sldId id="264" r:id="rId5"/>
    <p:sldId id="325" r:id="rId6"/>
    <p:sldId id="257" r:id="rId7"/>
    <p:sldId id="367" r:id="rId8"/>
    <p:sldId id="364" r:id="rId9"/>
    <p:sldId id="311" r:id="rId10"/>
    <p:sldId id="312" r:id="rId11"/>
    <p:sldId id="292" r:id="rId12"/>
    <p:sldId id="293" r:id="rId13"/>
    <p:sldId id="273" r:id="rId14"/>
    <p:sldId id="368" r:id="rId15"/>
    <p:sldId id="313" r:id="rId16"/>
    <p:sldId id="353" r:id="rId17"/>
    <p:sldId id="354" r:id="rId18"/>
    <p:sldId id="355" r:id="rId19"/>
    <p:sldId id="302" r:id="rId20"/>
    <p:sldId id="332" r:id="rId21"/>
    <p:sldId id="333" r:id="rId22"/>
    <p:sldId id="334" r:id="rId23"/>
    <p:sldId id="335" r:id="rId24"/>
    <p:sldId id="336" r:id="rId25"/>
    <p:sldId id="303" r:id="rId26"/>
    <p:sldId id="304" r:id="rId27"/>
    <p:sldId id="348" r:id="rId28"/>
    <p:sldId id="349" r:id="rId29"/>
    <p:sldId id="350" r:id="rId30"/>
    <p:sldId id="351" r:id="rId31"/>
    <p:sldId id="347" r:id="rId32"/>
    <p:sldId id="365" r:id="rId33"/>
    <p:sldId id="352" r:id="rId34"/>
    <p:sldId id="359" r:id="rId35"/>
    <p:sldId id="360" r:id="rId36"/>
    <p:sldId id="299" r:id="rId37"/>
    <p:sldId id="276" r:id="rId38"/>
    <p:sldId id="281" r:id="rId39"/>
    <p:sldId id="288" r:id="rId40"/>
    <p:sldId id="308" r:id="rId41"/>
    <p:sldId id="285" r:id="rId42"/>
    <p:sldId id="284" r:id="rId43"/>
    <p:sldId id="319" r:id="rId44"/>
    <p:sldId id="320" r:id="rId45"/>
    <p:sldId id="305" r:id="rId46"/>
    <p:sldId id="356" r:id="rId47"/>
    <p:sldId id="342" r:id="rId48"/>
    <p:sldId id="357" r:id="rId49"/>
    <p:sldId id="343" r:id="rId50"/>
    <p:sldId id="358" r:id="rId51"/>
    <p:sldId id="363" r:id="rId5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68" d="100"/>
          <a:sy n="68" d="100"/>
        </p:scale>
        <p:origin x="-2136" y="-328"/>
      </p:cViewPr>
      <p:guideLst>
        <p:guide orient="horz" pos="2160"/>
        <p:guide pos="2880"/>
      </p:guideLst>
    </p:cSldViewPr>
  </p:slideViewPr>
  <p:notesTextViewPr>
    <p:cViewPr>
      <p:scale>
        <a:sx n="1" d="1"/>
        <a:sy n="1" d="1"/>
      </p:scale>
      <p:origin x="0" y="0"/>
    </p:cViewPr>
  </p:notesTextViewPr>
  <p:sorterViewPr>
    <p:cViewPr>
      <p:scale>
        <a:sx n="79" d="100"/>
        <a:sy n="79" d="100"/>
      </p:scale>
      <p:origin x="0" y="744"/>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tdas:Projects:SparkStreaming:streaming_paper:nsdi_2013:experiments:scalability2.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tdas:Projects:SparkStreaming:streaming_paper:nsdi_2013:experiments:scalability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a:lstStyle/>
          <a:p>
            <a:pPr>
              <a:defRPr/>
            </a:pPr>
            <a:r>
              <a:rPr lang="en-US"/>
              <a:t>WordCount</a:t>
            </a:r>
          </a:p>
        </c:rich>
      </c:tx>
      <c:layout>
        <c:manualLayout>
          <c:xMode val="edge"/>
          <c:yMode val="edge"/>
          <c:x val="0.312130772504788"/>
          <c:y val="0.0111731843575419"/>
        </c:manualLayout>
      </c:layout>
      <c:overlay val="0"/>
    </c:title>
    <c:autoTitleDeleted val="0"/>
    <c:plotArea>
      <c:layout>
        <c:manualLayout>
          <c:layoutTarget val="inner"/>
          <c:xMode val="edge"/>
          <c:yMode val="edge"/>
          <c:x val="0.265786473660489"/>
          <c:y val="0.159442220560419"/>
          <c:w val="0.514516556642541"/>
          <c:h val="0.560158877783369"/>
        </c:manualLayout>
      </c:layout>
      <c:barChart>
        <c:barDir val="col"/>
        <c:grouping val="clustered"/>
        <c:varyColors val="0"/>
        <c:ser>
          <c:idx val="0"/>
          <c:order val="0"/>
          <c:tx>
            <c:strRef>
              <c:f>'Better Summary'!$Z$23</c:f>
              <c:strCache>
                <c:ptCount val="1"/>
                <c:pt idx="0">
                  <c:v>Spark</c:v>
                </c:pt>
              </c:strCache>
            </c:strRef>
          </c:tx>
          <c:spPr>
            <a:solidFill>
              <a:srgbClr val="55992B"/>
            </a:solidFill>
          </c:spPr>
          <c:invertIfNegative val="0"/>
          <c:cat>
            <c:numRef>
              <c:f>'Better Summary'!$AA$16:$AB$16</c:f>
              <c:numCache>
                <c:formatCode>General</c:formatCode>
                <c:ptCount val="2"/>
                <c:pt idx="0">
                  <c:v>100.0</c:v>
                </c:pt>
                <c:pt idx="1">
                  <c:v>1000.0</c:v>
                </c:pt>
              </c:numCache>
            </c:numRef>
          </c:cat>
          <c:val>
            <c:numRef>
              <c:f>'Better Summary'!$AA$23:$AB$23</c:f>
              <c:numCache>
                <c:formatCode>General</c:formatCode>
                <c:ptCount val="2"/>
                <c:pt idx="0">
                  <c:v>26.6</c:v>
                </c:pt>
                <c:pt idx="1">
                  <c:v>26.6</c:v>
                </c:pt>
              </c:numCache>
            </c:numRef>
          </c:val>
        </c:ser>
        <c:ser>
          <c:idx val="1"/>
          <c:order val="1"/>
          <c:tx>
            <c:strRef>
              <c:f>'Better Summary'!$Z$24</c:f>
              <c:strCache>
                <c:ptCount val="1"/>
                <c:pt idx="0">
                  <c:v>Storm</c:v>
                </c:pt>
              </c:strCache>
            </c:strRef>
          </c:tx>
          <c:spPr>
            <a:solidFill>
              <a:schemeClr val="accent3"/>
            </a:solidFill>
          </c:spPr>
          <c:invertIfNegative val="0"/>
          <c:cat>
            <c:numRef>
              <c:f>'Better Summary'!$AA$16:$AB$16</c:f>
              <c:numCache>
                <c:formatCode>General</c:formatCode>
                <c:ptCount val="2"/>
                <c:pt idx="0">
                  <c:v>100.0</c:v>
                </c:pt>
                <c:pt idx="1">
                  <c:v>1000.0</c:v>
                </c:pt>
              </c:numCache>
            </c:numRef>
          </c:cat>
          <c:val>
            <c:numRef>
              <c:f>'Better Summary'!$AA$24:$AB$24</c:f>
              <c:numCache>
                <c:formatCode>General</c:formatCode>
                <c:ptCount val="2"/>
                <c:pt idx="0">
                  <c:v>6.0</c:v>
                </c:pt>
                <c:pt idx="1">
                  <c:v>12.0</c:v>
                </c:pt>
              </c:numCache>
            </c:numRef>
          </c:val>
        </c:ser>
        <c:dLbls>
          <c:showLegendKey val="0"/>
          <c:showVal val="0"/>
          <c:showCatName val="0"/>
          <c:showSerName val="0"/>
          <c:showPercent val="0"/>
          <c:showBubbleSize val="0"/>
        </c:dLbls>
        <c:gapWidth val="150"/>
        <c:axId val="2114824760"/>
        <c:axId val="2114830312"/>
      </c:barChart>
      <c:catAx>
        <c:axId val="2114824760"/>
        <c:scaling>
          <c:orientation val="minMax"/>
        </c:scaling>
        <c:delete val="0"/>
        <c:axPos val="b"/>
        <c:title>
          <c:tx>
            <c:rich>
              <a:bodyPr/>
              <a:lstStyle/>
              <a:p>
                <a:pPr>
                  <a:defRPr/>
                </a:pPr>
                <a:r>
                  <a:rPr lang="en-US"/>
                  <a:t>Record Size (bytes)</a:t>
                </a:r>
              </a:p>
            </c:rich>
          </c:tx>
          <c:layout>
            <c:manualLayout>
              <c:xMode val="edge"/>
              <c:yMode val="edge"/>
              <c:x val="0.340775371828521"/>
              <c:y val="0.882399051079501"/>
            </c:manualLayout>
          </c:layout>
          <c:overlay val="0"/>
        </c:title>
        <c:numFmt formatCode="General" sourceLinked="1"/>
        <c:majorTickMark val="out"/>
        <c:minorTickMark val="none"/>
        <c:tickLblPos val="nextTo"/>
        <c:crossAx val="2114830312"/>
        <c:crosses val="autoZero"/>
        <c:auto val="1"/>
        <c:lblAlgn val="ctr"/>
        <c:lblOffset val="100"/>
        <c:noMultiLvlLbl val="0"/>
      </c:catAx>
      <c:valAx>
        <c:axId val="2114830312"/>
        <c:scaling>
          <c:orientation val="minMax"/>
        </c:scaling>
        <c:delete val="0"/>
        <c:axPos val="l"/>
        <c:majorGridlines/>
        <c:title>
          <c:tx>
            <c:rich>
              <a:bodyPr rot="-5400000" vert="horz"/>
              <a:lstStyle/>
              <a:p>
                <a:pPr>
                  <a:defRPr/>
                </a:pPr>
                <a:r>
                  <a:rPr lang="en-US"/>
                  <a:t>Throughput per node (MB/s)</a:t>
                </a:r>
              </a:p>
            </c:rich>
          </c:tx>
          <c:layout>
            <c:manualLayout>
              <c:xMode val="edge"/>
              <c:yMode val="edge"/>
              <c:x val="0.0153429585128133"/>
              <c:y val="0.057466747329519"/>
            </c:manualLayout>
          </c:layout>
          <c:overlay val="0"/>
        </c:title>
        <c:numFmt formatCode="General" sourceLinked="1"/>
        <c:majorTickMark val="out"/>
        <c:minorTickMark val="none"/>
        <c:tickLblPos val="nextTo"/>
        <c:crossAx val="2114824760"/>
        <c:crosses val="autoZero"/>
        <c:crossBetween val="between"/>
      </c:valAx>
    </c:plotArea>
    <c:legend>
      <c:legendPos val="b"/>
      <c:layout>
        <c:manualLayout>
          <c:xMode val="edge"/>
          <c:yMode val="edge"/>
          <c:x val="0.767621623054694"/>
          <c:y val="0.180284546798622"/>
          <c:w val="0.210490734112781"/>
          <c:h val="0.493901305886731"/>
        </c:manualLayout>
      </c:layout>
      <c:overlay val="0"/>
    </c:legend>
    <c:plotVisOnly val="1"/>
    <c:dispBlanksAs val="gap"/>
    <c:showDLblsOverMax val="0"/>
  </c:chart>
  <c:spPr>
    <a:ln>
      <a:solidFill>
        <a:srgbClr val="7F7F7F"/>
      </a:solidFill>
    </a:ln>
  </c:spPr>
  <c:txPr>
    <a:bodyPr/>
    <a:lstStyle/>
    <a:p>
      <a:pPr>
        <a:defRPr sz="1600">
          <a:latin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a:lstStyle/>
          <a:p>
            <a:pPr>
              <a:defRPr/>
            </a:pPr>
            <a:r>
              <a:rPr lang="en-US"/>
              <a:t>Grep</a:t>
            </a:r>
          </a:p>
        </c:rich>
      </c:tx>
      <c:layout>
        <c:manualLayout>
          <c:xMode val="edge"/>
          <c:yMode val="edge"/>
          <c:x val="0.359428069802085"/>
          <c:y val="0.0111731843575419"/>
        </c:manualLayout>
      </c:layout>
      <c:overlay val="0"/>
    </c:title>
    <c:autoTitleDeleted val="0"/>
    <c:plotArea>
      <c:layout>
        <c:manualLayout>
          <c:layoutTarget val="inner"/>
          <c:xMode val="edge"/>
          <c:yMode val="edge"/>
          <c:x val="0.262419470293486"/>
          <c:y val="0.159442220560419"/>
          <c:w val="0.540610832736817"/>
          <c:h val="0.52993911621703"/>
        </c:manualLayout>
      </c:layout>
      <c:barChart>
        <c:barDir val="col"/>
        <c:grouping val="clustered"/>
        <c:varyColors val="0"/>
        <c:ser>
          <c:idx val="0"/>
          <c:order val="0"/>
          <c:tx>
            <c:strRef>
              <c:f>'Better Summary'!$Z$17</c:f>
              <c:strCache>
                <c:ptCount val="1"/>
                <c:pt idx="0">
                  <c:v>Spark</c:v>
                </c:pt>
              </c:strCache>
            </c:strRef>
          </c:tx>
          <c:spPr>
            <a:solidFill>
              <a:schemeClr val="accent5"/>
            </a:solidFill>
          </c:spPr>
          <c:invertIfNegative val="0"/>
          <c:cat>
            <c:numRef>
              <c:f>'Better Summary'!$AA$16:$AB$16</c:f>
              <c:numCache>
                <c:formatCode>General</c:formatCode>
                <c:ptCount val="2"/>
                <c:pt idx="0">
                  <c:v>100.0</c:v>
                </c:pt>
                <c:pt idx="1">
                  <c:v>1000.0</c:v>
                </c:pt>
              </c:numCache>
            </c:numRef>
          </c:cat>
          <c:val>
            <c:numRef>
              <c:f>'Better Summary'!$AA$17:$AB$17</c:f>
              <c:numCache>
                <c:formatCode>General</c:formatCode>
                <c:ptCount val="2"/>
                <c:pt idx="0">
                  <c:v>64.5</c:v>
                </c:pt>
                <c:pt idx="1">
                  <c:v>64.5</c:v>
                </c:pt>
              </c:numCache>
            </c:numRef>
          </c:val>
        </c:ser>
        <c:ser>
          <c:idx val="1"/>
          <c:order val="1"/>
          <c:tx>
            <c:strRef>
              <c:f>'Better Summary'!$Z$18</c:f>
              <c:strCache>
                <c:ptCount val="1"/>
                <c:pt idx="0">
                  <c:v>Storm</c:v>
                </c:pt>
              </c:strCache>
            </c:strRef>
          </c:tx>
          <c:spPr>
            <a:solidFill>
              <a:schemeClr val="accent3"/>
            </a:solidFill>
          </c:spPr>
          <c:invertIfNegative val="0"/>
          <c:cat>
            <c:numRef>
              <c:f>'Better Summary'!$AA$16:$AB$16</c:f>
              <c:numCache>
                <c:formatCode>General</c:formatCode>
                <c:ptCount val="2"/>
                <c:pt idx="0">
                  <c:v>100.0</c:v>
                </c:pt>
                <c:pt idx="1">
                  <c:v>1000.0</c:v>
                </c:pt>
              </c:numCache>
            </c:numRef>
          </c:cat>
          <c:val>
            <c:numRef>
              <c:f>'Better Summary'!$AA$18:$AB$18</c:f>
              <c:numCache>
                <c:formatCode>General</c:formatCode>
                <c:ptCount val="2"/>
                <c:pt idx="0">
                  <c:v>11.0</c:v>
                </c:pt>
                <c:pt idx="1">
                  <c:v>23.0</c:v>
                </c:pt>
              </c:numCache>
            </c:numRef>
          </c:val>
        </c:ser>
        <c:dLbls>
          <c:showLegendKey val="0"/>
          <c:showVal val="0"/>
          <c:showCatName val="0"/>
          <c:showSerName val="0"/>
          <c:showPercent val="0"/>
          <c:showBubbleSize val="0"/>
        </c:dLbls>
        <c:gapWidth val="150"/>
        <c:axId val="2114909576"/>
        <c:axId val="2114915080"/>
      </c:barChart>
      <c:catAx>
        <c:axId val="2114909576"/>
        <c:scaling>
          <c:orientation val="minMax"/>
        </c:scaling>
        <c:delete val="0"/>
        <c:axPos val="b"/>
        <c:title>
          <c:tx>
            <c:rich>
              <a:bodyPr/>
              <a:lstStyle/>
              <a:p>
                <a:pPr>
                  <a:defRPr/>
                </a:pPr>
                <a:r>
                  <a:rPr lang="en-US"/>
                  <a:t>Record Size (bytes)</a:t>
                </a:r>
              </a:p>
            </c:rich>
          </c:tx>
          <c:layout>
            <c:manualLayout>
              <c:xMode val="edge"/>
              <c:yMode val="edge"/>
              <c:x val="0.348351129404279"/>
              <c:y val="0.868504582419001"/>
            </c:manualLayout>
          </c:layout>
          <c:overlay val="0"/>
        </c:title>
        <c:numFmt formatCode="General" sourceLinked="1"/>
        <c:majorTickMark val="out"/>
        <c:minorTickMark val="none"/>
        <c:tickLblPos val="nextTo"/>
        <c:crossAx val="2114915080"/>
        <c:crosses val="autoZero"/>
        <c:auto val="1"/>
        <c:lblAlgn val="ctr"/>
        <c:lblOffset val="100"/>
        <c:noMultiLvlLbl val="0"/>
      </c:catAx>
      <c:valAx>
        <c:axId val="2114915080"/>
        <c:scaling>
          <c:orientation val="minMax"/>
          <c:max val="120.0"/>
          <c:min val="0.0"/>
        </c:scaling>
        <c:delete val="0"/>
        <c:axPos val="l"/>
        <c:majorGridlines/>
        <c:title>
          <c:tx>
            <c:rich>
              <a:bodyPr rot="-5400000" vert="horz"/>
              <a:lstStyle/>
              <a:p>
                <a:pPr>
                  <a:defRPr/>
                </a:pPr>
                <a:r>
                  <a:rPr lang="en-US"/>
                  <a:t>Throughput per node (MB/s)</a:t>
                </a:r>
              </a:p>
            </c:rich>
          </c:tx>
          <c:layout>
            <c:manualLayout>
              <c:xMode val="edge"/>
              <c:yMode val="edge"/>
              <c:x val="0.00649318597611947"/>
              <c:y val="0.0681428041390114"/>
            </c:manualLayout>
          </c:layout>
          <c:overlay val="0"/>
        </c:title>
        <c:numFmt formatCode="General" sourceLinked="1"/>
        <c:majorTickMark val="out"/>
        <c:minorTickMark val="none"/>
        <c:tickLblPos val="nextTo"/>
        <c:crossAx val="2114909576"/>
        <c:crosses val="autoZero"/>
        <c:crossBetween val="between"/>
        <c:majorUnit val="40.0"/>
      </c:valAx>
    </c:plotArea>
    <c:legend>
      <c:legendPos val="b"/>
      <c:layout>
        <c:manualLayout>
          <c:xMode val="edge"/>
          <c:yMode val="edge"/>
          <c:x val="0.783193881067897"/>
          <c:y val="0.18174196463147"/>
          <c:w val="0.201231474853522"/>
          <c:h val="0.558695193838475"/>
        </c:manualLayout>
      </c:layout>
      <c:overlay val="0"/>
    </c:legend>
    <c:plotVisOnly val="1"/>
    <c:dispBlanksAs val="gap"/>
    <c:showDLblsOverMax val="0"/>
  </c:chart>
  <c:spPr>
    <a:ln>
      <a:solidFill>
        <a:schemeClr val="tx1">
          <a:lumMod val="50000"/>
          <a:lumOff val="50000"/>
        </a:schemeClr>
      </a:solidFill>
    </a:ln>
  </c:spPr>
  <c:txPr>
    <a:bodyPr/>
    <a:lstStyle/>
    <a:p>
      <a:pPr>
        <a:defRPr sz="1600">
          <a:latin typeface="Calibri"/>
          <a:cs typeface="Calibri"/>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C6032-501D-234B-B610-FA924BA4D46C}" type="doc">
      <dgm:prSet loTypeId="urn:microsoft.com/office/officeart/2005/8/layout/cycle1" loCatId="" qsTypeId="urn:microsoft.com/office/officeart/2005/8/quickstyle/simple4" qsCatId="simple" csTypeId="urn:microsoft.com/office/officeart/2005/8/colors/colorful1#1" csCatId="colorful" phldr="1"/>
      <dgm:spPr/>
      <dgm:t>
        <a:bodyPr/>
        <a:lstStyle/>
        <a:p>
          <a:endParaRPr lang="en-US"/>
        </a:p>
      </dgm:t>
    </dgm:pt>
    <dgm:pt modelId="{63C23472-EB8F-0543-8F0E-8A87096826AF}">
      <dgm:prSet phldrT="[Text]" custT="1"/>
      <dgm:spPr/>
      <dgm:t>
        <a:bodyPr anchor="t"/>
        <a:lstStyle/>
        <a:p>
          <a:pPr algn="ctr"/>
          <a:r>
            <a:rPr lang="en-US" sz="2400" b="1" dirty="0" smtClean="0">
              <a:latin typeface="Calibri"/>
              <a:cs typeface="Calibri"/>
            </a:rPr>
            <a:t>Ad-hoc Queries</a:t>
          </a:r>
          <a:endParaRPr lang="en-US" sz="2400" b="1" dirty="0">
            <a:latin typeface="Calibri"/>
            <a:cs typeface="Calibri"/>
          </a:endParaRPr>
        </a:p>
      </dgm:t>
    </dgm:pt>
    <dgm:pt modelId="{7A67E51F-5386-544E-8403-6C6C6430E773}" type="parTrans" cxnId="{BB8014DD-AF08-A44F-98C3-948C9128DB51}">
      <dgm:prSet/>
      <dgm:spPr/>
      <dgm:t>
        <a:bodyPr/>
        <a:lstStyle/>
        <a:p>
          <a:pPr algn="ctr"/>
          <a:endParaRPr lang="en-US" sz="1400" b="1">
            <a:latin typeface="Calibri"/>
            <a:cs typeface="Calibri"/>
          </a:endParaRPr>
        </a:p>
      </dgm:t>
    </dgm:pt>
    <dgm:pt modelId="{69CF102A-7097-CE4B-AB79-782A24597856}" type="sibTrans" cxnId="{BB8014DD-AF08-A44F-98C3-948C9128DB51}">
      <dgm:prSet/>
      <dgm:spPr/>
      <dgm:t>
        <a:bodyPr/>
        <a:lstStyle/>
        <a:p>
          <a:pPr algn="ctr"/>
          <a:endParaRPr lang="en-US" sz="1400" b="1">
            <a:latin typeface="Calibri"/>
            <a:cs typeface="Calibri"/>
          </a:endParaRPr>
        </a:p>
      </dgm:t>
    </dgm:pt>
    <dgm:pt modelId="{49CE2307-5E9D-5E45-9C78-6492BFFFDA43}">
      <dgm:prSet phldrT="[Text]" custT="1"/>
      <dgm:spPr/>
      <dgm:t>
        <a:bodyPr/>
        <a:lstStyle/>
        <a:p>
          <a:pPr algn="ctr"/>
          <a:r>
            <a:rPr lang="en-US" sz="2400" b="1" dirty="0" smtClean="0">
              <a:latin typeface="Calibri"/>
              <a:cs typeface="Calibri"/>
            </a:rPr>
            <a:t>Batch Processing</a:t>
          </a:r>
          <a:endParaRPr lang="en-US" sz="2400" b="1" dirty="0">
            <a:latin typeface="Calibri"/>
            <a:cs typeface="Calibri"/>
          </a:endParaRPr>
        </a:p>
      </dgm:t>
    </dgm:pt>
    <dgm:pt modelId="{98450B31-21D8-A641-BCD1-2692F5AC9A15}" type="parTrans" cxnId="{64886A3F-BF46-B849-973B-63447841BEB2}">
      <dgm:prSet/>
      <dgm:spPr/>
      <dgm:t>
        <a:bodyPr/>
        <a:lstStyle/>
        <a:p>
          <a:pPr algn="ctr"/>
          <a:endParaRPr lang="en-US" sz="1400" b="1">
            <a:latin typeface="Calibri"/>
            <a:cs typeface="Calibri"/>
          </a:endParaRPr>
        </a:p>
      </dgm:t>
    </dgm:pt>
    <dgm:pt modelId="{B344FCB3-2A71-0245-B8EC-DF6E848210E0}" type="sibTrans" cxnId="{64886A3F-BF46-B849-973B-63447841BEB2}">
      <dgm:prSet/>
      <dgm:spPr/>
      <dgm:t>
        <a:bodyPr/>
        <a:lstStyle/>
        <a:p>
          <a:pPr algn="ctr"/>
          <a:endParaRPr lang="en-US" sz="1400" b="1">
            <a:latin typeface="Calibri"/>
            <a:cs typeface="Calibri"/>
          </a:endParaRPr>
        </a:p>
      </dgm:t>
    </dgm:pt>
    <dgm:pt modelId="{9C6AC948-29A8-C24F-9E32-B8ED87607EDB}">
      <dgm:prSet phldrT="[Text]" custT="1"/>
      <dgm:spPr/>
      <dgm:t>
        <a:bodyPr/>
        <a:lstStyle/>
        <a:p>
          <a:pPr algn="ctr"/>
          <a:r>
            <a:rPr lang="en-US" sz="2400" b="1" dirty="0" smtClean="0">
              <a:latin typeface="Calibri"/>
              <a:cs typeface="Calibri"/>
            </a:rPr>
            <a:t>Stream Processing</a:t>
          </a:r>
          <a:endParaRPr lang="en-US" sz="2400" b="1" dirty="0">
            <a:latin typeface="Calibri"/>
            <a:cs typeface="Calibri"/>
          </a:endParaRPr>
        </a:p>
      </dgm:t>
    </dgm:pt>
    <dgm:pt modelId="{AECDA361-36C4-2644-99DE-BCF1B67ADB62}" type="sibTrans" cxnId="{5B38A6D6-4FB1-A842-B6B1-23E3A59847C2}">
      <dgm:prSet/>
      <dgm:spPr/>
      <dgm:t>
        <a:bodyPr/>
        <a:lstStyle/>
        <a:p>
          <a:pPr algn="ctr"/>
          <a:endParaRPr lang="en-US" sz="2400" b="1">
            <a:latin typeface="Calibri"/>
            <a:cs typeface="Calibri"/>
          </a:endParaRPr>
        </a:p>
      </dgm:t>
    </dgm:pt>
    <dgm:pt modelId="{B2F988DF-CF57-6B4A-93F7-8DB87050D277}" type="parTrans" cxnId="{5B38A6D6-4FB1-A842-B6B1-23E3A59847C2}">
      <dgm:prSet/>
      <dgm:spPr/>
      <dgm:t>
        <a:bodyPr/>
        <a:lstStyle/>
        <a:p>
          <a:pPr algn="ctr"/>
          <a:endParaRPr lang="en-US" sz="1400" b="1">
            <a:latin typeface="Calibri"/>
            <a:cs typeface="Calibri"/>
          </a:endParaRPr>
        </a:p>
      </dgm:t>
    </dgm:pt>
    <dgm:pt modelId="{D50E563E-54A0-C243-96DB-9BAC1F843B4B}" type="pres">
      <dgm:prSet presAssocID="{290C6032-501D-234B-B610-FA924BA4D46C}" presName="cycle" presStyleCnt="0">
        <dgm:presLayoutVars>
          <dgm:dir/>
          <dgm:resizeHandles val="exact"/>
        </dgm:presLayoutVars>
      </dgm:prSet>
      <dgm:spPr/>
      <dgm:t>
        <a:bodyPr/>
        <a:lstStyle/>
        <a:p>
          <a:endParaRPr lang="en-US"/>
        </a:p>
      </dgm:t>
    </dgm:pt>
    <dgm:pt modelId="{E17C04C4-DDF4-B04E-997F-66F0DCC1FBDF}" type="pres">
      <dgm:prSet presAssocID="{63C23472-EB8F-0543-8F0E-8A87096826AF}" presName="dummy" presStyleCnt="0"/>
      <dgm:spPr/>
    </dgm:pt>
    <dgm:pt modelId="{93B1CE0B-7463-C24E-8793-07598C351394}" type="pres">
      <dgm:prSet presAssocID="{63C23472-EB8F-0543-8F0E-8A87096826AF}" presName="node" presStyleLbl="revTx" presStyleIdx="0" presStyleCnt="3" custScaleX="88281" custScaleY="46424" custRadScaleRad="104177" custRadScaleInc="-1003">
        <dgm:presLayoutVars>
          <dgm:bulletEnabled val="1"/>
        </dgm:presLayoutVars>
      </dgm:prSet>
      <dgm:spPr/>
      <dgm:t>
        <a:bodyPr/>
        <a:lstStyle/>
        <a:p>
          <a:endParaRPr lang="en-US"/>
        </a:p>
      </dgm:t>
    </dgm:pt>
    <dgm:pt modelId="{F48F0B38-25DE-5946-8DDD-42824F228D63}" type="pres">
      <dgm:prSet presAssocID="{69CF102A-7097-CE4B-AB79-782A24597856}" presName="sibTrans" presStyleLbl="node1" presStyleIdx="0" presStyleCnt="3" custAng="21408752"/>
      <dgm:spPr/>
      <dgm:t>
        <a:bodyPr/>
        <a:lstStyle/>
        <a:p>
          <a:endParaRPr lang="en-US"/>
        </a:p>
      </dgm:t>
    </dgm:pt>
    <dgm:pt modelId="{7BD22D33-9926-374D-AADD-ECBFAA7B4FD7}" type="pres">
      <dgm:prSet presAssocID="{49CE2307-5E9D-5E45-9C78-6492BFFFDA43}" presName="dummy" presStyleCnt="0"/>
      <dgm:spPr/>
    </dgm:pt>
    <dgm:pt modelId="{C9AFCB8D-1E34-6C4D-A1AD-79CC4832F817}" type="pres">
      <dgm:prSet presAssocID="{49CE2307-5E9D-5E45-9C78-6492BFFFDA43}" presName="node" presStyleLbl="revTx" presStyleIdx="1" presStyleCnt="3" custScaleX="81540" custScaleY="64126" custRadScaleRad="106084" custRadScaleInc="10713">
        <dgm:presLayoutVars>
          <dgm:bulletEnabled val="1"/>
        </dgm:presLayoutVars>
      </dgm:prSet>
      <dgm:spPr/>
      <dgm:t>
        <a:bodyPr/>
        <a:lstStyle/>
        <a:p>
          <a:endParaRPr lang="en-US"/>
        </a:p>
      </dgm:t>
    </dgm:pt>
    <dgm:pt modelId="{35856860-C77D-4E46-BBDF-C0A8ACA430B5}" type="pres">
      <dgm:prSet presAssocID="{B344FCB3-2A71-0245-B8EC-DF6E848210E0}" presName="sibTrans" presStyleLbl="node1" presStyleIdx="1" presStyleCnt="3" custAng="0" custLinFactNeighborX="-3654" custLinFactNeighborY="783"/>
      <dgm:spPr/>
      <dgm:t>
        <a:bodyPr/>
        <a:lstStyle/>
        <a:p>
          <a:endParaRPr lang="en-US"/>
        </a:p>
      </dgm:t>
    </dgm:pt>
    <dgm:pt modelId="{374E6ED8-1BF0-5942-B6C8-96CF4EC5BD15}" type="pres">
      <dgm:prSet presAssocID="{9C6AC948-29A8-C24F-9E32-B8ED87607EDB}" presName="dummy" presStyleCnt="0"/>
      <dgm:spPr/>
    </dgm:pt>
    <dgm:pt modelId="{03EBA2BF-C3A9-1440-B8EC-BD1B5C090D91}" type="pres">
      <dgm:prSet presAssocID="{9C6AC948-29A8-C24F-9E32-B8ED87607EDB}" presName="node" presStyleLbl="revTx" presStyleIdx="2" presStyleCnt="3" custScaleX="94123" custScaleY="43265" custRadScaleRad="114362" custRadScaleInc="4549">
        <dgm:presLayoutVars>
          <dgm:bulletEnabled val="1"/>
        </dgm:presLayoutVars>
      </dgm:prSet>
      <dgm:spPr/>
      <dgm:t>
        <a:bodyPr/>
        <a:lstStyle/>
        <a:p>
          <a:endParaRPr lang="en-US"/>
        </a:p>
      </dgm:t>
    </dgm:pt>
    <dgm:pt modelId="{1A91E89F-1297-CC46-87B7-D429445F3FE7}" type="pres">
      <dgm:prSet presAssocID="{AECDA361-36C4-2644-99DE-BCF1B67ADB62}" presName="sibTrans" presStyleLbl="node1" presStyleIdx="2" presStyleCnt="3" custAng="0" custScaleX="109263" custLinFactNeighborX="-885" custLinFactNeighborY="-2342"/>
      <dgm:spPr/>
      <dgm:t>
        <a:bodyPr/>
        <a:lstStyle/>
        <a:p>
          <a:endParaRPr lang="en-US"/>
        </a:p>
      </dgm:t>
    </dgm:pt>
  </dgm:ptLst>
  <dgm:cxnLst>
    <dgm:cxn modelId="{11B3BB91-5AE3-4021-B6C3-FF59FC3D7681}" type="presOf" srcId="{9C6AC948-29A8-C24F-9E32-B8ED87607EDB}" destId="{03EBA2BF-C3A9-1440-B8EC-BD1B5C090D91}" srcOrd="0" destOrd="0" presId="urn:microsoft.com/office/officeart/2005/8/layout/cycle1"/>
    <dgm:cxn modelId="{EA98CE61-629C-4E05-A770-25A05EC603AB}" type="presOf" srcId="{290C6032-501D-234B-B610-FA924BA4D46C}" destId="{D50E563E-54A0-C243-96DB-9BAC1F843B4B}" srcOrd="0" destOrd="0" presId="urn:microsoft.com/office/officeart/2005/8/layout/cycle1"/>
    <dgm:cxn modelId="{BB8014DD-AF08-A44F-98C3-948C9128DB51}" srcId="{290C6032-501D-234B-B610-FA924BA4D46C}" destId="{63C23472-EB8F-0543-8F0E-8A87096826AF}" srcOrd="0" destOrd="0" parTransId="{7A67E51F-5386-544E-8403-6C6C6430E773}" sibTransId="{69CF102A-7097-CE4B-AB79-782A24597856}"/>
    <dgm:cxn modelId="{CD423985-E713-456D-B2D0-3E7F86AD7C94}" type="presOf" srcId="{B344FCB3-2A71-0245-B8EC-DF6E848210E0}" destId="{35856860-C77D-4E46-BBDF-C0A8ACA430B5}" srcOrd="0" destOrd="0" presId="urn:microsoft.com/office/officeart/2005/8/layout/cycle1"/>
    <dgm:cxn modelId="{5B38A6D6-4FB1-A842-B6B1-23E3A59847C2}" srcId="{290C6032-501D-234B-B610-FA924BA4D46C}" destId="{9C6AC948-29A8-C24F-9E32-B8ED87607EDB}" srcOrd="2" destOrd="0" parTransId="{B2F988DF-CF57-6B4A-93F7-8DB87050D277}" sibTransId="{AECDA361-36C4-2644-99DE-BCF1B67ADB62}"/>
    <dgm:cxn modelId="{64886A3F-BF46-B849-973B-63447841BEB2}" srcId="{290C6032-501D-234B-B610-FA924BA4D46C}" destId="{49CE2307-5E9D-5E45-9C78-6492BFFFDA43}" srcOrd="1" destOrd="0" parTransId="{98450B31-21D8-A641-BCD1-2692F5AC9A15}" sibTransId="{B344FCB3-2A71-0245-B8EC-DF6E848210E0}"/>
    <dgm:cxn modelId="{1731E6B0-1945-41E5-BDBA-C31C6A64416F}" type="presOf" srcId="{49CE2307-5E9D-5E45-9C78-6492BFFFDA43}" destId="{C9AFCB8D-1E34-6C4D-A1AD-79CC4832F817}" srcOrd="0" destOrd="0" presId="urn:microsoft.com/office/officeart/2005/8/layout/cycle1"/>
    <dgm:cxn modelId="{46A4DFFA-CACA-401D-9D1D-04032B436F6A}" type="presOf" srcId="{63C23472-EB8F-0543-8F0E-8A87096826AF}" destId="{93B1CE0B-7463-C24E-8793-07598C351394}" srcOrd="0" destOrd="0" presId="urn:microsoft.com/office/officeart/2005/8/layout/cycle1"/>
    <dgm:cxn modelId="{8A1D3389-6DE9-4593-AAD6-E2562FE15683}" type="presOf" srcId="{69CF102A-7097-CE4B-AB79-782A24597856}" destId="{F48F0B38-25DE-5946-8DDD-42824F228D63}" srcOrd="0" destOrd="0" presId="urn:microsoft.com/office/officeart/2005/8/layout/cycle1"/>
    <dgm:cxn modelId="{B67163F9-FC22-4E5C-9E87-2F5B2A1F726A}" type="presOf" srcId="{AECDA361-36C4-2644-99DE-BCF1B67ADB62}" destId="{1A91E89F-1297-CC46-87B7-D429445F3FE7}" srcOrd="0" destOrd="0" presId="urn:microsoft.com/office/officeart/2005/8/layout/cycle1"/>
    <dgm:cxn modelId="{69BCF497-B5C5-462A-8243-49331E3B4805}" type="presParOf" srcId="{D50E563E-54A0-C243-96DB-9BAC1F843B4B}" destId="{E17C04C4-DDF4-B04E-997F-66F0DCC1FBDF}" srcOrd="0" destOrd="0" presId="urn:microsoft.com/office/officeart/2005/8/layout/cycle1"/>
    <dgm:cxn modelId="{601FEB45-D909-43C5-9C4A-ECC7713625E4}" type="presParOf" srcId="{D50E563E-54A0-C243-96DB-9BAC1F843B4B}" destId="{93B1CE0B-7463-C24E-8793-07598C351394}" srcOrd="1" destOrd="0" presId="urn:microsoft.com/office/officeart/2005/8/layout/cycle1"/>
    <dgm:cxn modelId="{3C4864FA-6D34-4755-8FB5-7E4E71DB636A}" type="presParOf" srcId="{D50E563E-54A0-C243-96DB-9BAC1F843B4B}" destId="{F48F0B38-25DE-5946-8DDD-42824F228D63}" srcOrd="2" destOrd="0" presId="urn:microsoft.com/office/officeart/2005/8/layout/cycle1"/>
    <dgm:cxn modelId="{201F8F6C-3A33-447B-8F82-7B1BA06EFF9C}" type="presParOf" srcId="{D50E563E-54A0-C243-96DB-9BAC1F843B4B}" destId="{7BD22D33-9926-374D-AADD-ECBFAA7B4FD7}" srcOrd="3" destOrd="0" presId="urn:microsoft.com/office/officeart/2005/8/layout/cycle1"/>
    <dgm:cxn modelId="{181E10D8-1A39-4449-B96B-B86996CB4B94}" type="presParOf" srcId="{D50E563E-54A0-C243-96DB-9BAC1F843B4B}" destId="{C9AFCB8D-1E34-6C4D-A1AD-79CC4832F817}" srcOrd="4" destOrd="0" presId="urn:microsoft.com/office/officeart/2005/8/layout/cycle1"/>
    <dgm:cxn modelId="{E7B3533B-59C0-48F4-B487-4FFE8656EA3B}" type="presParOf" srcId="{D50E563E-54A0-C243-96DB-9BAC1F843B4B}" destId="{35856860-C77D-4E46-BBDF-C0A8ACA430B5}" srcOrd="5" destOrd="0" presId="urn:microsoft.com/office/officeart/2005/8/layout/cycle1"/>
    <dgm:cxn modelId="{3A0F38AD-35DF-457D-B193-C6DD5EC5BC50}" type="presParOf" srcId="{D50E563E-54A0-C243-96DB-9BAC1F843B4B}" destId="{374E6ED8-1BF0-5942-B6C8-96CF4EC5BD15}" srcOrd="6" destOrd="0" presId="urn:microsoft.com/office/officeart/2005/8/layout/cycle1"/>
    <dgm:cxn modelId="{2A44F701-747C-4520-A768-6DBC7054990F}" type="presParOf" srcId="{D50E563E-54A0-C243-96DB-9BAC1F843B4B}" destId="{03EBA2BF-C3A9-1440-B8EC-BD1B5C090D91}" srcOrd="7" destOrd="0" presId="urn:microsoft.com/office/officeart/2005/8/layout/cycle1"/>
    <dgm:cxn modelId="{77AD6FC5-EDDF-4046-90D8-822CCACAF211}" type="presParOf" srcId="{D50E563E-54A0-C243-96DB-9BAC1F843B4B}" destId="{1A91E89F-1297-CC46-87B7-D429445F3FE7}"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CE0B-7463-C24E-8793-07598C351394}">
      <dsp:nvSpPr>
        <dsp:cNvPr id="0" name=""/>
        <dsp:cNvSpPr/>
      </dsp:nvSpPr>
      <dsp:spPr>
        <a:xfrm>
          <a:off x="3917216" y="1765886"/>
          <a:ext cx="1919778" cy="1009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ctr" defTabSz="1066800">
            <a:lnSpc>
              <a:spcPct val="90000"/>
            </a:lnSpc>
            <a:spcBef>
              <a:spcPct val="0"/>
            </a:spcBef>
            <a:spcAft>
              <a:spcPct val="35000"/>
            </a:spcAft>
          </a:pPr>
          <a:r>
            <a:rPr lang="en-US" sz="2400" b="1" kern="1200" dirty="0" smtClean="0">
              <a:latin typeface="Calibri"/>
              <a:cs typeface="Calibri"/>
            </a:rPr>
            <a:t>Ad-hoc Queries</a:t>
          </a:r>
          <a:endParaRPr lang="en-US" sz="2400" b="1" kern="1200" dirty="0">
            <a:latin typeface="Calibri"/>
            <a:cs typeface="Calibri"/>
          </a:endParaRPr>
        </a:p>
      </dsp:txBody>
      <dsp:txXfrm>
        <a:off x="3917216" y="1765886"/>
        <a:ext cx="1919778" cy="1009546"/>
      </dsp:txXfrm>
    </dsp:sp>
    <dsp:sp modelId="{F48F0B38-25DE-5946-8DDD-42824F228D63}">
      <dsp:nvSpPr>
        <dsp:cNvPr id="0" name=""/>
        <dsp:cNvSpPr/>
      </dsp:nvSpPr>
      <dsp:spPr>
        <a:xfrm rot="21408752">
          <a:off x="529240" y="908793"/>
          <a:ext cx="5145912" cy="5145912"/>
        </a:xfrm>
        <a:prstGeom prst="circularArrow">
          <a:avLst>
            <a:gd name="adj1" fmla="val 8241"/>
            <a:gd name="adj2" fmla="val 575443"/>
            <a:gd name="adj3" fmla="val 3836621"/>
            <a:gd name="adj4" fmla="val 20428632"/>
            <a:gd name="adj5" fmla="val 9614"/>
          </a:avLst>
        </a:prstGeom>
        <a:gradFill rotWithShape="0">
          <a:gsLst>
            <a:gs pos="0">
              <a:schemeClr val="accent2">
                <a:hueOff val="0"/>
                <a:satOff val="0"/>
                <a:lumOff val="0"/>
                <a:alphaOff val="0"/>
                <a:shade val="70000"/>
                <a:satMod val="150000"/>
              </a:schemeClr>
            </a:gs>
            <a:gs pos="34000">
              <a:schemeClr val="accent2">
                <a:hueOff val="0"/>
                <a:satOff val="0"/>
                <a:lumOff val="0"/>
                <a:alphaOff val="0"/>
                <a:shade val="70000"/>
                <a:satMod val="140000"/>
              </a:schemeClr>
            </a:gs>
            <a:gs pos="70000">
              <a:schemeClr val="accent2">
                <a:hueOff val="0"/>
                <a:satOff val="0"/>
                <a:lumOff val="0"/>
                <a:alphaOff val="0"/>
                <a:tint val="100000"/>
                <a:shade val="90000"/>
                <a:satMod val="140000"/>
              </a:schemeClr>
            </a:gs>
            <a:gs pos="100000">
              <a:schemeClr val="accent2">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9AFCB8D-1E34-6C4D-A1AD-79CC4832F817}">
      <dsp:nvSpPr>
        <dsp:cNvPr id="0" name=""/>
        <dsp:cNvSpPr/>
      </dsp:nvSpPr>
      <dsp:spPr>
        <a:xfrm>
          <a:off x="1928078" y="4923550"/>
          <a:ext cx="1773187" cy="1394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Calibri"/>
              <a:cs typeface="Calibri"/>
            </a:rPr>
            <a:t>Batch Processing</a:t>
          </a:r>
          <a:endParaRPr lang="en-US" sz="2400" b="1" kern="1200" dirty="0">
            <a:latin typeface="Calibri"/>
            <a:cs typeface="Calibri"/>
          </a:endParaRPr>
        </a:p>
      </dsp:txBody>
      <dsp:txXfrm>
        <a:off x="1928078" y="4923550"/>
        <a:ext cx="1773187" cy="1394498"/>
      </dsp:txXfrm>
    </dsp:sp>
    <dsp:sp modelId="{35856860-C77D-4E46-BBDF-C0A8ACA430B5}">
      <dsp:nvSpPr>
        <dsp:cNvPr id="0" name=""/>
        <dsp:cNvSpPr/>
      </dsp:nvSpPr>
      <dsp:spPr>
        <a:xfrm>
          <a:off x="-28537" y="876633"/>
          <a:ext cx="5145912" cy="5145912"/>
        </a:xfrm>
        <a:prstGeom prst="circularArrow">
          <a:avLst>
            <a:gd name="adj1" fmla="val 8241"/>
            <a:gd name="adj2" fmla="val 575443"/>
            <a:gd name="adj3" fmla="val 11609050"/>
            <a:gd name="adj4" fmla="val 6742161"/>
            <a:gd name="adj5" fmla="val 9614"/>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3EBA2BF-C3A9-1440-B8EC-BD1B5C090D91}">
      <dsp:nvSpPr>
        <dsp:cNvPr id="0" name=""/>
        <dsp:cNvSpPr/>
      </dsp:nvSpPr>
      <dsp:spPr>
        <a:xfrm>
          <a:off x="0" y="1640068"/>
          <a:ext cx="2046820" cy="94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Calibri"/>
              <a:cs typeface="Calibri"/>
            </a:rPr>
            <a:t>Stream Processing</a:t>
          </a:r>
          <a:endParaRPr lang="en-US" sz="2400" b="1" kern="1200" dirty="0">
            <a:latin typeface="Calibri"/>
            <a:cs typeface="Calibri"/>
          </a:endParaRPr>
        </a:p>
      </dsp:txBody>
      <dsp:txXfrm>
        <a:off x="0" y="1640068"/>
        <a:ext cx="2046820" cy="940850"/>
      </dsp:txXfrm>
    </dsp:sp>
    <dsp:sp modelId="{1A91E89F-1297-CC46-87B7-D429445F3FE7}">
      <dsp:nvSpPr>
        <dsp:cNvPr id="0" name=""/>
        <dsp:cNvSpPr/>
      </dsp:nvSpPr>
      <dsp:spPr>
        <a:xfrm>
          <a:off x="30964" y="474742"/>
          <a:ext cx="5622578" cy="5145912"/>
        </a:xfrm>
        <a:prstGeom prst="circularArrow">
          <a:avLst>
            <a:gd name="adj1" fmla="val 8241"/>
            <a:gd name="adj2" fmla="val 575443"/>
            <a:gd name="adj3" fmla="val 18530565"/>
            <a:gd name="adj4" fmla="val 13578254"/>
            <a:gd name="adj5" fmla="val 9614"/>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46BCF693-06DB-EC49-8EBE-9EC3A18D7988}" type="datetimeFigureOut">
              <a:rPr lang="en-US" smtClean="0"/>
              <a:t>10/23/17</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DEF58A0C-C499-EC44-8D0D-76965F482D42}" type="slidenum">
              <a:rPr lang="en-US" smtClean="0"/>
              <a:t>‹#›</a:t>
            </a:fld>
            <a:endParaRPr lang="en-US"/>
          </a:p>
        </p:txBody>
      </p:sp>
    </p:spTree>
    <p:extLst>
      <p:ext uri="{BB962C8B-B14F-4D97-AF65-F5344CB8AC3E}">
        <p14:creationId xmlns:p14="http://schemas.microsoft.com/office/powerpoint/2010/main" val="23276404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10/22/17</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1</a:t>
            </a:fld>
            <a:endParaRPr lang="en-US" dirty="0"/>
          </a:p>
        </p:txBody>
      </p:sp>
    </p:spTree>
    <p:extLst>
      <p:ext uri="{BB962C8B-B14F-4D97-AF65-F5344CB8AC3E}">
        <p14:creationId xmlns:p14="http://schemas.microsoft.com/office/powerpoint/2010/main" val="250891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pPr>
              <a:buSzPct val="25000"/>
            </a:pPr>
            <a:r>
              <a:rPr lang="en-US" b="1" dirty="0">
                <a:solidFill>
                  <a:schemeClr val="dk1"/>
                </a:solidFill>
                <a:ea typeface="Calibri"/>
                <a:cs typeface="Calibri"/>
                <a:sym typeface="Calibri"/>
              </a:rPr>
              <a:t>The Narrative</a:t>
            </a:r>
            <a:r>
              <a:rPr lang="en-US" dirty="0">
                <a:solidFill>
                  <a:schemeClr val="dk1"/>
                </a:solidFill>
                <a:ea typeface="Calibri"/>
                <a:cs typeface="Calibri"/>
                <a:sym typeface="Calibri"/>
              </a:rPr>
              <a:t>:</a:t>
            </a:r>
          </a:p>
          <a:p>
            <a:pPr>
              <a:buSzPct val="25000"/>
            </a:pPr>
            <a:r>
              <a:rPr lang="en-US" dirty="0">
                <a:solidFill>
                  <a:schemeClr val="dk1"/>
                </a:solidFill>
                <a:ea typeface="Calibri"/>
                <a:cs typeface="Calibri"/>
                <a:sym typeface="Calibri"/>
              </a:rPr>
              <a:t>As you can see from the previous slides, lots of streaming data will be generated. Making this data actionable in real time is very valuable across industries.</a:t>
            </a:r>
          </a:p>
          <a:p>
            <a:pPr>
              <a:buSzPct val="25000"/>
            </a:pPr>
            <a:r>
              <a:rPr lang="en-US" dirty="0">
                <a:solidFill>
                  <a:schemeClr val="dk1"/>
                </a:solidFill>
                <a:ea typeface="Calibri"/>
                <a:cs typeface="Calibri"/>
                <a:sym typeface="Calibri"/>
              </a:rPr>
              <a:t>Our very own Hadoop is all you need.</a:t>
            </a:r>
          </a:p>
          <a:p>
            <a:pPr>
              <a:buSzPct val="25000"/>
            </a:pPr>
            <a:r>
              <a:rPr lang="en-US" dirty="0">
                <a:solidFill>
                  <a:schemeClr val="dk1"/>
                </a:solidFill>
                <a:ea typeface="Calibri"/>
                <a:cs typeface="Calibri"/>
                <a:sym typeface="Calibri"/>
              </a:rPr>
              <a:t>Previously Hadoop was associated just with “big unstructured data”. That was </a:t>
            </a:r>
            <a:r>
              <a:rPr lang="en-US" dirty="0" err="1">
                <a:solidFill>
                  <a:schemeClr val="dk1"/>
                </a:solidFill>
                <a:ea typeface="Calibri"/>
                <a:cs typeface="Calibri"/>
                <a:sym typeface="Calibri"/>
              </a:rPr>
              <a:t>hadoop’s</a:t>
            </a:r>
            <a:r>
              <a:rPr lang="en-US" dirty="0">
                <a:solidFill>
                  <a:schemeClr val="dk1"/>
                </a:solidFill>
                <a:ea typeface="Calibri"/>
                <a:cs typeface="Calibri"/>
                <a:sym typeface="Calibri"/>
              </a:rPr>
              <a:t> selling point.</a:t>
            </a:r>
          </a:p>
          <a:p>
            <a:pPr>
              <a:buSzPct val="25000"/>
            </a:pPr>
            <a:r>
              <a:rPr lang="en-US" dirty="0">
                <a:solidFill>
                  <a:schemeClr val="dk1"/>
                </a:solidFill>
                <a:ea typeface="Calibri"/>
                <a:cs typeface="Calibri"/>
                <a:sym typeface="Calibri"/>
              </a:rPr>
              <a:t>But now, Hadoop can also handle real-time data (in addition to big unstructured). So think Hadoop when you think Real-Time Streaming.</a:t>
            </a:r>
          </a:p>
          <a:p>
            <a:endParaRPr lang="en-US" dirty="0">
              <a:solidFill>
                <a:schemeClr val="dk1"/>
              </a:solidFill>
              <a:ea typeface="Calibri"/>
              <a:cs typeface="Calibri"/>
              <a:sym typeface="Calibri"/>
            </a:endParaRPr>
          </a:p>
          <a:p>
            <a:pPr>
              <a:buSzPct val="25000"/>
            </a:pPr>
            <a:r>
              <a:rPr lang="en-US" b="1" dirty="0">
                <a:solidFill>
                  <a:schemeClr val="dk1"/>
                </a:solidFill>
                <a:ea typeface="Calibri"/>
                <a:cs typeface="Calibri"/>
                <a:sym typeface="Calibri"/>
              </a:rPr>
              <a:t>Purpose of the slide:</a:t>
            </a:r>
          </a:p>
          <a:p>
            <a:pPr>
              <a:buSzPct val="25000"/>
            </a:pPr>
            <a:r>
              <a:rPr lang="en-US" dirty="0">
                <a:solidFill>
                  <a:schemeClr val="dk1"/>
                </a:solidFill>
                <a:ea typeface="Calibri"/>
                <a:cs typeface="Calibri"/>
                <a:sym typeface="Calibri"/>
              </a:rPr>
              <a:t>Goal is to associate Hadoop with real-time……to get people to think </a:t>
            </a:r>
            <a:r>
              <a:rPr lang="en-US" dirty="0" err="1">
                <a:solidFill>
                  <a:schemeClr val="dk1"/>
                </a:solidFill>
                <a:ea typeface="Calibri"/>
                <a:cs typeface="Calibri"/>
                <a:sym typeface="Calibri"/>
              </a:rPr>
              <a:t>hadoop</a:t>
            </a:r>
            <a:r>
              <a:rPr lang="en-US" dirty="0">
                <a:solidFill>
                  <a:schemeClr val="dk1"/>
                </a:solidFill>
                <a:ea typeface="Calibri"/>
                <a:cs typeface="Calibri"/>
                <a:sym typeface="Calibri"/>
              </a:rPr>
              <a:t> when they think real-time streaming data.</a:t>
            </a:r>
          </a:p>
          <a:p>
            <a:endParaRPr lang="en-US" dirty="0"/>
          </a:p>
        </p:txBody>
      </p:sp>
      <p:sp>
        <p:nvSpPr>
          <p:cNvPr id="4" name="Slide Number Placeholder 3"/>
          <p:cNvSpPr>
            <a:spLocks noGrp="1"/>
          </p:cNvSpPr>
          <p:nvPr>
            <p:ph type="sldNum" sz="quarter" idx="10"/>
          </p:nvPr>
        </p:nvSpPr>
        <p:spPr/>
        <p:txBody>
          <a:bodyPr/>
          <a:lstStyle/>
          <a:p>
            <a:fld id="{C64C9542-D81A-864F-A747-83A5F8ACB55D}" type="slidenum">
              <a:rPr lang="en-US" smtClean="0"/>
              <a:pPr/>
              <a:t>3</a:t>
            </a:fld>
            <a:endParaRPr lang="en-US"/>
          </a:p>
        </p:txBody>
      </p:sp>
    </p:spTree>
    <p:extLst>
      <p:ext uri="{BB962C8B-B14F-4D97-AF65-F5344CB8AC3E}">
        <p14:creationId xmlns:p14="http://schemas.microsoft.com/office/powerpoint/2010/main" val="356742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C9542-D81A-864F-A747-83A5F8ACB55D}" type="slidenum">
              <a:rPr lang="en-US" smtClean="0"/>
              <a:pPr/>
              <a:t>9</a:t>
            </a:fld>
            <a:endParaRPr lang="en-US"/>
          </a:p>
        </p:txBody>
      </p:sp>
    </p:spTree>
    <p:extLst>
      <p:ext uri="{BB962C8B-B14F-4D97-AF65-F5344CB8AC3E}">
        <p14:creationId xmlns:p14="http://schemas.microsoft.com/office/powerpoint/2010/main" val="144349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C9542-D81A-864F-A747-83A5F8ACB55D}" type="slidenum">
              <a:rPr lang="en-US" smtClean="0"/>
              <a:pPr/>
              <a:t>10</a:t>
            </a:fld>
            <a:endParaRPr lang="en-US"/>
          </a:p>
        </p:txBody>
      </p:sp>
    </p:spTree>
    <p:extLst>
      <p:ext uri="{BB962C8B-B14F-4D97-AF65-F5344CB8AC3E}">
        <p14:creationId xmlns:p14="http://schemas.microsoft.com/office/powerpoint/2010/main" val="260136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1165225" y="692150"/>
            <a:ext cx="4619625" cy="3463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Streaming Spark offers similar speed while providing FT and consistency guarantees that these systems lack</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51494" indent="-289036" eaLnBrk="0" hangingPunct="0">
              <a:defRPr sz="1200">
                <a:solidFill>
                  <a:srgbClr val="000000"/>
                </a:solidFill>
                <a:latin typeface="Gill Sans" charset="0"/>
                <a:ea typeface="ヒラギノ角ゴ ProN W3" charset="0"/>
                <a:cs typeface="ヒラギノ角ゴ ProN W3" charset="0"/>
                <a:sym typeface="Gill Sans" charset="0"/>
              </a:defRPr>
            </a:lvl2pPr>
            <a:lvl3pPr marL="1156145" indent="-231229" eaLnBrk="0" hangingPunct="0">
              <a:defRPr sz="1200">
                <a:solidFill>
                  <a:srgbClr val="000000"/>
                </a:solidFill>
                <a:latin typeface="Gill Sans" charset="0"/>
                <a:ea typeface="ヒラギノ角ゴ ProN W3" charset="0"/>
                <a:cs typeface="ヒラギノ角ゴ ProN W3" charset="0"/>
                <a:sym typeface="Gill Sans" charset="0"/>
              </a:defRPr>
            </a:lvl3pPr>
            <a:lvl4pPr marL="1618602" indent="-231229" eaLnBrk="0" hangingPunct="0">
              <a:defRPr sz="1200">
                <a:solidFill>
                  <a:srgbClr val="000000"/>
                </a:solidFill>
                <a:latin typeface="Gill Sans" charset="0"/>
                <a:ea typeface="ヒラギノ角ゴ ProN W3" charset="0"/>
                <a:cs typeface="ヒラギノ角ゴ ProN W3" charset="0"/>
                <a:sym typeface="Gill Sans" charset="0"/>
              </a:defRPr>
            </a:lvl4pPr>
            <a:lvl5pPr marL="2081060" indent="-231229" eaLnBrk="0" hangingPunct="0">
              <a:defRPr sz="1200">
                <a:solidFill>
                  <a:srgbClr val="000000"/>
                </a:solidFill>
                <a:latin typeface="Gill Sans" charset="0"/>
                <a:ea typeface="ヒラギノ角ゴ ProN W3" charset="0"/>
                <a:cs typeface="ヒラギノ角ゴ ProN W3" charset="0"/>
                <a:sym typeface="Gill Sans" charset="0"/>
              </a:defRPr>
            </a:lvl5pPr>
            <a:lvl6pPr marL="2543518" indent="-231229"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3005976" indent="-231229"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68434" indent="-231229"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930891" indent="-231229"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eaLnBrk="1" hangingPunct="1"/>
            <a:fld id="{B01CD543-1CD9-F94D-B397-2DB3E1097E8C}" type="slidenum">
              <a:rPr lang="en-US">
                <a:latin typeface="Calibri" charset="0"/>
              </a:rPr>
              <a:pPr eaLnBrk="1" hangingPunct="1"/>
              <a:t>45</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468C7-AA14-E945-81EE-3D3A32DD8AFA}" type="datetime1">
              <a:rPr lang="en-US" smtClean="0"/>
              <a:t>10/23/17</a:t>
            </a:fld>
            <a:endParaRPr lang="en-US" dirty="0"/>
          </a:p>
        </p:txBody>
      </p:sp>
      <p:sp>
        <p:nvSpPr>
          <p:cNvPr id="5" name="Footer Placeholder 4"/>
          <p:cNvSpPr>
            <a:spLocks noGrp="1"/>
          </p:cNvSpPr>
          <p:nvPr>
            <p:ph type="ftr" sz="quarter" idx="11"/>
          </p:nvPr>
        </p:nvSpPr>
        <p:spPr/>
        <p:txBody>
          <a:bodyPr/>
          <a:lstStyle/>
          <a:p>
            <a:r>
              <a:rPr lang="en-US" smtClean="0"/>
              <a:t>CS595 Module 10</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78022-E0D7-9B46-9E2C-212F5F26BCAE}" type="datetime1">
              <a:rPr lang="en-US" smtClean="0"/>
              <a:t>10/23/17</a:t>
            </a:fld>
            <a:endParaRPr lang="en-US" dirty="0"/>
          </a:p>
        </p:txBody>
      </p:sp>
      <p:sp>
        <p:nvSpPr>
          <p:cNvPr id="6" name="Footer Placeholder 5"/>
          <p:cNvSpPr>
            <a:spLocks noGrp="1"/>
          </p:cNvSpPr>
          <p:nvPr>
            <p:ph type="ftr" sz="quarter" idx="11"/>
          </p:nvPr>
        </p:nvSpPr>
        <p:spPr/>
        <p:txBody>
          <a:bodyPr/>
          <a:lstStyle/>
          <a:p>
            <a:r>
              <a:rPr lang="en-US" smtClean="0"/>
              <a:t>CS595 Module 10</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E3134-C05D-6A4F-915A-118FB6F0EB57}" type="datetime1">
              <a:rPr lang="en-US" smtClean="0"/>
              <a:t>10/23/17</a:t>
            </a:fld>
            <a:endParaRPr lang="en-US" dirty="0"/>
          </a:p>
        </p:txBody>
      </p:sp>
      <p:sp>
        <p:nvSpPr>
          <p:cNvPr id="5" name="Footer Placeholder 4"/>
          <p:cNvSpPr>
            <a:spLocks noGrp="1"/>
          </p:cNvSpPr>
          <p:nvPr>
            <p:ph type="ftr" sz="quarter" idx="11"/>
          </p:nvPr>
        </p:nvSpPr>
        <p:spPr/>
        <p:txBody>
          <a:bodyPr/>
          <a:lstStyle/>
          <a:p>
            <a:r>
              <a:rPr lang="en-US" smtClean="0"/>
              <a:t>CS595 Module 10</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1C008C-2ED0-6A41-A620-5442B0C1C3F3}" type="datetime1">
              <a:rPr lang="en-US" smtClean="0"/>
              <a:t>10/23/17</a:t>
            </a:fld>
            <a:endParaRPr lang="en-US" dirty="0"/>
          </a:p>
        </p:txBody>
      </p:sp>
      <p:sp>
        <p:nvSpPr>
          <p:cNvPr id="5" name="Footer Placeholder 4"/>
          <p:cNvSpPr>
            <a:spLocks noGrp="1"/>
          </p:cNvSpPr>
          <p:nvPr>
            <p:ph type="ftr" sz="quarter" idx="11"/>
          </p:nvPr>
        </p:nvSpPr>
        <p:spPr/>
        <p:txBody>
          <a:bodyPr/>
          <a:lstStyle/>
          <a:p>
            <a:r>
              <a:rPr lang="en-US" smtClean="0"/>
              <a:t>CS595 Module 10</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344828"/>
            <a:ext cx="8605678" cy="1579407"/>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3105"/>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Wide Content">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57200" y="463550"/>
            <a:ext cx="83058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1336" tIns="21336" rIns="21336" bIns="21336" numCol="1" anchor="ctr" anchorCtr="0" compatLnSpc="1">
            <a:prstTxWarp prst="textNoShape">
              <a:avLst/>
            </a:prstTxWarp>
          </a:bodyPr>
          <a:lstStyle/>
          <a:p>
            <a:pPr lvl="0"/>
            <a:r>
              <a:rPr lang="en-US" dirty="0">
                <a:sym typeface="Arial" charset="0"/>
              </a:rPr>
              <a:t>Click to edit Master title style</a:t>
            </a:r>
          </a:p>
        </p:txBody>
      </p:sp>
      <p:sp>
        <p:nvSpPr>
          <p:cNvPr id="7" name="Text Placeholder 6"/>
          <p:cNvSpPr>
            <a:spLocks noGrp="1"/>
          </p:cNvSpPr>
          <p:nvPr>
            <p:ph type="body" sz="quarter" idx="10"/>
          </p:nvPr>
        </p:nvSpPr>
        <p:spPr>
          <a:xfrm>
            <a:off x="437700" y="1447800"/>
            <a:ext cx="8305800" cy="4876800"/>
          </a:xfrm>
        </p:spPr>
        <p:txBody>
          <a:bodyPr/>
          <a:lstStyle>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0998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9B160-6F25-804E-A657-62F868211F32}" type="datetime1">
              <a:rPr lang="en-US" smtClean="0"/>
              <a:t>10/23/17</a:t>
            </a:fld>
            <a:endParaRPr lang="en-US" dirty="0"/>
          </a:p>
        </p:txBody>
      </p:sp>
      <p:sp>
        <p:nvSpPr>
          <p:cNvPr id="5" name="Footer Placeholder 4"/>
          <p:cNvSpPr>
            <a:spLocks noGrp="1"/>
          </p:cNvSpPr>
          <p:nvPr>
            <p:ph type="ftr" sz="quarter" idx="11"/>
          </p:nvPr>
        </p:nvSpPr>
        <p:spPr/>
        <p:txBody>
          <a:bodyPr/>
          <a:lstStyle/>
          <a:p>
            <a:r>
              <a:rPr lang="en-US" smtClean="0"/>
              <a:t>CS595 Module 10</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5C882-7B23-2A45-ACD9-83574591A2FC}" type="datetime1">
              <a:rPr lang="en-US" smtClean="0"/>
              <a:t>10/23/17</a:t>
            </a:fld>
            <a:endParaRPr lang="en-US" dirty="0"/>
          </a:p>
        </p:txBody>
      </p:sp>
      <p:sp>
        <p:nvSpPr>
          <p:cNvPr id="5" name="Footer Placeholder 4"/>
          <p:cNvSpPr>
            <a:spLocks noGrp="1"/>
          </p:cNvSpPr>
          <p:nvPr>
            <p:ph type="ftr" sz="quarter" idx="11"/>
          </p:nvPr>
        </p:nvSpPr>
        <p:spPr/>
        <p:txBody>
          <a:bodyPr/>
          <a:lstStyle/>
          <a:p>
            <a:r>
              <a:rPr lang="en-US" smtClean="0"/>
              <a:t>CS595 Module 10</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3FF3F-A4FC-3C44-8937-6A9E7A8C64EE}" type="datetime1">
              <a:rPr lang="en-US" smtClean="0"/>
              <a:t>10/23/17</a:t>
            </a:fld>
            <a:endParaRPr lang="en-US" dirty="0"/>
          </a:p>
        </p:txBody>
      </p:sp>
      <p:sp>
        <p:nvSpPr>
          <p:cNvPr id="6" name="Footer Placeholder 5"/>
          <p:cNvSpPr>
            <a:spLocks noGrp="1"/>
          </p:cNvSpPr>
          <p:nvPr>
            <p:ph type="ftr" sz="quarter" idx="11"/>
          </p:nvPr>
        </p:nvSpPr>
        <p:spPr/>
        <p:txBody>
          <a:bodyPr/>
          <a:lstStyle/>
          <a:p>
            <a:r>
              <a:rPr lang="en-US" smtClean="0"/>
              <a:t>CS595 Module 10</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1D542-7B32-4742-8BF1-657B3417346A}" type="datetime1">
              <a:rPr lang="en-US" smtClean="0"/>
              <a:t>10/23/17</a:t>
            </a:fld>
            <a:endParaRPr lang="en-US" dirty="0"/>
          </a:p>
        </p:txBody>
      </p:sp>
      <p:sp>
        <p:nvSpPr>
          <p:cNvPr id="8" name="Footer Placeholder 7"/>
          <p:cNvSpPr>
            <a:spLocks noGrp="1"/>
          </p:cNvSpPr>
          <p:nvPr>
            <p:ph type="ftr" sz="quarter" idx="11"/>
          </p:nvPr>
        </p:nvSpPr>
        <p:spPr/>
        <p:txBody>
          <a:bodyPr/>
          <a:lstStyle/>
          <a:p>
            <a:r>
              <a:rPr lang="en-US" smtClean="0"/>
              <a:t>CS595 Module 10</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A7C72-B57A-974E-812A-9992BF7779D8}" type="datetime1">
              <a:rPr lang="en-US" smtClean="0"/>
              <a:t>10/23/17</a:t>
            </a:fld>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5DDB974-DC9C-5946-A9A1-538CCB5D80EA}" type="datetime1">
              <a:rPr lang="en-US" smtClean="0"/>
              <a:t>10/23/17</a:t>
            </a:fld>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B76C-9DAB-F24A-A1F4-19A4819FAFFE}" type="datetime1">
              <a:rPr lang="en-US" smtClean="0"/>
              <a:t>10/23/17</a:t>
            </a:fld>
            <a:endParaRPr lang="en-US" dirty="0"/>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387391-512B-8240-9FF7-F59E7B206BFD}" type="datetime1">
              <a:rPr lang="en-US" smtClean="0"/>
              <a:t>10/23/17</a:t>
            </a:fld>
            <a:endParaRPr lang="en-US" dirty="0"/>
          </a:p>
        </p:txBody>
      </p:sp>
      <p:sp>
        <p:nvSpPr>
          <p:cNvPr id="6" name="Footer Placeholder 5"/>
          <p:cNvSpPr>
            <a:spLocks noGrp="1"/>
          </p:cNvSpPr>
          <p:nvPr>
            <p:ph type="ftr" sz="quarter" idx="11"/>
          </p:nvPr>
        </p:nvSpPr>
        <p:spPr/>
        <p:txBody>
          <a:bodyPr/>
          <a:lstStyle/>
          <a:p>
            <a:r>
              <a:rPr lang="en-US" smtClean="0"/>
              <a:t>CS595 Module 10</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0E12CDF-4912-1B40-AC79-C06088AE1984}" type="datetime1">
              <a:rPr lang="en-US" smtClean="0"/>
              <a:t>10/23/17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3" r:id="rId13"/>
    <p:sldLayoutId id="2147483774" r:id="rId14"/>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5.png"/><Relationship Id="rId9"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microsoft.com/office/2007/relationships/hdphoto" Target="../media/hdphoto3.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microsoft.com/office/2007/relationships/hdphoto" Target="../media/hdphoto4.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microsoft.com/office/2007/relationships/hdphoto" Target="../media/hdphoto5.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smtClean="0"/>
              <a:t>Module </a:t>
            </a:r>
            <a:r>
              <a:rPr lang="en-US" smtClean="0"/>
              <a:t>10</a:t>
            </a:r>
            <a:endParaRPr lang="en-US" dirty="0" smtClean="0"/>
          </a:p>
          <a:p>
            <a:r>
              <a:rPr lang="en-US" dirty="0" smtClean="0"/>
              <a:t>High Velocity Data Processing</a:t>
            </a:r>
          </a:p>
          <a:p>
            <a:r>
              <a:rPr lang="en-US" dirty="0" smtClean="0"/>
              <a:t>Apache Spark Streaming</a:t>
            </a:r>
            <a:endParaRPr lang="en-US" dirty="0"/>
          </a:p>
        </p:txBody>
      </p:sp>
      <p:sp>
        <p:nvSpPr>
          <p:cNvPr id="6" name="Footer Placeholder 5"/>
          <p:cNvSpPr>
            <a:spLocks noGrp="1"/>
          </p:cNvSpPr>
          <p:nvPr>
            <p:ph type="ftr" sz="quarter" idx="11"/>
          </p:nvPr>
        </p:nvSpPr>
        <p:spPr/>
        <p:txBody>
          <a:bodyPr/>
          <a:lstStyle/>
          <a:p>
            <a:r>
              <a:rPr lang="en-US" smtClean="0"/>
              <a:t>CS595 Module 10</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dirty="0" smtClean="0"/>
              <a:t>Canonical Hadoop Stream Processing Architecture</a:t>
            </a:r>
            <a:endParaRPr lang="en-US" sz="3200" dirty="0"/>
          </a:p>
        </p:txBody>
      </p:sp>
      <p:sp>
        <p:nvSpPr>
          <p:cNvPr id="5" name="Shape 266"/>
          <p:cNvSpPr/>
          <p:nvPr/>
        </p:nvSpPr>
        <p:spPr>
          <a:xfrm>
            <a:off x="5791200" y="3907366"/>
            <a:ext cx="768349" cy="1205443"/>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endParaRPr sz="1900" b="1">
              <a:solidFill>
                <a:schemeClr val="tx1">
                  <a:lumMod val="75000"/>
                  <a:lumOff val="25000"/>
                </a:schemeClr>
              </a:solidFill>
              <a:latin typeface="Calibri"/>
              <a:ea typeface="Calibri"/>
              <a:cs typeface="Calibri"/>
              <a:sym typeface="Calibri"/>
            </a:endParaRPr>
          </a:p>
          <a:p>
            <a:pPr algn="ctr"/>
            <a:endParaRPr sz="1900" b="1">
              <a:solidFill>
                <a:schemeClr val="tx1">
                  <a:lumMod val="75000"/>
                  <a:lumOff val="25000"/>
                </a:schemeClr>
              </a:solidFill>
              <a:latin typeface="Calibri"/>
              <a:ea typeface="Calibri"/>
              <a:cs typeface="Calibri"/>
              <a:sym typeface="Calibri"/>
            </a:endParaRPr>
          </a:p>
          <a:p>
            <a:pPr algn="ctr"/>
            <a:endParaRPr sz="1900" b="1">
              <a:solidFill>
                <a:schemeClr val="tx1">
                  <a:lumMod val="75000"/>
                  <a:lumOff val="25000"/>
                </a:schemeClr>
              </a:solidFill>
              <a:latin typeface="Calibri"/>
              <a:ea typeface="Calibri"/>
              <a:cs typeface="Calibri"/>
              <a:sym typeface="Calibri"/>
            </a:endParaRPr>
          </a:p>
          <a:p>
            <a:pPr algn="ctr">
              <a:buSzPct val="25000"/>
            </a:pPr>
            <a:r>
              <a:rPr lang="en-US" sz="1900" b="1">
                <a:solidFill>
                  <a:schemeClr val="tx1">
                    <a:lumMod val="75000"/>
                    <a:lumOff val="25000"/>
                  </a:schemeClr>
                </a:solidFill>
                <a:latin typeface="Calibri"/>
                <a:ea typeface="Calibri"/>
                <a:cs typeface="Calibri"/>
                <a:sym typeface="Calibri"/>
              </a:rPr>
              <a:t> </a:t>
            </a:r>
          </a:p>
        </p:txBody>
      </p:sp>
      <p:sp>
        <p:nvSpPr>
          <p:cNvPr id="6" name="Shape 268"/>
          <p:cNvSpPr/>
          <p:nvPr/>
        </p:nvSpPr>
        <p:spPr>
          <a:xfrm>
            <a:off x="522916" y="1596783"/>
            <a:ext cx="1032835" cy="4388372"/>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a:p>
            <a:pPr algn="ctr"/>
            <a:endParaRPr sz="2400" b="1" dirty="0">
              <a:solidFill>
                <a:schemeClr val="tx1">
                  <a:lumMod val="75000"/>
                  <a:lumOff val="25000"/>
                </a:schemeClr>
              </a:solidFill>
              <a:latin typeface="Calibri"/>
              <a:ea typeface="Calibri"/>
              <a:cs typeface="Calibri"/>
              <a:sym typeface="Calibri"/>
            </a:endParaRPr>
          </a:p>
        </p:txBody>
      </p:sp>
      <p:sp>
        <p:nvSpPr>
          <p:cNvPr id="7" name="Shape 269"/>
          <p:cNvSpPr/>
          <p:nvPr/>
        </p:nvSpPr>
        <p:spPr>
          <a:xfrm>
            <a:off x="4143375" y="3588808"/>
            <a:ext cx="1158874" cy="1000125"/>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endParaRPr sz="1900" b="1">
              <a:solidFill>
                <a:schemeClr val="tx1">
                  <a:lumMod val="75000"/>
                  <a:lumOff val="25000"/>
                </a:schemeClr>
              </a:solidFill>
              <a:latin typeface="Calibri"/>
              <a:ea typeface="Calibri"/>
              <a:cs typeface="Calibri"/>
              <a:sym typeface="Calibri"/>
            </a:endParaRPr>
          </a:p>
          <a:p>
            <a:pPr algn="ctr"/>
            <a:endParaRPr sz="1900" b="1">
              <a:solidFill>
                <a:schemeClr val="tx1">
                  <a:lumMod val="75000"/>
                  <a:lumOff val="25000"/>
                </a:schemeClr>
              </a:solidFill>
              <a:latin typeface="Calibri"/>
              <a:ea typeface="Calibri"/>
              <a:cs typeface="Calibri"/>
              <a:sym typeface="Calibri"/>
            </a:endParaRPr>
          </a:p>
          <a:p>
            <a:pPr algn="ctr"/>
            <a:endParaRPr sz="1900" b="1">
              <a:solidFill>
                <a:schemeClr val="tx1">
                  <a:lumMod val="75000"/>
                  <a:lumOff val="25000"/>
                </a:schemeClr>
              </a:solidFill>
              <a:latin typeface="Calibri"/>
              <a:ea typeface="Calibri"/>
              <a:cs typeface="Calibri"/>
              <a:sym typeface="Calibri"/>
            </a:endParaRPr>
          </a:p>
          <a:p>
            <a:pPr algn="ctr">
              <a:buSzPct val="25000"/>
            </a:pPr>
            <a:r>
              <a:rPr lang="en-US" sz="1900" b="1">
                <a:solidFill>
                  <a:schemeClr val="tx1">
                    <a:lumMod val="75000"/>
                    <a:lumOff val="25000"/>
                  </a:schemeClr>
                </a:solidFill>
                <a:latin typeface="Calibri"/>
                <a:ea typeface="Calibri"/>
                <a:cs typeface="Calibri"/>
                <a:sym typeface="Calibri"/>
              </a:rPr>
              <a:t> </a:t>
            </a:r>
          </a:p>
        </p:txBody>
      </p:sp>
      <p:sp>
        <p:nvSpPr>
          <p:cNvPr id="8" name="Shape 270"/>
          <p:cNvSpPr/>
          <p:nvPr/>
        </p:nvSpPr>
        <p:spPr>
          <a:xfrm>
            <a:off x="3730624" y="1572685"/>
            <a:ext cx="2016124" cy="666749"/>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endParaRPr sz="2400" b="1">
              <a:solidFill>
                <a:schemeClr val="tx1">
                  <a:lumMod val="75000"/>
                  <a:lumOff val="25000"/>
                </a:schemeClr>
              </a:solidFill>
              <a:latin typeface="Calibri"/>
              <a:ea typeface="Calibri"/>
              <a:cs typeface="Calibri"/>
              <a:sym typeface="Calibri"/>
            </a:endParaRPr>
          </a:p>
        </p:txBody>
      </p:sp>
      <p:pic>
        <p:nvPicPr>
          <p:cNvPr id="10" name="Shape 272"/>
          <p:cNvPicPr preferRelativeResize="0"/>
          <p:nvPr/>
        </p:nvPicPr>
        <p:blipFill rotWithShape="1">
          <a:blip r:embed="rId3">
            <a:alphaModFix/>
          </a:blip>
          <a:srcRect/>
          <a:stretch/>
        </p:blipFill>
        <p:spPr>
          <a:xfrm>
            <a:off x="4159252" y="3668185"/>
            <a:ext cx="1119409" cy="833956"/>
          </a:xfrm>
          <a:prstGeom prst="rect">
            <a:avLst/>
          </a:prstGeom>
          <a:noFill/>
          <a:ln>
            <a:noFill/>
          </a:ln>
        </p:spPr>
      </p:pic>
      <p:sp>
        <p:nvSpPr>
          <p:cNvPr id="13" name="Shape 275"/>
          <p:cNvSpPr txBox="1"/>
          <p:nvPr/>
        </p:nvSpPr>
        <p:spPr>
          <a:xfrm>
            <a:off x="5746749" y="3882883"/>
            <a:ext cx="984838" cy="369332"/>
          </a:xfrm>
          <a:prstGeom prst="rect">
            <a:avLst/>
          </a:prstGeom>
          <a:noFill/>
          <a:ln>
            <a:noFill/>
          </a:ln>
        </p:spPr>
        <p:txBody>
          <a:bodyPr lIns="121879" tIns="60923" rIns="121879" bIns="60923" anchor="t" anchorCtr="0">
            <a:noAutofit/>
          </a:bodyPr>
          <a:lstStyle/>
          <a:p>
            <a:pPr>
              <a:buSzPct val="25000"/>
            </a:pPr>
            <a:r>
              <a:rPr lang="en-US" sz="2000" b="1" dirty="0">
                <a:solidFill>
                  <a:schemeClr val="tx1">
                    <a:lumMod val="75000"/>
                    <a:lumOff val="25000"/>
                  </a:schemeClr>
                </a:solidFill>
                <a:latin typeface="Calibri"/>
                <a:ea typeface="Calibri"/>
                <a:cs typeface="Calibri"/>
                <a:sym typeface="Calibri"/>
              </a:rPr>
              <a:t>Kafka</a:t>
            </a:r>
          </a:p>
        </p:txBody>
      </p:sp>
      <p:sp>
        <p:nvSpPr>
          <p:cNvPr id="14" name="Shape 276"/>
          <p:cNvSpPr/>
          <p:nvPr/>
        </p:nvSpPr>
        <p:spPr>
          <a:xfrm>
            <a:off x="2047876" y="3064934"/>
            <a:ext cx="1476375" cy="2047875"/>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buSzPct val="25000"/>
            </a:pPr>
            <a:endParaRPr lang="en-US" sz="2400" b="1" dirty="0">
              <a:solidFill>
                <a:schemeClr val="tx1">
                  <a:lumMod val="75000"/>
                  <a:lumOff val="25000"/>
                </a:schemeClr>
              </a:solidFill>
              <a:latin typeface="Calibri"/>
              <a:ea typeface="Calibri"/>
              <a:cs typeface="Calibri"/>
              <a:sym typeface="Calibri"/>
            </a:endParaRPr>
          </a:p>
        </p:txBody>
      </p:sp>
      <p:pic>
        <p:nvPicPr>
          <p:cNvPr id="15" name="Shape 277"/>
          <p:cNvPicPr preferRelativeResize="0"/>
          <p:nvPr/>
        </p:nvPicPr>
        <p:blipFill rotWithShape="1">
          <a:blip r:embed="rId4">
            <a:alphaModFix/>
          </a:blip>
          <a:srcRect/>
          <a:stretch/>
        </p:blipFill>
        <p:spPr>
          <a:xfrm>
            <a:off x="762002" y="2573868"/>
            <a:ext cx="536573" cy="536573"/>
          </a:xfrm>
          <a:prstGeom prst="rect">
            <a:avLst/>
          </a:prstGeom>
          <a:noFill/>
          <a:ln>
            <a:noFill/>
          </a:ln>
        </p:spPr>
      </p:pic>
      <p:pic>
        <p:nvPicPr>
          <p:cNvPr id="16" name="Shape 278"/>
          <p:cNvPicPr preferRelativeResize="0"/>
          <p:nvPr/>
        </p:nvPicPr>
        <p:blipFill rotWithShape="1">
          <a:blip r:embed="rId5">
            <a:alphaModFix/>
          </a:blip>
          <a:srcRect/>
          <a:stretch/>
        </p:blipFill>
        <p:spPr>
          <a:xfrm>
            <a:off x="803277" y="3261066"/>
            <a:ext cx="479425" cy="487551"/>
          </a:xfrm>
          <a:prstGeom prst="rect">
            <a:avLst/>
          </a:prstGeom>
          <a:noFill/>
          <a:ln>
            <a:noFill/>
          </a:ln>
        </p:spPr>
      </p:pic>
      <p:pic>
        <p:nvPicPr>
          <p:cNvPr id="17" name="Shape 279"/>
          <p:cNvPicPr preferRelativeResize="0"/>
          <p:nvPr/>
        </p:nvPicPr>
        <p:blipFill rotWithShape="1">
          <a:blip r:embed="rId6">
            <a:alphaModFix/>
          </a:blip>
          <a:srcRect/>
          <a:stretch/>
        </p:blipFill>
        <p:spPr>
          <a:xfrm>
            <a:off x="784226" y="3907366"/>
            <a:ext cx="549275" cy="549275"/>
          </a:xfrm>
          <a:prstGeom prst="rect">
            <a:avLst/>
          </a:prstGeom>
          <a:noFill/>
          <a:ln>
            <a:noFill/>
          </a:ln>
        </p:spPr>
      </p:pic>
      <p:pic>
        <p:nvPicPr>
          <p:cNvPr id="18" name="Shape 280"/>
          <p:cNvPicPr preferRelativeResize="0"/>
          <p:nvPr/>
        </p:nvPicPr>
        <p:blipFill rotWithShape="1">
          <a:blip r:embed="rId7">
            <a:alphaModFix/>
          </a:blip>
          <a:srcRect/>
          <a:stretch/>
        </p:blipFill>
        <p:spPr>
          <a:xfrm>
            <a:off x="815975" y="4662624"/>
            <a:ext cx="457200" cy="634335"/>
          </a:xfrm>
          <a:prstGeom prst="rect">
            <a:avLst/>
          </a:prstGeom>
          <a:noFill/>
          <a:ln>
            <a:noFill/>
          </a:ln>
        </p:spPr>
      </p:pic>
      <p:cxnSp>
        <p:nvCxnSpPr>
          <p:cNvPr id="19" name="Shape 281"/>
          <p:cNvCxnSpPr/>
          <p:nvPr/>
        </p:nvCxnSpPr>
        <p:spPr>
          <a:xfrm>
            <a:off x="1587502" y="3414184"/>
            <a:ext cx="428625" cy="0"/>
          </a:xfrm>
          <a:prstGeom prst="straightConnector1">
            <a:avLst/>
          </a:prstGeom>
          <a:noFill/>
          <a:ln w="9525" cap="flat">
            <a:solidFill>
              <a:srgbClr val="000000"/>
            </a:solidFill>
            <a:prstDash val="solid"/>
            <a:round/>
            <a:headEnd type="none" w="med" len="med"/>
            <a:tailEnd type="stealth" w="lg" len="lg"/>
          </a:ln>
        </p:spPr>
      </p:cxnSp>
      <p:cxnSp>
        <p:nvCxnSpPr>
          <p:cNvPr id="20" name="Shape 282"/>
          <p:cNvCxnSpPr/>
          <p:nvPr/>
        </p:nvCxnSpPr>
        <p:spPr>
          <a:xfrm rot="10800000" flipH="1">
            <a:off x="1539877" y="4700059"/>
            <a:ext cx="492125" cy="0"/>
          </a:xfrm>
          <a:prstGeom prst="straightConnector1">
            <a:avLst/>
          </a:prstGeom>
          <a:noFill/>
          <a:ln w="9525" cap="flat">
            <a:solidFill>
              <a:srgbClr val="000000"/>
            </a:solidFill>
            <a:prstDash val="solid"/>
            <a:round/>
            <a:headEnd type="none" w="med" len="med"/>
            <a:tailEnd type="stealth" w="lg" len="lg"/>
          </a:ln>
        </p:spPr>
      </p:cxnSp>
      <p:cxnSp>
        <p:nvCxnSpPr>
          <p:cNvPr id="21" name="Shape 283"/>
          <p:cNvCxnSpPr>
            <a:stCxn id="14" idx="3"/>
            <a:endCxn id="8" idx="2"/>
          </p:cNvCxnSpPr>
          <p:nvPr/>
        </p:nvCxnSpPr>
        <p:spPr>
          <a:xfrm rot="10800000" flipH="1">
            <a:off x="3524250" y="2239371"/>
            <a:ext cx="1214400" cy="1849500"/>
          </a:xfrm>
          <a:prstGeom prst="straightConnector1">
            <a:avLst/>
          </a:prstGeom>
          <a:noFill/>
          <a:ln w="9525" cap="flat">
            <a:solidFill>
              <a:srgbClr val="000000"/>
            </a:solidFill>
            <a:prstDash val="solid"/>
            <a:round/>
            <a:headEnd type="none" w="med" len="med"/>
            <a:tailEnd type="stealth" w="lg" len="lg"/>
          </a:ln>
        </p:spPr>
      </p:cxnSp>
      <p:cxnSp>
        <p:nvCxnSpPr>
          <p:cNvPr id="22" name="Shape 284"/>
          <p:cNvCxnSpPr>
            <a:stCxn id="14" idx="3"/>
            <a:endCxn id="7" idx="1"/>
          </p:cNvCxnSpPr>
          <p:nvPr/>
        </p:nvCxnSpPr>
        <p:spPr>
          <a:xfrm>
            <a:off x="3524250" y="4088871"/>
            <a:ext cx="619200" cy="0"/>
          </a:xfrm>
          <a:prstGeom prst="straightConnector1">
            <a:avLst/>
          </a:prstGeom>
          <a:noFill/>
          <a:ln w="9525" cap="flat">
            <a:solidFill>
              <a:srgbClr val="000000"/>
            </a:solidFill>
            <a:prstDash val="solid"/>
            <a:round/>
            <a:headEnd type="none" w="med" len="med"/>
            <a:tailEnd type="stealth" w="lg" len="lg"/>
          </a:ln>
        </p:spPr>
      </p:cxnSp>
      <p:cxnSp>
        <p:nvCxnSpPr>
          <p:cNvPr id="23" name="Shape 285"/>
          <p:cNvCxnSpPr>
            <a:stCxn id="7" idx="3"/>
            <a:endCxn id="5" idx="1"/>
          </p:cNvCxnSpPr>
          <p:nvPr/>
        </p:nvCxnSpPr>
        <p:spPr>
          <a:xfrm>
            <a:off x="5302249" y="4088871"/>
            <a:ext cx="488951" cy="421217"/>
          </a:xfrm>
          <a:prstGeom prst="straightConnector1">
            <a:avLst/>
          </a:prstGeom>
          <a:noFill/>
          <a:ln w="9525" cap="flat">
            <a:solidFill>
              <a:srgbClr val="000000"/>
            </a:solidFill>
            <a:prstDash val="solid"/>
            <a:round/>
            <a:headEnd type="none" w="med" len="med"/>
            <a:tailEnd type="stealth" w="lg" len="lg"/>
          </a:ln>
        </p:spPr>
      </p:cxnSp>
      <p:cxnSp>
        <p:nvCxnSpPr>
          <p:cNvPr id="24" name="Shape 286"/>
          <p:cNvCxnSpPr>
            <a:stCxn id="7" idx="0"/>
            <a:endCxn id="8" idx="2"/>
          </p:cNvCxnSpPr>
          <p:nvPr/>
        </p:nvCxnSpPr>
        <p:spPr>
          <a:xfrm rot="10800000" flipH="1">
            <a:off x="4722812" y="2239407"/>
            <a:ext cx="15900" cy="1349400"/>
          </a:xfrm>
          <a:prstGeom prst="straightConnector1">
            <a:avLst/>
          </a:prstGeom>
          <a:noFill/>
          <a:ln w="9525" cap="flat">
            <a:solidFill>
              <a:srgbClr val="000000"/>
            </a:solidFill>
            <a:prstDash val="solid"/>
            <a:round/>
            <a:headEnd type="none" w="med" len="med"/>
            <a:tailEnd type="stealth" w="lg" len="lg"/>
          </a:ln>
        </p:spPr>
      </p:cxnSp>
      <p:cxnSp>
        <p:nvCxnSpPr>
          <p:cNvPr id="25" name="Shape 287"/>
          <p:cNvCxnSpPr>
            <a:stCxn id="5" idx="3"/>
          </p:cNvCxnSpPr>
          <p:nvPr/>
        </p:nvCxnSpPr>
        <p:spPr>
          <a:xfrm flipV="1">
            <a:off x="6559549" y="3795333"/>
            <a:ext cx="857099" cy="714754"/>
          </a:xfrm>
          <a:prstGeom prst="straightConnector1">
            <a:avLst/>
          </a:prstGeom>
          <a:noFill/>
          <a:ln w="9525" cap="flat">
            <a:solidFill>
              <a:srgbClr val="000000"/>
            </a:solidFill>
            <a:prstDash val="solid"/>
            <a:round/>
            <a:headEnd type="none" w="med" len="med"/>
            <a:tailEnd type="stealth" w="lg" len="lg"/>
          </a:ln>
        </p:spPr>
      </p:cxnSp>
      <p:cxnSp>
        <p:nvCxnSpPr>
          <p:cNvPr id="26" name="Shape 288"/>
          <p:cNvCxnSpPr>
            <a:stCxn id="5" idx="3"/>
          </p:cNvCxnSpPr>
          <p:nvPr/>
        </p:nvCxnSpPr>
        <p:spPr>
          <a:xfrm>
            <a:off x="6559549" y="4510087"/>
            <a:ext cx="850800" cy="40646"/>
          </a:xfrm>
          <a:prstGeom prst="straightConnector1">
            <a:avLst/>
          </a:prstGeom>
          <a:noFill/>
          <a:ln w="9525" cap="flat">
            <a:solidFill>
              <a:srgbClr val="000000"/>
            </a:solidFill>
            <a:prstDash val="solid"/>
            <a:round/>
            <a:headEnd type="none" w="med" len="med"/>
            <a:tailEnd type="stealth" w="lg" len="lg"/>
          </a:ln>
        </p:spPr>
      </p:cxnSp>
      <p:cxnSp>
        <p:nvCxnSpPr>
          <p:cNvPr id="27" name="Shape 289"/>
          <p:cNvCxnSpPr>
            <a:stCxn id="5" idx="3"/>
          </p:cNvCxnSpPr>
          <p:nvPr/>
        </p:nvCxnSpPr>
        <p:spPr>
          <a:xfrm>
            <a:off x="6559549" y="4510088"/>
            <a:ext cx="777899" cy="824845"/>
          </a:xfrm>
          <a:prstGeom prst="straightConnector1">
            <a:avLst/>
          </a:prstGeom>
          <a:noFill/>
          <a:ln w="9525" cap="flat">
            <a:solidFill>
              <a:srgbClr val="000000"/>
            </a:solidFill>
            <a:prstDash val="solid"/>
            <a:round/>
            <a:headEnd type="none" w="med" len="med"/>
            <a:tailEnd type="stealth" w="lg" len="lg"/>
          </a:ln>
        </p:spPr>
      </p:cxnSp>
      <p:sp>
        <p:nvSpPr>
          <p:cNvPr id="28" name="Shape 290"/>
          <p:cNvSpPr/>
          <p:nvPr/>
        </p:nvSpPr>
        <p:spPr>
          <a:xfrm>
            <a:off x="7477124" y="3541183"/>
            <a:ext cx="1133475" cy="508000"/>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buSzPct val="25000"/>
            </a:pPr>
            <a:r>
              <a:rPr lang="en-US" sz="2400">
                <a:solidFill>
                  <a:schemeClr val="tx1">
                    <a:lumMod val="75000"/>
                    <a:lumOff val="25000"/>
                  </a:schemeClr>
                </a:solidFill>
                <a:latin typeface="Calibri"/>
                <a:ea typeface="Calibri"/>
                <a:cs typeface="Calibri"/>
                <a:sym typeface="Calibri"/>
              </a:rPr>
              <a:t>App 1</a:t>
            </a:r>
          </a:p>
        </p:txBody>
      </p:sp>
      <p:sp>
        <p:nvSpPr>
          <p:cNvPr id="29" name="Shape 291"/>
          <p:cNvSpPr/>
          <p:nvPr/>
        </p:nvSpPr>
        <p:spPr>
          <a:xfrm>
            <a:off x="7470775" y="4296833"/>
            <a:ext cx="1139824" cy="508000"/>
          </a:xfrm>
          <a:prstGeom prst="roundRect">
            <a:avLst>
              <a:gd name="adj" fmla="val 16667"/>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buSzPct val="25000"/>
            </a:pPr>
            <a:r>
              <a:rPr lang="en-US" sz="2400">
                <a:solidFill>
                  <a:schemeClr val="tx1">
                    <a:lumMod val="75000"/>
                    <a:lumOff val="25000"/>
                  </a:schemeClr>
                </a:solidFill>
                <a:latin typeface="Calibri"/>
                <a:ea typeface="Calibri"/>
                <a:cs typeface="Calibri"/>
                <a:sym typeface="Calibri"/>
              </a:rPr>
              <a:t>App 2</a:t>
            </a:r>
          </a:p>
        </p:txBody>
      </p:sp>
      <p:sp>
        <p:nvSpPr>
          <p:cNvPr id="30" name="Shape 292"/>
          <p:cNvSpPr txBox="1"/>
          <p:nvPr/>
        </p:nvSpPr>
        <p:spPr>
          <a:xfrm>
            <a:off x="7699377" y="4858811"/>
            <a:ext cx="476249" cy="1541991"/>
          </a:xfrm>
          <a:prstGeom prst="rect">
            <a:avLst/>
          </a:prstGeom>
          <a:noFill/>
          <a:ln>
            <a:noFill/>
          </a:ln>
        </p:spPr>
        <p:txBody>
          <a:bodyPr lIns="121879" tIns="60923" rIns="121879" bIns="60923" anchor="t" anchorCtr="0">
            <a:noAutofit/>
          </a:bodyPr>
          <a:lstStyle/>
          <a:p>
            <a:pPr>
              <a:buSzPct val="25000"/>
            </a:pPr>
            <a:r>
              <a:rPr lang="en-US" sz="2700" b="1">
                <a:solidFill>
                  <a:schemeClr val="dk1"/>
                </a:solidFill>
                <a:latin typeface="Calibri"/>
                <a:ea typeface="Calibri"/>
                <a:cs typeface="Calibri"/>
                <a:sym typeface="Calibri"/>
              </a:rPr>
              <a:t>.</a:t>
            </a:r>
          </a:p>
          <a:p>
            <a:pPr>
              <a:buSzPct val="25000"/>
            </a:pPr>
            <a:r>
              <a:rPr lang="en-US" sz="2700" b="1">
                <a:solidFill>
                  <a:schemeClr val="dk1"/>
                </a:solidFill>
                <a:latin typeface="Calibri"/>
                <a:ea typeface="Calibri"/>
                <a:cs typeface="Calibri"/>
                <a:sym typeface="Calibri"/>
              </a:rPr>
              <a:t>.</a:t>
            </a:r>
          </a:p>
          <a:p>
            <a:pPr>
              <a:buSzPct val="25000"/>
            </a:pPr>
            <a:r>
              <a:rPr lang="en-US" sz="2700" b="1">
                <a:solidFill>
                  <a:schemeClr val="dk1"/>
                </a:solidFill>
                <a:latin typeface="Calibri"/>
                <a:ea typeface="Calibri"/>
                <a:cs typeface="Calibri"/>
                <a:sym typeface="Calibri"/>
              </a:rPr>
              <a:t>.</a:t>
            </a:r>
          </a:p>
        </p:txBody>
      </p:sp>
      <p:pic>
        <p:nvPicPr>
          <p:cNvPr id="31" name="Shape 293"/>
          <p:cNvPicPr preferRelativeResize="0"/>
          <p:nvPr/>
        </p:nvPicPr>
        <p:blipFill rotWithShape="1">
          <a:blip r:embed="rId8">
            <a:alphaModFix/>
          </a:blip>
          <a:srcRect/>
          <a:stretch/>
        </p:blipFill>
        <p:spPr>
          <a:xfrm>
            <a:off x="2138732" y="4137551"/>
            <a:ext cx="462271" cy="666755"/>
          </a:xfrm>
          <a:prstGeom prst="rect">
            <a:avLst/>
          </a:prstGeom>
          <a:noFill/>
          <a:ln>
            <a:noFill/>
          </a:ln>
        </p:spPr>
      </p:pic>
      <p:sp>
        <p:nvSpPr>
          <p:cNvPr id="32" name="Shape 294"/>
          <p:cNvSpPr txBox="1"/>
          <p:nvPr/>
        </p:nvSpPr>
        <p:spPr>
          <a:xfrm>
            <a:off x="1952904" y="3669268"/>
            <a:ext cx="1018896" cy="369332"/>
          </a:xfrm>
          <a:prstGeom prst="rect">
            <a:avLst/>
          </a:prstGeom>
          <a:noFill/>
          <a:ln>
            <a:noFill/>
          </a:ln>
        </p:spPr>
        <p:txBody>
          <a:bodyPr lIns="121879" tIns="60923" rIns="121879" bIns="60923" anchor="t" anchorCtr="0">
            <a:noAutofit/>
          </a:bodyPr>
          <a:lstStyle/>
          <a:p>
            <a:pPr>
              <a:buSzPct val="25000"/>
            </a:pPr>
            <a:r>
              <a:rPr lang="en-US" sz="2000" b="1" dirty="0">
                <a:solidFill>
                  <a:schemeClr val="tx1">
                    <a:lumMod val="75000"/>
                    <a:lumOff val="25000"/>
                  </a:schemeClr>
                </a:solidFill>
                <a:latin typeface="Calibri"/>
                <a:ea typeface="Calibri"/>
                <a:cs typeface="Calibri"/>
                <a:sym typeface="Calibri"/>
              </a:rPr>
              <a:t>Kafka</a:t>
            </a:r>
          </a:p>
        </p:txBody>
      </p:sp>
      <p:pic>
        <p:nvPicPr>
          <p:cNvPr id="33" name="Shape 295"/>
          <p:cNvPicPr preferRelativeResize="0"/>
          <p:nvPr/>
        </p:nvPicPr>
        <p:blipFill rotWithShape="1">
          <a:blip r:embed="rId9">
            <a:alphaModFix/>
          </a:blip>
          <a:srcRect/>
          <a:stretch/>
        </p:blipFill>
        <p:spPr>
          <a:xfrm>
            <a:off x="2898085" y="4128015"/>
            <a:ext cx="549944" cy="676291"/>
          </a:xfrm>
          <a:prstGeom prst="rect">
            <a:avLst/>
          </a:prstGeom>
          <a:noFill/>
          <a:ln>
            <a:noFill/>
          </a:ln>
        </p:spPr>
      </p:pic>
      <p:sp>
        <p:nvSpPr>
          <p:cNvPr id="34" name="Shape 296"/>
          <p:cNvSpPr txBox="1"/>
          <p:nvPr/>
        </p:nvSpPr>
        <p:spPr>
          <a:xfrm>
            <a:off x="2667000" y="3669268"/>
            <a:ext cx="1157923" cy="369332"/>
          </a:xfrm>
          <a:prstGeom prst="rect">
            <a:avLst/>
          </a:prstGeom>
          <a:noFill/>
          <a:ln>
            <a:noFill/>
          </a:ln>
        </p:spPr>
        <p:txBody>
          <a:bodyPr lIns="121879" tIns="60923" rIns="121879" bIns="60923" anchor="t" anchorCtr="0">
            <a:noAutofit/>
          </a:bodyPr>
          <a:lstStyle/>
          <a:p>
            <a:pPr>
              <a:buSzPct val="25000"/>
            </a:pPr>
            <a:r>
              <a:rPr lang="en-US" sz="2000" b="1" dirty="0">
                <a:solidFill>
                  <a:schemeClr val="tx1">
                    <a:lumMod val="75000"/>
                    <a:lumOff val="25000"/>
                  </a:schemeClr>
                </a:solidFill>
                <a:latin typeface="Calibri"/>
                <a:ea typeface="Calibri"/>
                <a:cs typeface="Calibri"/>
                <a:sym typeface="Calibri"/>
              </a:rPr>
              <a:t>Flume</a:t>
            </a:r>
          </a:p>
        </p:txBody>
      </p:sp>
      <p:sp>
        <p:nvSpPr>
          <p:cNvPr id="35" name="Shape 297"/>
          <p:cNvSpPr txBox="1"/>
          <p:nvPr/>
        </p:nvSpPr>
        <p:spPr>
          <a:xfrm>
            <a:off x="4267200" y="1699684"/>
            <a:ext cx="1195387" cy="381000"/>
          </a:xfrm>
          <a:prstGeom prst="rect">
            <a:avLst/>
          </a:prstGeom>
          <a:noFill/>
          <a:ln>
            <a:noFill/>
          </a:ln>
        </p:spPr>
        <p:txBody>
          <a:bodyPr lIns="121879" tIns="60923" rIns="121879" bIns="60923" anchor="t" anchorCtr="0">
            <a:noAutofit/>
          </a:bodyPr>
          <a:lstStyle/>
          <a:p>
            <a:pPr>
              <a:buSzPct val="25000"/>
            </a:pPr>
            <a:r>
              <a:rPr lang="en-US" sz="2400" b="1" dirty="0" smtClean="0">
                <a:solidFill>
                  <a:schemeClr val="tx1">
                    <a:lumMod val="75000"/>
                    <a:lumOff val="25000"/>
                  </a:schemeClr>
                </a:solidFill>
                <a:latin typeface="Calibri"/>
                <a:ea typeface="Calibri"/>
                <a:cs typeface="Calibri"/>
                <a:sym typeface="Calibri"/>
              </a:rPr>
              <a:t>HDFS</a:t>
            </a:r>
            <a:endParaRPr lang="en-US" sz="2400" b="1" dirty="0">
              <a:solidFill>
                <a:schemeClr val="tx1">
                  <a:lumMod val="75000"/>
                  <a:lumOff val="25000"/>
                </a:schemeClr>
              </a:solidFill>
              <a:latin typeface="Calibri"/>
              <a:ea typeface="Calibri"/>
              <a:cs typeface="Calibri"/>
              <a:sym typeface="Calibri"/>
            </a:endParaRPr>
          </a:p>
        </p:txBody>
      </p:sp>
      <p:sp>
        <p:nvSpPr>
          <p:cNvPr id="36" name="Shape 298"/>
          <p:cNvSpPr/>
          <p:nvPr/>
        </p:nvSpPr>
        <p:spPr>
          <a:xfrm>
            <a:off x="6905625" y="1540935"/>
            <a:ext cx="1031876" cy="968375"/>
          </a:xfrm>
          <a:prstGeom prst="can">
            <a:avLst>
              <a:gd name="adj" fmla="val 25000"/>
            </a:avLst>
          </a:prstGeom>
          <a:solidFill>
            <a:schemeClr val="bg1">
              <a:lumMod val="75000"/>
            </a:schemeClr>
          </a:solidFill>
          <a:ln w="9525" cap="flat">
            <a:solidFill>
              <a:schemeClr val="dk1"/>
            </a:solidFill>
            <a:prstDash val="solid"/>
            <a:round/>
            <a:headEnd type="none" w="med" len="med"/>
            <a:tailEnd type="none" w="med" len="med"/>
          </a:ln>
        </p:spPr>
        <p:txBody>
          <a:bodyPr lIns="121879" tIns="60923" rIns="121879" bIns="60923" anchor="ctr" anchorCtr="0">
            <a:noAutofit/>
          </a:bodyPr>
          <a:lstStyle/>
          <a:p>
            <a:pPr algn="ctr"/>
            <a:endParaRPr sz="2400">
              <a:solidFill>
                <a:schemeClr val="tx1">
                  <a:lumMod val="75000"/>
                  <a:lumOff val="25000"/>
                </a:schemeClr>
              </a:solidFill>
              <a:latin typeface="Calibri"/>
              <a:ea typeface="Calibri"/>
              <a:cs typeface="Calibri"/>
              <a:sym typeface="Calibri"/>
            </a:endParaRPr>
          </a:p>
        </p:txBody>
      </p:sp>
      <p:sp>
        <p:nvSpPr>
          <p:cNvPr id="37" name="Shape 299"/>
          <p:cNvSpPr txBox="1"/>
          <p:nvPr/>
        </p:nvSpPr>
        <p:spPr>
          <a:xfrm>
            <a:off x="6816726" y="1883834"/>
            <a:ext cx="1260474" cy="369332"/>
          </a:xfrm>
          <a:prstGeom prst="rect">
            <a:avLst/>
          </a:prstGeom>
          <a:noFill/>
          <a:ln>
            <a:noFill/>
          </a:ln>
        </p:spPr>
        <p:txBody>
          <a:bodyPr lIns="121879" tIns="60923" rIns="121879" bIns="60923" anchor="t" anchorCtr="0">
            <a:noAutofit/>
          </a:bodyPr>
          <a:lstStyle/>
          <a:p>
            <a:pPr>
              <a:buSzPct val="25000"/>
            </a:pPr>
            <a:r>
              <a:rPr lang="en-US" sz="2400" b="1" dirty="0" err="1">
                <a:solidFill>
                  <a:schemeClr val="tx1">
                    <a:lumMod val="75000"/>
                    <a:lumOff val="25000"/>
                  </a:schemeClr>
                </a:solidFill>
                <a:latin typeface="Calibri"/>
                <a:ea typeface="Calibri"/>
                <a:cs typeface="Calibri"/>
                <a:sym typeface="Calibri"/>
              </a:rPr>
              <a:t>HBase</a:t>
            </a:r>
            <a:endParaRPr lang="en-US" sz="2400" b="1" dirty="0">
              <a:solidFill>
                <a:schemeClr val="tx1">
                  <a:lumMod val="75000"/>
                  <a:lumOff val="25000"/>
                </a:schemeClr>
              </a:solidFill>
              <a:latin typeface="Calibri"/>
              <a:ea typeface="Calibri"/>
              <a:cs typeface="Calibri"/>
              <a:sym typeface="Calibri"/>
            </a:endParaRPr>
          </a:p>
        </p:txBody>
      </p:sp>
      <p:cxnSp>
        <p:nvCxnSpPr>
          <p:cNvPr id="38" name="Shape 300"/>
          <p:cNvCxnSpPr>
            <a:stCxn id="7" idx="3"/>
            <a:endCxn id="36" idx="2"/>
          </p:cNvCxnSpPr>
          <p:nvPr/>
        </p:nvCxnSpPr>
        <p:spPr>
          <a:xfrm flipV="1">
            <a:off x="5302249" y="2025123"/>
            <a:ext cx="1603376" cy="2063748"/>
          </a:xfrm>
          <a:prstGeom prst="straightConnector1">
            <a:avLst/>
          </a:prstGeom>
          <a:noFill/>
          <a:ln w="9525" cap="flat">
            <a:solidFill>
              <a:srgbClr val="000000"/>
            </a:solidFill>
            <a:prstDash val="solid"/>
            <a:round/>
            <a:headEnd type="none" w="med" len="med"/>
            <a:tailEnd type="stealth" w="lg" len="lg"/>
          </a:ln>
        </p:spPr>
      </p:cxnSp>
      <p:sp>
        <p:nvSpPr>
          <p:cNvPr id="39" name="TextBox 38"/>
          <p:cNvSpPr txBox="1"/>
          <p:nvPr/>
        </p:nvSpPr>
        <p:spPr>
          <a:xfrm>
            <a:off x="449262" y="1608667"/>
            <a:ext cx="1227138" cy="677086"/>
          </a:xfrm>
          <a:prstGeom prst="rect">
            <a:avLst/>
          </a:prstGeom>
          <a:noFill/>
        </p:spPr>
        <p:txBody>
          <a:bodyPr wrap="square" lIns="121899" tIns="60949" rIns="121899" bIns="60949" rtlCol="0">
            <a:spAutoFit/>
          </a:bodyPr>
          <a:lstStyle/>
          <a:p>
            <a:pPr algn="ctr"/>
            <a:r>
              <a:rPr lang="en-US" b="1" dirty="0" smtClean="0">
                <a:solidFill>
                  <a:schemeClr val="tx1">
                    <a:lumMod val="75000"/>
                    <a:lumOff val="25000"/>
                  </a:schemeClr>
                </a:solidFill>
              </a:rPr>
              <a:t>Data Sources</a:t>
            </a:r>
            <a:endParaRPr lang="en-US" b="1" dirty="0">
              <a:solidFill>
                <a:schemeClr val="tx1">
                  <a:lumMod val="75000"/>
                  <a:lumOff val="25000"/>
                </a:schemeClr>
              </a:solidFill>
            </a:endParaRPr>
          </a:p>
        </p:txBody>
      </p:sp>
      <p:pic>
        <p:nvPicPr>
          <p:cNvPr id="43" name="Shape 293"/>
          <p:cNvPicPr preferRelativeResize="0"/>
          <p:nvPr/>
        </p:nvPicPr>
        <p:blipFill rotWithShape="1">
          <a:blip r:embed="rId8">
            <a:alphaModFix/>
          </a:blip>
          <a:srcRect/>
          <a:stretch/>
        </p:blipFill>
        <p:spPr>
          <a:xfrm>
            <a:off x="6006889" y="4366682"/>
            <a:ext cx="462271" cy="666755"/>
          </a:xfrm>
          <a:prstGeom prst="rect">
            <a:avLst/>
          </a:prstGeom>
          <a:noFill/>
          <a:ln>
            <a:noFill/>
          </a:ln>
        </p:spPr>
      </p:pic>
      <p:sp>
        <p:nvSpPr>
          <p:cNvPr id="40" name="TextBox 39"/>
          <p:cNvSpPr txBox="1"/>
          <p:nvPr/>
        </p:nvSpPr>
        <p:spPr>
          <a:xfrm>
            <a:off x="2133600" y="3056714"/>
            <a:ext cx="1400153" cy="677086"/>
          </a:xfrm>
          <a:prstGeom prst="rect">
            <a:avLst/>
          </a:prstGeom>
          <a:noFill/>
        </p:spPr>
        <p:txBody>
          <a:bodyPr wrap="square" lIns="121899" tIns="60949" rIns="121899" bIns="60949" rtlCol="0">
            <a:spAutoFit/>
          </a:bodyPr>
          <a:lstStyle/>
          <a:p>
            <a:pPr algn="ctr"/>
            <a:r>
              <a:rPr lang="en-US" b="1" dirty="0" smtClean="0">
                <a:solidFill>
                  <a:schemeClr val="tx1">
                    <a:lumMod val="75000"/>
                    <a:lumOff val="25000"/>
                  </a:schemeClr>
                </a:solidFill>
              </a:rPr>
              <a:t>Data Ingestion</a:t>
            </a:r>
            <a:endParaRPr lang="en-US" b="1"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2020349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How Does Spark Streaming Work</a:t>
            </a:r>
            <a:r>
              <a:rPr lang="en-US" dirty="0" smtClean="0"/>
              <a:t>?</a:t>
            </a:r>
            <a:br>
              <a:rPr lang="en-US" dirty="0" smtClean="0"/>
            </a:br>
            <a:r>
              <a:rPr lang="en-US" sz="3100" dirty="0" smtClean="0"/>
              <a:t>Discretized Stream Processing</a:t>
            </a:r>
            <a:endParaRPr lang="en-US" dirty="0"/>
          </a:p>
        </p:txBody>
      </p:sp>
      <p:sp>
        <p:nvSpPr>
          <p:cNvPr id="3" name="Content Placeholder 2"/>
          <p:cNvSpPr>
            <a:spLocks noGrp="1"/>
          </p:cNvSpPr>
          <p:nvPr>
            <p:ph idx="1"/>
          </p:nvPr>
        </p:nvSpPr>
        <p:spPr/>
        <p:txBody>
          <a:bodyPr>
            <a:noAutofit/>
          </a:bodyPr>
          <a:lstStyle/>
          <a:p>
            <a:pPr marL="133350" indent="0">
              <a:buNone/>
              <a:defRPr/>
            </a:pPr>
            <a:r>
              <a:rPr lang="en-US" dirty="0"/>
              <a:t>R</a:t>
            </a:r>
            <a:r>
              <a:rPr lang="en-US" dirty="0" smtClean="0"/>
              <a:t>un </a:t>
            </a:r>
            <a:r>
              <a:rPr lang="en-US" dirty="0"/>
              <a:t>a streaming computation as a series of very small, deterministic batch jobs</a:t>
            </a:r>
          </a:p>
        </p:txBody>
      </p:sp>
      <p:sp>
        <p:nvSpPr>
          <p:cNvPr id="17411" name="Slide Number Placeholder 3"/>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D75595AB-65C7-5142-9668-FCCFF1DF220E}" type="slidenum">
              <a:rPr lang="en-US"/>
              <a:pPr eaLnBrk="1" hangingPunct="1"/>
              <a:t>11</a:t>
            </a:fld>
            <a:endParaRPr lang="en-US"/>
          </a:p>
        </p:txBody>
      </p:sp>
      <p:sp>
        <p:nvSpPr>
          <p:cNvPr id="61" name="Right Arrow 60"/>
          <p:cNvSpPr/>
          <p:nvPr/>
        </p:nvSpPr>
        <p:spPr>
          <a:xfrm>
            <a:off x="5572125" y="2767013"/>
            <a:ext cx="1561505" cy="280494"/>
          </a:xfrm>
          <a:prstGeom prst="rightArrow">
            <a:avLst/>
          </a:prstGeom>
          <a:ln/>
        </p:spPr>
        <p:style>
          <a:lnRef idx="1">
            <a:schemeClr val="accent1"/>
          </a:lnRef>
          <a:fillRef idx="2">
            <a:schemeClr val="accent1"/>
          </a:fillRef>
          <a:effectRef idx="1">
            <a:schemeClr val="accent1"/>
          </a:effectRef>
          <a:fontRef idx="minor">
            <a:schemeClr val="dk1"/>
          </a:fontRef>
        </p:style>
        <p:txBody>
          <a:bodyPr lIns="38405" tIns="19202" rIns="38405" bIns="19202" anchor="ctr"/>
          <a:lstStyle/>
          <a:p>
            <a:pPr algn="ctr">
              <a:defRPr/>
            </a:pPr>
            <a:endParaRPr lang="en-US" kern="0">
              <a:solidFill>
                <a:sysClr val="window" lastClr="FFFFFF"/>
              </a:solidFill>
              <a:latin typeface="Calibri"/>
              <a:ea typeface="ヒラギノ角ゴ ProN W3"/>
              <a:cs typeface="ヒラギノ角ゴ ProN W3"/>
            </a:endParaRPr>
          </a:p>
        </p:txBody>
      </p:sp>
      <p:grpSp>
        <p:nvGrpSpPr>
          <p:cNvPr id="62" name="Group 61"/>
          <p:cNvGrpSpPr>
            <a:grpSpLocks/>
          </p:cNvGrpSpPr>
          <p:nvPr/>
        </p:nvGrpSpPr>
        <p:grpSpPr bwMode="auto">
          <a:xfrm>
            <a:off x="5575697" y="2755900"/>
            <a:ext cx="1557338" cy="280494"/>
            <a:chOff x="3510080" y="4511951"/>
            <a:chExt cx="1875743" cy="322227"/>
          </a:xfrm>
        </p:grpSpPr>
        <p:sp>
          <p:nvSpPr>
            <p:cNvPr id="83" name="Right Arrow 82"/>
            <p:cNvSpPr/>
            <p:nvPr/>
          </p:nvSpPr>
          <p:spPr>
            <a:xfrm>
              <a:off x="5123391" y="4511951"/>
              <a:ext cx="262432" cy="322227"/>
            </a:xfrm>
            <a:prstGeom prst="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4" name="Rectangle 83"/>
            <p:cNvSpPr/>
            <p:nvPr/>
          </p:nvSpPr>
          <p:spPr>
            <a:xfrm>
              <a:off x="4042831" y="4599904"/>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5" name="Rectangle 84"/>
            <p:cNvSpPr/>
            <p:nvPr/>
          </p:nvSpPr>
          <p:spPr>
            <a:xfrm>
              <a:off x="3510080" y="4603102"/>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7" name="Rectangle 86"/>
            <p:cNvSpPr/>
            <p:nvPr/>
          </p:nvSpPr>
          <p:spPr>
            <a:xfrm>
              <a:off x="4574148" y="4603102"/>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grpSp>
      <p:sp>
        <p:nvSpPr>
          <p:cNvPr id="63" name="Rectangle 62"/>
          <p:cNvSpPr/>
          <p:nvPr/>
        </p:nvSpPr>
        <p:spPr>
          <a:xfrm>
            <a:off x="7258050" y="4435475"/>
            <a:ext cx="1428750"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p:txBody>
      </p:sp>
      <p:sp>
        <p:nvSpPr>
          <p:cNvPr id="64" name="Rectangle 63"/>
          <p:cNvSpPr/>
          <p:nvPr/>
        </p:nvSpPr>
        <p:spPr>
          <a:xfrm>
            <a:off x="7258050" y="2505869"/>
            <a:ext cx="1504950"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a:p>
            <a:pPr algn="ctr">
              <a:defRPr/>
            </a:pPr>
            <a:r>
              <a:rPr lang="en-US" sz="2000" b="1" kern="0" dirty="0">
                <a:solidFill>
                  <a:srgbClr val="B50B1B"/>
                </a:solidFill>
                <a:latin typeface="Calibri"/>
                <a:ea typeface="ヒラギノ角ゴ ProN W3"/>
                <a:cs typeface="Calibri"/>
              </a:rPr>
              <a:t>Streaming</a:t>
            </a:r>
          </a:p>
        </p:txBody>
      </p:sp>
      <p:grpSp>
        <p:nvGrpSpPr>
          <p:cNvPr id="65" name="Group 64"/>
          <p:cNvGrpSpPr>
            <a:grpSpLocks/>
          </p:cNvGrpSpPr>
          <p:nvPr/>
        </p:nvGrpSpPr>
        <p:grpSpPr bwMode="auto">
          <a:xfrm>
            <a:off x="7718822" y="3513139"/>
            <a:ext cx="330399" cy="671652"/>
            <a:chOff x="4377769" y="4618254"/>
            <a:chExt cx="398080" cy="771144"/>
          </a:xfrm>
        </p:grpSpPr>
        <p:sp>
          <p:nvSpPr>
            <p:cNvPr id="80" name="Rectangle 79"/>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1" name="Rectangle 80"/>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2" name="Rectangle 81"/>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grpSp>
        <p:nvGrpSpPr>
          <p:cNvPr id="67" name="Group 66"/>
          <p:cNvGrpSpPr>
            <a:grpSpLocks/>
          </p:cNvGrpSpPr>
          <p:nvPr/>
        </p:nvGrpSpPr>
        <p:grpSpPr bwMode="auto">
          <a:xfrm>
            <a:off x="5740896" y="2997994"/>
            <a:ext cx="883444" cy="1049450"/>
            <a:chOff x="1823089" y="4029165"/>
            <a:chExt cx="1064230" cy="1161739"/>
          </a:xfrm>
        </p:grpSpPr>
        <p:cxnSp>
          <p:nvCxnSpPr>
            <p:cNvPr id="72" name="Straight Arrow Connector 71"/>
            <p:cNvCxnSpPr>
              <a:stCxn id="68" idx="2"/>
              <a:endCxn id="85" idx="2"/>
            </p:cNvCxnSpPr>
            <p:nvPr/>
          </p:nvCxnSpPr>
          <p:spPr>
            <a:xfrm flipH="1" flipV="1">
              <a:off x="1823089" y="4031968"/>
              <a:ext cx="830086"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68" idx="2"/>
              <a:endCxn id="84" idx="2"/>
            </p:cNvCxnSpPr>
            <p:nvPr/>
          </p:nvCxnSpPr>
          <p:spPr>
            <a:xfrm flipH="1" flipV="1">
              <a:off x="2355921" y="4029165"/>
              <a:ext cx="297254" cy="1161739"/>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8" idx="2"/>
              <a:endCxn id="87" idx="2"/>
            </p:cNvCxnSpPr>
            <p:nvPr/>
          </p:nvCxnSpPr>
          <p:spPr>
            <a:xfrm flipV="1">
              <a:off x="2653175" y="4031968"/>
              <a:ext cx="234144"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5459016" y="3602037"/>
            <a:ext cx="1941909" cy="592777"/>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batches of X seconds</a:t>
            </a:r>
          </a:p>
        </p:txBody>
      </p:sp>
      <p:sp>
        <p:nvSpPr>
          <p:cNvPr id="69" name="TextBox 68"/>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90" name="Group 89"/>
          <p:cNvGrpSpPr>
            <a:grpSpLocks/>
          </p:cNvGrpSpPr>
          <p:nvPr/>
        </p:nvGrpSpPr>
        <p:grpSpPr bwMode="auto">
          <a:xfrm>
            <a:off x="5572125" y="4715668"/>
            <a:ext cx="1571625" cy="756061"/>
            <a:chOff x="15712706" y="10151158"/>
            <a:chExt cx="4191000" cy="1724814"/>
          </a:xfrm>
        </p:grpSpPr>
        <p:grpSp>
          <p:nvGrpSpPr>
            <p:cNvPr id="17422" name="Group 65"/>
            <p:cNvGrpSpPr>
              <a:grpSpLocks/>
            </p:cNvGrpSpPr>
            <p:nvPr/>
          </p:nvGrpSpPr>
          <p:grpSpPr bwMode="auto">
            <a:xfrm>
              <a:off x="15712706" y="10151158"/>
              <a:ext cx="4081598" cy="640089"/>
              <a:chOff x="3519264" y="4541124"/>
              <a:chExt cx="1843853" cy="322227"/>
            </a:xfrm>
          </p:grpSpPr>
          <p:sp>
            <p:nvSpPr>
              <p:cNvPr id="75" name="Right Arrow 74"/>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6" name="Rectangle 75"/>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7" name="Rectangle 76"/>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9" name="Rectangle 78"/>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sp>
          <p:nvSpPr>
            <p:cNvPr id="70" name="TextBox 69"/>
            <p:cNvSpPr txBox="1"/>
            <p:nvPr/>
          </p:nvSpPr>
          <p:spPr>
            <a:xfrm>
              <a:off x="15738106" y="10583046"/>
              <a:ext cx="4165600" cy="1292926"/>
            </a:xfrm>
            <a:prstGeom prst="rect">
              <a:avLst/>
            </a:prstGeom>
            <a:noFill/>
          </p:spPr>
          <p:txBody>
            <a:bodyPr>
              <a:spAutoFit/>
            </a:bodyPr>
            <a:lstStyle/>
            <a:p>
              <a:pPr algn="ctr">
                <a:defRPr/>
              </a:pPr>
              <a:r>
                <a:rPr lang="en-US" kern="0" dirty="0">
                  <a:solidFill>
                    <a:sysClr val="windowText" lastClr="000000"/>
                  </a:solidFill>
                  <a:latin typeface="Calibri"/>
                  <a:ea typeface="ヒラギノ角ゴ ProN W3"/>
                  <a:cs typeface="Calibri"/>
                </a:rPr>
                <a:t>processed results</a:t>
              </a:r>
            </a:p>
          </p:txBody>
        </p:sp>
      </p:grpSp>
      <p:sp>
        <p:nvSpPr>
          <p:cNvPr id="132" name="Content Placeholder 2"/>
          <p:cNvSpPr txBox="1">
            <a:spLocks/>
          </p:cNvSpPr>
          <p:nvPr/>
        </p:nvSpPr>
        <p:spPr bwMode="auto">
          <a:xfrm>
            <a:off x="685800" y="2514600"/>
            <a:ext cx="43434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230188" indent="-230188">
              <a:spcBef>
                <a:spcPts val="1512"/>
              </a:spcBef>
              <a:defRPr/>
            </a:pPr>
            <a:r>
              <a:rPr lang="en-US" sz="2400" dirty="0">
                <a:latin typeface="Calibri"/>
                <a:ea typeface="ヒラギノ角ゴ ProN W3"/>
                <a:cs typeface="Calibri"/>
              </a:rPr>
              <a:t>Chop up the live stream into batches of X seconds </a:t>
            </a:r>
          </a:p>
          <a:p>
            <a:pPr marL="230188" indent="-230188">
              <a:spcBef>
                <a:spcPts val="1512"/>
              </a:spcBef>
              <a:defRPr/>
            </a:pPr>
            <a:r>
              <a:rPr lang="en-US" sz="2400" dirty="0">
                <a:latin typeface="Calibri"/>
                <a:ea typeface="ヒラギノ角ゴ ProN W3"/>
                <a:cs typeface="Calibri"/>
              </a:rPr>
              <a:t>Spark treats each batch of data as RDDs and processes them using RDD operations</a:t>
            </a:r>
          </a:p>
          <a:p>
            <a:pPr marL="230188" indent="-230188">
              <a:spcBef>
                <a:spcPts val="1512"/>
              </a:spcBef>
              <a:defRPr/>
            </a:pPr>
            <a:r>
              <a:rPr lang="en-US" sz="2400" dirty="0">
                <a:latin typeface="Calibri"/>
                <a:ea typeface="ヒラギノ角ゴ ProN W3"/>
                <a:cs typeface="Calibri"/>
              </a:rPr>
              <a:t>Finally, the processed results of the RDD operations are returned in batches</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Tree>
    <p:extLst>
      <p:ext uri="{BB962C8B-B14F-4D97-AF65-F5344CB8AC3E}">
        <p14:creationId xmlns:p14="http://schemas.microsoft.com/office/powerpoint/2010/main" val="685726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dissolve">
                                      <p:cBhvr>
                                        <p:cTn id="18" dur="500"/>
                                        <p:tgtEl>
                                          <p:spTgt spid="62"/>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2">
                                            <p:txEl>
                                              <p:pRg st="1" end="1"/>
                                            </p:txEl>
                                          </p:spTgt>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up)">
                                      <p:cBhvr>
                                        <p:cTn id="33" dur="500"/>
                                        <p:tgtEl>
                                          <p:spTgt spid="65"/>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wipe(right)">
                                      <p:cBhvr>
                                        <p:cTn id="41" dur="500"/>
                                        <p:tgtEl>
                                          <p:spTgt spid="90"/>
                                        </p:tgtEl>
                                      </p:cBhvr>
                                    </p:animEffect>
                                  </p:childTnLst>
                                </p:cTn>
                              </p:par>
                              <p:par>
                                <p:cTn id="42" presetID="1" presetClass="entr" presetSubtype="0" fill="hold" nodeType="withEffect">
                                  <p:stCondLst>
                                    <p:cond delay="0"/>
                                  </p:stCondLst>
                                  <p:childTnLst>
                                    <p:set>
                                      <p:cBhvr>
                                        <p:cTn id="43"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4" grpId="0" animBg="1"/>
      <p:bldP spid="68"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600" dirty="0" smtClean="0">
                <a:solidFill>
                  <a:srgbClr val="D2533C"/>
                </a:solidFill>
              </a:rPr>
              <a:t>How </a:t>
            </a:r>
            <a:r>
              <a:rPr lang="en-US" sz="3600" dirty="0">
                <a:solidFill>
                  <a:srgbClr val="D2533C"/>
                </a:solidFill>
              </a:rPr>
              <a:t>Does Spark Streaming Work?</a:t>
            </a:r>
            <a:br>
              <a:rPr lang="en-US" sz="3600" dirty="0">
                <a:solidFill>
                  <a:srgbClr val="D2533C"/>
                </a:solidFill>
              </a:rPr>
            </a:br>
            <a:r>
              <a:rPr lang="en-US" sz="2800" dirty="0">
                <a:solidFill>
                  <a:srgbClr val="D2533C"/>
                </a:solidFill>
              </a:rPr>
              <a:t>Discretized Stream Processing</a:t>
            </a:r>
            <a:endParaRPr lang="en-US" dirty="0"/>
          </a:p>
        </p:txBody>
      </p:sp>
      <p:sp>
        <p:nvSpPr>
          <p:cNvPr id="3" name="Content Placeholder 2"/>
          <p:cNvSpPr>
            <a:spLocks noGrp="1"/>
          </p:cNvSpPr>
          <p:nvPr>
            <p:ph idx="1"/>
          </p:nvPr>
        </p:nvSpPr>
        <p:spPr/>
        <p:txBody>
          <a:bodyPr>
            <a:noAutofit/>
          </a:bodyPr>
          <a:lstStyle/>
          <a:p>
            <a:pPr marL="133350" indent="0">
              <a:buNone/>
              <a:defRPr/>
            </a:pPr>
            <a:r>
              <a:rPr lang="en-US" dirty="0" smtClean="0"/>
              <a:t>Use the core Spark engine to execute these batch jobs through optimized parallel and in memory processing</a:t>
            </a:r>
            <a:endParaRPr lang="en-US" dirty="0">
              <a:solidFill>
                <a:schemeClr val="accent1"/>
              </a:solidFill>
            </a:endParaRPr>
          </a:p>
        </p:txBody>
      </p:sp>
      <p:sp>
        <p:nvSpPr>
          <p:cNvPr id="18435" name="Slide Number Placeholder 3"/>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4DD8CE11-607D-8248-BFF5-660A85B7672B}" type="slidenum">
              <a:rPr lang="en-US"/>
              <a:pPr eaLnBrk="1" hangingPunct="1"/>
              <a:t>12</a:t>
            </a:fld>
            <a:endParaRPr lang="en-US"/>
          </a:p>
        </p:txBody>
      </p:sp>
      <p:sp>
        <p:nvSpPr>
          <p:cNvPr id="132" name="Content Placeholder 2"/>
          <p:cNvSpPr txBox="1">
            <a:spLocks/>
          </p:cNvSpPr>
          <p:nvPr/>
        </p:nvSpPr>
        <p:spPr bwMode="auto">
          <a:xfrm>
            <a:off x="731836" y="3200400"/>
            <a:ext cx="4259637"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230188" indent="-230188">
              <a:spcBef>
                <a:spcPts val="1512"/>
              </a:spcBef>
              <a:defRPr/>
            </a:pPr>
            <a:r>
              <a:rPr lang="en-US" sz="2400" dirty="0">
                <a:latin typeface="Calibri"/>
                <a:ea typeface="ヒラギノ角ゴ ProN W3"/>
                <a:cs typeface="Calibri"/>
              </a:rPr>
              <a:t>Batch sizes as low as ½ second, </a:t>
            </a:r>
            <a:r>
              <a:rPr lang="en-US" sz="2400" dirty="0" smtClean="0">
                <a:latin typeface="Calibri"/>
                <a:ea typeface="ヒラギノ角ゴ ProN W3"/>
                <a:cs typeface="Calibri"/>
              </a:rPr>
              <a:t>latency of about </a:t>
            </a:r>
            <a:r>
              <a:rPr lang="en-US" sz="2400" dirty="0">
                <a:latin typeface="Calibri"/>
                <a:ea typeface="ヒラギノ角ゴ ProN W3"/>
                <a:cs typeface="Calibri"/>
              </a:rPr>
              <a:t>1 second</a:t>
            </a:r>
          </a:p>
          <a:p>
            <a:pPr marL="230188" indent="-230188">
              <a:spcBef>
                <a:spcPts val="1512"/>
              </a:spcBef>
              <a:defRPr/>
            </a:pPr>
            <a:r>
              <a:rPr lang="en-US" sz="2400" dirty="0">
                <a:latin typeface="Calibri"/>
                <a:ea typeface="ヒラギノ角ゴ ProN W3"/>
                <a:cs typeface="Calibri"/>
              </a:rPr>
              <a:t>Potential for combining batch processing and streaming processing in the same system</a:t>
            </a:r>
          </a:p>
        </p:txBody>
      </p:sp>
      <p:grpSp>
        <p:nvGrpSpPr>
          <p:cNvPr id="31" name="Group 30"/>
          <p:cNvGrpSpPr>
            <a:grpSpLocks/>
          </p:cNvGrpSpPr>
          <p:nvPr/>
        </p:nvGrpSpPr>
        <p:grpSpPr bwMode="auto">
          <a:xfrm>
            <a:off x="5575697" y="2996751"/>
            <a:ext cx="1557338" cy="280494"/>
            <a:chOff x="3510080" y="4511951"/>
            <a:chExt cx="1875743" cy="322227"/>
          </a:xfrm>
        </p:grpSpPr>
        <p:sp>
          <p:nvSpPr>
            <p:cNvPr id="32" name="Right Arrow 31"/>
            <p:cNvSpPr/>
            <p:nvPr/>
          </p:nvSpPr>
          <p:spPr>
            <a:xfrm>
              <a:off x="5123391" y="4511951"/>
              <a:ext cx="262432" cy="322227"/>
            </a:xfrm>
            <a:prstGeom prst="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3" name="Rectangle 32"/>
            <p:cNvSpPr/>
            <p:nvPr/>
          </p:nvSpPr>
          <p:spPr>
            <a:xfrm>
              <a:off x="4042831" y="4599904"/>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4" name="Rectangle 33"/>
            <p:cNvSpPr/>
            <p:nvPr/>
          </p:nvSpPr>
          <p:spPr>
            <a:xfrm>
              <a:off x="3510080" y="4603102"/>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5" name="Rectangle 34"/>
            <p:cNvSpPr/>
            <p:nvPr/>
          </p:nvSpPr>
          <p:spPr>
            <a:xfrm>
              <a:off x="4574148" y="4603102"/>
              <a:ext cx="397950" cy="15591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grpSp>
      <p:sp>
        <p:nvSpPr>
          <p:cNvPr id="36" name="Rectangle 35"/>
          <p:cNvSpPr/>
          <p:nvPr/>
        </p:nvSpPr>
        <p:spPr>
          <a:xfrm>
            <a:off x="7258050" y="4676326"/>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p:txBody>
      </p:sp>
      <p:sp>
        <p:nvSpPr>
          <p:cNvPr id="37" name="Rectangle 36"/>
          <p:cNvSpPr/>
          <p:nvPr/>
        </p:nvSpPr>
        <p:spPr>
          <a:xfrm>
            <a:off x="7258050" y="2746720"/>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a:p>
            <a:pPr algn="ctr">
              <a:defRPr/>
            </a:pPr>
            <a:r>
              <a:rPr lang="en-US" sz="2000" b="1" kern="0" dirty="0">
                <a:solidFill>
                  <a:srgbClr val="B50B1B"/>
                </a:solidFill>
                <a:latin typeface="Calibri"/>
                <a:ea typeface="ヒラギノ角ゴ ProN W3"/>
                <a:cs typeface="Calibri"/>
              </a:rPr>
              <a:t>Streaming</a:t>
            </a:r>
          </a:p>
        </p:txBody>
      </p:sp>
      <p:grpSp>
        <p:nvGrpSpPr>
          <p:cNvPr id="38" name="Group 37"/>
          <p:cNvGrpSpPr>
            <a:grpSpLocks/>
          </p:cNvGrpSpPr>
          <p:nvPr/>
        </p:nvGrpSpPr>
        <p:grpSpPr bwMode="auto">
          <a:xfrm>
            <a:off x="7718822" y="3753990"/>
            <a:ext cx="330399" cy="671652"/>
            <a:chOff x="4377769" y="4618254"/>
            <a:chExt cx="398080" cy="771144"/>
          </a:xfrm>
        </p:grpSpPr>
        <p:sp>
          <p:nvSpPr>
            <p:cNvPr id="39" name="Rectangle 38"/>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40" name="Rectangle 39"/>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41" name="Rectangle 40"/>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grpSp>
        <p:nvGrpSpPr>
          <p:cNvPr id="42" name="Group 41"/>
          <p:cNvGrpSpPr>
            <a:grpSpLocks/>
          </p:cNvGrpSpPr>
          <p:nvPr/>
        </p:nvGrpSpPr>
        <p:grpSpPr bwMode="auto">
          <a:xfrm>
            <a:off x="5740896" y="3209036"/>
            <a:ext cx="883444" cy="1226630"/>
            <a:chOff x="1823089" y="3996165"/>
            <a:chExt cx="1064230" cy="1357876"/>
          </a:xfrm>
        </p:grpSpPr>
        <p:cxnSp>
          <p:nvCxnSpPr>
            <p:cNvPr id="43" name="Straight Arrow Connector 42"/>
            <p:cNvCxnSpPr>
              <a:stCxn id="46" idx="2"/>
              <a:endCxn id="34" idx="2"/>
            </p:cNvCxnSpPr>
            <p:nvPr/>
          </p:nvCxnSpPr>
          <p:spPr>
            <a:xfrm flipH="1" flipV="1">
              <a:off x="1823089" y="3999248"/>
              <a:ext cx="830086" cy="1354793"/>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46" idx="2"/>
              <a:endCxn id="33" idx="2"/>
            </p:cNvCxnSpPr>
            <p:nvPr/>
          </p:nvCxnSpPr>
          <p:spPr>
            <a:xfrm flipH="1" flipV="1">
              <a:off x="2355921" y="3996165"/>
              <a:ext cx="297254" cy="135787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6" idx="2"/>
              <a:endCxn id="35" idx="2"/>
            </p:cNvCxnSpPr>
            <p:nvPr/>
          </p:nvCxnSpPr>
          <p:spPr>
            <a:xfrm flipV="1">
              <a:off x="2653175" y="3999247"/>
              <a:ext cx="234144" cy="1354793"/>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46" name="TextBox 45"/>
          <p:cNvSpPr txBox="1"/>
          <p:nvPr/>
        </p:nvSpPr>
        <p:spPr>
          <a:xfrm>
            <a:off x="5459016" y="3842888"/>
            <a:ext cx="1941909" cy="592777"/>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batches of X seconds</a:t>
            </a:r>
          </a:p>
        </p:txBody>
      </p:sp>
      <p:sp>
        <p:nvSpPr>
          <p:cNvPr id="47" name="TextBox 46"/>
          <p:cNvSpPr txBox="1"/>
          <p:nvPr/>
        </p:nvSpPr>
        <p:spPr>
          <a:xfrm>
            <a:off x="5343525" y="2641151"/>
            <a:ext cx="1752600" cy="315778"/>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48" name="Group 47"/>
          <p:cNvGrpSpPr>
            <a:grpSpLocks/>
          </p:cNvGrpSpPr>
          <p:nvPr/>
        </p:nvGrpSpPr>
        <p:grpSpPr bwMode="auto">
          <a:xfrm>
            <a:off x="5572125" y="4956519"/>
            <a:ext cx="1571625" cy="756061"/>
            <a:chOff x="15712706" y="10151158"/>
            <a:chExt cx="4191000" cy="1724814"/>
          </a:xfrm>
        </p:grpSpPr>
        <p:grpSp>
          <p:nvGrpSpPr>
            <p:cNvPr id="49" name="Group 65"/>
            <p:cNvGrpSpPr>
              <a:grpSpLocks/>
            </p:cNvGrpSpPr>
            <p:nvPr/>
          </p:nvGrpSpPr>
          <p:grpSpPr bwMode="auto">
            <a:xfrm>
              <a:off x="15712706" y="10151158"/>
              <a:ext cx="4081598" cy="640089"/>
              <a:chOff x="3519264" y="4541124"/>
              <a:chExt cx="1843853" cy="322227"/>
            </a:xfrm>
          </p:grpSpPr>
          <p:sp>
            <p:nvSpPr>
              <p:cNvPr id="51" name="Right Arrow 50"/>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2" name="Rectangle 51"/>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3" name="Rectangle 52"/>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4" name="Rectangle 53"/>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sp>
          <p:nvSpPr>
            <p:cNvPr id="50" name="TextBox 49"/>
            <p:cNvSpPr txBox="1"/>
            <p:nvPr/>
          </p:nvSpPr>
          <p:spPr>
            <a:xfrm>
              <a:off x="15738106" y="10583046"/>
              <a:ext cx="4165600" cy="1292926"/>
            </a:xfrm>
            <a:prstGeom prst="rect">
              <a:avLst/>
            </a:prstGeom>
            <a:noFill/>
          </p:spPr>
          <p:txBody>
            <a:bodyPr>
              <a:spAutoFit/>
            </a:bodyPr>
            <a:lstStyle/>
            <a:p>
              <a:pPr algn="ctr">
                <a:defRPr/>
              </a:pPr>
              <a:r>
                <a:rPr lang="en-US" kern="0" dirty="0">
                  <a:solidFill>
                    <a:sysClr val="windowText" lastClr="000000"/>
                  </a:solidFill>
                  <a:latin typeface="Calibri"/>
                  <a:ea typeface="ヒラギノ角ゴ ProN W3"/>
                  <a:cs typeface="Calibri"/>
                </a:rPr>
                <a:t>processed results</a:t>
              </a:r>
            </a:p>
          </p:txBody>
        </p:sp>
      </p:grpSp>
      <p:sp>
        <p:nvSpPr>
          <p:cNvPr id="4" name="Footer Placeholder 3"/>
          <p:cNvSpPr>
            <a:spLocks noGrp="1"/>
          </p:cNvSpPr>
          <p:nvPr>
            <p:ph type="ftr" sz="quarter" idx="11"/>
          </p:nvPr>
        </p:nvSpPr>
        <p:spPr/>
        <p:txBody>
          <a:bodyPr/>
          <a:lstStyle/>
          <a:p>
            <a:r>
              <a:rPr lang="en-US" smtClean="0"/>
              <a:t>CS595 Module 10</a:t>
            </a:r>
            <a:endParaRPr lang="en-US" dirty="0"/>
          </a:p>
        </p:txBody>
      </p:sp>
    </p:spTree>
    <p:extLst>
      <p:ext uri="{BB962C8B-B14F-4D97-AF65-F5344CB8AC3E}">
        <p14:creationId xmlns:p14="http://schemas.microsoft.com/office/powerpoint/2010/main" val="199405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914380">
              <a:defRPr/>
            </a:pPr>
            <a:r>
              <a:rPr lang="en-US" dirty="0" smtClean="0">
                <a:sym typeface="Arial" charset="0"/>
              </a:rPr>
              <a:t>Spark Streaming Key Concepts</a:t>
            </a:r>
            <a:endParaRPr lang="en-US" dirty="0">
              <a:sym typeface="Arial" charset="0"/>
            </a:endParaRPr>
          </a:p>
        </p:txBody>
      </p:sp>
      <p:sp>
        <p:nvSpPr>
          <p:cNvPr id="4" name="Content Placeholder 3"/>
          <p:cNvSpPr>
            <a:spLocks noGrp="1"/>
          </p:cNvSpPr>
          <p:nvPr>
            <p:ph idx="1"/>
          </p:nvPr>
        </p:nvSpPr>
        <p:spPr/>
        <p:txBody>
          <a:bodyPr>
            <a:noAutofit/>
          </a:bodyPr>
          <a:lstStyle/>
          <a:p>
            <a:r>
              <a:rPr lang="en-US" altLang="en-US" b="1" dirty="0" err="1">
                <a:latin typeface="Calibri" pitchFamily="34" charset="0"/>
              </a:rPr>
              <a:t>DStream</a:t>
            </a:r>
            <a:r>
              <a:rPr lang="en-US" altLang="en-US" dirty="0">
                <a:latin typeface="Calibri" pitchFamily="34" charset="0"/>
              </a:rPr>
              <a:t> – sequence of RDDs representing a stream of data</a:t>
            </a:r>
          </a:p>
          <a:p>
            <a:pPr lvl="1"/>
            <a:r>
              <a:rPr lang="en-US" altLang="en-US" sz="2400" dirty="0">
                <a:latin typeface="Calibri" pitchFamily="34" charset="0"/>
              </a:rPr>
              <a:t>Twitter, HDFS, Kafka, Flume, </a:t>
            </a:r>
            <a:r>
              <a:rPr lang="en-US" altLang="en-US" sz="2400" dirty="0" err="1">
                <a:latin typeface="Calibri" pitchFamily="34" charset="0"/>
              </a:rPr>
              <a:t>ZeroMQ</a:t>
            </a:r>
            <a:r>
              <a:rPr lang="en-US" altLang="en-US" sz="2400" dirty="0">
                <a:latin typeface="Calibri" pitchFamily="34" charset="0"/>
              </a:rPr>
              <a:t>, </a:t>
            </a:r>
            <a:r>
              <a:rPr lang="en-US" altLang="en-US" sz="2400" dirty="0" err="1">
                <a:latin typeface="Calibri" pitchFamily="34" charset="0"/>
              </a:rPr>
              <a:t>Akka</a:t>
            </a:r>
            <a:r>
              <a:rPr lang="en-US" altLang="en-US" sz="2400" dirty="0">
                <a:latin typeface="Calibri" pitchFamily="34" charset="0"/>
              </a:rPr>
              <a:t> Actor, TCP sockets</a:t>
            </a:r>
          </a:p>
          <a:p>
            <a:pPr lvl="1"/>
            <a:endParaRPr lang="en-US" altLang="en-US" sz="2400" dirty="0">
              <a:latin typeface="Calibri" pitchFamily="34" charset="0"/>
            </a:endParaRPr>
          </a:p>
          <a:p>
            <a:r>
              <a:rPr lang="en-US" altLang="en-US" b="1" dirty="0">
                <a:latin typeface="Calibri" pitchFamily="34" charset="0"/>
              </a:rPr>
              <a:t>Transformations</a:t>
            </a:r>
            <a:r>
              <a:rPr lang="en-US" altLang="en-US" dirty="0">
                <a:latin typeface="Calibri" pitchFamily="34" charset="0"/>
              </a:rPr>
              <a:t> – modify data from on </a:t>
            </a:r>
            <a:r>
              <a:rPr lang="en-US" altLang="en-US" dirty="0" err="1">
                <a:latin typeface="Calibri" pitchFamily="34" charset="0"/>
              </a:rPr>
              <a:t>DStream</a:t>
            </a:r>
            <a:r>
              <a:rPr lang="en-US" altLang="en-US" dirty="0">
                <a:latin typeface="Calibri" pitchFamily="34" charset="0"/>
              </a:rPr>
              <a:t> to another</a:t>
            </a:r>
          </a:p>
          <a:p>
            <a:pPr lvl="1"/>
            <a:r>
              <a:rPr lang="en-US" altLang="en-US" sz="2400" dirty="0">
                <a:latin typeface="Calibri" pitchFamily="34" charset="0"/>
              </a:rPr>
              <a:t>Standard RDD operations – map, </a:t>
            </a:r>
            <a:r>
              <a:rPr lang="en-US" altLang="en-US" sz="2400" dirty="0" err="1">
                <a:latin typeface="Calibri" pitchFamily="34" charset="0"/>
              </a:rPr>
              <a:t>countByValue</a:t>
            </a:r>
            <a:r>
              <a:rPr lang="en-US" altLang="en-US" sz="2400" dirty="0">
                <a:latin typeface="Calibri" pitchFamily="34" charset="0"/>
              </a:rPr>
              <a:t>, reduce, join, …</a:t>
            </a:r>
          </a:p>
          <a:p>
            <a:pPr lvl="1"/>
            <a:r>
              <a:rPr lang="en-US" altLang="en-US" sz="2400" dirty="0" err="1">
                <a:latin typeface="Calibri" pitchFamily="34" charset="0"/>
              </a:rPr>
              <a:t>Stateful</a:t>
            </a:r>
            <a:r>
              <a:rPr lang="en-US" altLang="en-US" sz="2400" dirty="0">
                <a:latin typeface="Calibri" pitchFamily="34" charset="0"/>
              </a:rPr>
              <a:t> operations – window, </a:t>
            </a:r>
            <a:r>
              <a:rPr lang="en-US" altLang="en-US" sz="2400" dirty="0" err="1">
                <a:latin typeface="Calibri" pitchFamily="34" charset="0"/>
              </a:rPr>
              <a:t>countByValueAndWindow</a:t>
            </a:r>
            <a:r>
              <a:rPr lang="en-US" altLang="en-US" sz="2400" dirty="0">
                <a:latin typeface="Calibri" pitchFamily="34" charset="0"/>
              </a:rPr>
              <a:t>, </a:t>
            </a:r>
            <a:r>
              <a:rPr lang="en-US" altLang="en-US" sz="2400" dirty="0" smtClean="0">
                <a:latin typeface="Calibri" pitchFamily="34" charset="0"/>
              </a:rPr>
              <a:t>…</a:t>
            </a:r>
            <a:endParaRPr lang="en-US" altLang="en-US" sz="2400" dirty="0">
              <a:latin typeface="Calibri" pitchFamily="34" charset="0"/>
            </a:endParaRPr>
          </a:p>
        </p:txBody>
      </p:sp>
      <p:sp>
        <p:nvSpPr>
          <p:cNvPr id="2" name="Footer Placeholder 1"/>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914380">
              <a:defRPr/>
            </a:pPr>
            <a:r>
              <a:rPr lang="en-US" dirty="0" smtClean="0">
                <a:sym typeface="Arial" charset="0"/>
              </a:rPr>
              <a:t>Spark Streaming Key Concepts</a:t>
            </a:r>
            <a:endParaRPr lang="en-US" dirty="0">
              <a:sym typeface="Arial" charset="0"/>
            </a:endParaRPr>
          </a:p>
        </p:txBody>
      </p:sp>
      <p:sp>
        <p:nvSpPr>
          <p:cNvPr id="4" name="Content Placeholder 3"/>
          <p:cNvSpPr>
            <a:spLocks noGrp="1"/>
          </p:cNvSpPr>
          <p:nvPr>
            <p:ph idx="1"/>
          </p:nvPr>
        </p:nvSpPr>
        <p:spPr/>
        <p:txBody>
          <a:bodyPr>
            <a:noAutofit/>
          </a:bodyPr>
          <a:lstStyle/>
          <a:p>
            <a:r>
              <a:rPr lang="en-US" altLang="en-US" b="1" dirty="0" smtClean="0">
                <a:latin typeface="Calibri" pitchFamily="34" charset="0"/>
              </a:rPr>
              <a:t>Output </a:t>
            </a:r>
            <a:r>
              <a:rPr lang="en-US" altLang="en-US" b="1" dirty="0">
                <a:latin typeface="Calibri" pitchFamily="34" charset="0"/>
              </a:rPr>
              <a:t>Operations – send data to external entity</a:t>
            </a:r>
          </a:p>
          <a:p>
            <a:pPr lvl="1"/>
            <a:r>
              <a:rPr lang="en-US" altLang="en-US" sz="2400" dirty="0" err="1" smtClean="0">
                <a:latin typeface="Calibri" pitchFamily="34" charset="0"/>
              </a:rPr>
              <a:t>saveAsHadoopFiles</a:t>
            </a:r>
            <a:r>
              <a:rPr lang="en-US" altLang="en-US" sz="2400" dirty="0" smtClean="0">
                <a:latin typeface="Calibri" pitchFamily="34" charset="0"/>
              </a:rPr>
              <a:t> – saves to HDFS</a:t>
            </a:r>
          </a:p>
          <a:p>
            <a:pPr lvl="1"/>
            <a:r>
              <a:rPr lang="en-US" altLang="en-US" sz="2400" dirty="0" err="1" smtClean="0">
                <a:latin typeface="Calibri" pitchFamily="34" charset="0"/>
              </a:rPr>
              <a:t>foreachRDD</a:t>
            </a:r>
            <a:r>
              <a:rPr lang="en-US" altLang="en-US" sz="2400" dirty="0" smtClean="0">
                <a:latin typeface="Calibri" pitchFamily="34" charset="0"/>
              </a:rPr>
              <a:t> – do anything with each batch of results</a:t>
            </a:r>
          </a:p>
        </p:txBody>
      </p:sp>
      <p:sp>
        <p:nvSpPr>
          <p:cNvPr id="2" name="Footer Placeholder 1"/>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326431518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a:t>
            </a:r>
            <a:endParaRPr lang="en-US" dirty="0"/>
          </a:p>
        </p:txBody>
      </p:sp>
      <p:sp>
        <p:nvSpPr>
          <p:cNvPr id="3" name="Content Placeholder 2"/>
          <p:cNvSpPr>
            <a:spLocks noGrp="1"/>
          </p:cNvSpPr>
          <p:nvPr>
            <p:ph idx="1"/>
          </p:nvPr>
        </p:nvSpPr>
        <p:spPr>
          <a:xfrm>
            <a:off x="448503" y="1587016"/>
            <a:ext cx="8229600" cy="4813784"/>
          </a:xfrm>
          <a:prstGeom prst="rect">
            <a:avLst/>
          </a:prstGeom>
        </p:spPr>
        <p:txBody>
          <a:bodyPr lIns="121899" tIns="60949" rIns="121899" bIns="60949">
            <a:normAutofit fontScale="77500" lnSpcReduction="20000"/>
          </a:bodyPr>
          <a:lstStyle/>
          <a:p>
            <a:pPr marL="0" indent="0">
              <a:buNone/>
            </a:pPr>
            <a:r>
              <a:rPr lang="en-US" sz="3200" dirty="0"/>
              <a:t>RDD = Resilient Distributed Datasets</a:t>
            </a:r>
          </a:p>
          <a:p>
            <a:r>
              <a:rPr lang="en-US" sz="3200" dirty="0"/>
              <a:t>Immutable representation of data</a:t>
            </a:r>
          </a:p>
          <a:p>
            <a:r>
              <a:rPr lang="en-US" sz="3200" dirty="0"/>
              <a:t>Operations on one RDD creates a new one</a:t>
            </a:r>
          </a:p>
          <a:p>
            <a:r>
              <a:rPr lang="en-US" sz="3200" dirty="0"/>
              <a:t>Memory caching layer that stores data in a distributed, </a:t>
            </a:r>
            <a:r>
              <a:rPr lang="en-US" sz="3200" i="1" dirty="0"/>
              <a:t>fault-tolerant </a:t>
            </a:r>
            <a:r>
              <a:rPr lang="en-US" sz="3200" dirty="0"/>
              <a:t>cache</a:t>
            </a:r>
          </a:p>
          <a:p>
            <a:r>
              <a:rPr lang="en-US" sz="3200" dirty="0"/>
              <a:t>Created by parallel transformations on data in stable storage</a:t>
            </a:r>
          </a:p>
          <a:p>
            <a:r>
              <a:rPr lang="en-US" sz="3200" dirty="0"/>
              <a:t>Lazy materialization</a:t>
            </a:r>
          </a:p>
          <a:p>
            <a:pPr marL="0" indent="0">
              <a:buNone/>
            </a:pPr>
            <a:endParaRPr lang="en-US" sz="3200" dirty="0"/>
          </a:p>
          <a:p>
            <a:pPr marL="0" indent="0">
              <a:buNone/>
            </a:pPr>
            <a:r>
              <a:rPr lang="en-US" sz="3200" dirty="0"/>
              <a:t>Two observations:</a:t>
            </a:r>
          </a:p>
          <a:p>
            <a:pPr marL="685680" indent="-685680">
              <a:buFont typeface="+mj-lt"/>
              <a:buAutoNum type="alphaLcPeriod"/>
            </a:pPr>
            <a:r>
              <a:rPr lang="en-US" sz="3200" dirty="0"/>
              <a:t>Can fall back to disk when data-set does not fit in memory</a:t>
            </a:r>
          </a:p>
          <a:p>
            <a:pPr marL="685680" indent="-685680">
              <a:buFont typeface="+mj-lt"/>
              <a:buAutoNum type="alphaLcPeriod"/>
            </a:pPr>
            <a:r>
              <a:rPr lang="en-US" sz="3200" dirty="0"/>
              <a:t>Provides fault-tolerance through concept of </a:t>
            </a:r>
            <a:r>
              <a:rPr lang="en-US" sz="3200" i="1" dirty="0"/>
              <a:t>lineage</a:t>
            </a:r>
            <a:endParaRPr lang="en-US" sz="3200" dirty="0"/>
          </a:p>
          <a:p>
            <a:pPr marL="685680" indent="-685680">
              <a:buFont typeface="+mj-lt"/>
              <a:buAutoNum type="alphaLcPeriod"/>
            </a:pPr>
            <a:endParaRPr lang="en-US" dirty="0" smtClean="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553309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Discretized Streams (</a:t>
            </a:r>
            <a:r>
              <a:rPr lang="en-US" dirty="0" err="1"/>
              <a:t>DStreams</a:t>
            </a:r>
            <a:r>
              <a:rPr lang="en-US" dirty="0" smtClean="0"/>
              <a:t>)</a:t>
            </a:r>
            <a:endParaRPr lang="en-US" dirty="0"/>
          </a:p>
        </p:txBody>
      </p:sp>
      <p:sp>
        <p:nvSpPr>
          <p:cNvPr id="3" name="Content Placeholder 2"/>
          <p:cNvSpPr>
            <a:spLocks noGrp="1"/>
          </p:cNvSpPr>
          <p:nvPr>
            <p:ph idx="1"/>
          </p:nvPr>
        </p:nvSpPr>
        <p:spPr>
          <a:xfrm>
            <a:off x="457200" y="1600200"/>
            <a:ext cx="8229600" cy="3429000"/>
          </a:xfrm>
        </p:spPr>
        <p:txBody>
          <a:bodyPr>
            <a:normAutofit fontScale="92500"/>
          </a:bodyPr>
          <a:lstStyle/>
          <a:p>
            <a:r>
              <a:rPr lang="en-US" dirty="0" err="1" smtClean="0"/>
              <a:t>DStream</a:t>
            </a:r>
            <a:r>
              <a:rPr lang="en-US" dirty="0" smtClean="0"/>
              <a:t> is the </a:t>
            </a:r>
            <a:r>
              <a:rPr lang="en-US" dirty="0"/>
              <a:t>basic abstraction provided by Spark </a:t>
            </a:r>
            <a:r>
              <a:rPr lang="en-US" dirty="0" smtClean="0"/>
              <a:t>Streaming</a:t>
            </a:r>
          </a:p>
          <a:p>
            <a:r>
              <a:rPr lang="en-US" dirty="0" smtClean="0"/>
              <a:t>It </a:t>
            </a:r>
            <a:r>
              <a:rPr lang="en-US" dirty="0"/>
              <a:t>represents a continuous stream of data, either the input data stream received from </a:t>
            </a:r>
            <a:r>
              <a:rPr lang="en-US" dirty="0" smtClean="0"/>
              <a:t>source…</a:t>
            </a:r>
          </a:p>
          <a:p>
            <a:r>
              <a:rPr lang="en-US" dirty="0"/>
              <a:t>O</a:t>
            </a:r>
            <a:r>
              <a:rPr lang="en-US" dirty="0" smtClean="0"/>
              <a:t>r </a:t>
            </a:r>
            <a:r>
              <a:rPr lang="en-US" dirty="0"/>
              <a:t>the processed data stream generated by transforming the input </a:t>
            </a:r>
            <a:r>
              <a:rPr lang="en-US" dirty="0" smtClean="0"/>
              <a:t>stream</a:t>
            </a:r>
          </a:p>
          <a:p>
            <a:r>
              <a:rPr lang="en-US" dirty="0" smtClean="0"/>
              <a:t>Internally</a:t>
            </a:r>
            <a:r>
              <a:rPr lang="en-US" dirty="0"/>
              <a:t>, a </a:t>
            </a:r>
            <a:r>
              <a:rPr lang="en-US" dirty="0" err="1"/>
              <a:t>DStream</a:t>
            </a:r>
            <a:r>
              <a:rPr lang="en-US" dirty="0"/>
              <a:t> is represented by a continuous series of RDDs, which is Spark’s abstraction of an immutable, distributed </a:t>
            </a:r>
            <a:r>
              <a:rPr lang="en-US" dirty="0" smtClean="0"/>
              <a:t>dataset</a:t>
            </a:r>
          </a:p>
          <a:p>
            <a:r>
              <a:rPr lang="en-US" dirty="0" smtClean="0"/>
              <a:t>Each </a:t>
            </a:r>
            <a:r>
              <a:rPr lang="en-US" dirty="0"/>
              <a:t>RDD in a </a:t>
            </a:r>
            <a:r>
              <a:rPr lang="en-US" dirty="0" err="1"/>
              <a:t>DStream</a:t>
            </a:r>
            <a:r>
              <a:rPr lang="en-US" dirty="0"/>
              <a:t> contains data from a certain </a:t>
            </a:r>
            <a:r>
              <a:rPr lang="en-US" dirty="0" smtClean="0"/>
              <a:t>interval…</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pic>
        <p:nvPicPr>
          <p:cNvPr id="50178" name="Picture 2" descr="Spark Stre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778669"/>
            <a:ext cx="9144000" cy="200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7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Discretized Streams (</a:t>
            </a:r>
            <a:r>
              <a:rPr lang="en-US" dirty="0" err="1"/>
              <a:t>DStreams</a:t>
            </a:r>
            <a:r>
              <a:rPr lang="en-US" dirty="0"/>
              <a:t>)</a:t>
            </a:r>
          </a:p>
        </p:txBody>
      </p:sp>
      <p:sp>
        <p:nvSpPr>
          <p:cNvPr id="3" name="Content Placeholder 2"/>
          <p:cNvSpPr>
            <a:spLocks noGrp="1"/>
          </p:cNvSpPr>
          <p:nvPr>
            <p:ph idx="1"/>
          </p:nvPr>
        </p:nvSpPr>
        <p:spPr>
          <a:xfrm>
            <a:off x="457200" y="1447800"/>
            <a:ext cx="8229600" cy="5029200"/>
          </a:xfrm>
        </p:spPr>
        <p:txBody>
          <a:bodyPr/>
          <a:lstStyle/>
          <a:p>
            <a:r>
              <a:rPr lang="en-US" dirty="0"/>
              <a:t>Any operation applied on a </a:t>
            </a:r>
            <a:r>
              <a:rPr lang="en-US" dirty="0" err="1"/>
              <a:t>DStream</a:t>
            </a:r>
            <a:r>
              <a:rPr lang="en-US" dirty="0"/>
              <a:t> translates to operations on the underlying </a:t>
            </a:r>
            <a:r>
              <a:rPr lang="en-US" dirty="0" smtClean="0"/>
              <a:t>RDDs</a:t>
            </a:r>
          </a:p>
          <a:p>
            <a:r>
              <a:rPr lang="en-US" dirty="0"/>
              <a:t>I</a:t>
            </a:r>
            <a:r>
              <a:rPr lang="en-US" dirty="0" smtClean="0"/>
              <a:t>n the upcoming example</a:t>
            </a:r>
            <a:r>
              <a:rPr lang="en-US" dirty="0"/>
              <a:t> of converting a stream of lines to </a:t>
            </a:r>
            <a:r>
              <a:rPr lang="en-US" dirty="0" smtClean="0"/>
              <a:t>words… </a:t>
            </a:r>
            <a:endParaRPr lang="en-US" dirty="0"/>
          </a:p>
          <a:p>
            <a:r>
              <a:rPr lang="en-US" dirty="0" smtClean="0"/>
              <a:t>A </a:t>
            </a:r>
            <a:r>
              <a:rPr lang="en-US" dirty="0"/>
              <a:t> </a:t>
            </a:r>
            <a:r>
              <a:rPr lang="en-US" dirty="0" err="1"/>
              <a:t>flatMap</a:t>
            </a:r>
            <a:r>
              <a:rPr lang="en-US" dirty="0"/>
              <a:t> operation </a:t>
            </a:r>
            <a:r>
              <a:rPr lang="en-US" dirty="0" smtClean="0"/>
              <a:t>well be applied to each </a:t>
            </a:r>
            <a:r>
              <a:rPr lang="en-US" dirty="0"/>
              <a:t>RDD </a:t>
            </a:r>
            <a:r>
              <a:rPr lang="en-US" dirty="0" smtClean="0"/>
              <a:t>in the lines</a:t>
            </a:r>
            <a:r>
              <a:rPr lang="en-US" dirty="0"/>
              <a:t> </a:t>
            </a:r>
            <a:r>
              <a:rPr lang="en-US" dirty="0" err="1"/>
              <a:t>DStream</a:t>
            </a:r>
            <a:r>
              <a:rPr lang="en-US" dirty="0"/>
              <a:t> to </a:t>
            </a:r>
            <a:r>
              <a:rPr lang="en-US" dirty="0" smtClean="0"/>
              <a:t>generate RDDs </a:t>
            </a:r>
            <a:r>
              <a:rPr lang="en-US" dirty="0"/>
              <a:t>of </a:t>
            </a:r>
            <a:r>
              <a:rPr lang="en-US" dirty="0" smtClean="0"/>
              <a:t>the words </a:t>
            </a:r>
            <a:r>
              <a:rPr lang="en-US" dirty="0" err="1" smtClean="0"/>
              <a:t>DStream</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pic>
        <p:nvPicPr>
          <p:cNvPr id="51202" name="Picture 2" descr="Spark Stre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0"/>
            <a:ext cx="8534400" cy="303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49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Discretized Streams (</a:t>
            </a:r>
            <a:r>
              <a:rPr lang="en-US" dirty="0" err="1"/>
              <a:t>DStreams</a:t>
            </a:r>
            <a:r>
              <a:rPr lang="en-US" dirty="0"/>
              <a:t>)</a:t>
            </a:r>
          </a:p>
        </p:txBody>
      </p:sp>
      <p:sp>
        <p:nvSpPr>
          <p:cNvPr id="3" name="Content Placeholder 2"/>
          <p:cNvSpPr>
            <a:spLocks noGrp="1"/>
          </p:cNvSpPr>
          <p:nvPr>
            <p:ph idx="1"/>
          </p:nvPr>
        </p:nvSpPr>
        <p:spPr/>
        <p:txBody>
          <a:bodyPr/>
          <a:lstStyle/>
          <a:p>
            <a:r>
              <a:rPr lang="en-US" dirty="0"/>
              <a:t>These underlying RDD transformations are computed by the Spark </a:t>
            </a:r>
            <a:r>
              <a:rPr lang="en-US" dirty="0" smtClean="0"/>
              <a:t>engine</a:t>
            </a:r>
          </a:p>
          <a:p>
            <a:r>
              <a:rPr lang="en-US" dirty="0" smtClean="0"/>
              <a:t>The </a:t>
            </a:r>
            <a:r>
              <a:rPr lang="en-US" dirty="0" err="1"/>
              <a:t>DStream</a:t>
            </a:r>
            <a:r>
              <a:rPr lang="en-US" dirty="0"/>
              <a:t> operations hide most </a:t>
            </a:r>
            <a:r>
              <a:rPr lang="en-US" dirty="0" smtClean="0"/>
              <a:t>details </a:t>
            </a:r>
            <a:r>
              <a:rPr lang="en-US" dirty="0"/>
              <a:t>and </a:t>
            </a:r>
            <a:r>
              <a:rPr lang="en-US" dirty="0" smtClean="0"/>
              <a:t>provides the </a:t>
            </a:r>
            <a:r>
              <a:rPr lang="en-US" dirty="0"/>
              <a:t>developer with a higher-level API for </a:t>
            </a:r>
            <a:r>
              <a:rPr lang="en-US" dirty="0" smtClean="0"/>
              <a:t>convenience</a:t>
            </a:r>
            <a:r>
              <a:rPr lang="en-US" dirty="0"/>
              <a:t> </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59668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DStream Input Sources</a:t>
            </a:r>
            <a:endParaRPr lang="en-US" dirty="0"/>
          </a:p>
        </p:txBody>
      </p:sp>
      <p:sp>
        <p:nvSpPr>
          <p:cNvPr id="3" name="Text Placeholder 2"/>
          <p:cNvSpPr>
            <a:spLocks noGrp="1"/>
          </p:cNvSpPr>
          <p:nvPr>
            <p:ph type="body" sz="quarter" idx="10"/>
          </p:nvPr>
        </p:nvSpPr>
        <p:spPr/>
        <p:txBody>
          <a:bodyPr/>
          <a:lstStyle/>
          <a:p>
            <a:r>
              <a:rPr lang="en-US" dirty="0" smtClean="0"/>
              <a:t>Out of the box Spark Streaming provides receivers for…</a:t>
            </a:r>
          </a:p>
          <a:p>
            <a:pPr lvl="1"/>
            <a:r>
              <a:rPr lang="en-US" dirty="0" smtClean="0"/>
              <a:t>Kafka</a:t>
            </a:r>
          </a:p>
          <a:p>
            <a:pPr lvl="1"/>
            <a:r>
              <a:rPr lang="en-US" dirty="0" smtClean="0"/>
              <a:t>HDFS</a:t>
            </a:r>
          </a:p>
          <a:p>
            <a:pPr lvl="1"/>
            <a:r>
              <a:rPr lang="en-US" dirty="0" smtClean="0"/>
              <a:t>Flume</a:t>
            </a:r>
          </a:p>
          <a:p>
            <a:pPr lvl="1"/>
            <a:r>
              <a:rPr lang="en-US" dirty="0" smtClean="0"/>
              <a:t>Raw TCP sockets</a:t>
            </a:r>
          </a:p>
          <a:p>
            <a:pPr lvl="1"/>
            <a:r>
              <a:rPr lang="en-US" dirty="0" smtClean="0"/>
              <a:t>Some others</a:t>
            </a:r>
          </a:p>
          <a:p>
            <a:pPr lvl="1"/>
            <a:endParaRPr lang="en-US" dirty="0" smtClean="0"/>
          </a:p>
          <a:p>
            <a:r>
              <a:rPr lang="en-US" dirty="0" smtClean="0"/>
              <a:t>Other receivers can be found on the web</a:t>
            </a:r>
          </a:p>
          <a:p>
            <a:pPr marL="0" indent="0">
              <a:buNone/>
            </a:pPr>
            <a:endParaRPr lang="en-US" dirty="0" smtClean="0"/>
          </a:p>
          <a:p>
            <a:r>
              <a:rPr lang="en-US" dirty="0"/>
              <a:t>E</a:t>
            </a:r>
            <a:r>
              <a:rPr lang="en-US" dirty="0" smtClean="0"/>
              <a:t>asy to write a custom receiver your source</a:t>
            </a:r>
            <a:endParaRPr lang="en-US" i="1" dirty="0" smtClean="0"/>
          </a:p>
          <a:p>
            <a:pPr marL="320040" lvl="1" indent="0">
              <a:buNone/>
            </a:pPr>
            <a:endParaRPr lang="en-US" dirty="0"/>
          </a:p>
        </p:txBody>
      </p:sp>
    </p:spTree>
    <p:extLst>
      <p:ext uri="{BB962C8B-B14F-4D97-AF65-F5344CB8AC3E}">
        <p14:creationId xmlns:p14="http://schemas.microsoft.com/office/powerpoint/2010/main" val="2137809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Need for Streaming Big Data Processing</a:t>
            </a:r>
            <a:endParaRPr lang="en-US" sz="3200" dirty="0"/>
          </a:p>
        </p:txBody>
      </p:sp>
      <p:sp>
        <p:nvSpPr>
          <p:cNvPr id="3" name="Content Placeholder 2"/>
          <p:cNvSpPr>
            <a:spLocks noGrp="1"/>
          </p:cNvSpPr>
          <p:nvPr>
            <p:ph idx="1"/>
          </p:nvPr>
        </p:nvSpPr>
        <p:spPr/>
        <p:txBody>
          <a:bodyPr>
            <a:normAutofit/>
          </a:bodyPr>
          <a:lstStyle/>
          <a:p>
            <a:r>
              <a:rPr lang="en-US" dirty="0">
                <a:ea typeface="Calibri"/>
                <a:cs typeface="Calibri"/>
                <a:sym typeface="Calibri"/>
              </a:rPr>
              <a:t>Data is being created at unprecedented </a:t>
            </a:r>
            <a:r>
              <a:rPr lang="en-US" dirty="0" smtClean="0">
                <a:ea typeface="Calibri"/>
                <a:cs typeface="Calibri"/>
                <a:sym typeface="Calibri"/>
              </a:rPr>
              <a:t>rates</a:t>
            </a:r>
          </a:p>
          <a:p>
            <a:pPr lvl="1"/>
            <a:r>
              <a:rPr lang="en-US" dirty="0" smtClean="0">
                <a:ea typeface="Calibri"/>
                <a:cs typeface="Calibri"/>
                <a:sym typeface="Calibri"/>
              </a:rPr>
              <a:t>Exponential </a:t>
            </a:r>
            <a:r>
              <a:rPr lang="en-US" dirty="0">
                <a:ea typeface="Calibri"/>
                <a:cs typeface="Calibri"/>
                <a:sym typeface="Calibri"/>
              </a:rPr>
              <a:t>data growth from mobile, web, </a:t>
            </a:r>
            <a:r>
              <a:rPr lang="en-US" dirty="0" smtClean="0">
                <a:ea typeface="Calibri"/>
                <a:cs typeface="Calibri"/>
                <a:sym typeface="Calibri"/>
              </a:rPr>
              <a:t>social</a:t>
            </a:r>
          </a:p>
          <a:p>
            <a:pPr lvl="1"/>
            <a:r>
              <a:rPr lang="en-US" dirty="0" smtClean="0">
                <a:ea typeface="Calibri"/>
                <a:cs typeface="Calibri"/>
                <a:sym typeface="Calibri"/>
              </a:rPr>
              <a:t>Connected </a:t>
            </a:r>
            <a:r>
              <a:rPr lang="en-US" dirty="0">
                <a:ea typeface="Calibri"/>
                <a:cs typeface="Calibri"/>
                <a:sym typeface="Calibri"/>
              </a:rPr>
              <a:t>devices: 9B in 2012 to 50B by </a:t>
            </a:r>
            <a:r>
              <a:rPr lang="en-US" dirty="0" smtClean="0">
                <a:ea typeface="Calibri"/>
                <a:cs typeface="Calibri"/>
                <a:sym typeface="Calibri"/>
              </a:rPr>
              <a:t>2020</a:t>
            </a:r>
          </a:p>
          <a:p>
            <a:pPr lvl="1"/>
            <a:r>
              <a:rPr lang="en-US" dirty="0" smtClean="0">
                <a:ea typeface="Calibri"/>
                <a:cs typeface="Calibri"/>
                <a:sym typeface="Calibri"/>
              </a:rPr>
              <a:t>Over </a:t>
            </a:r>
            <a:r>
              <a:rPr lang="en-US" dirty="0">
                <a:ea typeface="Calibri"/>
                <a:cs typeface="Calibri"/>
                <a:sym typeface="Calibri"/>
              </a:rPr>
              <a:t>1 trillion sensors by </a:t>
            </a:r>
            <a:r>
              <a:rPr lang="en-US" dirty="0" smtClean="0">
                <a:ea typeface="Calibri"/>
                <a:cs typeface="Calibri"/>
                <a:sym typeface="Calibri"/>
              </a:rPr>
              <a:t>2020</a:t>
            </a:r>
          </a:p>
          <a:p>
            <a:pPr lvl="1"/>
            <a:r>
              <a:rPr lang="en-US" dirty="0" smtClean="0">
                <a:ea typeface="Calibri"/>
                <a:cs typeface="Calibri"/>
                <a:sym typeface="Calibri"/>
              </a:rPr>
              <a:t>Datacenter </a:t>
            </a:r>
            <a:r>
              <a:rPr lang="en-US" dirty="0">
                <a:ea typeface="Calibri"/>
                <a:cs typeface="Calibri"/>
                <a:sym typeface="Calibri"/>
              </a:rPr>
              <a:t>IP traffic growing at  25% </a:t>
            </a:r>
            <a:r>
              <a:rPr lang="en-US" dirty="0" smtClean="0">
                <a:ea typeface="Calibri"/>
                <a:cs typeface="Calibri"/>
                <a:sym typeface="Calibri"/>
              </a:rPr>
              <a:t>annually</a:t>
            </a:r>
          </a:p>
          <a:p>
            <a:pPr marL="274320" lvl="1" indent="0">
              <a:buNone/>
            </a:pPr>
            <a:endParaRPr lang="en-US" dirty="0" smtClean="0">
              <a:ea typeface="Calibri"/>
              <a:cs typeface="Calibri"/>
              <a:sym typeface="Calibri"/>
            </a:endParaRPr>
          </a:p>
          <a:p>
            <a:pPr lvl="0"/>
            <a:r>
              <a:rPr lang="en-US" dirty="0">
                <a:ea typeface="Calibri"/>
                <a:cs typeface="Calibri"/>
                <a:sym typeface="Calibri"/>
              </a:rPr>
              <a:t>How can we harness this data in </a:t>
            </a:r>
            <a:r>
              <a:rPr lang="en-US" dirty="0" smtClean="0">
                <a:ea typeface="Calibri"/>
                <a:cs typeface="Calibri"/>
                <a:sym typeface="Calibri"/>
              </a:rPr>
              <a:t>real-time?</a:t>
            </a:r>
          </a:p>
          <a:p>
            <a:pPr lvl="1"/>
            <a:r>
              <a:rPr lang="en-US" dirty="0" smtClean="0">
                <a:ea typeface="Calibri"/>
                <a:cs typeface="Calibri"/>
                <a:sym typeface="Calibri"/>
              </a:rPr>
              <a:t>Value </a:t>
            </a:r>
            <a:r>
              <a:rPr lang="en-US" dirty="0">
                <a:ea typeface="Calibri"/>
                <a:cs typeface="Calibri"/>
                <a:sym typeface="Calibri"/>
              </a:rPr>
              <a:t>can quickly degrade → capture value </a:t>
            </a:r>
            <a:r>
              <a:rPr lang="en-US" dirty="0" smtClean="0">
                <a:ea typeface="Calibri"/>
                <a:cs typeface="Calibri"/>
                <a:sym typeface="Calibri"/>
              </a:rPr>
              <a:t>immediately</a:t>
            </a:r>
          </a:p>
          <a:p>
            <a:pPr lvl="1"/>
            <a:r>
              <a:rPr lang="en-US" dirty="0" smtClean="0">
                <a:ea typeface="Calibri"/>
                <a:cs typeface="Calibri"/>
                <a:sym typeface="Calibri"/>
              </a:rPr>
              <a:t>From </a:t>
            </a:r>
            <a:r>
              <a:rPr lang="en-US" dirty="0">
                <a:ea typeface="Calibri"/>
                <a:cs typeface="Calibri"/>
                <a:sym typeface="Calibri"/>
              </a:rPr>
              <a:t>reactive analysis to direct operational </a:t>
            </a:r>
            <a:r>
              <a:rPr lang="en-US" dirty="0" smtClean="0">
                <a:ea typeface="Calibri"/>
                <a:cs typeface="Calibri"/>
                <a:sym typeface="Calibri"/>
              </a:rPr>
              <a:t>impact</a:t>
            </a:r>
          </a:p>
          <a:p>
            <a:pPr lvl="1"/>
            <a:r>
              <a:rPr lang="en-US" dirty="0" smtClean="0">
                <a:ea typeface="Calibri"/>
                <a:cs typeface="Calibri"/>
                <a:sym typeface="Calibri"/>
              </a:rPr>
              <a:t>Unlocks </a:t>
            </a:r>
            <a:r>
              <a:rPr lang="en-US" dirty="0">
                <a:ea typeface="Calibri"/>
                <a:cs typeface="Calibri"/>
                <a:sym typeface="Calibri"/>
              </a:rPr>
              <a:t>new competitive </a:t>
            </a:r>
            <a:r>
              <a:rPr lang="en-US" dirty="0" smtClean="0">
                <a:ea typeface="Calibri"/>
                <a:cs typeface="Calibri"/>
                <a:sym typeface="Calibri"/>
              </a:rPr>
              <a:t>advantages</a:t>
            </a:r>
          </a:p>
          <a:p>
            <a:pPr lvl="1"/>
            <a:r>
              <a:rPr lang="en-US" dirty="0" smtClean="0">
                <a:ea typeface="Calibri"/>
                <a:cs typeface="Calibri"/>
                <a:sym typeface="Calibri"/>
              </a:rPr>
              <a:t>Requires </a:t>
            </a:r>
            <a:r>
              <a:rPr lang="en-US" dirty="0">
                <a:ea typeface="Calibri"/>
                <a:cs typeface="Calibri"/>
                <a:sym typeface="Calibri"/>
              </a:rPr>
              <a:t>a completely new approach...</a:t>
            </a:r>
          </a:p>
          <a:p>
            <a:pPr lvl="0"/>
            <a:endParaRPr lang="en-US" dirty="0">
              <a:ea typeface="Calibri"/>
              <a:cs typeface="Calibri"/>
              <a:sym typeface="Calibri"/>
            </a:endParaRPr>
          </a:p>
          <a:p>
            <a:endParaRPr lang="en-US" dirty="0" smtClean="0">
              <a:ea typeface="Calibri"/>
              <a:cs typeface="Calibri"/>
              <a:sym typeface="Calibri"/>
            </a:endParaRPr>
          </a:p>
          <a:p>
            <a:pPr marL="380933" indent="-380933">
              <a:buClr>
                <a:schemeClr val="bg2"/>
              </a:buClr>
              <a:buSzPct val="100000"/>
              <a:buFont typeface="Calibri"/>
              <a:buChar char="•"/>
            </a:pPr>
            <a:endParaRPr lang="en-US" sz="2000" dirty="0" smtClean="0">
              <a:ea typeface="Calibri"/>
              <a:cs typeface="Calibri"/>
              <a:sym typeface="Calibri"/>
            </a:endParaRPr>
          </a:p>
          <a:p>
            <a:pPr marL="380933" indent="-380933">
              <a:buClr>
                <a:schemeClr val="bg2"/>
              </a:buClr>
              <a:buSzPct val="100000"/>
              <a:buFont typeface="Calibri"/>
              <a:buChar char="•"/>
            </a:pPr>
            <a:endParaRPr lang="en-US" sz="2000" dirty="0">
              <a:ea typeface="Calibri"/>
              <a:cs typeface="Calibri"/>
              <a:sym typeface="Calibri"/>
            </a:endParaRPr>
          </a:p>
          <a:p>
            <a:endParaRPr lang="en-US" dirty="0" smtClean="0">
              <a:ea typeface="Calibri"/>
              <a:cs typeface="Calibri"/>
              <a:sym typeface="Calibri"/>
            </a:endParaRPr>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22146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Streaming Programming Model</a:t>
            </a:r>
          </a:p>
        </p:txBody>
      </p:sp>
      <p:sp>
        <p:nvSpPr>
          <p:cNvPr id="3" name="Content Placeholder 2"/>
          <p:cNvSpPr>
            <a:spLocks noGrp="1"/>
          </p:cNvSpPr>
          <p:nvPr>
            <p:ph idx="1"/>
          </p:nvPr>
        </p:nvSpPr>
        <p:spPr/>
        <p:txBody>
          <a:bodyPr>
            <a:normAutofit/>
          </a:bodyPr>
          <a:lstStyle/>
          <a:p>
            <a:r>
              <a:rPr lang="en-US" sz="2800" i="1" dirty="0"/>
              <a:t>Discretized Stream (</a:t>
            </a:r>
            <a:r>
              <a:rPr lang="en-US" sz="2800" i="1" dirty="0" err="1" smtClean="0"/>
              <a:t>DStream</a:t>
            </a:r>
            <a:r>
              <a:rPr lang="en-US" sz="2800" i="1" dirty="0" smtClean="0"/>
              <a:t>)</a:t>
            </a:r>
          </a:p>
          <a:p>
            <a:pPr lvl="1"/>
            <a:r>
              <a:rPr lang="en-US" sz="2400" dirty="0" smtClean="0"/>
              <a:t>Represents </a:t>
            </a:r>
            <a:r>
              <a:rPr lang="en-US" sz="2400" dirty="0"/>
              <a:t>a stream of </a:t>
            </a:r>
            <a:r>
              <a:rPr lang="en-US" sz="2400" dirty="0" smtClean="0"/>
              <a:t>data</a:t>
            </a:r>
          </a:p>
          <a:p>
            <a:pPr lvl="1"/>
            <a:r>
              <a:rPr lang="en-US" sz="2400" dirty="0" smtClean="0"/>
              <a:t>Implemented </a:t>
            </a:r>
            <a:r>
              <a:rPr lang="en-US" sz="2400" dirty="0"/>
              <a:t>as a sequence of </a:t>
            </a:r>
            <a:r>
              <a:rPr lang="en-US" sz="2400" dirty="0" smtClean="0"/>
              <a:t>RDDs</a:t>
            </a:r>
          </a:p>
          <a:p>
            <a:pPr marL="274320" lvl="1" indent="0">
              <a:buNone/>
            </a:pPr>
            <a:endParaRPr lang="en-US" sz="2400" dirty="0" smtClean="0"/>
          </a:p>
          <a:p>
            <a:r>
              <a:rPr lang="en-US" sz="2800" dirty="0" err="1" smtClean="0"/>
              <a:t>DStreams</a:t>
            </a:r>
            <a:r>
              <a:rPr lang="en-US" sz="2800" dirty="0" smtClean="0"/>
              <a:t> </a:t>
            </a:r>
            <a:r>
              <a:rPr lang="en-US" sz="2800" dirty="0"/>
              <a:t>API very similar to RDD </a:t>
            </a:r>
            <a:r>
              <a:rPr lang="en-US" sz="2800" dirty="0" smtClean="0"/>
              <a:t>API</a:t>
            </a:r>
          </a:p>
          <a:p>
            <a:pPr lvl="1"/>
            <a:r>
              <a:rPr lang="en-US" sz="2400" dirty="0" smtClean="0"/>
              <a:t>Functional </a:t>
            </a:r>
            <a:r>
              <a:rPr lang="en-US" sz="2400" dirty="0"/>
              <a:t>APIs in Scala, </a:t>
            </a:r>
            <a:r>
              <a:rPr lang="en-US" sz="2400" dirty="0" smtClean="0"/>
              <a:t>Java, Python (limited)</a:t>
            </a:r>
          </a:p>
          <a:p>
            <a:pPr lvl="1"/>
            <a:r>
              <a:rPr lang="en-US" sz="2400" dirty="0" smtClean="0"/>
              <a:t>Create </a:t>
            </a:r>
            <a:r>
              <a:rPr lang="en-US" sz="2400" dirty="0"/>
              <a:t>input </a:t>
            </a:r>
            <a:r>
              <a:rPr lang="en-US" sz="2400" dirty="0" err="1"/>
              <a:t>DStreams</a:t>
            </a:r>
            <a:r>
              <a:rPr lang="en-US" sz="2400" dirty="0"/>
              <a:t> from different </a:t>
            </a:r>
            <a:r>
              <a:rPr lang="en-US" sz="2400" dirty="0" smtClean="0"/>
              <a:t>sources</a:t>
            </a:r>
          </a:p>
          <a:p>
            <a:pPr lvl="1"/>
            <a:r>
              <a:rPr lang="en-US" sz="2400" dirty="0" smtClean="0"/>
              <a:t>Apply </a:t>
            </a:r>
            <a:r>
              <a:rPr lang="en-US" sz="2400" dirty="0"/>
              <a:t>parallel operations</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9924498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Get H</a:t>
            </a:r>
            <a:r>
              <a:rPr lang="en-US" dirty="0" smtClean="0"/>
              <a:t>ashtags </a:t>
            </a:r>
            <a:r>
              <a:rPr lang="en-US" dirty="0"/>
              <a:t>from Twitter</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4800" y="1885492"/>
            <a:ext cx="8583731" cy="4667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29739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Get Hashtags from Twitter</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22</a:t>
            </a:fld>
            <a:endParaRPr lang="en-US"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676400"/>
            <a:ext cx="89154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97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Get Hashtags from Twitter</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23</a:t>
            </a:fld>
            <a:endParaRPr lang="en-US"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 y="1626349"/>
            <a:ext cx="8305800" cy="50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97813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Get Hashtags from Twitter</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0631" y="1481138"/>
            <a:ext cx="8967169" cy="52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4404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Fault Tolerance: Worker</a:t>
            </a:r>
            <a:endParaRPr lang="en-US" dirty="0"/>
          </a:p>
        </p:txBody>
      </p:sp>
      <p:sp>
        <p:nvSpPr>
          <p:cNvPr id="2" name="Content Placeholder 1"/>
          <p:cNvSpPr>
            <a:spLocks noGrp="1"/>
          </p:cNvSpPr>
          <p:nvPr>
            <p:ph idx="1"/>
          </p:nvPr>
        </p:nvSpPr>
        <p:spPr>
          <a:xfrm>
            <a:off x="533400" y="1447800"/>
            <a:ext cx="4052809" cy="4876800"/>
          </a:xfrm>
        </p:spPr>
        <p:txBody>
          <a:bodyPr/>
          <a:lstStyle/>
          <a:p>
            <a:pPr>
              <a:defRPr/>
            </a:pPr>
            <a:r>
              <a:rPr lang="en-US" sz="2000" dirty="0"/>
              <a:t>RDDs </a:t>
            </a:r>
            <a:r>
              <a:rPr lang="en-US" sz="2000" dirty="0" smtClean="0"/>
              <a:t>remember </a:t>
            </a:r>
            <a:r>
              <a:rPr lang="en-US" sz="2000" dirty="0"/>
              <a:t>the </a:t>
            </a:r>
            <a:r>
              <a:rPr lang="en-US" sz="2000" dirty="0" smtClean="0"/>
              <a:t>operations </a:t>
            </a:r>
            <a:r>
              <a:rPr lang="en-US" sz="2000" dirty="0"/>
              <a:t>that created </a:t>
            </a:r>
            <a:r>
              <a:rPr lang="en-US" sz="2000" dirty="0" smtClean="0"/>
              <a:t>them</a:t>
            </a:r>
          </a:p>
          <a:p>
            <a:pPr>
              <a:defRPr/>
            </a:pPr>
            <a:endParaRPr lang="en-US" sz="2000" dirty="0"/>
          </a:p>
          <a:p>
            <a:pPr>
              <a:defRPr/>
            </a:pPr>
            <a:r>
              <a:rPr lang="en-US" sz="2000" dirty="0"/>
              <a:t>Batches of input data are replicated in memory </a:t>
            </a:r>
            <a:r>
              <a:rPr lang="en-US" sz="2000" dirty="0" smtClean="0"/>
              <a:t>for </a:t>
            </a:r>
            <a:r>
              <a:rPr lang="en-US" sz="2000" dirty="0"/>
              <a:t>fault-</a:t>
            </a:r>
            <a:r>
              <a:rPr lang="en-US" sz="2000" dirty="0" smtClean="0"/>
              <a:t>tolerance</a:t>
            </a:r>
            <a:endParaRPr lang="en-US" sz="2000" dirty="0"/>
          </a:p>
          <a:p>
            <a:pPr>
              <a:defRPr/>
            </a:pPr>
            <a:endParaRPr lang="en-US" sz="2000" dirty="0"/>
          </a:p>
          <a:p>
            <a:pPr>
              <a:defRPr/>
            </a:pPr>
            <a:r>
              <a:rPr lang="en-US" sz="2000" dirty="0"/>
              <a:t>Data lost due to worker failure, can be recomputed </a:t>
            </a:r>
            <a:r>
              <a:rPr lang="en-US" sz="2000" dirty="0" smtClean="0"/>
              <a:t>from replicated </a:t>
            </a:r>
            <a:r>
              <a:rPr lang="en-US" sz="2000" dirty="0"/>
              <a:t>input </a:t>
            </a:r>
            <a:r>
              <a:rPr lang="en-US" sz="2000" dirty="0" smtClean="0"/>
              <a:t>data</a:t>
            </a:r>
          </a:p>
          <a:p>
            <a:pPr>
              <a:defRPr/>
            </a:pPr>
            <a:endParaRPr lang="en-US" sz="2000" dirty="0"/>
          </a:p>
          <a:p>
            <a:pPr>
              <a:defRPr/>
            </a:pPr>
            <a:r>
              <a:rPr lang="en-US" sz="2000" dirty="0"/>
              <a:t>All transformed data is fault-tolerant, and exactly-once transformations</a:t>
            </a:r>
          </a:p>
          <a:p>
            <a:pPr marL="0" indent="0">
              <a:buNone/>
              <a:defRPr/>
            </a:pPr>
            <a:endParaRPr lang="en-US" sz="2000" dirty="0" smtClean="0"/>
          </a:p>
        </p:txBody>
      </p:sp>
      <p:sp>
        <p:nvSpPr>
          <p:cNvPr id="111" name="Rounded Rectangular Callout 110"/>
          <p:cNvSpPr/>
          <p:nvPr/>
        </p:nvSpPr>
        <p:spPr>
          <a:xfrm>
            <a:off x="7343775" y="1638300"/>
            <a:ext cx="14001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input data replicated</a:t>
            </a:r>
          </a:p>
          <a:p>
            <a:pPr algn="ctr">
              <a:defRPr/>
            </a:pPr>
            <a:r>
              <a:rPr lang="en-US" sz="1700" dirty="0">
                <a:solidFill>
                  <a:srgbClr val="000000"/>
                </a:solidFill>
                <a:latin typeface="Calibri"/>
                <a:ea typeface="ヒラギノ角ゴ ProN W3"/>
                <a:cs typeface="Calibri"/>
              </a:rPr>
              <a:t>in memory</a:t>
            </a:r>
          </a:p>
        </p:txBody>
      </p:sp>
      <p:grpSp>
        <p:nvGrpSpPr>
          <p:cNvPr id="23556" name="Group 116"/>
          <p:cNvGrpSpPr>
            <a:grpSpLocks/>
          </p:cNvGrpSpPr>
          <p:nvPr/>
        </p:nvGrpSpPr>
        <p:grpSpPr bwMode="auto">
          <a:xfrm>
            <a:off x="5393531" y="2149475"/>
            <a:ext cx="1743075" cy="593725"/>
            <a:chOff x="7762239" y="5609988"/>
            <a:chExt cx="2889827" cy="840669"/>
          </a:xfrm>
        </p:grpSpPr>
        <p:pic>
          <p:nvPicPr>
            <p:cNvPr id="23598"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9"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0"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1"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7" name="Picture 1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103" y="4543426"/>
            <a:ext cx="555427" cy="59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2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0009" y="4543426"/>
            <a:ext cx="555427" cy="59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2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7083" y="4543426"/>
            <a:ext cx="555426" cy="59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7" name="Picture 12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4752" y="4543426"/>
            <a:ext cx="555426" cy="59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131"/>
          <p:cNvSpPr txBox="1">
            <a:spLocks noChangeArrowheads="1"/>
          </p:cNvSpPr>
          <p:nvPr/>
        </p:nvSpPr>
        <p:spPr bwMode="auto">
          <a:xfrm>
            <a:off x="5915025" y="3013075"/>
            <a:ext cx="136088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algn="ctr" eaLnBrk="1" hangingPunct="1"/>
            <a:r>
              <a:rPr lang="en-US" sz="1700">
                <a:latin typeface="Calibri" charset="0"/>
                <a:cs typeface="Calibri" charset="0"/>
              </a:rPr>
              <a:t>flatMap</a:t>
            </a:r>
          </a:p>
        </p:txBody>
      </p:sp>
      <p:cxnSp>
        <p:nvCxnSpPr>
          <p:cNvPr id="133" name="Straight Arrow Connector 132"/>
          <p:cNvCxnSpPr/>
          <p:nvPr/>
        </p:nvCxnSpPr>
        <p:spPr bwMode="auto">
          <a:xfrm flipH="1">
            <a:off x="6205553" y="2041525"/>
            <a:ext cx="24393" cy="2147077"/>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3563" name="Group 14"/>
          <p:cNvGrpSpPr>
            <a:grpSpLocks/>
          </p:cNvGrpSpPr>
          <p:nvPr/>
        </p:nvGrpSpPr>
        <p:grpSpPr bwMode="auto">
          <a:xfrm>
            <a:off x="5486400" y="1676400"/>
            <a:ext cx="1485900" cy="266700"/>
            <a:chOff x="14325600" y="2971800"/>
            <a:chExt cx="3657600" cy="990600"/>
          </a:xfrm>
        </p:grpSpPr>
        <p:sp>
          <p:nvSpPr>
            <p:cNvPr id="124" name="Rectangle 123"/>
            <p:cNvSpPr/>
            <p:nvPr/>
          </p:nvSpPr>
          <p:spPr bwMode="auto">
            <a:xfrm>
              <a:off x="143256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5" name="Rectangle 124"/>
            <p:cNvSpPr/>
            <p:nvPr/>
          </p:nvSpPr>
          <p:spPr bwMode="auto">
            <a:xfrm>
              <a:off x="147828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6" name="Rectangle 125"/>
            <p:cNvSpPr/>
            <p:nvPr/>
          </p:nvSpPr>
          <p:spPr bwMode="auto">
            <a:xfrm>
              <a:off x="152400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7" name="Rectangle 126"/>
            <p:cNvSpPr/>
            <p:nvPr/>
          </p:nvSpPr>
          <p:spPr bwMode="auto">
            <a:xfrm>
              <a:off x="156972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2" name="Rectangle 131"/>
            <p:cNvSpPr/>
            <p:nvPr/>
          </p:nvSpPr>
          <p:spPr bwMode="auto">
            <a:xfrm>
              <a:off x="161544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4" name="Rectangle 133"/>
            <p:cNvSpPr/>
            <p:nvPr/>
          </p:nvSpPr>
          <p:spPr bwMode="auto">
            <a:xfrm>
              <a:off x="166116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9" name="Rectangle 138"/>
            <p:cNvSpPr/>
            <p:nvPr/>
          </p:nvSpPr>
          <p:spPr bwMode="auto">
            <a:xfrm>
              <a:off x="170688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0" name="Rectangle 139"/>
            <p:cNvSpPr/>
            <p:nvPr/>
          </p:nvSpPr>
          <p:spPr bwMode="auto">
            <a:xfrm>
              <a:off x="175260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24" name="Group 23"/>
          <p:cNvGrpSpPr>
            <a:grpSpLocks/>
          </p:cNvGrpSpPr>
          <p:nvPr/>
        </p:nvGrpSpPr>
        <p:grpSpPr bwMode="auto">
          <a:xfrm>
            <a:off x="6057900" y="5029200"/>
            <a:ext cx="571500" cy="266700"/>
            <a:chOff x="15697200" y="10210800"/>
            <a:chExt cx="1524000" cy="990600"/>
          </a:xfrm>
        </p:grpSpPr>
        <p:sp>
          <p:nvSpPr>
            <p:cNvPr id="141" name="Rectangle 140"/>
            <p:cNvSpPr/>
            <p:nvPr/>
          </p:nvSpPr>
          <p:spPr bwMode="auto">
            <a:xfrm>
              <a:off x="15697200" y="10210800"/>
              <a:ext cx="457200" cy="9906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2" name="Rectangle 141"/>
            <p:cNvSpPr/>
            <p:nvPr/>
          </p:nvSpPr>
          <p:spPr bwMode="auto">
            <a:xfrm>
              <a:off x="16764000" y="10210800"/>
              <a:ext cx="457200" cy="9906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143" name="Group 142"/>
          <p:cNvGrpSpPr>
            <a:grpSpLocks/>
          </p:cNvGrpSpPr>
          <p:nvPr/>
        </p:nvGrpSpPr>
        <p:grpSpPr bwMode="auto">
          <a:xfrm>
            <a:off x="5629275" y="1905000"/>
            <a:ext cx="1485900" cy="266700"/>
            <a:chOff x="14325600" y="2971800"/>
            <a:chExt cx="3657600" cy="990600"/>
          </a:xfrm>
        </p:grpSpPr>
        <p:sp>
          <p:nvSpPr>
            <p:cNvPr id="144" name="Rectangle 143"/>
            <p:cNvSpPr/>
            <p:nvPr/>
          </p:nvSpPr>
          <p:spPr bwMode="auto">
            <a:xfrm>
              <a:off x="143256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5" name="Rectangle 144"/>
            <p:cNvSpPr/>
            <p:nvPr/>
          </p:nvSpPr>
          <p:spPr bwMode="auto">
            <a:xfrm>
              <a:off x="147828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6" name="Rectangle 145"/>
            <p:cNvSpPr/>
            <p:nvPr/>
          </p:nvSpPr>
          <p:spPr bwMode="auto">
            <a:xfrm>
              <a:off x="152400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7" name="Rectangle 146"/>
            <p:cNvSpPr/>
            <p:nvPr/>
          </p:nvSpPr>
          <p:spPr bwMode="auto">
            <a:xfrm>
              <a:off x="156972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8" name="Rectangle 147"/>
            <p:cNvSpPr/>
            <p:nvPr/>
          </p:nvSpPr>
          <p:spPr bwMode="auto">
            <a:xfrm>
              <a:off x="161544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9" name="Rectangle 148"/>
            <p:cNvSpPr/>
            <p:nvPr/>
          </p:nvSpPr>
          <p:spPr bwMode="auto">
            <a:xfrm>
              <a:off x="166116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54" name="Rectangle 153"/>
            <p:cNvSpPr/>
            <p:nvPr/>
          </p:nvSpPr>
          <p:spPr bwMode="auto">
            <a:xfrm>
              <a:off x="170688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56" name="Rectangle 155"/>
            <p:cNvSpPr/>
            <p:nvPr/>
          </p:nvSpPr>
          <p:spPr bwMode="auto">
            <a:xfrm>
              <a:off x="17526000" y="2971800"/>
              <a:ext cx="457200" cy="9906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sp>
        <p:nvSpPr>
          <p:cNvPr id="158" name="Rectangle 157"/>
          <p:cNvSpPr/>
          <p:nvPr/>
        </p:nvSpPr>
        <p:spPr bwMode="auto">
          <a:xfrm>
            <a:off x="5486400"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59" name="Rectangle 158"/>
          <p:cNvSpPr/>
          <p:nvPr/>
        </p:nvSpPr>
        <p:spPr bwMode="auto">
          <a:xfrm>
            <a:off x="5672137"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1" name="Rectangle 160"/>
          <p:cNvSpPr/>
          <p:nvPr/>
        </p:nvSpPr>
        <p:spPr bwMode="auto">
          <a:xfrm>
            <a:off x="5857875"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2" name="Rectangle 161"/>
          <p:cNvSpPr/>
          <p:nvPr/>
        </p:nvSpPr>
        <p:spPr bwMode="auto">
          <a:xfrm>
            <a:off x="6043612"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4" name="Rectangle 163"/>
          <p:cNvSpPr/>
          <p:nvPr/>
        </p:nvSpPr>
        <p:spPr bwMode="auto">
          <a:xfrm>
            <a:off x="6229350"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6" name="Rectangle 165"/>
          <p:cNvSpPr/>
          <p:nvPr/>
        </p:nvSpPr>
        <p:spPr bwMode="auto">
          <a:xfrm>
            <a:off x="6415087"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8" name="Rectangle 167"/>
          <p:cNvSpPr/>
          <p:nvPr/>
        </p:nvSpPr>
        <p:spPr bwMode="auto">
          <a:xfrm>
            <a:off x="6600825"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9" name="Rectangle 168"/>
          <p:cNvSpPr/>
          <p:nvPr/>
        </p:nvSpPr>
        <p:spPr bwMode="auto">
          <a:xfrm>
            <a:off x="6786562" y="4191000"/>
            <a:ext cx="185738" cy="2667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grpSp>
        <p:nvGrpSpPr>
          <p:cNvPr id="23" name="Group 22"/>
          <p:cNvGrpSpPr>
            <a:grpSpLocks/>
          </p:cNvGrpSpPr>
          <p:nvPr/>
        </p:nvGrpSpPr>
        <p:grpSpPr bwMode="auto">
          <a:xfrm>
            <a:off x="6067724" y="2171700"/>
            <a:ext cx="954581" cy="2371726"/>
            <a:chOff x="15723840" y="4343400"/>
            <a:chExt cx="2545108" cy="4744158"/>
          </a:xfrm>
        </p:grpSpPr>
        <p:cxnSp>
          <p:nvCxnSpPr>
            <p:cNvPr id="170" name="Straight Arrow Connector 169"/>
            <p:cNvCxnSpPr>
              <a:stCxn id="154" idx="2"/>
              <a:endCxn id="23558" idx="0"/>
            </p:cNvCxnSpPr>
            <p:nvPr/>
          </p:nvCxnSpPr>
          <p:spPr bwMode="auto">
            <a:xfrm flipH="1">
              <a:off x="15723835" y="4343400"/>
              <a:ext cx="2049900" cy="4744158"/>
            </a:xfrm>
            <a:prstGeom prst="straightConnector1">
              <a:avLst/>
            </a:prstGeom>
            <a:solidFill>
              <a:srgbClr val="000000"/>
            </a:solidFill>
            <a:ln w="28575" cap="flat" cmpd="sng" algn="ctr">
              <a:solidFill>
                <a:schemeClr val="accent3"/>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1" name="Straight Arrow Connector 170"/>
            <p:cNvCxnSpPr>
              <a:stCxn id="156" idx="2"/>
              <a:endCxn id="23559" idx="0"/>
            </p:cNvCxnSpPr>
            <p:nvPr/>
          </p:nvCxnSpPr>
          <p:spPr bwMode="auto">
            <a:xfrm flipH="1">
              <a:off x="16782510" y="4343400"/>
              <a:ext cx="1486438" cy="4744158"/>
            </a:xfrm>
            <a:prstGeom prst="straightConnector1">
              <a:avLst/>
            </a:prstGeom>
            <a:solidFill>
              <a:srgbClr val="000000"/>
            </a:solidFill>
            <a:ln w="28575" cap="flat" cmpd="sng" algn="ctr">
              <a:solidFill>
                <a:schemeClr val="accent3"/>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72" name="Rounded Rectangular Callout 171"/>
          <p:cNvSpPr/>
          <p:nvPr/>
        </p:nvSpPr>
        <p:spPr>
          <a:xfrm>
            <a:off x="7229475" y="4267200"/>
            <a:ext cx="15144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lost partitions recomputed on other workers</a:t>
            </a:r>
          </a:p>
        </p:txBody>
      </p:sp>
      <p:sp>
        <p:nvSpPr>
          <p:cNvPr id="23576" name="Rectangle 155"/>
          <p:cNvSpPr>
            <a:spLocks noChangeArrowheads="1"/>
          </p:cNvSpPr>
          <p:nvPr/>
        </p:nvSpPr>
        <p:spPr bwMode="auto">
          <a:xfrm>
            <a:off x="4429125" y="1485900"/>
            <a:ext cx="1028700" cy="59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p>
            <a:pPr algn="ctr"/>
            <a:r>
              <a:rPr lang="en-US">
                <a:solidFill>
                  <a:prstClr val="black"/>
                </a:solidFill>
                <a:latin typeface="Calibri" charset="0"/>
                <a:ea typeface="ヒラギノ角ゴ ProN W3"/>
                <a:cs typeface="Calibri" charset="0"/>
              </a:rPr>
              <a:t>tweets</a:t>
            </a:r>
          </a:p>
          <a:p>
            <a:pPr algn="ctr"/>
            <a:r>
              <a:rPr lang="en-US">
                <a:solidFill>
                  <a:prstClr val="black"/>
                </a:solidFill>
                <a:latin typeface="Calibri" charset="0"/>
                <a:ea typeface="ヒラギノ角ゴ ProN W3"/>
                <a:cs typeface="Calibri" charset="0"/>
              </a:rPr>
              <a:t>RDD</a:t>
            </a:r>
          </a:p>
        </p:txBody>
      </p:sp>
      <p:sp>
        <p:nvSpPr>
          <p:cNvPr id="23577" name="Rectangle 155"/>
          <p:cNvSpPr>
            <a:spLocks noChangeArrowheads="1"/>
          </p:cNvSpPr>
          <p:nvPr/>
        </p:nvSpPr>
        <p:spPr bwMode="auto">
          <a:xfrm>
            <a:off x="4457700" y="3886200"/>
            <a:ext cx="1028700" cy="59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p>
            <a:pPr algn="ctr"/>
            <a:r>
              <a:rPr lang="en-US">
                <a:solidFill>
                  <a:prstClr val="black"/>
                </a:solidFill>
                <a:latin typeface="Calibri" charset="0"/>
                <a:ea typeface="ヒラギノ角ゴ ProN W3"/>
                <a:cs typeface="Calibri" charset="0"/>
              </a:rPr>
              <a:t>hashTags</a:t>
            </a:r>
          </a:p>
          <a:p>
            <a:pPr algn="ctr"/>
            <a:r>
              <a:rPr lang="en-US">
                <a:solidFill>
                  <a:prstClr val="black"/>
                </a:solidFill>
                <a:latin typeface="Calibri" charset="0"/>
                <a:ea typeface="ヒラギノ角ゴ ProN W3"/>
                <a:cs typeface="Calibri" charset="0"/>
              </a:rPr>
              <a:t>RDD</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1158975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dissolve">
                                      <p:cBhvr>
                                        <p:cTn id="10" dur="500"/>
                                        <p:tgtEl>
                                          <p:spTgt spid="143"/>
                                        </p:tgtEl>
                                      </p:cBhvr>
                                    </p:animEffec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9" presetClass="exit" presetSubtype="0" fill="hold" nodeType="afterEffect">
                                  <p:stCondLst>
                                    <p:cond delay="0"/>
                                  </p:stCondLst>
                                  <p:childTnLst>
                                    <p:animEffect transition="out" filter="dissolve">
                                      <p:cBhvr>
                                        <p:cTn id="24" dur="1000"/>
                                        <p:tgtEl>
                                          <p:spTgt spid="6197"/>
                                        </p:tgtEl>
                                      </p:cBhvr>
                                    </p:animEffect>
                                    <p:set>
                                      <p:cBhvr>
                                        <p:cTn id="25" dur="1" fill="hold">
                                          <p:stCondLst>
                                            <p:cond delay="999"/>
                                          </p:stCondLst>
                                        </p:cTn>
                                        <p:tgtEl>
                                          <p:spTgt spid="6197"/>
                                        </p:tgtEl>
                                        <p:attrNameLst>
                                          <p:attrName>style.visibility</p:attrName>
                                        </p:attrNameLst>
                                      </p:cBhvr>
                                      <p:to>
                                        <p:strVal val="hidden"/>
                                      </p:to>
                                    </p:set>
                                  </p:childTnLst>
                                </p:cTn>
                              </p:par>
                            </p:childTnLst>
                          </p:cTn>
                        </p:par>
                        <p:par>
                          <p:cTn id="26" fill="hold" nodeType="afterGroup">
                            <p:stCondLst>
                              <p:cond delay="1000"/>
                            </p:stCondLst>
                            <p:childTnLst>
                              <p:par>
                                <p:cTn id="27" presetID="9" presetClass="exit" presetSubtype="0" fill="hold" grpId="0" nodeType="afterEffect">
                                  <p:stCondLst>
                                    <p:cond delay="0"/>
                                  </p:stCondLst>
                                  <p:childTnLst>
                                    <p:animEffect transition="out" filter="dissolve">
                                      <p:cBhvr>
                                        <p:cTn id="28" dur="500"/>
                                        <p:tgtEl>
                                          <p:spTgt spid="168"/>
                                        </p:tgtEl>
                                      </p:cBhvr>
                                    </p:animEffect>
                                    <p:set>
                                      <p:cBhvr>
                                        <p:cTn id="29" dur="1" fill="hold">
                                          <p:stCondLst>
                                            <p:cond delay="499"/>
                                          </p:stCondLst>
                                        </p:cTn>
                                        <p:tgtEl>
                                          <p:spTgt spid="168"/>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169"/>
                                        </p:tgtEl>
                                      </p:cBhvr>
                                    </p:animEffect>
                                    <p:set>
                                      <p:cBhvr>
                                        <p:cTn id="32" dur="1" fill="hold">
                                          <p:stCondLst>
                                            <p:cond delay="499"/>
                                          </p:stCondLst>
                                        </p:cTn>
                                        <p:tgtEl>
                                          <p:spTgt spid="16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72"/>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xit" presetSubtype="1" fill="hold" nodeType="afterEffect">
                                  <p:stCondLst>
                                    <p:cond delay="0"/>
                                  </p:stCondLst>
                                  <p:childTnLst>
                                    <p:animEffect transition="out" filter="wipe(up)">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par>
                          <p:cTn id="45" fill="hold" nodeType="afterGroup">
                            <p:stCondLst>
                              <p:cond delay="1000"/>
                            </p:stCondLst>
                            <p:childTnLst>
                              <p:par>
                                <p:cTn id="46" presetID="9"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dissolv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68" grpId="0" animBg="1"/>
      <p:bldP spid="169" grpId="0" animBg="1"/>
      <p:bldP spid="1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r>
              <a:rPr lang="en-US" dirty="0"/>
              <a:t>: </a:t>
            </a:r>
            <a:r>
              <a:rPr lang="en-US" dirty="0" smtClean="0"/>
              <a:t>Master</a:t>
            </a:r>
            <a:endParaRPr lang="en-US" dirty="0"/>
          </a:p>
        </p:txBody>
      </p:sp>
      <p:sp>
        <p:nvSpPr>
          <p:cNvPr id="3" name="Text Placeholder 2"/>
          <p:cNvSpPr>
            <a:spLocks noGrp="1"/>
          </p:cNvSpPr>
          <p:nvPr>
            <p:ph idx="1"/>
          </p:nvPr>
        </p:nvSpPr>
        <p:spPr/>
        <p:txBody>
          <a:bodyPr/>
          <a:lstStyle/>
          <a:p>
            <a:r>
              <a:rPr lang="en-US" dirty="0" smtClean="0"/>
              <a:t>Spark Master saves the state of the DStreams to a checkpoint file</a:t>
            </a:r>
          </a:p>
          <a:p>
            <a:pPr lvl="1"/>
            <a:r>
              <a:rPr lang="en-US" dirty="0" smtClean="0"/>
              <a:t>Checkpoint file are saved to HDFS periodically</a:t>
            </a:r>
            <a:endParaRPr lang="en-US" dirty="0"/>
          </a:p>
          <a:p>
            <a:r>
              <a:rPr lang="en-US" dirty="0" smtClean="0"/>
              <a:t>If master fails, it can be restarted using the checkpoint file</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50752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t>
            </a:r>
            <a:r>
              <a:rPr lang="en-US" dirty="0" smtClean="0"/>
              <a:t>Word Count</a:t>
            </a:r>
            <a:endParaRPr lang="en-US" dirty="0"/>
          </a:p>
        </p:txBody>
      </p:sp>
      <p:sp>
        <p:nvSpPr>
          <p:cNvPr id="3" name="Content Placeholder 2"/>
          <p:cNvSpPr>
            <a:spLocks noGrp="1"/>
          </p:cNvSpPr>
          <p:nvPr>
            <p:ph idx="1"/>
          </p:nvPr>
        </p:nvSpPr>
        <p:spPr/>
        <p:txBody>
          <a:bodyPr>
            <a:normAutofit/>
          </a:bodyPr>
          <a:lstStyle/>
          <a:p>
            <a:r>
              <a:rPr lang="en-US" dirty="0"/>
              <a:t>L</a:t>
            </a:r>
            <a:r>
              <a:rPr lang="en-US" dirty="0" smtClean="0"/>
              <a:t>et’s </a:t>
            </a:r>
            <a:r>
              <a:rPr lang="en-US" dirty="0"/>
              <a:t>take a quick look at what a </a:t>
            </a:r>
            <a:r>
              <a:rPr lang="en-US" dirty="0" smtClean="0"/>
              <a:t>streaming word count program </a:t>
            </a:r>
            <a:r>
              <a:rPr lang="en-US" dirty="0"/>
              <a:t>looks </a:t>
            </a:r>
            <a:r>
              <a:rPr lang="en-US" dirty="0" smtClean="0"/>
              <a:t>like </a:t>
            </a:r>
          </a:p>
          <a:p>
            <a:r>
              <a:rPr lang="en-US" dirty="0" smtClean="0"/>
              <a:t>Here  we </a:t>
            </a:r>
            <a:r>
              <a:rPr lang="en-US" dirty="0"/>
              <a:t>want to count the number of words in </a:t>
            </a:r>
            <a:r>
              <a:rPr lang="en-US" dirty="0" smtClean="0"/>
              <a:t>a stream of text </a:t>
            </a:r>
            <a:r>
              <a:rPr lang="en-US" dirty="0"/>
              <a:t>data received </a:t>
            </a:r>
            <a:r>
              <a:rPr lang="en-US" dirty="0" smtClean="0"/>
              <a:t>by listening </a:t>
            </a:r>
            <a:r>
              <a:rPr lang="en-US" dirty="0"/>
              <a:t>on a TCP </a:t>
            </a:r>
            <a:r>
              <a:rPr lang="en-US" dirty="0" smtClean="0"/>
              <a:t>socket…</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3964497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normAutofit lnSpcReduction="10000"/>
          </a:bodyPr>
          <a:lstStyle/>
          <a:p>
            <a:r>
              <a:rPr lang="en-US" dirty="0"/>
              <a:t>First, we import </a:t>
            </a:r>
            <a:r>
              <a:rPr lang="en-US" dirty="0" err="1"/>
              <a:t>StreamingContext</a:t>
            </a:r>
            <a:r>
              <a:rPr lang="en-US" dirty="0"/>
              <a:t>, which is the main entry point for all streaming </a:t>
            </a:r>
            <a:r>
              <a:rPr lang="en-US" dirty="0" smtClean="0"/>
              <a:t>functionality</a:t>
            </a:r>
          </a:p>
          <a:p>
            <a:r>
              <a:rPr lang="en-US" dirty="0" smtClean="0"/>
              <a:t>We </a:t>
            </a:r>
            <a:r>
              <a:rPr lang="en-US" dirty="0"/>
              <a:t>create a local </a:t>
            </a:r>
            <a:r>
              <a:rPr lang="en-US" dirty="0" err="1"/>
              <a:t>StreamingContext</a:t>
            </a:r>
            <a:r>
              <a:rPr lang="en-US" dirty="0"/>
              <a:t> with two execution threads, and batch interval of 1 </a:t>
            </a:r>
            <a:r>
              <a:rPr lang="en-US" dirty="0" smtClean="0"/>
              <a:t>second</a:t>
            </a:r>
            <a:endParaRPr lang="en-US" dirty="0"/>
          </a:p>
          <a:p>
            <a:endParaRPr lang="en-US" dirty="0"/>
          </a:p>
          <a:p>
            <a:pPr marL="0" indent="0">
              <a:buNone/>
            </a:pPr>
            <a:r>
              <a:rPr lang="en-US" dirty="0"/>
              <a:t>from </a:t>
            </a:r>
            <a:r>
              <a:rPr lang="en-US" dirty="0" err="1"/>
              <a:t>pyspark</a:t>
            </a:r>
            <a:r>
              <a:rPr lang="en-US" dirty="0"/>
              <a:t> import </a:t>
            </a:r>
            <a:r>
              <a:rPr lang="en-US" dirty="0" err="1"/>
              <a:t>SparkContext</a:t>
            </a:r>
            <a:endParaRPr lang="en-US" dirty="0"/>
          </a:p>
          <a:p>
            <a:pPr marL="0" indent="0">
              <a:buNone/>
            </a:pPr>
            <a:r>
              <a:rPr lang="en-US" dirty="0"/>
              <a:t>from </a:t>
            </a:r>
            <a:r>
              <a:rPr lang="en-US" dirty="0" err="1"/>
              <a:t>pyspark.streaming</a:t>
            </a:r>
            <a:r>
              <a:rPr lang="en-US" dirty="0"/>
              <a:t> import </a:t>
            </a:r>
            <a:r>
              <a:rPr lang="en-US" dirty="0" err="1"/>
              <a:t>StreamingContext</a:t>
            </a:r>
            <a:endParaRPr lang="en-US" dirty="0"/>
          </a:p>
          <a:p>
            <a:pPr marL="0" indent="0">
              <a:buNone/>
            </a:pPr>
            <a:endParaRPr lang="en-US" dirty="0"/>
          </a:p>
          <a:p>
            <a:pPr marL="0" indent="0">
              <a:buNone/>
            </a:pPr>
            <a:r>
              <a:rPr lang="en-US" dirty="0"/>
              <a:t># Create a local </a:t>
            </a:r>
            <a:r>
              <a:rPr lang="en-US" dirty="0" err="1"/>
              <a:t>StreamingContext</a:t>
            </a:r>
            <a:r>
              <a:rPr lang="en-US" dirty="0"/>
              <a:t> with two working thread </a:t>
            </a:r>
            <a:r>
              <a:rPr lang="en-US" dirty="0" smtClean="0"/>
              <a:t># and </a:t>
            </a:r>
            <a:r>
              <a:rPr lang="en-US" dirty="0"/>
              <a:t>batch interval of 1 second</a:t>
            </a:r>
          </a:p>
          <a:p>
            <a:pPr marL="0" indent="0">
              <a:buNone/>
            </a:pPr>
            <a:r>
              <a:rPr lang="en-US" dirty="0" err="1"/>
              <a:t>sc</a:t>
            </a:r>
            <a:r>
              <a:rPr lang="en-US" dirty="0"/>
              <a:t> = </a:t>
            </a:r>
            <a:r>
              <a:rPr lang="en-US" dirty="0" err="1"/>
              <a:t>SparkContext</a:t>
            </a:r>
            <a:r>
              <a:rPr lang="en-US" dirty="0"/>
              <a:t>("local[2]", "</a:t>
            </a:r>
            <a:r>
              <a:rPr lang="en-US" dirty="0" err="1"/>
              <a:t>NetworkWordCount</a:t>
            </a:r>
            <a:r>
              <a:rPr lang="en-US" dirty="0"/>
              <a:t>")</a:t>
            </a:r>
          </a:p>
          <a:p>
            <a:pPr marL="0" indent="0">
              <a:buNone/>
            </a:pPr>
            <a:r>
              <a:rPr lang="en-US" dirty="0" err="1"/>
              <a:t>ssc</a:t>
            </a:r>
            <a:r>
              <a:rPr lang="en-US" dirty="0"/>
              <a:t> = </a:t>
            </a:r>
            <a:r>
              <a:rPr lang="en-US" dirty="0" err="1"/>
              <a:t>StreamingContext</a:t>
            </a:r>
            <a:r>
              <a:rPr lang="en-US" dirty="0"/>
              <a:t>(</a:t>
            </a:r>
            <a:r>
              <a:rPr lang="en-US" dirty="0" err="1"/>
              <a:t>sc</a:t>
            </a:r>
            <a:r>
              <a:rPr lang="en-US" dirty="0"/>
              <a:t>, 1)</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34190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lstStyle/>
          <a:p>
            <a:r>
              <a:rPr lang="en-US" dirty="0"/>
              <a:t>Using this context, we can create a </a:t>
            </a:r>
            <a:r>
              <a:rPr lang="en-US" dirty="0" err="1"/>
              <a:t>DStream</a:t>
            </a:r>
            <a:r>
              <a:rPr lang="en-US" dirty="0"/>
              <a:t> that represents streaming data from a TCP </a:t>
            </a:r>
            <a:r>
              <a:rPr lang="en-US" dirty="0" smtClean="0"/>
              <a:t>source…</a:t>
            </a:r>
          </a:p>
          <a:p>
            <a:r>
              <a:rPr lang="en-US" dirty="0"/>
              <a:t>S</a:t>
            </a:r>
            <a:r>
              <a:rPr lang="en-US" dirty="0" smtClean="0"/>
              <a:t>pecified </a:t>
            </a:r>
            <a:r>
              <a:rPr lang="en-US" dirty="0"/>
              <a:t>as hostname (e.g. localhost) and port (e.g. 9999</a:t>
            </a:r>
            <a:r>
              <a:rPr lang="en-US" dirty="0" smtClean="0"/>
              <a:t>)</a:t>
            </a:r>
            <a:endParaRPr lang="en-US" dirty="0"/>
          </a:p>
          <a:p>
            <a:pPr marL="0" indent="0">
              <a:buNone/>
            </a:pPr>
            <a:endParaRPr lang="en-US" dirty="0"/>
          </a:p>
          <a:p>
            <a:pPr marL="0" indent="0">
              <a:buNone/>
            </a:pPr>
            <a:r>
              <a:rPr lang="en-US" dirty="0"/>
              <a:t># Create a </a:t>
            </a:r>
            <a:r>
              <a:rPr lang="en-US" dirty="0" err="1"/>
              <a:t>DStream</a:t>
            </a:r>
            <a:r>
              <a:rPr lang="en-US" dirty="0"/>
              <a:t> that will connect to </a:t>
            </a:r>
            <a:r>
              <a:rPr lang="en-US" dirty="0" err="1"/>
              <a:t>hostname:port</a:t>
            </a:r>
            <a:r>
              <a:rPr lang="en-US" dirty="0"/>
              <a:t>, like </a:t>
            </a:r>
            <a:r>
              <a:rPr lang="en-US" dirty="0" smtClean="0"/>
              <a:t># localhost:9999</a:t>
            </a:r>
            <a:endParaRPr lang="en-US" dirty="0"/>
          </a:p>
          <a:p>
            <a:pPr marL="0" indent="0">
              <a:buNone/>
            </a:pPr>
            <a:r>
              <a:rPr lang="en-US" dirty="0"/>
              <a:t>lines = </a:t>
            </a:r>
            <a:r>
              <a:rPr lang="en-US" dirty="0" err="1"/>
              <a:t>ssc.socketTextStream</a:t>
            </a:r>
            <a:r>
              <a:rPr lang="en-US" dirty="0"/>
              <a:t>("localhost", 9999)</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7378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17"/>
          <p:cNvSpPr/>
          <p:nvPr/>
        </p:nvSpPr>
        <p:spPr>
          <a:xfrm>
            <a:off x="4378325" y="5257800"/>
            <a:ext cx="4397375" cy="1524000"/>
          </a:xfrm>
          <a:prstGeom prst="rect">
            <a:avLst/>
          </a:prstGeom>
          <a:gradFill>
            <a:gsLst>
              <a:gs pos="0">
                <a:srgbClr val="76CDDD">
                  <a:alpha val="25882"/>
                </a:srgbClr>
              </a:gs>
              <a:gs pos="34000">
                <a:srgbClr val="76CDDD">
                  <a:alpha val="25882"/>
                </a:srgbClr>
              </a:gs>
              <a:gs pos="100000">
                <a:srgbClr val="FFFFFF">
                  <a:alpha val="0"/>
                </a:srgbClr>
              </a:gs>
            </a:gsLst>
            <a:path path="circle">
              <a:fillToRect r="100000" b="100000"/>
            </a:path>
            <a:tileRect l="-100000" t="-100000"/>
          </a:gradFill>
          <a:ln w="12700" cap="flat">
            <a:solidFill>
              <a:srgbClr val="A5A5A5">
                <a:alpha val="29803"/>
              </a:srgbClr>
            </a:solidFill>
            <a:prstDash val="solid"/>
            <a:round/>
            <a:headEnd type="none" w="med" len="med"/>
            <a:tailEnd type="none" w="med" len="med"/>
          </a:ln>
        </p:spPr>
        <p:txBody>
          <a:bodyPr lIns="121879" tIns="60923" rIns="121879" bIns="60923" anchor="ctr" anchorCtr="0">
            <a:noAutofit/>
          </a:bodyPr>
          <a:lstStyle/>
          <a:p>
            <a:pPr algn="ctr"/>
            <a:endParaRPr sz="2400">
              <a:solidFill>
                <a:schemeClr val="lt1"/>
              </a:solidFill>
              <a:latin typeface="Calibri"/>
              <a:ea typeface="Calibri"/>
              <a:cs typeface="Calibri"/>
              <a:sym typeface="Calibri"/>
            </a:endParaRPr>
          </a:p>
        </p:txBody>
      </p:sp>
      <p:sp>
        <p:nvSpPr>
          <p:cNvPr id="4" name="Title 3"/>
          <p:cNvSpPr>
            <a:spLocks noGrp="1"/>
          </p:cNvSpPr>
          <p:nvPr>
            <p:ph type="title"/>
          </p:nvPr>
        </p:nvSpPr>
        <p:spPr/>
        <p:txBody>
          <a:bodyPr/>
          <a:lstStyle/>
          <a:p>
            <a:r>
              <a:rPr lang="en-US" dirty="0" smtClean="0"/>
              <a:t>From Volume and Variety to Velocity</a:t>
            </a:r>
            <a:endParaRPr lang="en-US" dirty="0"/>
          </a:p>
        </p:txBody>
      </p:sp>
      <p:sp>
        <p:nvSpPr>
          <p:cNvPr id="5" name="Shape 216"/>
          <p:cNvSpPr/>
          <p:nvPr/>
        </p:nvSpPr>
        <p:spPr>
          <a:xfrm>
            <a:off x="305522" y="5253570"/>
            <a:ext cx="4072904" cy="1151465"/>
          </a:xfrm>
          <a:prstGeom prst="rect">
            <a:avLst/>
          </a:prstGeom>
          <a:gradFill>
            <a:gsLst>
              <a:gs pos="0">
                <a:srgbClr val="76CDDD">
                  <a:alpha val="25882"/>
                </a:srgbClr>
              </a:gs>
              <a:gs pos="34000">
                <a:srgbClr val="76CDDD">
                  <a:alpha val="25882"/>
                </a:srgbClr>
              </a:gs>
              <a:gs pos="100000">
                <a:srgbClr val="FFFFFF">
                  <a:alpha val="0"/>
                </a:srgbClr>
              </a:gs>
            </a:gsLst>
            <a:path path="circle">
              <a:fillToRect r="100000" b="100000"/>
            </a:path>
            <a:tileRect l="-100000" t="-100000"/>
          </a:gradFill>
          <a:ln w="12700" cap="flat">
            <a:solidFill>
              <a:srgbClr val="A5A5A5">
                <a:alpha val="29803"/>
              </a:srgbClr>
            </a:solidFill>
            <a:prstDash val="solid"/>
            <a:round/>
            <a:headEnd type="none" w="med" len="med"/>
            <a:tailEnd type="none" w="med" len="med"/>
          </a:ln>
        </p:spPr>
        <p:txBody>
          <a:bodyPr lIns="121879" tIns="60923" rIns="121879" bIns="60923" anchor="ctr" anchorCtr="0">
            <a:noAutofit/>
          </a:bodyPr>
          <a:lstStyle/>
          <a:p>
            <a:pPr algn="ctr"/>
            <a:endParaRPr sz="2400">
              <a:solidFill>
                <a:schemeClr val="lt1"/>
              </a:solidFill>
              <a:latin typeface="Calibri"/>
              <a:ea typeface="Calibri"/>
              <a:cs typeface="Calibri"/>
              <a:sym typeface="Calibri"/>
            </a:endParaRPr>
          </a:p>
        </p:txBody>
      </p:sp>
      <p:sp>
        <p:nvSpPr>
          <p:cNvPr id="6" name="Shape 218"/>
          <p:cNvSpPr/>
          <p:nvPr/>
        </p:nvSpPr>
        <p:spPr>
          <a:xfrm>
            <a:off x="4369001" y="4936069"/>
            <a:ext cx="4400399" cy="601199"/>
          </a:xfrm>
          <a:prstGeom prst="roundRect">
            <a:avLst>
              <a:gd name="adj" fmla="val 16667"/>
            </a:avLst>
          </a:prstGeom>
          <a:solidFill>
            <a:schemeClr val="accent1"/>
          </a:solidFill>
          <a:ln w="25400" cap="flat">
            <a:solidFill>
              <a:srgbClr val="217993"/>
            </a:solidFill>
            <a:prstDash val="solid"/>
            <a:round/>
            <a:headEnd type="none" w="med" len="med"/>
            <a:tailEnd type="none" w="med" len="med"/>
          </a:ln>
        </p:spPr>
        <p:txBody>
          <a:bodyPr lIns="121879" tIns="60923" rIns="121879" bIns="60923" anchor="ctr" anchorCtr="0">
            <a:noAutofit/>
          </a:bodyPr>
          <a:lstStyle/>
          <a:p>
            <a:pPr algn="ctr">
              <a:buSzPct val="25000"/>
            </a:pPr>
            <a:r>
              <a:rPr lang="en-US" sz="3200" b="1">
                <a:solidFill>
                  <a:schemeClr val="tx1">
                    <a:lumMod val="75000"/>
                    <a:lumOff val="25000"/>
                  </a:schemeClr>
                </a:solidFill>
                <a:latin typeface="Calibri"/>
                <a:ea typeface="Calibri"/>
                <a:cs typeface="Calibri"/>
                <a:sym typeface="Calibri"/>
              </a:rPr>
              <a:t>Present</a:t>
            </a:r>
          </a:p>
        </p:txBody>
      </p:sp>
      <p:sp>
        <p:nvSpPr>
          <p:cNvPr id="7" name="Shape 219"/>
          <p:cNvSpPr txBox="1"/>
          <p:nvPr/>
        </p:nvSpPr>
        <p:spPr>
          <a:xfrm>
            <a:off x="4381501" y="5588067"/>
            <a:ext cx="4114800" cy="1155200"/>
          </a:xfrm>
          <a:prstGeom prst="rect">
            <a:avLst/>
          </a:prstGeom>
          <a:noFill/>
          <a:ln>
            <a:noFill/>
          </a:ln>
        </p:spPr>
        <p:txBody>
          <a:bodyPr lIns="121879" tIns="60923" rIns="121879" bIns="60923" anchor="t" anchorCtr="0">
            <a:noAutofit/>
          </a:bodyPr>
          <a:lstStyle/>
          <a:p>
            <a:pPr>
              <a:buSzPct val="25000"/>
            </a:pPr>
            <a:r>
              <a:rPr lang="en-US" sz="2100" b="1" dirty="0">
                <a:solidFill>
                  <a:srgbClr val="404040"/>
                </a:solidFill>
                <a:latin typeface="Calibri"/>
                <a:ea typeface="Calibri"/>
                <a:cs typeface="Calibri"/>
                <a:sym typeface="Calibri"/>
              </a:rPr>
              <a:t>Batch + </a:t>
            </a:r>
            <a:r>
              <a:rPr lang="en-US" sz="2100" b="1" dirty="0">
                <a:solidFill>
                  <a:schemeClr val="accent5"/>
                </a:solidFill>
                <a:latin typeface="Calibri"/>
                <a:ea typeface="Calibri"/>
                <a:cs typeface="Calibri"/>
                <a:sym typeface="Calibri"/>
              </a:rPr>
              <a:t>Stream</a:t>
            </a:r>
            <a:r>
              <a:rPr lang="en-US" sz="2100" b="1" dirty="0">
                <a:solidFill>
                  <a:srgbClr val="404040"/>
                </a:solidFill>
                <a:latin typeface="Calibri"/>
                <a:ea typeface="Calibri"/>
                <a:cs typeface="Calibri"/>
                <a:sym typeface="Calibri"/>
              </a:rPr>
              <a:t> Processing</a:t>
            </a:r>
          </a:p>
          <a:p>
            <a:endParaRPr sz="2100" b="1" dirty="0">
              <a:solidFill>
                <a:srgbClr val="404040"/>
              </a:solidFill>
              <a:latin typeface="Calibri"/>
              <a:ea typeface="Calibri"/>
              <a:cs typeface="Calibri"/>
              <a:sym typeface="Calibri"/>
            </a:endParaRPr>
          </a:p>
          <a:p>
            <a:pPr>
              <a:buSzPct val="25000"/>
            </a:pPr>
            <a:r>
              <a:rPr lang="en-US" sz="2100" b="1" dirty="0">
                <a:solidFill>
                  <a:srgbClr val="404040"/>
                </a:solidFill>
                <a:latin typeface="Calibri"/>
                <a:ea typeface="Calibri"/>
                <a:cs typeface="Calibri"/>
                <a:sym typeface="Calibri"/>
              </a:rPr>
              <a:t>Time to Insight of </a:t>
            </a:r>
            <a:r>
              <a:rPr lang="en-US" sz="2100" b="1" dirty="0">
                <a:solidFill>
                  <a:srgbClr val="F68C2A"/>
                </a:solidFill>
                <a:latin typeface="Calibri"/>
                <a:ea typeface="Calibri"/>
                <a:cs typeface="Calibri"/>
                <a:sym typeface="Calibri"/>
              </a:rPr>
              <a:t>Seconds</a:t>
            </a:r>
          </a:p>
          <a:p>
            <a:endParaRPr sz="2100" dirty="0">
              <a:solidFill>
                <a:srgbClr val="404040"/>
              </a:solidFill>
              <a:latin typeface="Calibri"/>
              <a:ea typeface="Calibri"/>
              <a:cs typeface="Calibri"/>
              <a:sym typeface="Calibri"/>
            </a:endParaRPr>
          </a:p>
          <a:p>
            <a:endParaRPr sz="2100" dirty="0">
              <a:solidFill>
                <a:srgbClr val="404040"/>
              </a:solidFill>
              <a:latin typeface="Calibri"/>
              <a:ea typeface="Calibri"/>
              <a:cs typeface="Calibri"/>
              <a:sym typeface="Calibri"/>
            </a:endParaRPr>
          </a:p>
        </p:txBody>
      </p:sp>
      <p:sp>
        <p:nvSpPr>
          <p:cNvPr id="8" name="Shape 221"/>
          <p:cNvSpPr/>
          <p:nvPr/>
        </p:nvSpPr>
        <p:spPr>
          <a:xfrm>
            <a:off x="476251" y="2213935"/>
            <a:ext cx="3873600" cy="1007533"/>
          </a:xfrm>
          <a:prstGeom prst="rect">
            <a:avLst/>
          </a:prstGeom>
          <a:gradFill>
            <a:gsLst>
              <a:gs pos="0">
                <a:srgbClr val="76CDDD">
                  <a:alpha val="25882"/>
                </a:srgbClr>
              </a:gs>
              <a:gs pos="34000">
                <a:srgbClr val="76CDDD">
                  <a:alpha val="25882"/>
                </a:srgbClr>
              </a:gs>
              <a:gs pos="100000">
                <a:srgbClr val="FFFFFF">
                  <a:alpha val="0"/>
                </a:srgbClr>
              </a:gs>
            </a:gsLst>
            <a:path path="circle">
              <a:fillToRect r="100000" b="100000"/>
            </a:path>
            <a:tileRect l="-100000" t="-100000"/>
          </a:gradFill>
          <a:ln w="12700" cap="flat">
            <a:solidFill>
              <a:srgbClr val="A5A5A5">
                <a:alpha val="29803"/>
              </a:srgbClr>
            </a:solidFill>
            <a:prstDash val="solid"/>
            <a:round/>
            <a:headEnd type="none" w="med" len="med"/>
            <a:tailEnd type="none" w="med" len="med"/>
          </a:ln>
        </p:spPr>
        <p:txBody>
          <a:bodyPr lIns="121879" tIns="60923" rIns="121879" bIns="60923" anchor="ctr" anchorCtr="0">
            <a:noAutofit/>
          </a:bodyPr>
          <a:lstStyle/>
          <a:p>
            <a:pPr algn="ctr"/>
            <a:endParaRPr sz="2400">
              <a:solidFill>
                <a:schemeClr val="lt1"/>
              </a:solidFill>
              <a:latin typeface="Calibri"/>
              <a:ea typeface="Calibri"/>
              <a:cs typeface="Calibri"/>
              <a:sym typeface="Calibri"/>
            </a:endParaRPr>
          </a:p>
        </p:txBody>
      </p:sp>
      <p:sp>
        <p:nvSpPr>
          <p:cNvPr id="9" name="Shape 223"/>
          <p:cNvSpPr txBox="1"/>
          <p:nvPr/>
        </p:nvSpPr>
        <p:spPr>
          <a:xfrm>
            <a:off x="304801" y="2048835"/>
            <a:ext cx="3845000" cy="1189567"/>
          </a:xfrm>
          <a:prstGeom prst="rect">
            <a:avLst/>
          </a:prstGeom>
          <a:noFill/>
          <a:ln>
            <a:noFill/>
          </a:ln>
        </p:spPr>
        <p:txBody>
          <a:bodyPr lIns="121879" tIns="60923" rIns="121879" bIns="60923" anchor="t" anchorCtr="0">
            <a:noAutofit/>
          </a:bodyPr>
          <a:lstStyle/>
          <a:p>
            <a:endParaRPr sz="2100" b="1" u="sng" dirty="0">
              <a:solidFill>
                <a:schemeClr val="tx1">
                  <a:lumMod val="75000"/>
                  <a:lumOff val="25000"/>
                </a:schemeClr>
              </a:solidFill>
              <a:latin typeface="Calibri"/>
              <a:ea typeface="Calibri"/>
              <a:cs typeface="Calibri"/>
              <a:sym typeface="Calibri"/>
            </a:endParaRPr>
          </a:p>
          <a:p>
            <a:endParaRPr sz="2100" b="1" dirty="0">
              <a:solidFill>
                <a:schemeClr val="tx1">
                  <a:lumMod val="75000"/>
                  <a:lumOff val="25000"/>
                </a:schemeClr>
              </a:solidFill>
              <a:latin typeface="Calibri"/>
              <a:ea typeface="Calibri"/>
              <a:cs typeface="Calibri"/>
              <a:sym typeface="Calibri"/>
            </a:endParaRPr>
          </a:p>
          <a:p>
            <a:pPr>
              <a:buSzPct val="25000"/>
            </a:pPr>
            <a:r>
              <a:rPr lang="en-US" sz="2100" b="1" dirty="0">
                <a:solidFill>
                  <a:schemeClr val="tx1">
                    <a:lumMod val="75000"/>
                    <a:lumOff val="25000"/>
                  </a:schemeClr>
                </a:solidFill>
                <a:latin typeface="Calibri"/>
                <a:ea typeface="Calibri"/>
                <a:cs typeface="Calibri"/>
                <a:sym typeface="Calibri"/>
              </a:rPr>
              <a:t>Big-Data = Volume + Variety</a:t>
            </a:r>
          </a:p>
          <a:p>
            <a:pPr marL="380933" indent="-228560">
              <a:buClr>
                <a:schemeClr val="dk1"/>
              </a:buClr>
            </a:pPr>
            <a:endParaRPr sz="2100" b="1" dirty="0">
              <a:solidFill>
                <a:schemeClr val="tx1">
                  <a:lumMod val="75000"/>
                  <a:lumOff val="25000"/>
                </a:schemeClr>
              </a:solidFill>
              <a:latin typeface="Calibri"/>
              <a:ea typeface="Calibri"/>
              <a:cs typeface="Calibri"/>
              <a:sym typeface="Calibri"/>
            </a:endParaRPr>
          </a:p>
          <a:p>
            <a:endParaRPr sz="2100" dirty="0">
              <a:solidFill>
                <a:schemeClr val="tx1">
                  <a:lumMod val="75000"/>
                  <a:lumOff val="25000"/>
                </a:schemeClr>
              </a:solidFill>
              <a:latin typeface="Calibri"/>
              <a:ea typeface="Calibri"/>
              <a:cs typeface="Calibri"/>
              <a:sym typeface="Calibri"/>
            </a:endParaRPr>
          </a:p>
          <a:p>
            <a:endParaRPr sz="2100" dirty="0">
              <a:solidFill>
                <a:schemeClr val="tx1">
                  <a:lumMod val="75000"/>
                  <a:lumOff val="25000"/>
                </a:schemeClr>
              </a:solidFill>
              <a:latin typeface="Calibri"/>
              <a:ea typeface="Calibri"/>
              <a:cs typeface="Calibri"/>
              <a:sym typeface="Calibri"/>
            </a:endParaRPr>
          </a:p>
        </p:txBody>
      </p:sp>
      <p:sp>
        <p:nvSpPr>
          <p:cNvPr id="10" name="Shape 224"/>
          <p:cNvSpPr/>
          <p:nvPr/>
        </p:nvSpPr>
        <p:spPr>
          <a:xfrm>
            <a:off x="4378326" y="2709234"/>
            <a:ext cx="4324499" cy="1155200"/>
          </a:xfrm>
          <a:prstGeom prst="rect">
            <a:avLst/>
          </a:prstGeom>
          <a:gradFill>
            <a:gsLst>
              <a:gs pos="0">
                <a:srgbClr val="76CDDD">
                  <a:alpha val="25882"/>
                </a:srgbClr>
              </a:gs>
              <a:gs pos="34000">
                <a:srgbClr val="76CDDD">
                  <a:alpha val="25882"/>
                </a:srgbClr>
              </a:gs>
              <a:gs pos="100000">
                <a:srgbClr val="FFFFFF">
                  <a:alpha val="0"/>
                </a:srgbClr>
              </a:gs>
            </a:gsLst>
            <a:path path="circle">
              <a:fillToRect r="100000" b="100000"/>
            </a:path>
            <a:tileRect l="-100000" t="-100000"/>
          </a:gradFill>
          <a:ln w="12700" cap="flat">
            <a:solidFill>
              <a:srgbClr val="A5A5A5">
                <a:alpha val="29803"/>
              </a:srgbClr>
            </a:solidFill>
            <a:prstDash val="solid"/>
            <a:round/>
            <a:headEnd type="none" w="med" len="med"/>
            <a:tailEnd type="none" w="med" len="med"/>
          </a:ln>
        </p:spPr>
        <p:txBody>
          <a:bodyPr lIns="121879" tIns="60923" rIns="121879" bIns="60923" anchor="ctr" anchorCtr="0">
            <a:noAutofit/>
          </a:bodyPr>
          <a:lstStyle/>
          <a:p>
            <a:pPr algn="ctr"/>
            <a:endParaRPr sz="2400">
              <a:solidFill>
                <a:schemeClr val="lt1"/>
              </a:solidFill>
              <a:latin typeface="Calibri"/>
              <a:ea typeface="Calibri"/>
              <a:cs typeface="Calibri"/>
              <a:sym typeface="Calibri"/>
            </a:endParaRPr>
          </a:p>
        </p:txBody>
      </p:sp>
      <p:sp>
        <p:nvSpPr>
          <p:cNvPr id="11" name="Shape 225"/>
          <p:cNvSpPr txBox="1"/>
          <p:nvPr/>
        </p:nvSpPr>
        <p:spPr>
          <a:xfrm>
            <a:off x="4419601" y="3162201"/>
            <a:ext cx="4032299" cy="876399"/>
          </a:xfrm>
          <a:prstGeom prst="rect">
            <a:avLst/>
          </a:prstGeom>
          <a:noFill/>
          <a:ln>
            <a:noFill/>
          </a:ln>
        </p:spPr>
        <p:txBody>
          <a:bodyPr lIns="121879" tIns="60923" rIns="121879" bIns="60923" anchor="t" anchorCtr="0">
            <a:noAutofit/>
          </a:bodyPr>
          <a:lstStyle/>
          <a:p>
            <a:pPr>
              <a:buSzPct val="25000"/>
            </a:pPr>
            <a:r>
              <a:rPr lang="en-US" sz="2100" b="1" dirty="0">
                <a:solidFill>
                  <a:schemeClr val="tx1">
                    <a:lumMod val="75000"/>
                    <a:lumOff val="25000"/>
                  </a:schemeClr>
                </a:solidFill>
                <a:latin typeface="Calibri"/>
                <a:ea typeface="Calibri"/>
                <a:cs typeface="Calibri"/>
                <a:sym typeface="Calibri"/>
              </a:rPr>
              <a:t>Big-Data = Volume + Variety + </a:t>
            </a:r>
            <a:r>
              <a:rPr lang="en-US" sz="2100" b="1" dirty="0">
                <a:solidFill>
                  <a:schemeClr val="accent5"/>
                </a:solidFill>
                <a:latin typeface="Calibri"/>
                <a:ea typeface="Calibri"/>
                <a:cs typeface="Calibri"/>
                <a:sym typeface="Calibri"/>
              </a:rPr>
              <a:t>Velocity</a:t>
            </a:r>
          </a:p>
          <a:p>
            <a:endParaRPr sz="2100" dirty="0">
              <a:solidFill>
                <a:schemeClr val="tx1">
                  <a:lumMod val="75000"/>
                  <a:lumOff val="25000"/>
                </a:schemeClr>
              </a:solidFill>
              <a:latin typeface="Calibri"/>
              <a:ea typeface="Calibri"/>
              <a:cs typeface="Calibri"/>
              <a:sym typeface="Calibri"/>
            </a:endParaRPr>
          </a:p>
          <a:p>
            <a:endParaRPr sz="2100" dirty="0">
              <a:solidFill>
                <a:schemeClr val="tx1">
                  <a:lumMod val="75000"/>
                  <a:lumOff val="25000"/>
                </a:schemeClr>
              </a:solidFill>
              <a:latin typeface="Calibri"/>
              <a:ea typeface="Calibri"/>
              <a:cs typeface="Calibri"/>
              <a:sym typeface="Calibri"/>
            </a:endParaRPr>
          </a:p>
        </p:txBody>
      </p:sp>
      <p:sp>
        <p:nvSpPr>
          <p:cNvPr id="12" name="Shape 226"/>
          <p:cNvSpPr/>
          <p:nvPr/>
        </p:nvSpPr>
        <p:spPr>
          <a:xfrm>
            <a:off x="476250" y="2010734"/>
            <a:ext cx="3905400" cy="614000"/>
          </a:xfrm>
          <a:prstGeom prst="roundRect">
            <a:avLst>
              <a:gd name="adj" fmla="val 16667"/>
            </a:avLst>
          </a:prstGeom>
          <a:solidFill>
            <a:schemeClr val="accent1"/>
          </a:solidFill>
          <a:ln w="25400" cap="flat">
            <a:solidFill>
              <a:srgbClr val="217993"/>
            </a:solidFill>
            <a:prstDash val="solid"/>
            <a:round/>
            <a:headEnd type="none" w="med" len="med"/>
            <a:tailEnd type="none" w="med" len="med"/>
          </a:ln>
        </p:spPr>
        <p:txBody>
          <a:bodyPr lIns="121879" tIns="60923" rIns="121879" bIns="60923" anchor="ctr" anchorCtr="0">
            <a:noAutofit/>
          </a:bodyPr>
          <a:lstStyle/>
          <a:p>
            <a:pPr algn="ctr">
              <a:buSzPct val="25000"/>
            </a:pPr>
            <a:r>
              <a:rPr lang="en-US" sz="3200" b="1">
                <a:solidFill>
                  <a:schemeClr val="tx1">
                    <a:lumMod val="75000"/>
                    <a:lumOff val="25000"/>
                  </a:schemeClr>
                </a:solidFill>
                <a:latin typeface="Calibri"/>
                <a:ea typeface="Calibri"/>
                <a:cs typeface="Calibri"/>
                <a:sym typeface="Calibri"/>
              </a:rPr>
              <a:t>Past</a:t>
            </a:r>
          </a:p>
        </p:txBody>
      </p:sp>
      <p:sp>
        <p:nvSpPr>
          <p:cNvPr id="13" name="Shape 227"/>
          <p:cNvSpPr/>
          <p:nvPr/>
        </p:nvSpPr>
        <p:spPr>
          <a:xfrm>
            <a:off x="4356150" y="2409135"/>
            <a:ext cx="4324200" cy="601199"/>
          </a:xfrm>
          <a:prstGeom prst="roundRect">
            <a:avLst>
              <a:gd name="adj" fmla="val 16667"/>
            </a:avLst>
          </a:prstGeom>
          <a:solidFill>
            <a:schemeClr val="accent1"/>
          </a:solidFill>
          <a:ln w="25400" cap="flat">
            <a:solidFill>
              <a:srgbClr val="217993"/>
            </a:solidFill>
            <a:prstDash val="solid"/>
            <a:round/>
            <a:headEnd type="none" w="med" len="med"/>
            <a:tailEnd type="none" w="med" len="med"/>
          </a:ln>
        </p:spPr>
        <p:txBody>
          <a:bodyPr lIns="121879" tIns="60923" rIns="121879" bIns="60923" anchor="ctr" anchorCtr="0">
            <a:noAutofit/>
          </a:bodyPr>
          <a:lstStyle/>
          <a:p>
            <a:pPr algn="ctr">
              <a:buSzPct val="25000"/>
            </a:pPr>
            <a:r>
              <a:rPr lang="en-US" sz="3200" b="1">
                <a:solidFill>
                  <a:schemeClr val="tx1">
                    <a:lumMod val="75000"/>
                    <a:lumOff val="25000"/>
                  </a:schemeClr>
                </a:solidFill>
                <a:latin typeface="Calibri"/>
                <a:ea typeface="Calibri"/>
                <a:cs typeface="Calibri"/>
                <a:sym typeface="Calibri"/>
              </a:rPr>
              <a:t>Present</a:t>
            </a:r>
          </a:p>
        </p:txBody>
      </p:sp>
      <p:sp>
        <p:nvSpPr>
          <p:cNvPr id="14" name="Shape 228"/>
          <p:cNvSpPr txBox="1"/>
          <p:nvPr/>
        </p:nvSpPr>
        <p:spPr>
          <a:xfrm>
            <a:off x="476251" y="3941234"/>
            <a:ext cx="6270599" cy="697600"/>
          </a:xfrm>
          <a:prstGeom prst="rect">
            <a:avLst/>
          </a:prstGeom>
          <a:noFill/>
          <a:ln>
            <a:noFill/>
          </a:ln>
        </p:spPr>
        <p:txBody>
          <a:bodyPr lIns="121879" tIns="60923" rIns="121879" bIns="60923" anchor="t" anchorCtr="0">
            <a:noAutofit/>
          </a:bodyPr>
          <a:lstStyle/>
          <a:p>
            <a:pPr>
              <a:buSzPct val="25000"/>
            </a:pPr>
            <a:r>
              <a:rPr lang="en-US" sz="3700" dirty="0">
                <a:solidFill>
                  <a:srgbClr val="F68C2A"/>
                </a:solidFill>
                <a:latin typeface="Calibri"/>
                <a:ea typeface="Calibri"/>
                <a:cs typeface="Calibri"/>
                <a:sym typeface="Calibri"/>
              </a:rPr>
              <a:t>Hadoop Ecosystem evolves as well…</a:t>
            </a:r>
          </a:p>
        </p:txBody>
      </p:sp>
      <p:sp>
        <p:nvSpPr>
          <p:cNvPr id="16" name="Shape 230"/>
          <p:cNvSpPr/>
          <p:nvPr/>
        </p:nvSpPr>
        <p:spPr>
          <a:xfrm>
            <a:off x="306340" y="4665134"/>
            <a:ext cx="4056185" cy="614000"/>
          </a:xfrm>
          <a:prstGeom prst="roundRect">
            <a:avLst>
              <a:gd name="adj" fmla="val 16667"/>
            </a:avLst>
          </a:prstGeom>
          <a:solidFill>
            <a:schemeClr val="accent1"/>
          </a:solidFill>
          <a:ln w="25400" cap="flat">
            <a:solidFill>
              <a:srgbClr val="217993"/>
            </a:solidFill>
            <a:prstDash val="solid"/>
            <a:round/>
            <a:headEnd type="none" w="med" len="med"/>
            <a:tailEnd type="none" w="med" len="med"/>
          </a:ln>
        </p:spPr>
        <p:txBody>
          <a:bodyPr lIns="121879" tIns="60923" rIns="121879" bIns="60923" anchor="ctr" anchorCtr="0">
            <a:noAutofit/>
          </a:bodyPr>
          <a:lstStyle/>
          <a:p>
            <a:pPr algn="ctr">
              <a:buSzPct val="25000"/>
            </a:pPr>
            <a:r>
              <a:rPr lang="en-US" sz="3200" b="1">
                <a:solidFill>
                  <a:schemeClr val="tx1">
                    <a:lumMod val="75000"/>
                    <a:lumOff val="25000"/>
                  </a:schemeClr>
                </a:solidFill>
                <a:latin typeface="Calibri"/>
                <a:ea typeface="Calibri"/>
                <a:cs typeface="Calibri"/>
                <a:sym typeface="Calibri"/>
              </a:rPr>
              <a:t>Past</a:t>
            </a:r>
          </a:p>
        </p:txBody>
      </p:sp>
      <p:sp>
        <p:nvSpPr>
          <p:cNvPr id="18" name="Shape 232"/>
          <p:cNvSpPr txBox="1"/>
          <p:nvPr/>
        </p:nvSpPr>
        <p:spPr>
          <a:xfrm>
            <a:off x="476263" y="1283600"/>
            <a:ext cx="6270599" cy="697600"/>
          </a:xfrm>
          <a:prstGeom prst="rect">
            <a:avLst/>
          </a:prstGeom>
          <a:noFill/>
          <a:ln>
            <a:noFill/>
          </a:ln>
        </p:spPr>
        <p:txBody>
          <a:bodyPr lIns="121879" tIns="60923" rIns="121879" bIns="60923" anchor="t" anchorCtr="0">
            <a:noAutofit/>
          </a:bodyPr>
          <a:lstStyle/>
          <a:p>
            <a:pPr>
              <a:buSzPct val="25000"/>
            </a:pPr>
            <a:r>
              <a:rPr lang="en-US" sz="3700" dirty="0">
                <a:solidFill>
                  <a:srgbClr val="F68C2A"/>
                </a:solidFill>
                <a:latin typeface="Calibri"/>
                <a:ea typeface="Calibri"/>
                <a:cs typeface="Calibri"/>
                <a:sym typeface="Calibri"/>
              </a:rPr>
              <a:t>Big Data has evolved</a:t>
            </a:r>
          </a:p>
        </p:txBody>
      </p:sp>
      <p:sp>
        <p:nvSpPr>
          <p:cNvPr id="19" name="Shape 215"/>
          <p:cNvSpPr txBox="1"/>
          <p:nvPr/>
        </p:nvSpPr>
        <p:spPr>
          <a:xfrm>
            <a:off x="304800" y="5329769"/>
            <a:ext cx="4022750" cy="1261532"/>
          </a:xfrm>
          <a:prstGeom prst="rect">
            <a:avLst/>
          </a:prstGeom>
          <a:noFill/>
          <a:ln>
            <a:noFill/>
          </a:ln>
        </p:spPr>
        <p:txBody>
          <a:bodyPr lIns="121879" tIns="60923" rIns="121879" bIns="60923" anchor="t" anchorCtr="0">
            <a:noAutofit/>
          </a:bodyPr>
          <a:lstStyle/>
          <a:p>
            <a:pPr>
              <a:buSzPct val="25000"/>
            </a:pPr>
            <a:r>
              <a:rPr lang="en-US" sz="2100" b="1" dirty="0">
                <a:solidFill>
                  <a:schemeClr val="tx1">
                    <a:lumMod val="75000"/>
                    <a:lumOff val="25000"/>
                  </a:schemeClr>
                </a:solidFill>
                <a:latin typeface="Calibri"/>
                <a:ea typeface="Calibri"/>
                <a:cs typeface="Calibri"/>
                <a:sym typeface="Calibri"/>
              </a:rPr>
              <a:t>Batch Processing</a:t>
            </a:r>
          </a:p>
          <a:p>
            <a:endParaRPr sz="2100" b="1" dirty="0">
              <a:solidFill>
                <a:schemeClr val="tx1">
                  <a:lumMod val="75000"/>
                  <a:lumOff val="25000"/>
                </a:schemeClr>
              </a:solidFill>
              <a:latin typeface="Calibri"/>
              <a:ea typeface="Calibri"/>
              <a:cs typeface="Calibri"/>
              <a:sym typeface="Calibri"/>
            </a:endParaRPr>
          </a:p>
          <a:p>
            <a:pPr>
              <a:buSzPct val="25000"/>
            </a:pPr>
            <a:r>
              <a:rPr lang="en-US" sz="2100" b="1" dirty="0">
                <a:solidFill>
                  <a:schemeClr val="tx1">
                    <a:lumMod val="75000"/>
                    <a:lumOff val="25000"/>
                  </a:schemeClr>
                </a:solidFill>
                <a:latin typeface="Calibri"/>
                <a:ea typeface="Calibri"/>
                <a:cs typeface="Calibri"/>
                <a:sym typeface="Calibri"/>
              </a:rPr>
              <a:t>Time to insight of Hours</a:t>
            </a:r>
            <a:endParaRPr sz="2100" dirty="0">
              <a:solidFill>
                <a:schemeClr val="tx1">
                  <a:lumMod val="75000"/>
                  <a:lumOff val="25000"/>
                </a:schemeClr>
              </a:solidFill>
              <a:latin typeface="Calibri"/>
              <a:ea typeface="Calibri"/>
              <a:cs typeface="Calibri"/>
              <a:sym typeface="Calibri"/>
            </a:endParaRPr>
          </a:p>
          <a:p>
            <a:endParaRPr sz="2100" dirty="0">
              <a:solidFill>
                <a:schemeClr val="tx1">
                  <a:lumMod val="75000"/>
                  <a:lumOff val="25000"/>
                </a:schemeClr>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smtClean="0"/>
              <a:t>CS595 Module 10</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5581851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normAutofit fontScale="92500" lnSpcReduction="20000"/>
          </a:bodyPr>
          <a:lstStyle/>
          <a:p>
            <a:r>
              <a:rPr lang="en-US" dirty="0" smtClean="0"/>
              <a:t>The “lines” </a:t>
            </a:r>
            <a:r>
              <a:rPr lang="en-US" dirty="0" err="1"/>
              <a:t>DStream</a:t>
            </a:r>
            <a:r>
              <a:rPr lang="en-US" dirty="0"/>
              <a:t> represents the stream of data that will be received from the data </a:t>
            </a:r>
            <a:r>
              <a:rPr lang="en-US" dirty="0" smtClean="0"/>
              <a:t>server</a:t>
            </a:r>
          </a:p>
          <a:p>
            <a:r>
              <a:rPr lang="en-US" dirty="0"/>
              <a:t>E</a:t>
            </a:r>
            <a:r>
              <a:rPr lang="en-US" dirty="0" smtClean="0"/>
              <a:t>ach record </a:t>
            </a:r>
            <a:r>
              <a:rPr lang="en-US" dirty="0"/>
              <a:t>in </a:t>
            </a:r>
            <a:r>
              <a:rPr lang="en-US" dirty="0" smtClean="0"/>
              <a:t>the “lines” </a:t>
            </a:r>
            <a:r>
              <a:rPr lang="en-US" dirty="0" err="1" smtClean="0"/>
              <a:t>DStream</a:t>
            </a:r>
            <a:r>
              <a:rPr lang="en-US" dirty="0" smtClean="0"/>
              <a:t> </a:t>
            </a:r>
            <a:r>
              <a:rPr lang="en-US" dirty="0"/>
              <a:t>is a line of </a:t>
            </a:r>
            <a:r>
              <a:rPr lang="en-US" dirty="0" smtClean="0"/>
              <a:t>text</a:t>
            </a:r>
          </a:p>
          <a:p>
            <a:r>
              <a:rPr lang="en-US" dirty="0" smtClean="0"/>
              <a:t>Now we </a:t>
            </a:r>
            <a:r>
              <a:rPr lang="en-US" dirty="0"/>
              <a:t>want to split the lines by space into </a:t>
            </a:r>
            <a:r>
              <a:rPr lang="en-US" dirty="0" smtClean="0"/>
              <a:t>words</a:t>
            </a:r>
            <a:endParaRPr lang="en-US" dirty="0"/>
          </a:p>
          <a:p>
            <a:endParaRPr lang="en-US" dirty="0"/>
          </a:p>
          <a:p>
            <a:pPr marL="0" indent="0">
              <a:buNone/>
            </a:pPr>
            <a:r>
              <a:rPr lang="en-US" dirty="0"/>
              <a:t># Split each line into words</a:t>
            </a:r>
          </a:p>
          <a:p>
            <a:pPr marL="0" indent="0">
              <a:buNone/>
            </a:pPr>
            <a:r>
              <a:rPr lang="en-US" dirty="0"/>
              <a:t>words = </a:t>
            </a:r>
            <a:r>
              <a:rPr lang="en-US" dirty="0" err="1"/>
              <a:t>lines.flatMap</a:t>
            </a:r>
            <a:r>
              <a:rPr lang="en-US" dirty="0"/>
              <a:t>(lambda line: </a:t>
            </a:r>
            <a:r>
              <a:rPr lang="en-US" dirty="0" err="1"/>
              <a:t>line.split</a:t>
            </a:r>
            <a:r>
              <a:rPr lang="en-US" dirty="0"/>
              <a:t>(" </a:t>
            </a:r>
            <a:r>
              <a:rPr lang="en-US" dirty="0" smtClean="0"/>
              <a:t>"))</a:t>
            </a:r>
          </a:p>
          <a:p>
            <a:pPr marL="0" indent="0">
              <a:buNone/>
            </a:pPr>
            <a:endParaRPr lang="en-US" dirty="0"/>
          </a:p>
          <a:p>
            <a:r>
              <a:rPr lang="en-US" dirty="0" err="1"/>
              <a:t>flatMap</a:t>
            </a:r>
            <a:r>
              <a:rPr lang="en-US" dirty="0"/>
              <a:t> is a one-to-many </a:t>
            </a:r>
            <a:r>
              <a:rPr lang="en-US" dirty="0" err="1"/>
              <a:t>DStream</a:t>
            </a:r>
            <a:r>
              <a:rPr lang="en-US" dirty="0"/>
              <a:t> operation that creates a new </a:t>
            </a:r>
            <a:r>
              <a:rPr lang="en-US" dirty="0" err="1" smtClean="0"/>
              <a:t>Dstream</a:t>
            </a:r>
            <a:r>
              <a:rPr lang="en-US" dirty="0" smtClean="0"/>
              <a:t>…</a:t>
            </a:r>
          </a:p>
          <a:p>
            <a:r>
              <a:rPr lang="en-US" dirty="0"/>
              <a:t>B</a:t>
            </a:r>
            <a:r>
              <a:rPr lang="en-US" dirty="0" smtClean="0"/>
              <a:t>y </a:t>
            </a:r>
            <a:r>
              <a:rPr lang="en-US" dirty="0"/>
              <a:t>generating multiple new records from each record in the source </a:t>
            </a:r>
            <a:r>
              <a:rPr lang="en-US" dirty="0" err="1" smtClean="0"/>
              <a:t>Dstream</a:t>
            </a:r>
            <a:endParaRPr lang="en-US" dirty="0" smtClean="0"/>
          </a:p>
          <a:p>
            <a:r>
              <a:rPr lang="en-US" dirty="0"/>
              <a:t>E</a:t>
            </a:r>
            <a:r>
              <a:rPr lang="en-US" dirty="0" smtClean="0"/>
              <a:t>ach </a:t>
            </a:r>
            <a:r>
              <a:rPr lang="en-US" dirty="0"/>
              <a:t>line will be split into multiple words and the stream of words is represented as the </a:t>
            </a:r>
            <a:r>
              <a:rPr lang="en-US" dirty="0" smtClean="0"/>
              <a:t>“words” </a:t>
            </a:r>
            <a:r>
              <a:rPr lang="en-US" dirty="0" err="1" smtClean="0"/>
              <a:t>Dstream</a:t>
            </a:r>
            <a:r>
              <a:rPr lang="en-US" dirty="0"/>
              <a:t>.</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407586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normAutofit/>
          </a:bodyPr>
          <a:lstStyle/>
          <a:p>
            <a:r>
              <a:rPr lang="en-US" dirty="0" smtClean="0"/>
              <a:t>Next we want to count these words…</a:t>
            </a:r>
          </a:p>
          <a:p>
            <a:endParaRPr lang="en-US" dirty="0"/>
          </a:p>
          <a:p>
            <a:pPr marL="0" indent="0">
              <a:buNone/>
            </a:pPr>
            <a:r>
              <a:rPr lang="en-US" dirty="0"/>
              <a:t># Count each word in each batch</a:t>
            </a:r>
          </a:p>
          <a:p>
            <a:pPr marL="0" indent="0">
              <a:buNone/>
            </a:pPr>
            <a:r>
              <a:rPr lang="en-US" dirty="0"/>
              <a:t>pairs = </a:t>
            </a:r>
            <a:r>
              <a:rPr lang="en-US" dirty="0" err="1"/>
              <a:t>words.map</a:t>
            </a:r>
            <a:r>
              <a:rPr lang="en-US" dirty="0"/>
              <a:t>(lambda word: (word, 1))</a:t>
            </a:r>
          </a:p>
          <a:p>
            <a:pPr marL="0" indent="0">
              <a:buNone/>
            </a:pPr>
            <a:r>
              <a:rPr lang="en-US" dirty="0" err="1"/>
              <a:t>wordCounts</a:t>
            </a:r>
            <a:r>
              <a:rPr lang="en-US" dirty="0"/>
              <a:t> = </a:t>
            </a:r>
            <a:r>
              <a:rPr lang="en-US" dirty="0" err="1"/>
              <a:t>pairs.reduceByKey</a:t>
            </a:r>
            <a:r>
              <a:rPr lang="en-US" dirty="0"/>
              <a:t>(lambda x, y: x + y)</a:t>
            </a:r>
          </a:p>
          <a:p>
            <a:pPr marL="0" indent="0">
              <a:buNone/>
            </a:pPr>
            <a:endParaRPr lang="en-US" dirty="0"/>
          </a:p>
          <a:p>
            <a:r>
              <a:rPr lang="en-US" dirty="0"/>
              <a:t>The words </a:t>
            </a:r>
            <a:r>
              <a:rPr lang="en-US" dirty="0" err="1"/>
              <a:t>DStream</a:t>
            </a:r>
            <a:r>
              <a:rPr lang="en-US" dirty="0"/>
              <a:t> is further mapped (one-to-one transformation) to a </a:t>
            </a:r>
            <a:r>
              <a:rPr lang="en-US" dirty="0" err="1"/>
              <a:t>DStream</a:t>
            </a:r>
            <a:r>
              <a:rPr lang="en-US" dirty="0"/>
              <a:t> of (word, 1) </a:t>
            </a:r>
            <a:r>
              <a:rPr lang="en-US" dirty="0" smtClean="0"/>
              <a:t>pairs…</a:t>
            </a:r>
          </a:p>
          <a:p>
            <a:r>
              <a:rPr lang="en-US" dirty="0"/>
              <a:t>W</a:t>
            </a:r>
            <a:r>
              <a:rPr lang="en-US" dirty="0" smtClean="0"/>
              <a:t>hich </a:t>
            </a:r>
            <a:r>
              <a:rPr lang="en-US" dirty="0"/>
              <a:t>is then reduced to get the frequency of words in each batch of </a:t>
            </a:r>
            <a:r>
              <a:rPr lang="en-US" dirty="0" smtClean="0"/>
              <a:t>data</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1613786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normAutofit/>
          </a:bodyPr>
          <a:lstStyle/>
          <a:p>
            <a:r>
              <a:rPr lang="en-US" dirty="0"/>
              <a:t>Finally, </a:t>
            </a:r>
            <a:r>
              <a:rPr lang="en-US" dirty="0" err="1"/>
              <a:t>wordCounts.pprint</a:t>
            </a:r>
            <a:r>
              <a:rPr lang="en-US" dirty="0"/>
              <a:t>() will print a few of the counts generated every second</a:t>
            </a:r>
          </a:p>
          <a:p>
            <a:pPr marL="0" indent="0">
              <a:buNone/>
            </a:pPr>
            <a:endParaRPr lang="en-US" dirty="0" smtClean="0"/>
          </a:p>
          <a:p>
            <a:pPr marL="0" indent="0">
              <a:buNone/>
            </a:pPr>
            <a:r>
              <a:rPr lang="en-US" dirty="0" smtClean="0"/>
              <a:t># </a:t>
            </a:r>
            <a:r>
              <a:rPr lang="en-US" dirty="0"/>
              <a:t>Print the first ten elements of each RDD generated in this </a:t>
            </a:r>
            <a:endParaRPr lang="en-US" dirty="0" smtClean="0"/>
          </a:p>
          <a:p>
            <a:pPr marL="0" indent="0">
              <a:buNone/>
            </a:pPr>
            <a:r>
              <a:rPr lang="en-US" dirty="0" smtClean="0"/>
              <a:t># </a:t>
            </a:r>
            <a:r>
              <a:rPr lang="en-US" dirty="0" err="1" smtClean="0"/>
              <a:t>DStream</a:t>
            </a:r>
            <a:r>
              <a:rPr lang="en-US" dirty="0" smtClean="0"/>
              <a:t> </a:t>
            </a:r>
            <a:r>
              <a:rPr lang="en-US" dirty="0"/>
              <a:t>to the console</a:t>
            </a:r>
          </a:p>
          <a:p>
            <a:pPr marL="0" indent="0">
              <a:buNone/>
            </a:pPr>
            <a:r>
              <a:rPr lang="en-US" dirty="0" err="1"/>
              <a:t>wordCounts.pprint</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50133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Word Count</a:t>
            </a:r>
          </a:p>
        </p:txBody>
      </p:sp>
      <p:sp>
        <p:nvSpPr>
          <p:cNvPr id="3" name="Content Placeholder 2"/>
          <p:cNvSpPr>
            <a:spLocks noGrp="1"/>
          </p:cNvSpPr>
          <p:nvPr>
            <p:ph idx="1"/>
          </p:nvPr>
        </p:nvSpPr>
        <p:spPr/>
        <p:txBody>
          <a:bodyPr/>
          <a:lstStyle/>
          <a:p>
            <a:r>
              <a:rPr lang="en-US" dirty="0"/>
              <a:t>Note that when </a:t>
            </a:r>
            <a:r>
              <a:rPr lang="en-US" dirty="0" smtClean="0"/>
              <a:t>the above lines </a:t>
            </a:r>
            <a:r>
              <a:rPr lang="en-US" dirty="0"/>
              <a:t>are executed, Spark Streaming only sets up the computation it will </a:t>
            </a:r>
            <a:r>
              <a:rPr lang="en-US" dirty="0" smtClean="0"/>
              <a:t>perform</a:t>
            </a:r>
          </a:p>
          <a:p>
            <a:r>
              <a:rPr lang="en-US" dirty="0" smtClean="0"/>
              <a:t>To </a:t>
            </a:r>
            <a:r>
              <a:rPr lang="en-US" dirty="0"/>
              <a:t>start the processing after all the transformations have been setup, we finally call</a:t>
            </a:r>
          </a:p>
          <a:p>
            <a:endParaRPr lang="en-US" dirty="0"/>
          </a:p>
          <a:p>
            <a:pPr marL="0" indent="0">
              <a:buNone/>
            </a:pPr>
            <a:r>
              <a:rPr lang="en-US" sz="2000" dirty="0" err="1"/>
              <a:t>ssc.start</a:t>
            </a:r>
            <a:r>
              <a:rPr lang="en-US" sz="2000" dirty="0"/>
              <a:t>()             # Start the computation</a:t>
            </a:r>
          </a:p>
          <a:p>
            <a:pPr marL="0" indent="0">
              <a:buNone/>
            </a:pPr>
            <a:r>
              <a:rPr lang="en-US" sz="2000" dirty="0" err="1"/>
              <a:t>ssc.awaitTermination</a:t>
            </a:r>
            <a:r>
              <a:rPr lang="en-US" sz="2000" dirty="0"/>
              <a:t>()  # Wait for the computation to terminate</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46608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 </a:t>
            </a:r>
            <a:r>
              <a:rPr lang="en-US" dirty="0" smtClean="0"/>
              <a:t>Operations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a:t>Spark Streaming also provides </a:t>
            </a:r>
            <a:r>
              <a:rPr lang="en-US" i="1" dirty="0"/>
              <a:t>windowed </a:t>
            </a:r>
            <a:r>
              <a:rPr lang="en-US" i="1" dirty="0" smtClean="0"/>
              <a:t>computations</a:t>
            </a:r>
            <a:endParaRPr lang="en-US" dirty="0"/>
          </a:p>
          <a:p>
            <a:r>
              <a:rPr lang="en-US" dirty="0" smtClean="0"/>
              <a:t>These allow </a:t>
            </a:r>
            <a:r>
              <a:rPr lang="en-US" dirty="0"/>
              <a:t>you to apply transformations over a sliding window of </a:t>
            </a:r>
            <a:r>
              <a:rPr lang="en-US" dirty="0" smtClean="0"/>
              <a:t>data</a:t>
            </a:r>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pic>
        <p:nvPicPr>
          <p:cNvPr id="52226" name="Picture 2" descr="Spark Stre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781299"/>
            <a:ext cx="94678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5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Operations</a:t>
            </a:r>
          </a:p>
        </p:txBody>
      </p:sp>
      <p:sp>
        <p:nvSpPr>
          <p:cNvPr id="3" name="Content Placeholder 2"/>
          <p:cNvSpPr>
            <a:spLocks noGrp="1"/>
          </p:cNvSpPr>
          <p:nvPr>
            <p:ph idx="1"/>
          </p:nvPr>
        </p:nvSpPr>
        <p:spPr/>
        <p:txBody>
          <a:bodyPr>
            <a:normAutofit/>
          </a:bodyPr>
          <a:lstStyle/>
          <a:p>
            <a:r>
              <a:rPr lang="en-US" dirty="0"/>
              <a:t>E</a:t>
            </a:r>
            <a:r>
              <a:rPr lang="en-US" dirty="0" smtClean="0"/>
              <a:t>very </a:t>
            </a:r>
            <a:r>
              <a:rPr lang="en-US" dirty="0"/>
              <a:t>time the window </a:t>
            </a:r>
            <a:r>
              <a:rPr lang="en-US" i="1" dirty="0"/>
              <a:t>slides</a:t>
            </a:r>
            <a:r>
              <a:rPr lang="en-US" dirty="0"/>
              <a:t> over a source </a:t>
            </a:r>
            <a:r>
              <a:rPr lang="en-US" dirty="0" err="1"/>
              <a:t>DStream</a:t>
            </a:r>
            <a:r>
              <a:rPr lang="en-US" dirty="0"/>
              <a:t>, the source RDDs that fall within the window are combined and operated upon to produce the RDDs of the windowed </a:t>
            </a:r>
            <a:r>
              <a:rPr lang="en-US" dirty="0" err="1" smtClean="0"/>
              <a:t>Dstream</a:t>
            </a:r>
            <a:endParaRPr lang="en-US" dirty="0" smtClean="0"/>
          </a:p>
          <a:p>
            <a:r>
              <a:rPr lang="en-US" dirty="0" smtClean="0"/>
              <a:t> </a:t>
            </a:r>
            <a:r>
              <a:rPr lang="en-US" dirty="0"/>
              <a:t>In this specific case, the operation is applied over the last 3 time units of data, and slides by 2 time </a:t>
            </a:r>
            <a:r>
              <a:rPr lang="en-US" dirty="0" smtClean="0"/>
              <a:t>units</a:t>
            </a:r>
          </a:p>
          <a:p>
            <a:r>
              <a:rPr lang="en-US" dirty="0" smtClean="0"/>
              <a:t>This </a:t>
            </a:r>
            <a:r>
              <a:rPr lang="en-US" dirty="0"/>
              <a:t>shows that any window operation needs to specify two parameters.</a:t>
            </a:r>
          </a:p>
          <a:p>
            <a:pPr lvl="1"/>
            <a:r>
              <a:rPr lang="en-US" i="1" dirty="0"/>
              <a:t>window length</a:t>
            </a:r>
            <a:r>
              <a:rPr lang="en-US" dirty="0"/>
              <a:t> - The duration of the window (3 in the figure</a:t>
            </a:r>
            <a:r>
              <a:rPr lang="en-US" dirty="0" smtClean="0"/>
              <a:t>)</a:t>
            </a:r>
            <a:endParaRPr lang="en-US" dirty="0"/>
          </a:p>
          <a:p>
            <a:pPr lvl="1"/>
            <a:r>
              <a:rPr lang="en-US" i="1" dirty="0"/>
              <a:t>sliding interval</a:t>
            </a:r>
            <a:r>
              <a:rPr lang="en-US" dirty="0"/>
              <a:t> - The interval at which the window operation is performed (2 in the figure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377746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71600" y="4953000"/>
            <a:ext cx="6172200" cy="1017711"/>
            <a:chOff x="1371600" y="4953000"/>
            <a:chExt cx="6172200" cy="1017711"/>
          </a:xfrm>
        </p:grpSpPr>
        <p:grpSp>
          <p:nvGrpSpPr>
            <p:cNvPr id="8" name="Group 7"/>
            <p:cNvGrpSpPr/>
            <p:nvPr/>
          </p:nvGrpSpPr>
          <p:grpSpPr>
            <a:xfrm>
              <a:off x="1371600" y="4953000"/>
              <a:ext cx="6172200" cy="609600"/>
              <a:chOff x="1219200" y="4876800"/>
              <a:chExt cx="6172200" cy="609600"/>
            </a:xfrm>
          </p:grpSpPr>
          <p:sp>
            <p:nvSpPr>
              <p:cNvPr id="2" name="Right Arrow 1"/>
              <p:cNvSpPr/>
              <p:nvPr/>
            </p:nvSpPr>
            <p:spPr bwMode="auto">
              <a:xfrm>
                <a:off x="6934200" y="4876800"/>
                <a:ext cx="457200" cy="609600"/>
              </a:xfrm>
              <a:prstGeom prst="rightArrow">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12192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15049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17907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0764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23622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6" name="Rectangle 15"/>
              <p:cNvSpPr/>
              <p:nvPr/>
            </p:nvSpPr>
            <p:spPr bwMode="auto">
              <a:xfrm>
                <a:off x="26479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7" name="Rectangle 16"/>
              <p:cNvSpPr/>
              <p:nvPr/>
            </p:nvSpPr>
            <p:spPr bwMode="auto">
              <a:xfrm>
                <a:off x="29337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8" name="Rectangle 17"/>
              <p:cNvSpPr/>
              <p:nvPr/>
            </p:nvSpPr>
            <p:spPr bwMode="auto">
              <a:xfrm>
                <a:off x="32194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9" name="Rectangle 18"/>
              <p:cNvSpPr/>
              <p:nvPr/>
            </p:nvSpPr>
            <p:spPr bwMode="auto">
              <a:xfrm>
                <a:off x="35052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0" name="Rectangle 19"/>
              <p:cNvSpPr/>
              <p:nvPr/>
            </p:nvSpPr>
            <p:spPr bwMode="auto">
              <a:xfrm>
                <a:off x="37909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1" name="Rectangle 20"/>
              <p:cNvSpPr/>
              <p:nvPr/>
            </p:nvSpPr>
            <p:spPr bwMode="auto">
              <a:xfrm>
                <a:off x="40767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2" name="Rectangle 21"/>
              <p:cNvSpPr/>
              <p:nvPr/>
            </p:nvSpPr>
            <p:spPr bwMode="auto">
              <a:xfrm>
                <a:off x="43624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3" name="Rectangle 22"/>
              <p:cNvSpPr/>
              <p:nvPr/>
            </p:nvSpPr>
            <p:spPr bwMode="auto">
              <a:xfrm>
                <a:off x="46482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4" name="Rectangle 23"/>
              <p:cNvSpPr/>
              <p:nvPr/>
            </p:nvSpPr>
            <p:spPr bwMode="auto">
              <a:xfrm>
                <a:off x="49339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5" name="Rectangle 24"/>
              <p:cNvSpPr/>
              <p:nvPr/>
            </p:nvSpPr>
            <p:spPr bwMode="auto">
              <a:xfrm>
                <a:off x="52197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55054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7" name="Rectangle 26"/>
              <p:cNvSpPr/>
              <p:nvPr/>
            </p:nvSpPr>
            <p:spPr bwMode="auto">
              <a:xfrm>
                <a:off x="57912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8" name="Rectangle 27"/>
              <p:cNvSpPr/>
              <p:nvPr/>
            </p:nvSpPr>
            <p:spPr bwMode="auto">
              <a:xfrm>
                <a:off x="60769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9" name="Rectangle 28"/>
              <p:cNvSpPr/>
              <p:nvPr/>
            </p:nvSpPr>
            <p:spPr bwMode="auto">
              <a:xfrm>
                <a:off x="636270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30" name="Rectangle 29"/>
              <p:cNvSpPr/>
              <p:nvPr/>
            </p:nvSpPr>
            <p:spPr bwMode="auto">
              <a:xfrm>
                <a:off x="6648450" y="5029200"/>
                <a:ext cx="228600" cy="3048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sp>
          <p:nvSpPr>
            <p:cNvPr id="35" name="TextBox 34"/>
            <p:cNvSpPr txBox="1"/>
            <p:nvPr/>
          </p:nvSpPr>
          <p:spPr>
            <a:xfrm>
              <a:off x="1371600" y="5562600"/>
              <a:ext cx="2107475" cy="408111"/>
            </a:xfrm>
            <a:prstGeom prst="rect">
              <a:avLst/>
            </a:prstGeom>
          </p:spPr>
          <p:style>
            <a:lnRef idx="2">
              <a:schemeClr val="accent1"/>
            </a:lnRef>
            <a:fillRef idx="1">
              <a:schemeClr val="lt1"/>
            </a:fillRef>
            <a:effectRef idx="0">
              <a:schemeClr val="accent1"/>
            </a:effectRef>
            <a:fontRef idx="minor">
              <a:schemeClr val="dk1"/>
            </a:fontRef>
          </p:style>
          <p:txBody>
            <a:bodyPr wrap="none" lIns="38405" tIns="19202" rIns="38405" bIns="19202">
              <a:spAutoFit/>
            </a:bodyPr>
            <a:lstStyle/>
            <a:p>
              <a:pPr>
                <a:defRPr/>
              </a:pPr>
              <a:r>
                <a:rPr lang="en-US" sz="2400" dirty="0" err="1" smtClean="0">
                  <a:solidFill>
                    <a:srgbClr val="55992B"/>
                  </a:solidFill>
                  <a:latin typeface="Calibri"/>
                  <a:ea typeface="ヒラギノ角ゴ ProN W3"/>
                  <a:cs typeface="Calibri"/>
                </a:rPr>
                <a:t>DStream</a:t>
              </a:r>
              <a:r>
                <a:rPr lang="en-US" sz="2400" dirty="0" smtClean="0">
                  <a:solidFill>
                    <a:srgbClr val="55992B"/>
                  </a:solidFill>
                  <a:latin typeface="Calibri"/>
                  <a:ea typeface="ヒラギノ角ゴ ProN W3"/>
                  <a:cs typeface="Calibri"/>
                </a:rPr>
                <a:t> of data</a:t>
              </a:r>
              <a:endParaRPr lang="en-US" sz="2400" dirty="0">
                <a:solidFill>
                  <a:srgbClr val="55992B"/>
                </a:solidFill>
                <a:latin typeface="Calibri"/>
                <a:ea typeface="ヒラギノ角ゴ ProN W3"/>
                <a:cs typeface="Calibri"/>
              </a:endParaRPr>
            </a:p>
          </p:txBody>
        </p:sp>
      </p:grpSp>
      <p:sp>
        <p:nvSpPr>
          <p:cNvPr id="3" name="Title 2"/>
          <p:cNvSpPr>
            <a:spLocks noGrp="1"/>
          </p:cNvSpPr>
          <p:nvPr>
            <p:ph type="title"/>
          </p:nvPr>
        </p:nvSpPr>
        <p:spPr/>
        <p:txBody>
          <a:bodyPr>
            <a:normAutofit fontScale="90000"/>
          </a:bodyPr>
          <a:lstStyle/>
          <a:p>
            <a:pPr>
              <a:defRPr/>
            </a:pPr>
            <a:r>
              <a:rPr lang="en-US" altLang="en-US" sz="3600" dirty="0">
                <a:latin typeface="Calibri" pitchFamily="34" charset="0"/>
              </a:rPr>
              <a:t>Example  – Count Hashtags over last 10 mins</a:t>
            </a:r>
            <a:endParaRPr lang="en-US" sz="3600" dirty="0"/>
          </a:p>
        </p:txBody>
      </p:sp>
      <p:sp>
        <p:nvSpPr>
          <p:cNvPr id="4" name="Content Placeholder 3"/>
          <p:cNvSpPr>
            <a:spLocks noGrp="1"/>
          </p:cNvSpPr>
          <p:nvPr>
            <p:ph type="body" sz="quarter" idx="10"/>
          </p:nvPr>
        </p:nvSpPr>
        <p:spPr>
          <a:xfrm>
            <a:off x="437700" y="1447800"/>
            <a:ext cx="8553900" cy="4876800"/>
          </a:xfrm>
        </p:spPr>
        <p:txBody>
          <a:bodyPr/>
          <a:lstStyle/>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tweets = </a:t>
            </a:r>
            <a:r>
              <a:rPr lang="en-US" sz="1700" dirty="0" err="1">
                <a:solidFill>
                  <a:schemeClr val="tx1">
                    <a:lumMod val="50000"/>
                    <a:lumOff val="50000"/>
                  </a:schemeClr>
                </a:solidFill>
                <a:latin typeface="Consolas"/>
                <a:cs typeface="Consolas"/>
              </a:rPr>
              <a:t>ssc.twitterStream</a:t>
            </a:r>
            <a:r>
              <a:rPr lang="en-US" sz="1700" dirty="0" smtClean="0">
                <a:solidFill>
                  <a:schemeClr val="tx1">
                    <a:lumMod val="50000"/>
                    <a:lumOff val="50000"/>
                  </a:schemeClr>
                </a:solidFill>
                <a:latin typeface="Consolas"/>
                <a:cs typeface="Consolas"/>
              </a:rPr>
              <a:t>()</a:t>
            </a:r>
            <a:endParaRPr lang="en-US" sz="1700" dirty="0">
              <a:solidFill>
                <a:schemeClr val="tx1">
                  <a:lumMod val="50000"/>
                  <a:lumOff val="50000"/>
                </a:schemeClr>
              </a:solidFill>
              <a:latin typeface="Consolas"/>
              <a:cs typeface="Consolas"/>
            </a:endParaRPr>
          </a:p>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a:t>
            </a:r>
            <a:r>
              <a:rPr lang="en-US" sz="1700" dirty="0" err="1">
                <a:solidFill>
                  <a:schemeClr val="tx1">
                    <a:lumMod val="50000"/>
                    <a:lumOff val="50000"/>
                  </a:schemeClr>
                </a:solidFill>
                <a:latin typeface="Consolas"/>
                <a:cs typeface="Consolas"/>
              </a:rPr>
              <a:t>hashTags</a:t>
            </a:r>
            <a:r>
              <a:rPr lang="en-US" sz="1700" dirty="0">
                <a:solidFill>
                  <a:schemeClr val="tx1">
                    <a:lumMod val="50000"/>
                    <a:lumOff val="50000"/>
                  </a:schemeClr>
                </a:solidFill>
                <a:latin typeface="Consolas"/>
                <a:cs typeface="Consolas"/>
              </a:rPr>
              <a:t> = </a:t>
            </a:r>
            <a:r>
              <a:rPr lang="en-US" sz="1700" dirty="0" err="1">
                <a:solidFill>
                  <a:schemeClr val="tx1">
                    <a:lumMod val="50000"/>
                    <a:lumOff val="50000"/>
                  </a:schemeClr>
                </a:solidFill>
                <a:latin typeface="Consolas"/>
                <a:cs typeface="Consolas"/>
              </a:rPr>
              <a:t>tweets.flatMap</a:t>
            </a:r>
            <a:r>
              <a:rPr lang="en-US" sz="1700" dirty="0">
                <a:solidFill>
                  <a:schemeClr val="tx1">
                    <a:lumMod val="50000"/>
                    <a:lumOff val="50000"/>
                  </a:schemeClr>
                </a:solidFill>
                <a:latin typeface="Consolas"/>
                <a:cs typeface="Consolas"/>
              </a:rPr>
              <a:t> (status =&gt; </a:t>
            </a:r>
            <a:r>
              <a:rPr lang="en-US" sz="1700" dirty="0" err="1">
                <a:solidFill>
                  <a:schemeClr val="tx1">
                    <a:lumMod val="50000"/>
                    <a:lumOff val="50000"/>
                  </a:schemeClr>
                </a:solidFill>
                <a:latin typeface="Consolas"/>
                <a:cs typeface="Consolas"/>
              </a:rPr>
              <a:t>getTags</a:t>
            </a:r>
            <a:r>
              <a:rPr lang="en-US" sz="1700" dirty="0">
                <a:solidFill>
                  <a:schemeClr val="tx1">
                    <a:lumMod val="50000"/>
                    <a:lumOff val="50000"/>
                  </a:schemeClr>
                </a:solidFill>
                <a:latin typeface="Consolas"/>
                <a:cs typeface="Consolas"/>
              </a:rPr>
              <a:t>(status))</a:t>
            </a:r>
          </a:p>
          <a:p>
            <a:pPr marL="0" indent="0">
              <a:buNone/>
              <a:defRPr/>
            </a:pPr>
            <a:r>
              <a:rPr lang="en-US" sz="1700" dirty="0" err="1">
                <a:latin typeface="Consolas"/>
                <a:cs typeface="Consolas"/>
              </a:rPr>
              <a:t>val</a:t>
            </a:r>
            <a:r>
              <a:rPr lang="en-US" sz="1700" dirty="0">
                <a:latin typeface="Consolas"/>
                <a:cs typeface="Consolas"/>
              </a:rPr>
              <a:t> </a:t>
            </a:r>
            <a:r>
              <a:rPr lang="en-US" sz="1700" dirty="0" err="1">
                <a:solidFill>
                  <a:schemeClr val="accent3"/>
                </a:solidFill>
                <a:latin typeface="Consolas"/>
                <a:cs typeface="Consolas"/>
              </a:rPr>
              <a:t>tagCounts</a:t>
            </a:r>
            <a:r>
              <a:rPr lang="en-US" sz="1700" dirty="0">
                <a:latin typeface="Consolas"/>
                <a:cs typeface="Consolas"/>
              </a:rPr>
              <a:t> = </a:t>
            </a:r>
            <a:r>
              <a:rPr lang="en-US" sz="1700" dirty="0" err="1">
                <a:solidFill>
                  <a:srgbClr val="B50B1B"/>
                </a:solidFill>
                <a:latin typeface="Consolas"/>
                <a:cs typeface="Consolas"/>
              </a:rPr>
              <a:t>hashTags</a:t>
            </a:r>
            <a:r>
              <a:rPr lang="en-US" sz="1700" dirty="0" err="1">
                <a:latin typeface="Consolas"/>
                <a:cs typeface="Consolas"/>
              </a:rPr>
              <a:t>.</a:t>
            </a:r>
            <a:r>
              <a:rPr lang="en-US" sz="1700" dirty="0" err="1">
                <a:solidFill>
                  <a:schemeClr val="accent1"/>
                </a:solidFill>
                <a:latin typeface="Consolas"/>
                <a:cs typeface="Consolas"/>
              </a:rPr>
              <a:t>window</a:t>
            </a:r>
            <a:r>
              <a:rPr lang="en-US" sz="1700" dirty="0">
                <a:latin typeface="Consolas"/>
                <a:cs typeface="Consolas"/>
              </a:rPr>
              <a:t>(Minutes</a:t>
            </a:r>
            <a:r>
              <a:rPr lang="en-US" sz="1700" dirty="0" smtClean="0">
                <a:latin typeface="Consolas"/>
                <a:cs typeface="Consolas"/>
              </a:rPr>
              <a:t>(1)</a:t>
            </a:r>
            <a:r>
              <a:rPr lang="en-US" sz="1700" dirty="0">
                <a:latin typeface="Consolas"/>
                <a:cs typeface="Consolas"/>
              </a:rPr>
              <a:t>, Seconds</a:t>
            </a:r>
            <a:r>
              <a:rPr lang="en-US" sz="1700" dirty="0" smtClean="0">
                <a:latin typeface="Consolas"/>
                <a:cs typeface="Consolas"/>
              </a:rPr>
              <a:t>(</a:t>
            </a:r>
            <a:r>
              <a:rPr lang="en-US" sz="1700" dirty="0">
                <a:latin typeface="Consolas"/>
                <a:cs typeface="Consolas"/>
              </a:rPr>
              <a:t>5</a:t>
            </a:r>
            <a:r>
              <a:rPr lang="en-US" sz="1700" dirty="0" smtClean="0">
                <a:latin typeface="Consolas"/>
                <a:cs typeface="Consolas"/>
              </a:rPr>
              <a:t>)</a:t>
            </a:r>
            <a:r>
              <a:rPr lang="en-US" sz="1700" dirty="0">
                <a:latin typeface="Consolas"/>
                <a:cs typeface="Consolas"/>
              </a:rPr>
              <a:t>).</a:t>
            </a:r>
            <a:r>
              <a:rPr lang="en-US" sz="1700" dirty="0" err="1">
                <a:solidFill>
                  <a:srgbClr val="1D86CD"/>
                </a:solidFill>
                <a:latin typeface="Consolas"/>
                <a:cs typeface="Consolas"/>
              </a:rPr>
              <a:t>countByValue</a:t>
            </a:r>
            <a:r>
              <a:rPr lang="en-US" sz="1700" dirty="0">
                <a:latin typeface="Consolas"/>
                <a:cs typeface="Consolas"/>
              </a:rPr>
              <a:t>()</a:t>
            </a:r>
          </a:p>
          <a:p>
            <a:pPr>
              <a:defRPr/>
            </a:pPr>
            <a:endParaRPr lang="en-US" dirty="0"/>
          </a:p>
        </p:txBody>
      </p:sp>
      <p:sp>
        <p:nvSpPr>
          <p:cNvPr id="93" name="Rounded Rectangular Callout 92"/>
          <p:cNvSpPr/>
          <p:nvPr/>
        </p:nvSpPr>
        <p:spPr>
          <a:xfrm>
            <a:off x="1771650" y="2918206"/>
            <a:ext cx="2118555" cy="800100"/>
          </a:xfrm>
          <a:prstGeom prst="wedgeRoundRectCallout">
            <a:avLst>
              <a:gd name="adj1" fmla="val 30265"/>
              <a:gd name="adj2" fmla="val -106914"/>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2400" dirty="0">
                <a:solidFill>
                  <a:srgbClr val="000000"/>
                </a:solidFill>
                <a:latin typeface="Calibri"/>
                <a:ea typeface="ヒラギノ角ゴ ProN W3"/>
                <a:cs typeface="Calibri"/>
              </a:rPr>
              <a:t>sliding window operation</a:t>
            </a:r>
          </a:p>
        </p:txBody>
      </p:sp>
      <p:sp>
        <p:nvSpPr>
          <p:cNvPr id="94" name="Rounded Rectangular Callout 93"/>
          <p:cNvSpPr/>
          <p:nvPr/>
        </p:nvSpPr>
        <p:spPr>
          <a:xfrm>
            <a:off x="4065480" y="2918206"/>
            <a:ext cx="1514475" cy="800100"/>
          </a:xfrm>
          <a:prstGeom prst="wedgeRoundRectCallout">
            <a:avLst>
              <a:gd name="adj1" fmla="val -18492"/>
              <a:gd name="adj2" fmla="val -107376"/>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2400" dirty="0">
                <a:solidFill>
                  <a:srgbClr val="000000"/>
                </a:solidFill>
                <a:latin typeface="Calibri"/>
                <a:ea typeface="ヒラギノ角ゴ ProN W3"/>
                <a:cs typeface="Calibri"/>
              </a:rPr>
              <a:t>window length</a:t>
            </a:r>
          </a:p>
        </p:txBody>
      </p:sp>
      <p:sp>
        <p:nvSpPr>
          <p:cNvPr id="98" name="Rounded Rectangular Callout 97"/>
          <p:cNvSpPr/>
          <p:nvPr/>
        </p:nvSpPr>
        <p:spPr>
          <a:xfrm>
            <a:off x="5742135" y="2918206"/>
            <a:ext cx="1514475" cy="800100"/>
          </a:xfrm>
          <a:prstGeom prst="wedgeRoundRectCallout">
            <a:avLst>
              <a:gd name="adj1" fmla="val -21351"/>
              <a:gd name="adj2" fmla="val -10575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2400" dirty="0">
                <a:solidFill>
                  <a:srgbClr val="000000"/>
                </a:solidFill>
                <a:latin typeface="Calibri"/>
                <a:ea typeface="ヒラギノ角ゴ ProN W3"/>
                <a:cs typeface="Calibri"/>
              </a:rPr>
              <a:t>sliding interval</a:t>
            </a:r>
          </a:p>
        </p:txBody>
      </p:sp>
      <p:sp>
        <p:nvSpPr>
          <p:cNvPr id="36" name="Rounded Rectangle 35"/>
          <p:cNvSpPr/>
          <p:nvPr/>
        </p:nvSpPr>
        <p:spPr>
          <a:xfrm>
            <a:off x="4191000" y="5029200"/>
            <a:ext cx="2286000" cy="457200"/>
          </a:xfrm>
          <a:prstGeom prst="roundRect">
            <a:avLst/>
          </a:prstGeom>
          <a:noFill/>
          <a:ln w="38100" cmpd="sng">
            <a:solidFill>
              <a:schemeClr val="accent3">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a:defRPr/>
            </a:pPr>
            <a:endParaRPr lang="en-US">
              <a:solidFill>
                <a:prstClr val="white"/>
              </a:solidFill>
              <a:latin typeface="Arial"/>
              <a:ea typeface="ヒラギノ角ゴ ProN W3"/>
              <a:cs typeface="ヒラギノ角ゴ ProN W3"/>
            </a:endParaRPr>
          </a:p>
        </p:txBody>
      </p:sp>
      <p:grpSp>
        <p:nvGrpSpPr>
          <p:cNvPr id="34" name="Group 33"/>
          <p:cNvGrpSpPr/>
          <p:nvPr/>
        </p:nvGrpSpPr>
        <p:grpSpPr>
          <a:xfrm>
            <a:off x="4724400" y="4267200"/>
            <a:ext cx="2286000" cy="685800"/>
            <a:chOff x="4724400" y="4267200"/>
            <a:chExt cx="2286000" cy="685800"/>
          </a:xfrm>
        </p:grpSpPr>
        <p:sp>
          <p:nvSpPr>
            <p:cNvPr id="39" name="TextBox 38"/>
            <p:cNvSpPr txBox="1"/>
            <p:nvPr/>
          </p:nvSpPr>
          <p:spPr>
            <a:xfrm>
              <a:off x="4926856" y="4267200"/>
              <a:ext cx="1931144" cy="408111"/>
            </a:xfrm>
            <a:prstGeom prst="rect">
              <a:avLst/>
            </a:prstGeom>
            <a:noFill/>
          </p:spPr>
          <p:txBody>
            <a:bodyPr wrap="none" lIns="38405" tIns="19202" rIns="38405" bIns="19202">
              <a:spAutoFit/>
            </a:bodyPr>
            <a:lstStyle/>
            <a:p>
              <a:pPr>
                <a:defRPr/>
              </a:pPr>
              <a:r>
                <a:rPr lang="en-US" sz="2400" dirty="0" smtClean="0">
                  <a:solidFill>
                    <a:srgbClr val="B50B1B"/>
                  </a:solidFill>
                  <a:latin typeface="Calibri"/>
                  <a:ea typeface="ヒラギノ角ゴ ProN W3"/>
                  <a:cs typeface="Calibri"/>
                </a:rPr>
                <a:t>window length</a:t>
              </a:r>
              <a:endParaRPr lang="en-US" sz="2400" dirty="0">
                <a:solidFill>
                  <a:srgbClr val="B50B1B"/>
                </a:solidFill>
                <a:latin typeface="Calibri"/>
                <a:ea typeface="ヒラギノ角ゴ ProN W3"/>
                <a:cs typeface="Calibri"/>
              </a:endParaRPr>
            </a:p>
          </p:txBody>
        </p:sp>
        <p:sp>
          <p:nvSpPr>
            <p:cNvPr id="31" name="Right Brace 30"/>
            <p:cNvSpPr/>
            <p:nvPr/>
          </p:nvSpPr>
          <p:spPr bwMode="auto">
            <a:xfrm rot="16200000">
              <a:off x="5715000" y="3657600"/>
              <a:ext cx="304800" cy="2286000"/>
            </a:xfrm>
            <a:prstGeom prst="rightBrace">
              <a:avLst>
                <a:gd name="adj1" fmla="val 36825"/>
                <a:gd name="adj2" fmla="val 49540"/>
              </a:avLst>
            </a:prstGeom>
            <a:noFill/>
            <a:ln w="254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grpSp>
        <p:nvGrpSpPr>
          <p:cNvPr id="42" name="Group 41"/>
          <p:cNvGrpSpPr/>
          <p:nvPr/>
        </p:nvGrpSpPr>
        <p:grpSpPr>
          <a:xfrm>
            <a:off x="3581400" y="5562600"/>
            <a:ext cx="1892352" cy="712911"/>
            <a:chOff x="4038600" y="4191000"/>
            <a:chExt cx="1892352" cy="712911"/>
          </a:xfrm>
        </p:grpSpPr>
        <p:sp>
          <p:nvSpPr>
            <p:cNvPr id="43" name="TextBox 42"/>
            <p:cNvSpPr txBox="1"/>
            <p:nvPr/>
          </p:nvSpPr>
          <p:spPr>
            <a:xfrm>
              <a:off x="4038600" y="4495800"/>
              <a:ext cx="1892352" cy="408111"/>
            </a:xfrm>
            <a:prstGeom prst="rect">
              <a:avLst/>
            </a:prstGeom>
            <a:noFill/>
          </p:spPr>
          <p:txBody>
            <a:bodyPr wrap="none" lIns="38405" tIns="19202" rIns="38405" bIns="19202">
              <a:spAutoFit/>
            </a:bodyPr>
            <a:lstStyle/>
            <a:p>
              <a:pPr>
                <a:defRPr/>
              </a:pPr>
              <a:r>
                <a:rPr lang="en-US" sz="2400" dirty="0" smtClean="0">
                  <a:solidFill>
                    <a:srgbClr val="B50B1B"/>
                  </a:solidFill>
                  <a:latin typeface="Calibri"/>
                  <a:ea typeface="ヒラギノ角ゴ ProN W3"/>
                  <a:cs typeface="Calibri"/>
                </a:rPr>
                <a:t>sliding interval</a:t>
              </a:r>
              <a:endParaRPr lang="en-US" sz="2400" dirty="0">
                <a:solidFill>
                  <a:srgbClr val="B50B1B"/>
                </a:solidFill>
                <a:latin typeface="Calibri"/>
                <a:ea typeface="ヒラギノ角ゴ ProN W3"/>
                <a:cs typeface="Calibri"/>
              </a:endParaRPr>
            </a:p>
          </p:txBody>
        </p:sp>
        <p:sp>
          <p:nvSpPr>
            <p:cNvPr id="44" name="Right Brace 43"/>
            <p:cNvSpPr/>
            <p:nvPr/>
          </p:nvSpPr>
          <p:spPr bwMode="auto">
            <a:xfrm rot="5400000">
              <a:off x="4800600" y="4038600"/>
              <a:ext cx="304800" cy="609600"/>
            </a:xfrm>
            <a:prstGeom prst="rightBrace">
              <a:avLst>
                <a:gd name="adj1" fmla="val 36825"/>
                <a:gd name="adj2" fmla="val 49540"/>
              </a:avLst>
            </a:prstGeom>
            <a:noFill/>
            <a:ln w="254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sp>
        <p:nvSpPr>
          <p:cNvPr id="32" name="Rounded Rectangle 31"/>
          <p:cNvSpPr/>
          <p:nvPr/>
        </p:nvSpPr>
        <p:spPr>
          <a:xfrm>
            <a:off x="1632981" y="5029200"/>
            <a:ext cx="2286000" cy="457200"/>
          </a:xfrm>
          <a:prstGeom prst="roundRect">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a:defRPr/>
            </a:pPr>
            <a:endParaRPr lang="en-US">
              <a:solidFill>
                <a:prstClr val="white"/>
              </a:solidFill>
              <a:latin typeface="Arial"/>
              <a:ea typeface="ヒラギノ角ゴ ProN W3"/>
              <a:cs typeface="ヒラギノ角ゴ ProN W3"/>
            </a:endParaRPr>
          </a:p>
        </p:txBody>
      </p:sp>
    </p:spTree>
    <p:extLst>
      <p:ext uri="{BB962C8B-B14F-4D97-AF65-F5344CB8AC3E}">
        <p14:creationId xmlns:p14="http://schemas.microsoft.com/office/powerpoint/2010/main" val="7250965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grpId="0" nodeType="afterEffect">
                                  <p:stCondLst>
                                    <p:cond delay="0"/>
                                  </p:stCondLst>
                                  <p:childTnLst>
                                    <p:animMotion origin="layout" path="M -0.00017 7.61398E-7 L 0.34178 7.61398E-7 " pathEditMode="relative" rAng="0" ptsTypes="AA">
                                      <p:cBhvr>
                                        <p:cTn id="15" dur="2000" fill="hold"/>
                                        <p:tgtEl>
                                          <p:spTgt spid="32"/>
                                        </p:tgtEl>
                                        <p:attrNameLst>
                                          <p:attrName>ppt_x</p:attrName>
                                          <p:attrName>ppt_y</p:attrName>
                                        </p:attrNameLst>
                                      </p:cBhvr>
                                      <p:rCtr x="1709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8" grpId="0" animBg="1"/>
      <p:bldP spid="36" grpId="0" animBg="1"/>
      <p:bldP spid="32" grpId="0" animBg="1"/>
      <p:bldP spid="3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a:grpSpLocks/>
          </p:cNvGrpSpPr>
          <p:nvPr/>
        </p:nvGrpSpPr>
        <p:grpSpPr bwMode="auto">
          <a:xfrm>
            <a:off x="771525" y="4724400"/>
            <a:ext cx="5073849" cy="412750"/>
            <a:chOff x="573422" y="6302594"/>
            <a:chExt cx="5073981" cy="413044"/>
          </a:xfrm>
        </p:grpSpPr>
        <p:sp>
          <p:nvSpPr>
            <p:cNvPr id="107" name="Alternate Process 106"/>
            <p:cNvSpPr>
              <a:spLocks noChangeArrowheads="1"/>
            </p:cNvSpPr>
            <p:nvPr/>
          </p:nvSpPr>
          <p:spPr bwMode="auto">
            <a:xfrm>
              <a:off x="5265202" y="6362962"/>
              <a:ext cx="382201" cy="352676"/>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29" name="TextBox 111"/>
            <p:cNvSpPr txBox="1">
              <a:spLocks noChangeArrowheads="1"/>
            </p:cNvSpPr>
            <p:nvPr/>
          </p:nvSpPr>
          <p:spPr bwMode="auto">
            <a:xfrm>
              <a:off x="573422" y="6302594"/>
              <a:ext cx="1131942" cy="3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en-US" sz="1800">
                  <a:latin typeface="Calibri" pitchFamily="34" charset="0"/>
                </a:rPr>
                <a:t>tagCounts</a:t>
              </a:r>
            </a:p>
          </p:txBody>
        </p:sp>
      </p:grpSp>
      <p:sp>
        <p:nvSpPr>
          <p:cNvPr id="2" name="Title 1"/>
          <p:cNvSpPr>
            <a:spLocks noGrp="1"/>
          </p:cNvSpPr>
          <p:nvPr>
            <p:ph type="title"/>
          </p:nvPr>
        </p:nvSpPr>
        <p:spPr/>
        <p:txBody>
          <a:bodyPr>
            <a:normAutofit fontScale="90000"/>
          </a:bodyPr>
          <a:lstStyle/>
          <a:p>
            <a:pPr defTabSz="914380">
              <a:defRPr/>
            </a:pPr>
            <a:r>
              <a:rPr lang="en-US" altLang="en-US" dirty="0" smtClean="0">
                <a:latin typeface="Calibri" pitchFamily="34" charset="0"/>
              </a:rPr>
              <a:t>Example – Count </a:t>
            </a:r>
            <a:r>
              <a:rPr lang="en-US" altLang="en-US" dirty="0">
                <a:latin typeface="Calibri" pitchFamily="34" charset="0"/>
              </a:rPr>
              <a:t>H</a:t>
            </a:r>
            <a:r>
              <a:rPr lang="en-US" altLang="en-US" dirty="0" smtClean="0">
                <a:latin typeface="Calibri" pitchFamily="34" charset="0"/>
              </a:rPr>
              <a:t>ashtags over last 10 mins</a:t>
            </a:r>
          </a:p>
        </p:txBody>
      </p:sp>
      <p:sp>
        <p:nvSpPr>
          <p:cNvPr id="3" name="Content Placeholder 2"/>
          <p:cNvSpPr>
            <a:spLocks noGrp="1"/>
          </p:cNvSpPr>
          <p:nvPr>
            <p:ph idx="1"/>
          </p:nvPr>
        </p:nvSpPr>
        <p:spPr>
          <a:xfrm>
            <a:off x="228600" y="1600200"/>
            <a:ext cx="8763000" cy="800100"/>
          </a:xfrm>
        </p:spPr>
        <p:txBody>
          <a:bodyPr rtlCol="0">
            <a:noAutofit/>
          </a:bodyPr>
          <a:lstStyle/>
          <a:p>
            <a:pPr marL="0" indent="0" defTabSz="914380">
              <a:buNone/>
              <a:defRPr/>
            </a:pPr>
            <a:r>
              <a:rPr lang="en-US" sz="1700" dirty="0" err="1">
                <a:latin typeface="Consolas"/>
                <a:cs typeface="Consolas"/>
                <a:sym typeface="Arial" charset="0"/>
              </a:rPr>
              <a:t>val</a:t>
            </a:r>
            <a:r>
              <a:rPr lang="en-US" sz="1700" dirty="0">
                <a:latin typeface="Consolas"/>
                <a:cs typeface="Consolas"/>
                <a:sym typeface="Arial" charset="0"/>
              </a:rPr>
              <a:t> </a:t>
            </a:r>
            <a:r>
              <a:rPr lang="en-US" sz="1700" dirty="0" err="1">
                <a:solidFill>
                  <a:schemeClr val="accent3"/>
                </a:solidFill>
                <a:latin typeface="Consolas"/>
                <a:cs typeface="Consolas"/>
                <a:sym typeface="Arial" charset="0"/>
              </a:rPr>
              <a:t>tagCounts</a:t>
            </a:r>
            <a:r>
              <a:rPr lang="en-US" sz="1700" dirty="0">
                <a:solidFill>
                  <a:schemeClr val="accent3"/>
                </a:solidFill>
                <a:latin typeface="Consolas"/>
                <a:cs typeface="Consolas"/>
                <a:sym typeface="Arial" charset="0"/>
              </a:rPr>
              <a:t> </a:t>
            </a:r>
            <a:r>
              <a:rPr lang="en-US" sz="1700" dirty="0">
                <a:latin typeface="Consolas"/>
                <a:cs typeface="Consolas"/>
                <a:sym typeface="Arial" charset="0"/>
              </a:rPr>
              <a:t>= </a:t>
            </a:r>
            <a:r>
              <a:rPr lang="en-US" sz="1700" dirty="0" err="1">
                <a:solidFill>
                  <a:srgbClr val="C61B1B"/>
                </a:solidFill>
                <a:latin typeface="Consolas"/>
                <a:cs typeface="Consolas"/>
                <a:sym typeface="Arial" charset="0"/>
              </a:rPr>
              <a:t>hashTags</a:t>
            </a:r>
            <a:r>
              <a:rPr lang="en-US" sz="1700" dirty="0" err="1">
                <a:latin typeface="Consolas"/>
                <a:cs typeface="Consolas"/>
                <a:sym typeface="Arial" charset="0"/>
              </a:rPr>
              <a:t>.</a:t>
            </a:r>
            <a:r>
              <a:rPr lang="en-US" sz="1700" dirty="0" err="1">
                <a:solidFill>
                  <a:schemeClr val="accent1"/>
                </a:solidFill>
                <a:latin typeface="Consolas"/>
                <a:cs typeface="Consolas"/>
                <a:sym typeface="Arial" charset="0"/>
              </a:rPr>
              <a:t>window</a:t>
            </a:r>
            <a:r>
              <a:rPr lang="en-US" sz="1700" dirty="0">
                <a:latin typeface="Consolas"/>
                <a:cs typeface="Consolas"/>
                <a:sym typeface="Arial" charset="0"/>
              </a:rPr>
              <a:t>(Minutes(10), Seconds(1)).</a:t>
            </a:r>
            <a:r>
              <a:rPr lang="en-US" sz="1700" dirty="0" err="1">
                <a:solidFill>
                  <a:srgbClr val="1D86CD"/>
                </a:solidFill>
                <a:latin typeface="Consolas"/>
                <a:cs typeface="Consolas"/>
                <a:sym typeface="Arial" charset="0"/>
              </a:rPr>
              <a:t>countByValue</a:t>
            </a:r>
            <a:r>
              <a:rPr lang="en-US" sz="1700" dirty="0">
                <a:latin typeface="Consolas"/>
                <a:cs typeface="Consolas"/>
                <a:sym typeface="Arial" charset="0"/>
              </a:rPr>
              <a:t>()</a:t>
            </a:r>
          </a:p>
          <a:p>
            <a:pPr marL="0" indent="0" defTabSz="914380">
              <a:buNone/>
              <a:defRPr/>
            </a:pPr>
            <a:endParaRPr lang="en-US" dirty="0">
              <a:sym typeface="Arial" charset="0"/>
            </a:endParaRPr>
          </a:p>
        </p:txBody>
      </p:sp>
      <p:grpSp>
        <p:nvGrpSpPr>
          <p:cNvPr id="64" name="Group 63"/>
          <p:cNvGrpSpPr>
            <a:grpSpLocks/>
          </p:cNvGrpSpPr>
          <p:nvPr/>
        </p:nvGrpSpPr>
        <p:grpSpPr bwMode="auto">
          <a:xfrm>
            <a:off x="3400425" y="3390900"/>
            <a:ext cx="3380184" cy="1333500"/>
            <a:chOff x="3374629" y="3917867"/>
            <a:chExt cx="3380382" cy="623026"/>
          </a:xfrm>
        </p:grpSpPr>
        <p:cxnSp>
          <p:nvCxnSpPr>
            <p:cNvPr id="30" name="Straight Arrow Connector 29"/>
            <p:cNvCxnSpPr>
              <a:stCxn id="12" idx="2"/>
            </p:cNvCxnSpPr>
            <p:nvPr/>
          </p:nvCxnSpPr>
          <p:spPr>
            <a:xfrm>
              <a:off x="4501622" y="3917867"/>
              <a:ext cx="2253389"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5" idx="2"/>
            </p:cNvCxnSpPr>
            <p:nvPr/>
          </p:nvCxnSpPr>
          <p:spPr>
            <a:xfrm>
              <a:off x="5628019" y="3917867"/>
              <a:ext cx="1126992"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1" idx="2"/>
            </p:cNvCxnSpPr>
            <p:nvPr/>
          </p:nvCxnSpPr>
          <p:spPr>
            <a:xfrm>
              <a:off x="6755011" y="3918609"/>
              <a:ext cx="0" cy="622284"/>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2"/>
            </p:cNvCxnSpPr>
            <p:nvPr/>
          </p:nvCxnSpPr>
          <p:spPr>
            <a:xfrm>
              <a:off x="3374629" y="3917867"/>
              <a:ext cx="3380382"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a:grpSpLocks/>
          </p:cNvGrpSpPr>
          <p:nvPr/>
        </p:nvGrpSpPr>
        <p:grpSpPr bwMode="auto">
          <a:xfrm>
            <a:off x="2247900" y="3398044"/>
            <a:ext cx="3409950" cy="1326356"/>
            <a:chOff x="2075999" y="4791864"/>
            <a:chExt cx="3410016" cy="761306"/>
          </a:xfrm>
        </p:grpSpPr>
        <p:cxnSp>
          <p:nvCxnSpPr>
            <p:cNvPr id="50" name="Straight Arrow Connector 49"/>
            <p:cNvCxnSpPr>
              <a:stCxn id="9" idx="2"/>
            </p:cNvCxnSpPr>
            <p:nvPr/>
          </p:nvCxnSpPr>
          <p:spPr>
            <a:xfrm>
              <a:off x="3202948" y="4791864"/>
              <a:ext cx="2254492" cy="739437"/>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2" idx="2"/>
            </p:cNvCxnSpPr>
            <p:nvPr/>
          </p:nvCxnSpPr>
          <p:spPr>
            <a:xfrm>
              <a:off x="4329301" y="4791864"/>
              <a:ext cx="1156714" cy="739437"/>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5" idx="2"/>
            </p:cNvCxnSpPr>
            <p:nvPr/>
          </p:nvCxnSpPr>
          <p:spPr>
            <a:xfrm>
              <a:off x="5456249" y="4791864"/>
              <a:ext cx="1191" cy="761306"/>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6" idx="2"/>
            </p:cNvCxnSpPr>
            <p:nvPr/>
          </p:nvCxnSpPr>
          <p:spPr>
            <a:xfrm>
              <a:off x="2075999" y="4791864"/>
              <a:ext cx="3393347" cy="761306"/>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84" name="Group 83"/>
          <p:cNvGrpSpPr>
            <a:grpSpLocks/>
          </p:cNvGrpSpPr>
          <p:nvPr/>
        </p:nvGrpSpPr>
        <p:grpSpPr bwMode="auto">
          <a:xfrm>
            <a:off x="742950" y="2476498"/>
            <a:ext cx="6271022" cy="921544"/>
            <a:chOff x="571115" y="3880890"/>
            <a:chExt cx="6270864" cy="921884"/>
          </a:xfrm>
        </p:grpSpPr>
        <p:sp>
          <p:nvSpPr>
            <p:cNvPr id="29709" name="TextBox 23"/>
            <p:cNvSpPr txBox="1">
              <a:spLocks noChangeArrowheads="1"/>
            </p:cNvSpPr>
            <p:nvPr/>
          </p:nvSpPr>
          <p:spPr bwMode="auto">
            <a:xfrm>
              <a:off x="571115" y="4422023"/>
              <a:ext cx="1032244"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en-US" sz="1800">
                  <a:latin typeface="Calibri" pitchFamily="34" charset="0"/>
                </a:rPr>
                <a:t>hashTags</a:t>
              </a:r>
            </a:p>
          </p:txBody>
        </p:sp>
        <p:sp>
          <p:nvSpPr>
            <p:cNvPr id="6" name="Alternate Process 5"/>
            <p:cNvSpPr>
              <a:spLocks noChangeArrowheads="1"/>
            </p:cNvSpPr>
            <p:nvPr/>
          </p:nvSpPr>
          <p:spPr bwMode="auto">
            <a:xfrm>
              <a:off x="1884937" y="4449425"/>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11" name="TextBox 7"/>
            <p:cNvSpPr txBox="1">
              <a:spLocks noChangeArrowheads="1"/>
            </p:cNvSpPr>
            <p:nvPr/>
          </p:nvSpPr>
          <p:spPr bwMode="auto">
            <a:xfrm>
              <a:off x="1817197"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en-US" sz="1800">
                  <a:latin typeface="Calibri" pitchFamily="34" charset="0"/>
                </a:rPr>
                <a:t>t-1</a:t>
              </a:r>
            </a:p>
          </p:txBody>
        </p:sp>
        <p:sp>
          <p:nvSpPr>
            <p:cNvPr id="9" name="Alternate Process 8"/>
            <p:cNvSpPr>
              <a:spLocks noChangeArrowheads="1"/>
            </p:cNvSpPr>
            <p:nvPr/>
          </p:nvSpPr>
          <p:spPr bwMode="auto">
            <a:xfrm>
              <a:off x="3011835" y="4449425"/>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13" name="TextBox 10"/>
            <p:cNvSpPr txBox="1">
              <a:spLocks noChangeArrowheads="1"/>
            </p:cNvSpPr>
            <p:nvPr/>
          </p:nvSpPr>
          <p:spPr bwMode="auto">
            <a:xfrm>
              <a:off x="2943991" y="3888941"/>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en-US" sz="1800">
                  <a:latin typeface="Calibri" pitchFamily="34" charset="0"/>
                </a:rPr>
                <a:t>t</a:t>
              </a:r>
            </a:p>
          </p:txBody>
        </p:sp>
        <p:sp>
          <p:nvSpPr>
            <p:cNvPr id="12" name="Alternate Process 11"/>
            <p:cNvSpPr>
              <a:spLocks noChangeArrowheads="1"/>
            </p:cNvSpPr>
            <p:nvPr/>
          </p:nvSpPr>
          <p:spPr bwMode="auto">
            <a:xfrm>
              <a:off x="4138733" y="4449425"/>
              <a:ext cx="381586"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15" name="TextBox 13"/>
            <p:cNvSpPr txBox="1">
              <a:spLocks noChangeArrowheads="1"/>
            </p:cNvSpPr>
            <p:nvPr/>
          </p:nvSpPr>
          <p:spPr bwMode="auto">
            <a:xfrm>
              <a:off x="4070785" y="3888941"/>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en-US" sz="1800">
                  <a:latin typeface="Calibri" pitchFamily="34" charset="0"/>
                </a:rPr>
                <a:t>t+1</a:t>
              </a:r>
            </a:p>
          </p:txBody>
        </p:sp>
        <p:sp>
          <p:nvSpPr>
            <p:cNvPr id="15" name="Alternate Process 14"/>
            <p:cNvSpPr>
              <a:spLocks noChangeArrowheads="1"/>
            </p:cNvSpPr>
            <p:nvPr/>
          </p:nvSpPr>
          <p:spPr bwMode="auto">
            <a:xfrm>
              <a:off x="5265631" y="4449425"/>
              <a:ext cx="381586"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17" name="TextBox 16"/>
            <p:cNvSpPr txBox="1">
              <a:spLocks noChangeArrowheads="1"/>
            </p:cNvSpPr>
            <p:nvPr/>
          </p:nvSpPr>
          <p:spPr bwMode="auto">
            <a:xfrm>
              <a:off x="5197579"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en-US" sz="1800">
                  <a:latin typeface="Calibri" pitchFamily="34" charset="0"/>
                </a:rPr>
                <a:t>t+2</a:t>
              </a:r>
            </a:p>
          </p:txBody>
        </p:sp>
        <p:sp>
          <p:nvSpPr>
            <p:cNvPr id="21" name="Alternate Process 20"/>
            <p:cNvSpPr>
              <a:spLocks noChangeArrowheads="1"/>
            </p:cNvSpPr>
            <p:nvPr/>
          </p:nvSpPr>
          <p:spPr bwMode="auto">
            <a:xfrm>
              <a:off x="6391934" y="4450219"/>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Calibri"/>
                <a:cs typeface="Calibri"/>
              </a:endParaRPr>
            </a:p>
          </p:txBody>
        </p:sp>
        <p:sp>
          <p:nvSpPr>
            <p:cNvPr id="29719" name="TextBox 22"/>
            <p:cNvSpPr txBox="1">
              <a:spLocks noChangeArrowheads="1"/>
            </p:cNvSpPr>
            <p:nvPr/>
          </p:nvSpPr>
          <p:spPr bwMode="auto">
            <a:xfrm>
              <a:off x="6324373"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en-US" sz="1800">
                  <a:latin typeface="Calibri" pitchFamily="34" charset="0"/>
                </a:rPr>
                <a:t>t+3</a:t>
              </a:r>
            </a:p>
          </p:txBody>
        </p:sp>
      </p:grpSp>
      <p:sp>
        <p:nvSpPr>
          <p:cNvPr id="25" name="Rounded Rectangle 24"/>
          <p:cNvSpPr/>
          <p:nvPr/>
        </p:nvSpPr>
        <p:spPr>
          <a:xfrm>
            <a:off x="1825824" y="2893219"/>
            <a:ext cx="4269581" cy="673894"/>
          </a:xfrm>
          <a:prstGeom prst="roundRect">
            <a:avLst/>
          </a:prstGeom>
          <a:noFill/>
          <a:ln w="762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a:defRPr/>
            </a:pPr>
            <a:endParaRPr lang="en-US"/>
          </a:p>
        </p:txBody>
      </p:sp>
      <p:sp>
        <p:nvSpPr>
          <p:cNvPr id="116" name="Alternate Process 115"/>
          <p:cNvSpPr>
            <a:spLocks noChangeArrowheads="1"/>
          </p:cNvSpPr>
          <p:nvPr/>
        </p:nvSpPr>
        <p:spPr bwMode="auto">
          <a:xfrm>
            <a:off x="6572250" y="4791075"/>
            <a:ext cx="382191" cy="352425"/>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nchor="ctr"/>
          <a:lstStyle/>
          <a:p>
            <a:pPr algn="ctr">
              <a:defRPr/>
            </a:pPr>
            <a:endParaRPr lang="en-US" sz="1900">
              <a:solidFill>
                <a:schemeClr val="lt1"/>
              </a:solidFill>
            </a:endParaRPr>
          </a:p>
        </p:txBody>
      </p:sp>
      <p:sp>
        <p:nvSpPr>
          <p:cNvPr id="60" name="TextBox 59"/>
          <p:cNvSpPr txBox="1"/>
          <p:nvPr/>
        </p:nvSpPr>
        <p:spPr>
          <a:xfrm>
            <a:off x="2428875" y="3577432"/>
            <a:ext cx="1479290" cy="315778"/>
          </a:xfrm>
          <a:prstGeom prst="rect">
            <a:avLst/>
          </a:prstGeom>
          <a:noFill/>
        </p:spPr>
        <p:txBody>
          <a:bodyPr wrap="none" lIns="38405" tIns="19202" rIns="38405" bIns="19202">
            <a:spAutoFit/>
          </a:bodyPr>
          <a:lstStyle/>
          <a:p>
            <a:pPr>
              <a:defRPr/>
            </a:pPr>
            <a:r>
              <a:rPr lang="en-US" dirty="0">
                <a:solidFill>
                  <a:schemeClr val="accent3"/>
                </a:solidFill>
                <a:latin typeface="Calibri"/>
                <a:ea typeface="ヒラギノ角ゴ ProN W3" charset="0"/>
                <a:cs typeface="Calibri"/>
              </a:rPr>
              <a:t>sliding window</a:t>
            </a:r>
          </a:p>
        </p:txBody>
      </p:sp>
      <p:sp>
        <p:nvSpPr>
          <p:cNvPr id="61" name="TextBox 60"/>
          <p:cNvSpPr txBox="1">
            <a:spLocks noChangeArrowheads="1"/>
          </p:cNvSpPr>
          <p:nvPr/>
        </p:nvSpPr>
        <p:spPr bwMode="auto">
          <a:xfrm>
            <a:off x="3343275" y="4229100"/>
            <a:ext cx="1360091"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en-US" sz="1800">
                <a:latin typeface="Calibri" pitchFamily="34" charset="0"/>
              </a:rPr>
              <a:t>countByValue</a:t>
            </a:r>
          </a:p>
        </p:txBody>
      </p:sp>
      <p:sp>
        <p:nvSpPr>
          <p:cNvPr id="62" name="Rounded Rectangular Callout 61"/>
          <p:cNvSpPr/>
          <p:nvPr/>
        </p:nvSpPr>
        <p:spPr>
          <a:xfrm>
            <a:off x="7086600" y="4533900"/>
            <a:ext cx="1514475" cy="1371600"/>
          </a:xfrm>
          <a:prstGeom prst="wedgeRoundRectCallout">
            <a:avLst>
              <a:gd name="adj1" fmla="val -113242"/>
              <a:gd name="adj2" fmla="val 5326"/>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cs typeface="Calibri"/>
              </a:rPr>
              <a:t>count over all the data in the window</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0"/>
                                        </p:tgtEl>
                                        <p:attrNameLst>
                                          <p:attrName>style.visibility</p:attrName>
                                        </p:attrNameLst>
                                      </p:cBhvr>
                                      <p:to>
                                        <p:strVal val="hidden"/>
                                      </p:to>
                                    </p:set>
                                  </p:childTnLst>
                                </p:cTn>
                              </p:par>
                            </p:childTnLst>
                          </p:cTn>
                        </p:par>
                        <p:par>
                          <p:cTn id="18" fill="hold" nodeType="afterGroup">
                            <p:stCondLst>
                              <p:cond delay="0"/>
                            </p:stCondLst>
                            <p:childTnLst>
                              <p:par>
                                <p:cTn id="19" presetID="22" presetClass="entr" presetSubtype="1"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500"/>
                                        <p:tgtEl>
                                          <p:spTgt spid="65"/>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par>
                          <p:cTn id="35" fill="hold" nodeType="afterGroup">
                            <p:stCondLst>
                              <p:cond delay="0"/>
                            </p:stCondLst>
                            <p:childTnLst>
                              <p:par>
                                <p:cTn id="36" presetID="42" presetClass="path" presetSubtype="0" accel="50000" decel="50000" fill="hold" grpId="0" nodeType="afterEffect">
                                  <p:stCondLst>
                                    <p:cond delay="0"/>
                                  </p:stCondLst>
                                  <p:childTnLst>
                                    <p:animMotion origin="layout" path="M 3.88889E-6 -4.44444E-6 L 0.1243 -4.44444E-6 " pathEditMode="relative" rAng="0" ptsTypes="AA">
                                      <p:cBhvr>
                                        <p:cTn id="37" dur="500" fill="hold"/>
                                        <p:tgtEl>
                                          <p:spTgt spid="25"/>
                                        </p:tgtEl>
                                        <p:attrNameLst>
                                          <p:attrName>ppt_x</p:attrName>
                                          <p:attrName>ppt_y</p:attrName>
                                        </p:attrNameLst>
                                      </p:cBhvr>
                                      <p:rCtr x="6215" y="0"/>
                                    </p:animMotion>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up)">
                                      <p:cBhvr>
                                        <p:cTn id="41" dur="500"/>
                                        <p:tgtEl>
                                          <p:spTgt spid="64"/>
                                        </p:tgtEl>
                                      </p:cBhvr>
                                    </p:animEffect>
                                  </p:childTnLst>
                                </p:cTn>
                              </p:par>
                            </p:childTnLst>
                          </p:cTn>
                        </p:par>
                        <p:par>
                          <p:cTn id="42" fill="hold" nodeType="afterGroup">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16" grpId="0" animBg="1"/>
      <p:bldP spid="60" grpId="0"/>
      <p:bldP spid="60" grpId="1"/>
      <p:bldP spid="61" grpId="0"/>
      <p:bldP spid="6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80">
              <a:defRPr/>
            </a:pPr>
            <a:r>
              <a:rPr lang="en-US" dirty="0" smtClean="0">
                <a:sym typeface="Arial" charset="0"/>
              </a:rPr>
              <a:t>Other </a:t>
            </a:r>
            <a:r>
              <a:rPr lang="en-US" dirty="0">
                <a:sym typeface="Arial" charset="0"/>
              </a:rPr>
              <a:t>I</a:t>
            </a:r>
            <a:r>
              <a:rPr lang="en-US" dirty="0" smtClean="0">
                <a:sym typeface="Arial" charset="0"/>
              </a:rPr>
              <a:t>nteresting Operations </a:t>
            </a:r>
            <a:endParaRPr lang="en-US" dirty="0">
              <a:sym typeface="Arial" charset="0"/>
            </a:endParaRPr>
          </a:p>
        </p:txBody>
      </p:sp>
      <p:sp>
        <p:nvSpPr>
          <p:cNvPr id="3" name="Content Placeholder 2"/>
          <p:cNvSpPr>
            <a:spLocks noGrp="1"/>
          </p:cNvSpPr>
          <p:nvPr>
            <p:ph idx="1"/>
          </p:nvPr>
        </p:nvSpPr>
        <p:spPr/>
        <p:txBody>
          <a:bodyPr rtlCol="0">
            <a:normAutofit/>
          </a:bodyPr>
          <a:lstStyle/>
          <a:p>
            <a:pPr marL="182876" indent="-182876" defTabSz="914380">
              <a:buFont typeface="Wingdings" charset="0"/>
              <a:buChar char="§"/>
              <a:defRPr/>
            </a:pPr>
            <a:r>
              <a:rPr lang="en-US" sz="2000" dirty="0">
                <a:sym typeface="Arial" charset="0"/>
              </a:rPr>
              <a:t>Maintaining arbitrary state, track sessions</a:t>
            </a:r>
          </a:p>
          <a:p>
            <a:pPr marL="457190" lvl="1" indent="-182876" defTabSz="914380">
              <a:buFont typeface="Arial" charset="0"/>
              <a:buChar char="-"/>
              <a:defRPr/>
            </a:pPr>
            <a:r>
              <a:rPr lang="en-US" sz="1800" dirty="0">
                <a:sym typeface="Arial" charset="0"/>
              </a:rPr>
              <a:t>Maintain per-user mood as state, and update it with his/her tweets</a:t>
            </a:r>
          </a:p>
          <a:p>
            <a:pPr marL="0" indent="0" defTabSz="914380">
              <a:buNone/>
              <a:defRPr/>
            </a:pPr>
            <a:r>
              <a:rPr lang="en-US" sz="1800" dirty="0">
                <a:solidFill>
                  <a:srgbClr val="C61B1B"/>
                </a:solidFill>
                <a:latin typeface="Consolas"/>
                <a:cs typeface="Consolas"/>
                <a:sym typeface="Arial" charset="0"/>
              </a:rPr>
              <a:t>	 </a:t>
            </a:r>
            <a:r>
              <a:rPr lang="en-US" sz="1800" dirty="0" err="1">
                <a:solidFill>
                  <a:srgbClr val="C61B1B"/>
                </a:solidFill>
                <a:latin typeface="Consolas"/>
                <a:cs typeface="Consolas"/>
                <a:sym typeface="Arial" charset="0"/>
              </a:rPr>
              <a:t>tweets</a:t>
            </a:r>
            <a:r>
              <a:rPr lang="en-US" sz="1800" dirty="0" err="1">
                <a:solidFill>
                  <a:srgbClr val="000000"/>
                </a:solidFill>
                <a:latin typeface="Consolas"/>
                <a:cs typeface="Consolas"/>
                <a:sym typeface="Arial" charset="0"/>
              </a:rPr>
              <a:t>.</a:t>
            </a:r>
            <a:r>
              <a:rPr lang="en-US" sz="1800" dirty="0" err="1">
                <a:solidFill>
                  <a:srgbClr val="0D8BE6"/>
                </a:solidFill>
                <a:latin typeface="Consolas"/>
                <a:cs typeface="Consolas"/>
                <a:sym typeface="Arial" charset="0"/>
              </a:rPr>
              <a:t>updateStateByKey</a:t>
            </a:r>
            <a:r>
              <a:rPr lang="en-US" sz="1800" dirty="0">
                <a:solidFill>
                  <a:srgbClr val="000000"/>
                </a:solidFill>
                <a:latin typeface="Consolas"/>
                <a:cs typeface="Consolas"/>
                <a:sym typeface="Arial" charset="0"/>
              </a:rPr>
              <a:t>(tweet =&gt; </a:t>
            </a:r>
            <a:r>
              <a:rPr lang="en-US" sz="1800" dirty="0" err="1">
                <a:solidFill>
                  <a:srgbClr val="000000"/>
                </a:solidFill>
                <a:latin typeface="Consolas"/>
                <a:cs typeface="Consolas"/>
                <a:sym typeface="Arial" charset="0"/>
              </a:rPr>
              <a:t>updateMood</a:t>
            </a:r>
            <a:r>
              <a:rPr lang="en-US" sz="1800" dirty="0">
                <a:solidFill>
                  <a:srgbClr val="000000"/>
                </a:solidFill>
                <a:latin typeface="Consolas"/>
                <a:cs typeface="Consolas"/>
                <a:sym typeface="Arial" charset="0"/>
              </a:rPr>
              <a:t>(tweet))</a:t>
            </a:r>
          </a:p>
          <a:p>
            <a:pPr marL="182876" indent="-182876" defTabSz="914380">
              <a:buFont typeface="Wingdings" charset="0"/>
              <a:buChar char="§"/>
              <a:defRPr/>
            </a:pPr>
            <a:endParaRPr lang="en-US" dirty="0" smtClean="0">
              <a:sym typeface="Arial" charset="0"/>
            </a:endParaRPr>
          </a:p>
          <a:p>
            <a:pPr marL="182876" indent="-182876" defTabSz="914380">
              <a:buFont typeface="Wingdings" charset="0"/>
              <a:buChar char="§"/>
              <a:defRPr/>
            </a:pPr>
            <a:r>
              <a:rPr lang="en-US" sz="2000" dirty="0">
                <a:sym typeface="Arial" charset="0"/>
              </a:rPr>
              <a:t>Do arbitrary Spark RDD computation within </a:t>
            </a:r>
            <a:r>
              <a:rPr lang="en-US" sz="2000" dirty="0" err="1">
                <a:sym typeface="Arial" charset="0"/>
              </a:rPr>
              <a:t>DStream</a:t>
            </a:r>
            <a:endParaRPr lang="en-US" sz="2000" dirty="0">
              <a:sym typeface="Arial" charset="0"/>
            </a:endParaRPr>
          </a:p>
          <a:p>
            <a:pPr marL="457190" lvl="1" indent="-182876" defTabSz="914380">
              <a:buFont typeface="Arial" charset="0"/>
              <a:buChar char="-"/>
              <a:defRPr/>
            </a:pPr>
            <a:r>
              <a:rPr lang="en-US" sz="1800" dirty="0">
                <a:sym typeface="Arial" charset="0"/>
              </a:rPr>
              <a:t>Join incoming tweets with a spam file to filter out bad tweets</a:t>
            </a:r>
          </a:p>
          <a:p>
            <a:pPr marL="320040" lvl="1" indent="0" defTabSz="914380">
              <a:buNone/>
              <a:defRPr/>
            </a:pPr>
            <a:r>
              <a:rPr lang="en-US" sz="1800" dirty="0">
                <a:solidFill>
                  <a:srgbClr val="C61B1B"/>
                </a:solidFill>
                <a:latin typeface="Consolas"/>
                <a:cs typeface="Consolas"/>
                <a:sym typeface="Arial" charset="0"/>
              </a:rPr>
              <a:t> </a:t>
            </a:r>
            <a:r>
              <a:rPr lang="en-US" sz="1800" dirty="0" err="1">
                <a:solidFill>
                  <a:srgbClr val="C61B1B"/>
                </a:solidFill>
                <a:latin typeface="Consolas"/>
                <a:cs typeface="Consolas"/>
                <a:sym typeface="Arial" charset="0"/>
              </a:rPr>
              <a:t>tweets</a:t>
            </a:r>
            <a:r>
              <a:rPr lang="en-US" sz="1800" dirty="0" err="1">
                <a:solidFill>
                  <a:srgbClr val="000000"/>
                </a:solidFill>
                <a:latin typeface="Consolas"/>
                <a:cs typeface="Consolas"/>
                <a:sym typeface="Arial" charset="0"/>
              </a:rPr>
              <a:t>.</a:t>
            </a:r>
            <a:r>
              <a:rPr lang="en-US" sz="1800" dirty="0" err="1">
                <a:solidFill>
                  <a:srgbClr val="0D8BE6"/>
                </a:solidFill>
                <a:latin typeface="Consolas"/>
                <a:cs typeface="Consolas"/>
                <a:sym typeface="Arial" charset="0"/>
              </a:rPr>
              <a:t>transform</a:t>
            </a:r>
            <a:r>
              <a:rPr lang="en-US" sz="1800" dirty="0">
                <a:solidFill>
                  <a:srgbClr val="000000"/>
                </a:solidFill>
                <a:latin typeface="Consolas"/>
                <a:cs typeface="Consolas"/>
                <a:sym typeface="Arial" charset="0"/>
              </a:rPr>
              <a:t>(</a:t>
            </a:r>
            <a:r>
              <a:rPr lang="en-US" sz="1800" dirty="0" err="1">
                <a:solidFill>
                  <a:srgbClr val="000000"/>
                </a:solidFill>
                <a:latin typeface="Consolas"/>
                <a:cs typeface="Consolas"/>
                <a:sym typeface="Arial" charset="0"/>
              </a:rPr>
              <a:t>tweetsRDD</a:t>
            </a:r>
            <a:r>
              <a:rPr lang="en-US" sz="1800" dirty="0">
                <a:solidFill>
                  <a:srgbClr val="000000"/>
                </a:solidFill>
                <a:latin typeface="Consolas"/>
                <a:cs typeface="Consolas"/>
                <a:sym typeface="Arial" charset="0"/>
              </a:rPr>
              <a:t> =&gt; {</a:t>
            </a:r>
          </a:p>
          <a:p>
            <a:pPr marL="320040" lvl="1" indent="0" defTabSz="914380">
              <a:buNone/>
              <a:defRPr/>
            </a:pPr>
            <a:r>
              <a:rPr lang="en-US" sz="1800" dirty="0">
                <a:solidFill>
                  <a:srgbClr val="000000"/>
                </a:solidFill>
                <a:latin typeface="Consolas"/>
                <a:cs typeface="Consolas"/>
                <a:sym typeface="Arial" charset="0"/>
              </a:rPr>
              <a:t>		</a:t>
            </a:r>
            <a:r>
              <a:rPr lang="en-US" sz="1800" dirty="0" err="1">
                <a:solidFill>
                  <a:srgbClr val="000000"/>
                </a:solidFill>
                <a:latin typeface="Consolas"/>
                <a:cs typeface="Consolas"/>
                <a:sym typeface="Arial" charset="0"/>
              </a:rPr>
              <a:t>tweetsRDD.</a:t>
            </a:r>
            <a:r>
              <a:rPr lang="en-US" sz="1800" dirty="0" err="1">
                <a:solidFill>
                  <a:schemeClr val="accent1"/>
                </a:solidFill>
                <a:latin typeface="Consolas"/>
                <a:cs typeface="Consolas"/>
                <a:sym typeface="Arial" charset="0"/>
              </a:rPr>
              <a:t>join</a:t>
            </a:r>
            <a:r>
              <a:rPr lang="en-US" sz="1800" dirty="0">
                <a:solidFill>
                  <a:srgbClr val="000000"/>
                </a:solidFill>
                <a:latin typeface="Consolas"/>
                <a:cs typeface="Consolas"/>
                <a:sym typeface="Arial" charset="0"/>
              </a:rPr>
              <a:t>(</a:t>
            </a:r>
            <a:r>
              <a:rPr lang="en-US" sz="1800" dirty="0" err="1">
                <a:solidFill>
                  <a:srgbClr val="000000"/>
                </a:solidFill>
                <a:latin typeface="Consolas"/>
                <a:cs typeface="Consolas"/>
                <a:sym typeface="Arial" charset="0"/>
              </a:rPr>
              <a:t>spamHDFSFile</a:t>
            </a:r>
            <a:r>
              <a:rPr lang="en-US" sz="1800" dirty="0">
                <a:solidFill>
                  <a:srgbClr val="000000"/>
                </a:solidFill>
                <a:latin typeface="Consolas"/>
                <a:cs typeface="Consolas"/>
                <a:sym typeface="Arial" charset="0"/>
              </a:rPr>
              <a:t>).</a:t>
            </a:r>
            <a:r>
              <a:rPr lang="en-US" sz="1800" dirty="0">
                <a:solidFill>
                  <a:srgbClr val="1D86CD"/>
                </a:solidFill>
                <a:latin typeface="Consolas"/>
                <a:cs typeface="Consolas"/>
                <a:sym typeface="Arial" charset="0"/>
              </a:rPr>
              <a:t>filter</a:t>
            </a:r>
            <a:r>
              <a:rPr lang="en-US" sz="1800" dirty="0">
                <a:solidFill>
                  <a:srgbClr val="000000"/>
                </a:solidFill>
                <a:latin typeface="Consolas"/>
                <a:cs typeface="Consolas"/>
                <a:sym typeface="Arial" charset="0"/>
              </a:rPr>
              <a:t>(...)</a:t>
            </a:r>
          </a:p>
          <a:p>
            <a:pPr marL="320040" lvl="1" indent="0" defTabSz="914380">
              <a:buNone/>
              <a:defRPr/>
            </a:pPr>
            <a:r>
              <a:rPr lang="en-US" sz="1800" dirty="0">
                <a:solidFill>
                  <a:srgbClr val="000000"/>
                </a:solidFill>
                <a:latin typeface="Consolas"/>
                <a:cs typeface="Consolas"/>
                <a:sym typeface="Arial" charset="0"/>
              </a:rPr>
              <a:t>})</a:t>
            </a:r>
          </a:p>
          <a:p>
            <a:pPr marL="457190" lvl="1" indent="-182876" defTabSz="914380">
              <a:buFont typeface="Arial" charset="0"/>
              <a:buChar char="-"/>
              <a:defRPr/>
            </a:pPr>
            <a:endParaRPr lang="en-US" dirty="0">
              <a:sym typeface="Arial" charset="0"/>
            </a:endParaRP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Batch Processing</a:t>
            </a:r>
            <a:endParaRPr lang="en-US" dirty="0"/>
          </a:p>
        </p:txBody>
      </p:sp>
      <p:sp>
        <p:nvSpPr>
          <p:cNvPr id="3" name="Text Placeholder 2"/>
          <p:cNvSpPr>
            <a:spLocks noGrp="1"/>
          </p:cNvSpPr>
          <p:nvPr>
            <p:ph type="body" sz="quarter" idx="10"/>
          </p:nvPr>
        </p:nvSpPr>
        <p:spPr/>
        <p:txBody>
          <a:bodyPr>
            <a:normAutofit lnSpcReduction="10000"/>
          </a:bodyPr>
          <a:lstStyle/>
          <a:p>
            <a:r>
              <a:rPr lang="en-US" dirty="0" smtClean="0"/>
              <a:t>Many environments require processing same data in live streaming as well as batch post processing</a:t>
            </a:r>
          </a:p>
          <a:p>
            <a:pPr lvl="1"/>
            <a:r>
              <a:rPr lang="en-US" dirty="0"/>
              <a:t>R</a:t>
            </a:r>
            <a:r>
              <a:rPr lang="en-US" dirty="0" smtClean="0"/>
              <a:t>ecall the Lambda architecture</a:t>
            </a:r>
          </a:p>
          <a:p>
            <a:endParaRPr lang="en-US" dirty="0"/>
          </a:p>
          <a:p>
            <a:r>
              <a:rPr lang="en-US" dirty="0" smtClean="0"/>
              <a:t>Some frameworks cannot do both</a:t>
            </a:r>
          </a:p>
          <a:p>
            <a:pPr lvl="1"/>
            <a:r>
              <a:rPr lang="en-US" dirty="0" smtClean="0"/>
              <a:t>Either do stream processing of 100s of MB</a:t>
            </a:r>
            <a:r>
              <a:rPr lang="en-US" dirty="0"/>
              <a:t>/s </a:t>
            </a:r>
            <a:r>
              <a:rPr lang="en-US" dirty="0" smtClean="0"/>
              <a:t>with low </a:t>
            </a:r>
            <a:r>
              <a:rPr lang="en-US" dirty="0"/>
              <a:t>latency </a:t>
            </a:r>
            <a:endParaRPr lang="en-US" dirty="0" smtClean="0"/>
          </a:p>
          <a:p>
            <a:pPr lvl="1"/>
            <a:r>
              <a:rPr lang="en-US" dirty="0" smtClean="0"/>
              <a:t>Or do batch processing of TBs / PBs of data with high latency</a:t>
            </a:r>
          </a:p>
          <a:p>
            <a:pPr lvl="1"/>
            <a:endParaRPr lang="en-US" dirty="0"/>
          </a:p>
          <a:p>
            <a:r>
              <a:rPr lang="en-US" dirty="0" smtClean="0"/>
              <a:t>Extremely painful to maintain two different  stacks </a:t>
            </a:r>
          </a:p>
          <a:p>
            <a:pPr lvl="1"/>
            <a:r>
              <a:rPr lang="en-US" dirty="0" smtClean="0"/>
              <a:t>Different programming models</a:t>
            </a:r>
          </a:p>
          <a:p>
            <a:pPr lvl="1"/>
            <a:r>
              <a:rPr lang="en-US" dirty="0" smtClean="0"/>
              <a:t>Double the implementation effort</a:t>
            </a:r>
          </a:p>
          <a:p>
            <a:pPr lvl="1"/>
            <a:r>
              <a:rPr lang="en-US" dirty="0" smtClean="0"/>
              <a:t>Double the number of bugs</a:t>
            </a:r>
          </a:p>
          <a:p>
            <a:pPr lvl="1"/>
            <a:r>
              <a:rPr lang="en-US" dirty="0" smtClean="0"/>
              <a:t>Complicates implementation of the Lambda architecture</a:t>
            </a:r>
          </a:p>
          <a:p>
            <a:pPr lvl="1"/>
            <a:endParaRPr lang="en-US" dirty="0"/>
          </a:p>
        </p:txBody>
      </p:sp>
    </p:spTree>
    <p:extLst>
      <p:ext uri="{BB962C8B-B14F-4D97-AF65-F5344CB8AC3E}">
        <p14:creationId xmlns:p14="http://schemas.microsoft.com/office/powerpoint/2010/main" val="40208722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80">
              <a:defRPr/>
            </a:pPr>
            <a:r>
              <a:rPr lang="en-US" dirty="0" smtClean="0">
                <a:sym typeface="Arial" charset="0"/>
              </a:rPr>
              <a:t>Streaming System Requirements</a:t>
            </a:r>
            <a:endParaRPr lang="en-US" sz="3700" dirty="0">
              <a:sym typeface="Arial" charset="0"/>
            </a:endParaRPr>
          </a:p>
        </p:txBody>
      </p:sp>
      <p:sp>
        <p:nvSpPr>
          <p:cNvPr id="17411" name="Content Placeholder 2"/>
          <p:cNvSpPr>
            <a:spLocks noGrp="1"/>
          </p:cNvSpPr>
          <p:nvPr>
            <p:ph idx="1"/>
          </p:nvPr>
        </p:nvSpPr>
        <p:spPr>
          <a:xfrm>
            <a:off x="352425" y="1447800"/>
            <a:ext cx="8396288" cy="4457700"/>
          </a:xfrm>
        </p:spPr>
        <p:txBody>
          <a:bodyPr/>
          <a:lstStyle/>
          <a:p>
            <a:pPr marL="240030" indent="-240030">
              <a:lnSpc>
                <a:spcPct val="120000"/>
              </a:lnSpc>
              <a:buFont typeface="Wingdings" pitchFamily="2" charset="2"/>
              <a:buChar char="§"/>
            </a:pPr>
            <a:r>
              <a:rPr lang="en-US" altLang="en-US" sz="2800" b="1" dirty="0">
                <a:sym typeface="Arial" pitchFamily="34" charset="0"/>
              </a:rPr>
              <a:t>Scalable</a:t>
            </a:r>
            <a:r>
              <a:rPr lang="en-US" altLang="en-US" sz="3000" dirty="0">
                <a:sym typeface="Arial" pitchFamily="34" charset="0"/>
              </a:rPr>
              <a:t> </a:t>
            </a:r>
            <a:r>
              <a:rPr lang="en-US" altLang="en-US" sz="2000" dirty="0">
                <a:sym typeface="Arial" pitchFamily="34" charset="0"/>
              </a:rPr>
              <a:t>to large clusters </a:t>
            </a:r>
          </a:p>
          <a:p>
            <a:pPr marL="240030" indent="-240030">
              <a:lnSpc>
                <a:spcPct val="120000"/>
              </a:lnSpc>
              <a:buFont typeface="Wingdings" pitchFamily="2" charset="2"/>
              <a:buChar char="§"/>
            </a:pPr>
            <a:r>
              <a:rPr lang="en-US" altLang="en-US" sz="2800" b="1" dirty="0">
                <a:sym typeface="Arial" pitchFamily="34" charset="0"/>
              </a:rPr>
              <a:t>Second-scale</a:t>
            </a:r>
            <a:r>
              <a:rPr lang="en-US" altLang="en-US" sz="2000" dirty="0">
                <a:sym typeface="Arial" pitchFamily="34" charset="0"/>
              </a:rPr>
              <a:t> latencies</a:t>
            </a:r>
          </a:p>
          <a:p>
            <a:pPr marL="240030" indent="-240030">
              <a:lnSpc>
                <a:spcPct val="120000"/>
              </a:lnSpc>
              <a:buFont typeface="Wingdings" pitchFamily="2" charset="2"/>
              <a:buChar char="§"/>
            </a:pPr>
            <a:r>
              <a:rPr lang="en-US" altLang="en-US" sz="2800" b="1" dirty="0">
                <a:sym typeface="Arial" pitchFamily="34" charset="0"/>
              </a:rPr>
              <a:t>Simple</a:t>
            </a:r>
            <a:r>
              <a:rPr lang="en-US" altLang="en-US" sz="2800" dirty="0">
                <a:sym typeface="Arial" pitchFamily="34" charset="0"/>
              </a:rPr>
              <a:t> </a:t>
            </a:r>
            <a:r>
              <a:rPr lang="en-US" altLang="en-US" sz="2000" dirty="0">
                <a:sym typeface="Arial" pitchFamily="34" charset="0"/>
              </a:rPr>
              <a:t>programming model </a:t>
            </a:r>
          </a:p>
          <a:p>
            <a:pPr marL="240030" indent="-240030">
              <a:lnSpc>
                <a:spcPct val="120000"/>
              </a:lnSpc>
              <a:buFont typeface="Wingdings" pitchFamily="2" charset="2"/>
              <a:buChar char="§"/>
            </a:pPr>
            <a:r>
              <a:rPr lang="en-US" altLang="en-US" sz="2800" b="1" dirty="0">
                <a:sym typeface="Arial" pitchFamily="34" charset="0"/>
              </a:rPr>
              <a:t>Integrated</a:t>
            </a:r>
            <a:r>
              <a:rPr lang="en-US" altLang="en-US" sz="3000" dirty="0">
                <a:sym typeface="Arial" pitchFamily="34" charset="0"/>
              </a:rPr>
              <a:t> </a:t>
            </a:r>
            <a:r>
              <a:rPr lang="en-US" altLang="en-US" sz="2000" dirty="0">
                <a:sym typeface="Arial" pitchFamily="34" charset="0"/>
              </a:rPr>
              <a:t>with batch &amp; interactive processing</a:t>
            </a:r>
          </a:p>
          <a:p>
            <a:pPr marL="240030" indent="-240030">
              <a:lnSpc>
                <a:spcPct val="120000"/>
              </a:lnSpc>
              <a:buFont typeface="Wingdings" pitchFamily="2" charset="2"/>
              <a:buChar char="§"/>
            </a:pPr>
            <a:r>
              <a:rPr lang="en-US" altLang="en-US" sz="2800" b="1" dirty="0">
                <a:sym typeface="Arial" pitchFamily="34" charset="0"/>
              </a:rPr>
              <a:t>Efficient fault-tolerance</a:t>
            </a:r>
            <a:r>
              <a:rPr lang="en-US" altLang="en-US" sz="3000" dirty="0">
                <a:solidFill>
                  <a:srgbClr val="B50B1B"/>
                </a:solidFill>
                <a:sym typeface="Arial" pitchFamily="34" charset="0"/>
              </a:rPr>
              <a:t> </a:t>
            </a:r>
            <a:r>
              <a:rPr lang="en-US" altLang="en-US" sz="2000" dirty="0">
                <a:solidFill>
                  <a:srgbClr val="B50B1B"/>
                </a:solidFill>
                <a:sym typeface="Arial" pitchFamily="34" charset="0"/>
              </a:rPr>
              <a:t>in </a:t>
            </a:r>
            <a:r>
              <a:rPr lang="en-US" altLang="en-US" sz="2000" dirty="0" err="1">
                <a:solidFill>
                  <a:srgbClr val="B50B1B"/>
                </a:solidFill>
                <a:sym typeface="Arial" pitchFamily="34" charset="0"/>
              </a:rPr>
              <a:t>stateful</a:t>
            </a:r>
            <a:r>
              <a:rPr lang="en-US" altLang="en-US" sz="2000" dirty="0">
                <a:solidFill>
                  <a:srgbClr val="B50B1B"/>
                </a:solidFill>
                <a:sym typeface="Arial" pitchFamily="34" charset="0"/>
              </a:rPr>
              <a:t> </a:t>
            </a:r>
            <a:r>
              <a:rPr lang="en-US" altLang="en-US" sz="2000" dirty="0" smtClean="0">
                <a:solidFill>
                  <a:srgbClr val="B50B1B"/>
                </a:solidFill>
                <a:sym typeface="Arial" pitchFamily="34" charset="0"/>
              </a:rPr>
              <a:t>computations</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Vision - </a:t>
            </a:r>
            <a:r>
              <a:rPr lang="en-US" i="1" dirty="0"/>
              <a:t>O</a:t>
            </a:r>
            <a:r>
              <a:rPr lang="en-US" i="1" dirty="0" smtClean="0"/>
              <a:t>ne </a:t>
            </a:r>
            <a:r>
              <a:rPr lang="en-US" i="1" dirty="0"/>
              <a:t>S</a:t>
            </a:r>
            <a:r>
              <a:rPr lang="en-US" i="1" dirty="0" smtClean="0"/>
              <a:t>tack </a:t>
            </a:r>
            <a:r>
              <a:rPr lang="en-US" i="1" dirty="0"/>
              <a:t>to </a:t>
            </a:r>
            <a:r>
              <a:rPr lang="en-US" i="1" dirty="0" smtClean="0"/>
              <a:t>Rule </a:t>
            </a:r>
            <a:r>
              <a:rPr lang="en-US" i="1" dirty="0"/>
              <a:t>T</a:t>
            </a:r>
            <a:r>
              <a:rPr lang="en-US" i="1" dirty="0" smtClean="0"/>
              <a:t>hem </a:t>
            </a:r>
            <a:r>
              <a:rPr lang="en-US" i="1" dirty="0"/>
              <a:t>A</a:t>
            </a:r>
            <a:r>
              <a:rPr lang="en-US" i="1" dirty="0" smtClean="0"/>
              <a:t>ll</a:t>
            </a:r>
            <a:endParaRPr lang="en-US" i="1" dirty="0"/>
          </a:p>
        </p:txBody>
      </p:sp>
      <p:graphicFrame>
        <p:nvGraphicFramePr>
          <p:cNvPr id="10" name="Content Placeholder 3"/>
          <p:cNvGraphicFramePr>
            <a:graphicFrameLocks/>
          </p:cNvGraphicFramePr>
          <p:nvPr>
            <p:extLst>
              <p:ext uri="{D42A27DB-BD31-4B8C-83A1-F6EECF244321}">
                <p14:modId xmlns:p14="http://schemas.microsoft.com/office/powerpoint/2010/main" val="1314357241"/>
              </p:ext>
            </p:extLst>
          </p:nvPr>
        </p:nvGraphicFramePr>
        <p:xfrm>
          <a:off x="1752600" y="533400"/>
          <a:ext cx="5836995" cy="701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587660" y="2792398"/>
            <a:ext cx="1919304" cy="2456055"/>
          </a:xfrm>
          <a:prstGeom prst="rect">
            <a:avLst/>
          </a:prstGeom>
          <a:noFill/>
        </p:spPr>
        <p:txBody>
          <a:bodyPr wrap="none" lIns="91438" tIns="45719" rIns="91438" bIns="45719">
            <a:spAutoFit/>
          </a:bodyPr>
          <a:lstStyle/>
          <a:p>
            <a:pPr algn="ctr">
              <a:lnSpc>
                <a:spcPct val="80000"/>
              </a:lnSpc>
              <a:defRPr/>
            </a:pPr>
            <a:r>
              <a:rPr lang="en-US" sz="3200" b="1" dirty="0">
                <a:solidFill>
                  <a:srgbClr val="3366FF"/>
                </a:solidFill>
                <a:latin typeface="Calibri"/>
                <a:ea typeface="ヒラギノ角ゴ ProN W3"/>
                <a:cs typeface="Calibri"/>
              </a:rPr>
              <a:t>Spark</a:t>
            </a:r>
          </a:p>
          <a:p>
            <a:pPr algn="ctr">
              <a:lnSpc>
                <a:spcPct val="80000"/>
              </a:lnSpc>
              <a:defRPr/>
            </a:pPr>
            <a:r>
              <a:rPr lang="en-US" sz="3200" b="1" dirty="0" smtClean="0">
                <a:solidFill>
                  <a:srgbClr val="3366FF"/>
                </a:solidFill>
                <a:latin typeface="Calibri"/>
                <a:ea typeface="ヒラギノ角ゴ ProN W3"/>
                <a:cs typeface="Calibri"/>
              </a:rPr>
              <a:t>+</a:t>
            </a:r>
            <a:endParaRPr lang="en-US" sz="3200" b="1" dirty="0">
              <a:solidFill>
                <a:srgbClr val="3366FF"/>
              </a:solidFill>
              <a:latin typeface="Calibri"/>
              <a:ea typeface="ヒラギノ角ゴ ProN W3"/>
              <a:cs typeface="Calibri"/>
            </a:endParaRPr>
          </a:p>
          <a:p>
            <a:pPr algn="ctr">
              <a:lnSpc>
                <a:spcPct val="80000"/>
              </a:lnSpc>
              <a:defRPr/>
            </a:pPr>
            <a:r>
              <a:rPr lang="en-US" sz="3200" b="1" dirty="0" smtClean="0">
                <a:solidFill>
                  <a:srgbClr val="3366FF"/>
                </a:solidFill>
                <a:latin typeface="Calibri"/>
                <a:ea typeface="ヒラギノ角ゴ ProN W3"/>
                <a:cs typeface="Calibri"/>
              </a:rPr>
              <a:t>Spark </a:t>
            </a:r>
            <a:endParaRPr lang="en-US" sz="3200" b="1" dirty="0">
              <a:solidFill>
                <a:srgbClr val="3366FF"/>
              </a:solidFill>
              <a:latin typeface="Calibri"/>
              <a:ea typeface="ヒラギノ角ゴ ProN W3"/>
              <a:cs typeface="Calibri"/>
            </a:endParaRPr>
          </a:p>
          <a:p>
            <a:pPr algn="ctr">
              <a:lnSpc>
                <a:spcPct val="80000"/>
              </a:lnSpc>
              <a:defRPr/>
            </a:pPr>
            <a:r>
              <a:rPr lang="en-US" sz="3200" b="1" dirty="0" smtClean="0">
                <a:solidFill>
                  <a:srgbClr val="3366FF"/>
                </a:solidFill>
                <a:latin typeface="Calibri"/>
                <a:ea typeface="ヒラギノ角ゴ ProN W3"/>
                <a:cs typeface="Calibri"/>
              </a:rPr>
              <a:t>Streaming</a:t>
            </a:r>
          </a:p>
          <a:p>
            <a:pPr algn="ctr">
              <a:lnSpc>
                <a:spcPct val="80000"/>
              </a:lnSpc>
              <a:defRPr/>
            </a:pPr>
            <a:r>
              <a:rPr lang="en-US" sz="3200" b="1" dirty="0" smtClean="0">
                <a:solidFill>
                  <a:srgbClr val="3366FF"/>
                </a:solidFill>
                <a:latin typeface="Calibri"/>
                <a:ea typeface="ヒラギノ角ゴ ProN W3"/>
                <a:cs typeface="Calibri"/>
              </a:rPr>
              <a:t>+</a:t>
            </a:r>
          </a:p>
          <a:p>
            <a:pPr algn="ctr">
              <a:lnSpc>
                <a:spcPct val="80000"/>
              </a:lnSpc>
              <a:defRPr/>
            </a:pPr>
            <a:r>
              <a:rPr lang="en-US" sz="3200" b="1" dirty="0" smtClean="0">
                <a:solidFill>
                  <a:srgbClr val="3366FF"/>
                </a:solidFill>
                <a:latin typeface="Calibri"/>
                <a:ea typeface="ヒラギノ角ゴ ProN W3"/>
                <a:cs typeface="Calibri"/>
              </a:rPr>
              <a:t>Spark SQL</a:t>
            </a:r>
            <a:endParaRPr lang="en-US" sz="3200" b="1" dirty="0">
              <a:solidFill>
                <a:srgbClr val="3366FF"/>
              </a:solidFill>
              <a:latin typeface="Calibri"/>
              <a:ea typeface="ヒラギノ角ゴ ProN W3"/>
              <a:cs typeface="Calibri"/>
            </a:endParaRPr>
          </a:p>
        </p:txBody>
      </p:sp>
    </p:spTree>
    <p:extLst>
      <p:ext uri="{BB962C8B-B14F-4D97-AF65-F5344CB8AC3E}">
        <p14:creationId xmlns:p14="http://schemas.microsoft.com/office/powerpoint/2010/main" val="2749552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80">
              <a:defRPr/>
            </a:pPr>
            <a:r>
              <a:rPr lang="en-US" dirty="0">
                <a:sym typeface="Arial" charset="0"/>
              </a:rPr>
              <a:t>Vision - </a:t>
            </a:r>
            <a:r>
              <a:rPr lang="en-US" i="1" dirty="0">
                <a:sym typeface="Arial" charset="0"/>
              </a:rPr>
              <a:t>O</a:t>
            </a:r>
            <a:r>
              <a:rPr lang="en-US" i="1" dirty="0" smtClean="0">
                <a:sym typeface="Arial" charset="0"/>
              </a:rPr>
              <a:t>ne </a:t>
            </a:r>
            <a:r>
              <a:rPr lang="en-US" i="1" dirty="0">
                <a:sym typeface="Arial" charset="0"/>
              </a:rPr>
              <a:t>S</a:t>
            </a:r>
            <a:r>
              <a:rPr lang="en-US" i="1" dirty="0" smtClean="0">
                <a:sym typeface="Arial" charset="0"/>
              </a:rPr>
              <a:t>tack </a:t>
            </a:r>
            <a:r>
              <a:rPr lang="en-US" i="1" dirty="0">
                <a:sym typeface="Arial" charset="0"/>
              </a:rPr>
              <a:t>to </a:t>
            </a:r>
            <a:r>
              <a:rPr lang="en-US" i="1" dirty="0" smtClean="0">
                <a:sym typeface="Arial" charset="0"/>
              </a:rPr>
              <a:t>Rule </a:t>
            </a:r>
            <a:r>
              <a:rPr lang="en-US" i="1" dirty="0">
                <a:sym typeface="Arial" charset="0"/>
              </a:rPr>
              <a:t>T</a:t>
            </a:r>
            <a:r>
              <a:rPr lang="en-US" i="1" dirty="0" smtClean="0">
                <a:sym typeface="Arial" charset="0"/>
              </a:rPr>
              <a:t>hem </a:t>
            </a:r>
            <a:r>
              <a:rPr lang="en-US" i="1" dirty="0">
                <a:sym typeface="Arial" charset="0"/>
              </a:rPr>
              <a:t>A</a:t>
            </a:r>
            <a:r>
              <a:rPr lang="en-US" i="1" dirty="0" smtClean="0">
                <a:sym typeface="Arial" charset="0"/>
              </a:rPr>
              <a:t>ll</a:t>
            </a:r>
            <a:endParaRPr lang="en-US" i="1" dirty="0">
              <a:sym typeface="Arial" charset="0"/>
            </a:endParaRPr>
          </a:p>
        </p:txBody>
      </p:sp>
      <p:sp>
        <p:nvSpPr>
          <p:cNvPr id="3" name="Content Placeholder 2"/>
          <p:cNvSpPr>
            <a:spLocks noGrp="1"/>
          </p:cNvSpPr>
          <p:nvPr>
            <p:ph idx="1"/>
          </p:nvPr>
        </p:nvSpPr>
        <p:spPr>
          <a:xfrm>
            <a:off x="352425" y="1485900"/>
            <a:ext cx="4124325" cy="4635500"/>
          </a:xfrm>
        </p:spPr>
        <p:txBody>
          <a:bodyPr/>
          <a:lstStyle/>
          <a:p>
            <a:pPr>
              <a:buFont typeface="Wingdings" pitchFamily="2" charset="2"/>
              <a:buChar char="§"/>
            </a:pPr>
            <a:r>
              <a:rPr lang="en-US" altLang="en-US" sz="2000" dirty="0">
                <a:sym typeface="Arial" pitchFamily="34" charset="0"/>
              </a:rPr>
              <a:t>Explore data interactively using Spark Shell </a:t>
            </a:r>
            <a:r>
              <a:rPr lang="en-US" altLang="en-US" sz="2000" dirty="0" smtClean="0">
                <a:sym typeface="Arial" pitchFamily="34" charset="0"/>
              </a:rPr>
              <a:t>to </a:t>
            </a:r>
            <a:r>
              <a:rPr lang="en-US" altLang="en-US" sz="2000" dirty="0">
                <a:sym typeface="Arial" pitchFamily="34" charset="0"/>
              </a:rPr>
              <a:t>identify problems</a:t>
            </a:r>
          </a:p>
          <a:p>
            <a:pPr lvl="1">
              <a:buFont typeface="Arial" pitchFamily="34" charset="0"/>
              <a:buChar char="-"/>
            </a:pPr>
            <a:endParaRPr lang="en-US" altLang="en-US" dirty="0" smtClean="0">
              <a:sym typeface="Arial" pitchFamily="34" charset="0"/>
            </a:endParaRPr>
          </a:p>
          <a:p>
            <a:pPr marL="274320" lvl="1" indent="0">
              <a:buNone/>
            </a:pPr>
            <a:endParaRPr lang="en-US" altLang="en-US" dirty="0" smtClean="0">
              <a:sym typeface="Arial" pitchFamily="34" charset="0"/>
            </a:endParaRPr>
          </a:p>
          <a:p>
            <a:pPr>
              <a:buFont typeface="Wingdings" pitchFamily="2" charset="2"/>
              <a:buChar char="§"/>
            </a:pPr>
            <a:r>
              <a:rPr lang="en-US" altLang="en-US" sz="2000" dirty="0">
                <a:sym typeface="Arial" pitchFamily="34" charset="0"/>
              </a:rPr>
              <a:t>Use same code in Spark stand-alone programs to identify problems in production logs</a:t>
            </a:r>
          </a:p>
          <a:p>
            <a:pPr lvl="1">
              <a:buFont typeface="Arial" pitchFamily="34" charset="0"/>
              <a:buChar char="-"/>
            </a:pPr>
            <a:endParaRPr lang="en-US" altLang="en-US" dirty="0" smtClean="0">
              <a:sym typeface="Arial" pitchFamily="34" charset="0"/>
            </a:endParaRPr>
          </a:p>
          <a:p>
            <a:pPr lvl="1">
              <a:buFont typeface="Arial" pitchFamily="34" charset="0"/>
              <a:buChar char="-"/>
            </a:pPr>
            <a:endParaRPr lang="en-US" altLang="en-US" dirty="0" smtClean="0">
              <a:sym typeface="Arial" pitchFamily="34" charset="0"/>
            </a:endParaRPr>
          </a:p>
          <a:p>
            <a:pPr>
              <a:buFont typeface="Wingdings" pitchFamily="2" charset="2"/>
              <a:buChar char="§"/>
            </a:pPr>
            <a:r>
              <a:rPr lang="en-US" altLang="en-US" sz="2000" dirty="0">
                <a:sym typeface="Arial" pitchFamily="34" charset="0"/>
              </a:rPr>
              <a:t>Use similar code in Spark Streaming to identify problems in live log streams</a:t>
            </a:r>
          </a:p>
        </p:txBody>
      </p:sp>
      <p:sp>
        <p:nvSpPr>
          <p:cNvPr id="7" name="TextBox 6"/>
          <p:cNvSpPr txBox="1">
            <a:spLocks noChangeArrowheads="1"/>
          </p:cNvSpPr>
          <p:nvPr/>
        </p:nvSpPr>
        <p:spPr bwMode="auto">
          <a:xfrm>
            <a:off x="4314825" y="1409700"/>
            <a:ext cx="4665354" cy="1516107"/>
          </a:xfrm>
          <a:prstGeom prst="rect">
            <a:avLst/>
          </a:prstGeom>
          <a:solidFill>
            <a:srgbClr val="FFFFFF"/>
          </a:solidFill>
          <a:ln w="9525">
            <a:solidFill>
              <a:srgbClr val="7F7F7F"/>
            </a:solidFill>
            <a:miter lim="800000"/>
            <a:headEnd/>
            <a:tailEnd/>
          </a:ln>
          <a:effectLst>
            <a:outerShdw blurRad="50800" dist="38100" dir="2700000" algn="tl" rotWithShape="0">
              <a:srgbClr val="808080">
                <a:alpha val="39999"/>
              </a:srgbClr>
            </a:outerShdw>
          </a:effec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defRPr/>
            </a:pPr>
            <a:r>
              <a:rPr lang="en-US" altLang="en-US">
                <a:latin typeface="Consolas" pitchFamily="49" charset="0"/>
                <a:cs typeface="Consolas" pitchFamily="49" charset="0"/>
              </a:rPr>
              <a:t>$ ./spark-shell</a:t>
            </a:r>
          </a:p>
          <a:p>
            <a:pPr eaLnBrk="1" hangingPunct="1">
              <a:defRPr/>
            </a:pPr>
            <a:r>
              <a:rPr lang="en-US" altLang="en-US">
                <a:latin typeface="Consolas" pitchFamily="49" charset="0"/>
                <a:cs typeface="Consolas" pitchFamily="49" charset="0"/>
              </a:rPr>
              <a:t>scala&gt; </a:t>
            </a:r>
            <a:r>
              <a:rPr lang="en-US" altLang="en-US">
                <a:solidFill>
                  <a:srgbClr val="B50B1B"/>
                </a:solidFill>
                <a:latin typeface="Consolas" pitchFamily="49" charset="0"/>
                <a:cs typeface="Consolas" pitchFamily="49" charset="0"/>
              </a:rPr>
              <a:t>val file = sc.hadoopFile(“</a:t>
            </a:r>
            <a:r>
              <a:rPr lang="en-US" altLang="ja-JP">
                <a:solidFill>
                  <a:srgbClr val="B50B1B"/>
                </a:solidFill>
                <a:latin typeface="Consolas" pitchFamily="49" charset="0"/>
                <a:cs typeface="Consolas" pitchFamily="49" charset="0"/>
              </a:rPr>
              <a:t>smallLogs</a:t>
            </a:r>
            <a:r>
              <a:rPr lang="en-US" altLang="en-US">
                <a:solidFill>
                  <a:srgbClr val="B50B1B"/>
                </a:solidFill>
                <a:latin typeface="Consolas" pitchFamily="49" charset="0"/>
                <a:cs typeface="Consolas" pitchFamily="49" charset="0"/>
              </a:rPr>
              <a:t>”</a:t>
            </a:r>
            <a:r>
              <a:rPr lang="en-US" altLang="ja-JP">
                <a:solidFill>
                  <a:srgbClr val="B50B1B"/>
                </a:solidFill>
                <a:latin typeface="Consolas" pitchFamily="49" charset="0"/>
                <a:cs typeface="Consolas" pitchFamily="49" charset="0"/>
              </a:rPr>
              <a:t>)</a:t>
            </a:r>
          </a:p>
          <a:p>
            <a:pPr eaLnBrk="1" hangingPunct="1">
              <a:defRPr/>
            </a:pPr>
            <a:r>
              <a:rPr lang="en-US" altLang="en-US">
                <a:latin typeface="Consolas" pitchFamily="49" charset="0"/>
                <a:cs typeface="Consolas" pitchFamily="49" charset="0"/>
              </a:rPr>
              <a:t>...</a:t>
            </a:r>
          </a:p>
          <a:p>
            <a:pPr eaLnBrk="1" hangingPunct="1">
              <a:defRPr/>
            </a:pPr>
            <a:r>
              <a:rPr lang="en-US" altLang="en-US">
                <a:latin typeface="Consolas" pitchFamily="49" charset="0"/>
                <a:cs typeface="Consolas" pitchFamily="49" charset="0"/>
              </a:rPr>
              <a:t>scala&gt; </a:t>
            </a:r>
            <a:r>
              <a:rPr lang="en-US" altLang="en-US">
                <a:solidFill>
                  <a:srgbClr val="B50B1B"/>
                </a:solidFill>
                <a:latin typeface="Consolas" pitchFamily="49" charset="0"/>
                <a:cs typeface="Consolas" pitchFamily="49" charset="0"/>
              </a:rPr>
              <a:t>val filtered = file.filter(_.contains(“ERROR”))</a:t>
            </a:r>
          </a:p>
          <a:p>
            <a:pPr eaLnBrk="1" hangingPunct="1">
              <a:defRPr/>
            </a:pPr>
            <a:r>
              <a:rPr lang="en-US" altLang="en-US">
                <a:latin typeface="Consolas" pitchFamily="49" charset="0"/>
                <a:cs typeface="Consolas" pitchFamily="49" charset="0"/>
              </a:rPr>
              <a:t>...</a:t>
            </a:r>
          </a:p>
          <a:p>
            <a:pPr eaLnBrk="1" hangingPunct="1">
              <a:defRPr/>
            </a:pPr>
            <a:r>
              <a:rPr lang="en-US" altLang="en-US">
                <a:latin typeface="Consolas" pitchFamily="49" charset="0"/>
                <a:cs typeface="Consolas" pitchFamily="49" charset="0"/>
              </a:rPr>
              <a:t>scala&gt; </a:t>
            </a:r>
            <a:r>
              <a:rPr lang="en-US" altLang="en-US">
                <a:solidFill>
                  <a:srgbClr val="B50B1B"/>
                </a:solidFill>
                <a:latin typeface="Consolas" pitchFamily="49" charset="0"/>
                <a:cs typeface="Consolas" pitchFamily="49" charset="0"/>
              </a:rPr>
              <a:t>val mapped = file.map(...)</a:t>
            </a:r>
          </a:p>
          <a:p>
            <a:pPr eaLnBrk="1" hangingPunct="1">
              <a:defRPr/>
            </a:pPr>
            <a:r>
              <a:rPr lang="en-US" altLang="en-US">
                <a:solidFill>
                  <a:srgbClr val="B50B1B"/>
                </a:solidFill>
                <a:latin typeface="Consolas" pitchFamily="49" charset="0"/>
                <a:cs typeface="Consolas" pitchFamily="49" charset="0"/>
              </a:rPr>
              <a:t>...</a:t>
            </a:r>
          </a:p>
          <a:p>
            <a:pPr eaLnBrk="1" hangingPunct="1">
              <a:defRPr/>
            </a:pPr>
            <a:endParaRPr lang="en-US" altLang="en-US">
              <a:latin typeface="Consolas" pitchFamily="49" charset="0"/>
              <a:cs typeface="Consolas" pitchFamily="49" charset="0"/>
            </a:endParaRPr>
          </a:p>
        </p:txBody>
      </p:sp>
      <p:sp>
        <p:nvSpPr>
          <p:cNvPr id="8" name="TextBox 7"/>
          <p:cNvSpPr txBox="1">
            <a:spLocks noChangeArrowheads="1"/>
          </p:cNvSpPr>
          <p:nvPr/>
        </p:nvSpPr>
        <p:spPr bwMode="auto">
          <a:xfrm>
            <a:off x="4476750" y="2552700"/>
            <a:ext cx="4095750" cy="1885438"/>
          </a:xfrm>
          <a:prstGeom prst="rect">
            <a:avLst/>
          </a:prstGeom>
          <a:solidFill>
            <a:srgbClr val="FFFFFF"/>
          </a:solidFill>
          <a:ln w="9525">
            <a:solidFill>
              <a:srgbClr val="7F7F7F"/>
            </a:solidFill>
            <a:miter lim="800000"/>
            <a:headEnd/>
            <a:tailEnd/>
          </a:ln>
          <a:effectLst>
            <a:outerShdw blurRad="50800" dist="38100" dir="2700000" algn="tl" rotWithShape="0">
              <a:srgbClr val="808080">
                <a:alpha val="39999"/>
              </a:srgbClr>
            </a:outerShdw>
          </a:effec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defRPr/>
            </a:pPr>
            <a:r>
              <a:rPr lang="en-US" altLang="en-US">
                <a:latin typeface="Consolas" pitchFamily="49" charset="0"/>
                <a:cs typeface="Consolas" pitchFamily="49" charset="0"/>
              </a:rPr>
              <a:t>object ProcessProductionData {</a:t>
            </a:r>
          </a:p>
          <a:p>
            <a:pPr eaLnBrk="1" hangingPunct="1">
              <a:defRPr/>
            </a:pPr>
            <a:r>
              <a:rPr lang="en-US" altLang="en-US">
                <a:latin typeface="Consolas" pitchFamily="49" charset="0"/>
                <a:cs typeface="Consolas" pitchFamily="49" charset="0"/>
              </a:rPr>
              <a:t>  def main(args: Array[String]) {</a:t>
            </a:r>
          </a:p>
          <a:p>
            <a:pPr eaLnBrk="1" hangingPunct="1">
              <a:defRPr/>
            </a:pPr>
            <a:r>
              <a:rPr lang="en-US" altLang="en-US">
                <a:latin typeface="Consolas" pitchFamily="49" charset="0"/>
                <a:cs typeface="Consolas" pitchFamily="49" charset="0"/>
              </a:rPr>
              <a:t>    </a:t>
            </a:r>
            <a:r>
              <a:rPr lang="en-US" altLang="en-US">
                <a:solidFill>
                  <a:srgbClr val="1D86CD"/>
                </a:solidFill>
                <a:latin typeface="Consolas" pitchFamily="49" charset="0"/>
                <a:cs typeface="Consolas" pitchFamily="49" charset="0"/>
              </a:rPr>
              <a:t>val sc = new SparkContext(...)</a:t>
            </a:r>
          </a:p>
          <a:p>
            <a:pPr eaLnBrk="1" hangingPunct="1">
              <a:defRPr/>
            </a:pPr>
            <a:r>
              <a:rPr lang="en-US" altLang="en-US">
                <a:latin typeface="Consolas" pitchFamily="49" charset="0"/>
                <a:cs typeface="Consolas" pitchFamily="49" charset="0"/>
              </a:rPr>
              <a:t>   </a:t>
            </a:r>
            <a:r>
              <a:rPr lang="en-US" altLang="en-US">
                <a:solidFill>
                  <a:srgbClr val="B50B1B"/>
                </a:solidFill>
                <a:latin typeface="Consolas" pitchFamily="49" charset="0"/>
                <a:cs typeface="Consolas" pitchFamily="49" charset="0"/>
              </a:rPr>
              <a:t> val file = sc.hadoopFile(</a:t>
            </a:r>
            <a:r>
              <a:rPr lang="en-US" altLang="en-US">
                <a:solidFill>
                  <a:schemeClr val="accent1"/>
                </a:solidFill>
                <a:latin typeface="Consolas" pitchFamily="49" charset="0"/>
                <a:cs typeface="Consolas" pitchFamily="49" charset="0"/>
              </a:rPr>
              <a:t>“</a:t>
            </a:r>
            <a:r>
              <a:rPr lang="en-US" altLang="ja-JP">
                <a:solidFill>
                  <a:schemeClr val="accent1"/>
                </a:solidFill>
                <a:latin typeface="Consolas" pitchFamily="49" charset="0"/>
                <a:cs typeface="Consolas" pitchFamily="49" charset="0"/>
              </a:rPr>
              <a:t>productionLogs</a:t>
            </a:r>
            <a:r>
              <a:rPr lang="en-US" altLang="en-US">
                <a:solidFill>
                  <a:schemeClr val="accent1"/>
                </a:solidFill>
                <a:latin typeface="Consolas" pitchFamily="49" charset="0"/>
                <a:cs typeface="Consolas" pitchFamily="49" charset="0"/>
              </a:rPr>
              <a:t>”</a:t>
            </a:r>
            <a:r>
              <a:rPr lang="en-US" altLang="ja-JP">
                <a:solidFill>
                  <a:srgbClr val="B50B1B"/>
                </a:solidFill>
                <a:latin typeface="Consolas" pitchFamily="49" charset="0"/>
                <a:cs typeface="Consolas" pitchFamily="49" charset="0"/>
              </a:rPr>
              <a:t>)</a:t>
            </a:r>
          </a:p>
          <a:p>
            <a:pPr eaLnBrk="1" hangingPunct="1">
              <a:defRPr/>
            </a:pPr>
            <a:r>
              <a:rPr lang="en-US" altLang="en-US">
                <a:latin typeface="Consolas" pitchFamily="49" charset="0"/>
                <a:cs typeface="Consolas" pitchFamily="49" charset="0"/>
              </a:rPr>
              <a:t>    </a:t>
            </a:r>
            <a:r>
              <a:rPr lang="en-US" altLang="en-US">
                <a:solidFill>
                  <a:srgbClr val="B50B1B"/>
                </a:solidFill>
                <a:latin typeface="Consolas" pitchFamily="49" charset="0"/>
                <a:cs typeface="Consolas" pitchFamily="49" charset="0"/>
              </a:rPr>
              <a:t>val filtered = file.filter(_.contains(“ERROR”))</a:t>
            </a:r>
          </a:p>
          <a:p>
            <a:pPr eaLnBrk="1" hangingPunct="1">
              <a:defRPr/>
            </a:pPr>
            <a:r>
              <a:rPr lang="en-US" altLang="en-US">
                <a:solidFill>
                  <a:srgbClr val="B50B1B"/>
                </a:solidFill>
                <a:latin typeface="Consolas" pitchFamily="49" charset="0"/>
                <a:cs typeface="Consolas" pitchFamily="49" charset="0"/>
              </a:rPr>
              <a:t>    val mapped = file.map(...)</a:t>
            </a:r>
          </a:p>
          <a:p>
            <a:pPr eaLnBrk="1" hangingPunct="1">
              <a:defRPr/>
            </a:pPr>
            <a:r>
              <a:rPr lang="en-US" altLang="en-US">
                <a:solidFill>
                  <a:srgbClr val="B50B1B"/>
                </a:solidFill>
                <a:latin typeface="Consolas" pitchFamily="49" charset="0"/>
                <a:cs typeface="Consolas" pitchFamily="49" charset="0"/>
              </a:rPr>
              <a:t>    ...</a:t>
            </a:r>
            <a:endParaRPr lang="en-US" altLang="en-US">
              <a:latin typeface="Consolas" pitchFamily="49" charset="0"/>
              <a:cs typeface="Consolas" pitchFamily="49" charset="0"/>
            </a:endParaRPr>
          </a:p>
          <a:p>
            <a:pPr eaLnBrk="1" hangingPunct="1">
              <a:defRPr/>
            </a:pPr>
            <a:r>
              <a:rPr lang="en-US" altLang="en-US">
                <a:latin typeface="Consolas" pitchFamily="49" charset="0"/>
                <a:cs typeface="Consolas" pitchFamily="49" charset="0"/>
              </a:rPr>
              <a:t>  }</a:t>
            </a:r>
          </a:p>
          <a:p>
            <a:pPr eaLnBrk="1" hangingPunct="1">
              <a:defRPr/>
            </a:pPr>
            <a:r>
              <a:rPr lang="en-US" altLang="en-US">
                <a:latin typeface="Consolas" pitchFamily="49" charset="0"/>
                <a:cs typeface="Consolas" pitchFamily="49" charset="0"/>
              </a:rPr>
              <a:t>}</a:t>
            </a:r>
          </a:p>
        </p:txBody>
      </p:sp>
      <p:sp>
        <p:nvSpPr>
          <p:cNvPr id="9" name="TextBox 8"/>
          <p:cNvSpPr txBox="1">
            <a:spLocks noChangeArrowheads="1"/>
          </p:cNvSpPr>
          <p:nvPr/>
        </p:nvSpPr>
        <p:spPr bwMode="auto">
          <a:xfrm>
            <a:off x="4648200" y="3996532"/>
            <a:ext cx="4095750" cy="1885438"/>
          </a:xfrm>
          <a:prstGeom prst="rect">
            <a:avLst/>
          </a:prstGeom>
          <a:solidFill>
            <a:srgbClr val="FFFFFF"/>
          </a:solidFill>
          <a:ln w="9525">
            <a:solidFill>
              <a:srgbClr val="7F7F7F"/>
            </a:solidFill>
            <a:miter lim="800000"/>
            <a:headEnd/>
            <a:tailEnd/>
          </a:ln>
          <a:effectLst>
            <a:outerShdw blurRad="50800" dist="38100" dir="2700000" algn="tl" rotWithShape="0">
              <a:srgbClr val="808080">
                <a:alpha val="39999"/>
              </a:srgbClr>
            </a:outerShdw>
          </a:effec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defRPr/>
            </a:pPr>
            <a:r>
              <a:rPr lang="en-US" altLang="en-US">
                <a:latin typeface="Consolas" pitchFamily="49" charset="0"/>
                <a:cs typeface="Consolas" pitchFamily="49" charset="0"/>
              </a:rPr>
              <a:t>object ProcessLiveStream {</a:t>
            </a:r>
          </a:p>
          <a:p>
            <a:pPr eaLnBrk="1" hangingPunct="1">
              <a:defRPr/>
            </a:pPr>
            <a:r>
              <a:rPr lang="en-US" altLang="en-US">
                <a:latin typeface="Consolas" pitchFamily="49" charset="0"/>
                <a:cs typeface="Consolas" pitchFamily="49" charset="0"/>
              </a:rPr>
              <a:t>  def main(args: Array[String]) {</a:t>
            </a:r>
          </a:p>
          <a:p>
            <a:pPr eaLnBrk="1" hangingPunct="1">
              <a:defRPr/>
            </a:pPr>
            <a:r>
              <a:rPr lang="en-US" altLang="en-US">
                <a:latin typeface="Consolas" pitchFamily="49" charset="0"/>
                <a:cs typeface="Consolas" pitchFamily="49" charset="0"/>
              </a:rPr>
              <a:t>    </a:t>
            </a:r>
            <a:r>
              <a:rPr lang="en-US" altLang="en-US">
                <a:solidFill>
                  <a:srgbClr val="1D86CD"/>
                </a:solidFill>
                <a:latin typeface="Consolas" pitchFamily="49" charset="0"/>
                <a:cs typeface="Consolas" pitchFamily="49" charset="0"/>
              </a:rPr>
              <a:t>val sc = new StreamingContext(...)</a:t>
            </a:r>
            <a:endParaRPr lang="en-US" altLang="en-US">
              <a:latin typeface="Consolas" pitchFamily="49" charset="0"/>
              <a:cs typeface="Consolas" pitchFamily="49" charset="0"/>
            </a:endParaRPr>
          </a:p>
          <a:p>
            <a:pPr eaLnBrk="1" hangingPunct="1">
              <a:defRPr/>
            </a:pPr>
            <a:r>
              <a:rPr lang="en-US" altLang="en-US">
                <a:solidFill>
                  <a:srgbClr val="1D86CD"/>
                </a:solidFill>
                <a:latin typeface="Consolas" pitchFamily="49" charset="0"/>
                <a:cs typeface="Consolas" pitchFamily="49" charset="0"/>
              </a:rPr>
              <a:t>    val stream = sc.kafkaStream(...)</a:t>
            </a:r>
          </a:p>
          <a:p>
            <a:pPr eaLnBrk="1" hangingPunct="1">
              <a:defRPr/>
            </a:pPr>
            <a:r>
              <a:rPr lang="en-US" altLang="en-US">
                <a:latin typeface="Consolas" pitchFamily="49" charset="0"/>
                <a:cs typeface="Consolas" pitchFamily="49" charset="0"/>
              </a:rPr>
              <a:t>    </a:t>
            </a:r>
            <a:r>
              <a:rPr lang="en-US" altLang="en-US">
                <a:solidFill>
                  <a:srgbClr val="B50B1B"/>
                </a:solidFill>
                <a:latin typeface="Consolas" pitchFamily="49" charset="0"/>
                <a:cs typeface="Consolas" pitchFamily="49" charset="0"/>
              </a:rPr>
              <a:t>val filtered = file.filter(_.contains(“ERROR”))</a:t>
            </a:r>
          </a:p>
          <a:p>
            <a:pPr eaLnBrk="1" hangingPunct="1">
              <a:defRPr/>
            </a:pPr>
            <a:r>
              <a:rPr lang="en-US" altLang="en-US">
                <a:solidFill>
                  <a:srgbClr val="B50B1B"/>
                </a:solidFill>
                <a:latin typeface="Consolas" pitchFamily="49" charset="0"/>
                <a:cs typeface="Consolas" pitchFamily="49" charset="0"/>
              </a:rPr>
              <a:t>    val mapped = file.map(...)</a:t>
            </a:r>
          </a:p>
          <a:p>
            <a:pPr eaLnBrk="1" hangingPunct="1">
              <a:defRPr/>
            </a:pPr>
            <a:r>
              <a:rPr lang="en-US" altLang="en-US">
                <a:solidFill>
                  <a:srgbClr val="B50B1B"/>
                </a:solidFill>
                <a:latin typeface="Consolas" pitchFamily="49" charset="0"/>
                <a:cs typeface="Consolas" pitchFamily="49" charset="0"/>
              </a:rPr>
              <a:t>    ...</a:t>
            </a:r>
          </a:p>
          <a:p>
            <a:pPr eaLnBrk="1" hangingPunct="1">
              <a:defRPr/>
            </a:pPr>
            <a:r>
              <a:rPr lang="en-US" altLang="en-US">
                <a:latin typeface="Consolas" pitchFamily="49" charset="0"/>
                <a:cs typeface="Consolas" pitchFamily="49" charset="0"/>
              </a:rPr>
              <a:t>  }</a:t>
            </a:r>
          </a:p>
          <a:p>
            <a:pPr eaLnBrk="1" hangingPunct="1">
              <a:defRPr/>
            </a:pPr>
            <a:r>
              <a:rPr lang="en-US" altLang="en-US">
                <a:latin typeface="Consolas" pitchFamily="49" charset="0"/>
                <a:cs typeface="Consolas" pitchFamily="49" charset="0"/>
              </a:rPr>
              <a:t>}</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defTabSz="914380">
              <a:defRPr/>
            </a:pPr>
            <a:r>
              <a:rPr lang="en-US" dirty="0" smtClean="0">
                <a:sym typeface="Arial" charset="0"/>
              </a:rPr>
              <a:t>Spark vs Spark Streaming</a:t>
            </a:r>
            <a:endParaRPr lang="en-US" dirty="0">
              <a:sym typeface="Arial" charset="0"/>
            </a:endParaRPr>
          </a:p>
        </p:txBody>
      </p:sp>
      <p:sp>
        <p:nvSpPr>
          <p:cNvPr id="5" name="Content Placeholder 4"/>
          <p:cNvSpPr>
            <a:spLocks noGrp="1"/>
          </p:cNvSpPr>
          <p:nvPr>
            <p:ph idx="1"/>
          </p:nvPr>
        </p:nvSpPr>
        <p:spPr>
          <a:xfrm>
            <a:off x="514350" y="1485900"/>
            <a:ext cx="8234363" cy="4635500"/>
          </a:xfrm>
        </p:spPr>
        <p:txBody>
          <a:bodyPr rtlCol="0">
            <a:normAutofit/>
          </a:bodyPr>
          <a:lstStyle/>
          <a:p>
            <a:pPr marL="0" indent="0" defTabSz="914380">
              <a:buNone/>
              <a:defRPr/>
            </a:pPr>
            <a:r>
              <a:rPr lang="en-US" b="1" dirty="0">
                <a:sym typeface="Arial" charset="0"/>
              </a:rPr>
              <a:t>Spark Streaming program on Twitter stream</a:t>
            </a:r>
            <a:endParaRPr lang="en-US" sz="2000" b="1" dirty="0">
              <a:sym typeface="Arial" charset="0"/>
            </a:endParaRPr>
          </a:p>
          <a:p>
            <a:pPr marL="0" indent="0" defTabSz="914380">
              <a:buNone/>
              <a:defRPr/>
            </a:pPr>
            <a:r>
              <a:rPr lang="en-US" sz="1500" dirty="0" err="1">
                <a:latin typeface="Consolas"/>
                <a:cs typeface="Consolas"/>
                <a:sym typeface="Arial" charset="0"/>
              </a:rPr>
              <a:t>val</a:t>
            </a:r>
            <a:r>
              <a:rPr lang="en-US" sz="1500" dirty="0">
                <a:latin typeface="Consolas"/>
                <a:cs typeface="Consolas"/>
                <a:sym typeface="Arial" charset="0"/>
              </a:rPr>
              <a:t> </a:t>
            </a:r>
            <a:r>
              <a:rPr lang="en-US" sz="1500" dirty="0">
                <a:solidFill>
                  <a:srgbClr val="B50B1B"/>
                </a:solidFill>
                <a:latin typeface="Consolas"/>
                <a:cs typeface="Consolas"/>
                <a:sym typeface="Arial" charset="0"/>
              </a:rPr>
              <a:t>tweets</a:t>
            </a:r>
            <a:r>
              <a:rPr lang="en-US" sz="1500" dirty="0">
                <a:solidFill>
                  <a:schemeClr val="accent4"/>
                </a:solidFill>
                <a:latin typeface="Consolas"/>
                <a:cs typeface="Consolas"/>
                <a:sym typeface="Arial" charset="0"/>
              </a:rPr>
              <a:t> </a:t>
            </a:r>
            <a:r>
              <a:rPr lang="en-US" sz="1500" dirty="0">
                <a:latin typeface="Consolas"/>
                <a:cs typeface="Consolas"/>
                <a:sym typeface="Arial" charset="0"/>
              </a:rPr>
              <a:t>= </a:t>
            </a:r>
            <a:r>
              <a:rPr lang="en-US" sz="1500" dirty="0" err="1">
                <a:latin typeface="Consolas"/>
                <a:cs typeface="Consolas"/>
                <a:sym typeface="Arial" charset="0"/>
              </a:rPr>
              <a:t>ssc.</a:t>
            </a:r>
            <a:r>
              <a:rPr lang="en-US" sz="1500" dirty="0" err="1">
                <a:solidFill>
                  <a:srgbClr val="0D8BE6"/>
                </a:solidFill>
                <a:latin typeface="Consolas"/>
                <a:cs typeface="Consolas"/>
                <a:sym typeface="Arial" charset="0"/>
              </a:rPr>
              <a:t>twitterStream</a:t>
            </a:r>
            <a:r>
              <a:rPr lang="en-US" sz="1500" dirty="0">
                <a:latin typeface="Consolas"/>
                <a:cs typeface="Consolas"/>
                <a:sym typeface="Arial" charset="0"/>
              </a:rPr>
              <a:t>(&lt;Twitter username&gt;, &lt;Twitter password&gt;)</a:t>
            </a:r>
          </a:p>
          <a:p>
            <a:pPr marL="0" indent="0" defTabSz="914380">
              <a:buNone/>
              <a:defRPr/>
            </a:pPr>
            <a:r>
              <a:rPr lang="en-US" sz="1500" dirty="0" err="1">
                <a:latin typeface="Consolas"/>
                <a:cs typeface="Consolas"/>
                <a:sym typeface="Arial" charset="0"/>
              </a:rPr>
              <a:t>val</a:t>
            </a:r>
            <a:r>
              <a:rPr lang="en-US" sz="1500" dirty="0">
                <a:latin typeface="Consolas"/>
                <a:cs typeface="Consolas"/>
                <a:sym typeface="Arial" charset="0"/>
              </a:rPr>
              <a:t> </a:t>
            </a:r>
            <a:r>
              <a:rPr lang="en-US" sz="1500" dirty="0" err="1">
                <a:solidFill>
                  <a:srgbClr val="C61B1B"/>
                </a:solidFill>
                <a:latin typeface="Consolas"/>
                <a:cs typeface="Consolas"/>
                <a:sym typeface="Arial" charset="0"/>
              </a:rPr>
              <a:t>hashTags</a:t>
            </a:r>
            <a:r>
              <a:rPr lang="en-US" sz="1500" dirty="0">
                <a:solidFill>
                  <a:srgbClr val="C61B1B"/>
                </a:solidFill>
                <a:latin typeface="Consolas"/>
                <a:cs typeface="Consolas"/>
                <a:sym typeface="Arial" charset="0"/>
              </a:rPr>
              <a:t> </a:t>
            </a:r>
            <a:r>
              <a:rPr lang="en-US" sz="1500" dirty="0">
                <a:latin typeface="Consolas"/>
                <a:cs typeface="Consolas"/>
                <a:sym typeface="Arial" charset="0"/>
              </a:rPr>
              <a:t>= </a:t>
            </a:r>
            <a:r>
              <a:rPr lang="en-US" sz="1500" dirty="0" err="1">
                <a:solidFill>
                  <a:srgbClr val="C61B1B"/>
                </a:solidFill>
                <a:latin typeface="Consolas"/>
                <a:cs typeface="Consolas"/>
                <a:sym typeface="Arial" charset="0"/>
              </a:rPr>
              <a:t>tweets</a:t>
            </a:r>
            <a:r>
              <a:rPr lang="en-US" sz="1500" dirty="0" err="1">
                <a:latin typeface="Consolas"/>
                <a:cs typeface="Consolas"/>
                <a:sym typeface="Arial" charset="0"/>
              </a:rPr>
              <a:t>.</a:t>
            </a:r>
            <a:r>
              <a:rPr lang="en-US" sz="1500" dirty="0" err="1">
                <a:solidFill>
                  <a:srgbClr val="0D8BE6"/>
                </a:solidFill>
                <a:latin typeface="Consolas"/>
                <a:cs typeface="Consolas"/>
                <a:sym typeface="Arial" charset="0"/>
              </a:rPr>
              <a:t>flatMap</a:t>
            </a:r>
            <a:r>
              <a:rPr lang="en-US" sz="1500" dirty="0">
                <a:solidFill>
                  <a:srgbClr val="0D8BE6"/>
                </a:solidFill>
                <a:latin typeface="Consolas"/>
                <a:cs typeface="Consolas"/>
                <a:sym typeface="Arial" charset="0"/>
              </a:rPr>
              <a:t> </a:t>
            </a:r>
            <a:r>
              <a:rPr lang="en-US" sz="1500" dirty="0">
                <a:latin typeface="Consolas"/>
                <a:cs typeface="Consolas"/>
                <a:sym typeface="Arial" charset="0"/>
              </a:rPr>
              <a:t>(status =&gt; </a:t>
            </a:r>
            <a:r>
              <a:rPr lang="en-US" sz="1500" dirty="0" err="1">
                <a:latin typeface="Consolas"/>
                <a:cs typeface="Consolas"/>
                <a:sym typeface="Arial" charset="0"/>
              </a:rPr>
              <a:t>getTags</a:t>
            </a:r>
            <a:r>
              <a:rPr lang="en-US" sz="1500" dirty="0">
                <a:latin typeface="Consolas"/>
                <a:cs typeface="Consolas"/>
                <a:sym typeface="Arial" charset="0"/>
              </a:rPr>
              <a:t>(status))</a:t>
            </a:r>
          </a:p>
          <a:p>
            <a:pPr marL="0" indent="0" defTabSz="914380">
              <a:buNone/>
              <a:defRPr/>
            </a:pPr>
            <a:r>
              <a:rPr lang="en-US" sz="1500" dirty="0" err="1">
                <a:solidFill>
                  <a:schemeClr val="accent3"/>
                </a:solidFill>
                <a:latin typeface="Consolas"/>
                <a:cs typeface="Consolas"/>
                <a:sym typeface="Arial" charset="0"/>
              </a:rPr>
              <a:t>hashTags</a:t>
            </a:r>
            <a:r>
              <a:rPr lang="en-US" sz="1500" dirty="0" err="1">
                <a:latin typeface="Consolas"/>
                <a:cs typeface="Consolas"/>
                <a:sym typeface="Arial" charset="0"/>
              </a:rPr>
              <a:t>.</a:t>
            </a:r>
            <a:r>
              <a:rPr lang="en-US" sz="1500" dirty="0" err="1">
                <a:solidFill>
                  <a:schemeClr val="accent1"/>
                </a:solidFill>
                <a:latin typeface="Consolas"/>
                <a:cs typeface="Consolas"/>
                <a:sym typeface="Arial" charset="0"/>
              </a:rPr>
              <a:t>saveAsHadoopFiles</a:t>
            </a:r>
            <a:r>
              <a:rPr lang="en-US" sz="1500" dirty="0">
                <a:latin typeface="Consolas"/>
                <a:cs typeface="Consolas"/>
                <a:sym typeface="Arial" charset="0"/>
              </a:rPr>
              <a:t>("</a:t>
            </a:r>
            <a:r>
              <a:rPr lang="en-US" sz="1500" dirty="0" err="1">
                <a:latin typeface="Consolas"/>
                <a:cs typeface="Consolas"/>
                <a:sym typeface="Arial" charset="0"/>
              </a:rPr>
              <a:t>hdfs</a:t>
            </a:r>
            <a:r>
              <a:rPr lang="en-US" sz="1500" dirty="0">
                <a:latin typeface="Consolas"/>
                <a:cs typeface="Consolas"/>
                <a:sym typeface="Arial" charset="0"/>
              </a:rPr>
              <a:t>://...")</a:t>
            </a:r>
          </a:p>
          <a:p>
            <a:pPr marL="0" indent="0" defTabSz="914380">
              <a:buNone/>
              <a:defRPr/>
            </a:pPr>
            <a:endParaRPr lang="en-US" sz="1500" dirty="0">
              <a:latin typeface="Consolas"/>
              <a:cs typeface="Consolas"/>
              <a:sym typeface="Arial" charset="0"/>
            </a:endParaRPr>
          </a:p>
          <a:p>
            <a:pPr marL="0" indent="0" defTabSz="914380">
              <a:buNone/>
              <a:defRPr/>
            </a:pPr>
            <a:endParaRPr lang="en-US" sz="1500" dirty="0">
              <a:latin typeface="Consolas"/>
              <a:cs typeface="Consolas"/>
              <a:sym typeface="Arial" charset="0"/>
            </a:endParaRPr>
          </a:p>
          <a:p>
            <a:pPr marL="0" indent="0" defTabSz="914380">
              <a:buNone/>
              <a:defRPr/>
            </a:pPr>
            <a:r>
              <a:rPr lang="en-US" b="1" dirty="0">
                <a:sym typeface="Arial" charset="0"/>
              </a:rPr>
              <a:t>Spark program on Twitter log file</a:t>
            </a:r>
          </a:p>
          <a:p>
            <a:pPr marL="0" indent="0" defTabSz="914380">
              <a:buNone/>
              <a:defRPr/>
            </a:pPr>
            <a:r>
              <a:rPr lang="en-US" sz="1500" dirty="0" err="1">
                <a:latin typeface="Consolas"/>
                <a:cs typeface="Consolas"/>
                <a:sym typeface="Arial" charset="0"/>
              </a:rPr>
              <a:t>val</a:t>
            </a:r>
            <a:r>
              <a:rPr lang="en-US" sz="1500" dirty="0">
                <a:latin typeface="Consolas"/>
                <a:cs typeface="Consolas"/>
                <a:sym typeface="Arial" charset="0"/>
              </a:rPr>
              <a:t> </a:t>
            </a:r>
            <a:r>
              <a:rPr lang="en-US" sz="1500" dirty="0">
                <a:solidFill>
                  <a:srgbClr val="B50B1B"/>
                </a:solidFill>
                <a:latin typeface="Consolas"/>
                <a:cs typeface="Consolas"/>
                <a:sym typeface="Arial" charset="0"/>
              </a:rPr>
              <a:t>tweets</a:t>
            </a:r>
            <a:r>
              <a:rPr lang="en-US" sz="1500" dirty="0">
                <a:solidFill>
                  <a:schemeClr val="accent4"/>
                </a:solidFill>
                <a:latin typeface="Consolas"/>
                <a:cs typeface="Consolas"/>
                <a:sym typeface="Arial" charset="0"/>
              </a:rPr>
              <a:t> </a:t>
            </a:r>
            <a:r>
              <a:rPr lang="en-US" sz="1500" dirty="0">
                <a:latin typeface="Consolas"/>
                <a:cs typeface="Consolas"/>
                <a:sym typeface="Arial" charset="0"/>
              </a:rPr>
              <a:t>= </a:t>
            </a:r>
            <a:r>
              <a:rPr lang="en-US" sz="1500" dirty="0" err="1">
                <a:latin typeface="Consolas"/>
                <a:cs typeface="Consolas"/>
                <a:sym typeface="Arial" charset="0"/>
              </a:rPr>
              <a:t>sc.</a:t>
            </a:r>
            <a:r>
              <a:rPr lang="en-US" sz="1500" dirty="0" err="1">
                <a:solidFill>
                  <a:srgbClr val="0D8BE6"/>
                </a:solidFill>
                <a:latin typeface="Consolas"/>
                <a:cs typeface="Consolas"/>
                <a:sym typeface="Arial" charset="0"/>
              </a:rPr>
              <a:t>hadoopFile</a:t>
            </a:r>
            <a:r>
              <a:rPr lang="en-US" sz="1500" dirty="0">
                <a:latin typeface="Consolas"/>
                <a:cs typeface="Consolas"/>
                <a:sym typeface="Arial" charset="0"/>
              </a:rPr>
              <a:t>("</a:t>
            </a:r>
            <a:r>
              <a:rPr lang="en-US" sz="1500" dirty="0" err="1">
                <a:latin typeface="Consolas"/>
                <a:cs typeface="Consolas"/>
                <a:sym typeface="Arial" charset="0"/>
              </a:rPr>
              <a:t>hdfs</a:t>
            </a:r>
            <a:r>
              <a:rPr lang="en-US" sz="1500" dirty="0">
                <a:latin typeface="Consolas"/>
                <a:cs typeface="Consolas"/>
                <a:sym typeface="Arial" charset="0"/>
              </a:rPr>
              <a:t>://...")</a:t>
            </a:r>
          </a:p>
          <a:p>
            <a:pPr marL="0" indent="0" defTabSz="914380">
              <a:buNone/>
              <a:defRPr/>
            </a:pPr>
            <a:r>
              <a:rPr lang="en-US" sz="1500" dirty="0" err="1">
                <a:latin typeface="Consolas"/>
                <a:cs typeface="Consolas"/>
                <a:sym typeface="Arial" charset="0"/>
              </a:rPr>
              <a:t>val</a:t>
            </a:r>
            <a:r>
              <a:rPr lang="en-US" sz="1500" dirty="0">
                <a:latin typeface="Consolas"/>
                <a:cs typeface="Consolas"/>
                <a:sym typeface="Arial" charset="0"/>
              </a:rPr>
              <a:t> </a:t>
            </a:r>
            <a:r>
              <a:rPr lang="en-US" sz="1500" dirty="0" err="1">
                <a:solidFill>
                  <a:srgbClr val="C61B1B"/>
                </a:solidFill>
                <a:latin typeface="Consolas"/>
                <a:cs typeface="Consolas"/>
                <a:sym typeface="Arial" charset="0"/>
              </a:rPr>
              <a:t>hashTags</a:t>
            </a:r>
            <a:r>
              <a:rPr lang="en-US" sz="1500" dirty="0">
                <a:solidFill>
                  <a:srgbClr val="C61B1B"/>
                </a:solidFill>
                <a:latin typeface="Consolas"/>
                <a:cs typeface="Consolas"/>
                <a:sym typeface="Arial" charset="0"/>
              </a:rPr>
              <a:t> </a:t>
            </a:r>
            <a:r>
              <a:rPr lang="en-US" sz="1500" dirty="0">
                <a:latin typeface="Consolas"/>
                <a:cs typeface="Consolas"/>
                <a:sym typeface="Arial" charset="0"/>
              </a:rPr>
              <a:t>= </a:t>
            </a:r>
            <a:r>
              <a:rPr lang="en-US" sz="1500" dirty="0" err="1">
                <a:solidFill>
                  <a:srgbClr val="C61B1B"/>
                </a:solidFill>
                <a:latin typeface="Consolas"/>
                <a:cs typeface="Consolas"/>
                <a:sym typeface="Arial" charset="0"/>
              </a:rPr>
              <a:t>tweets</a:t>
            </a:r>
            <a:r>
              <a:rPr lang="en-US" sz="1500" dirty="0" err="1">
                <a:latin typeface="Consolas"/>
                <a:cs typeface="Consolas"/>
                <a:sym typeface="Arial" charset="0"/>
              </a:rPr>
              <a:t>.</a:t>
            </a:r>
            <a:r>
              <a:rPr lang="en-US" sz="1500" dirty="0" err="1">
                <a:solidFill>
                  <a:srgbClr val="0D8BE6"/>
                </a:solidFill>
                <a:latin typeface="Consolas"/>
                <a:cs typeface="Consolas"/>
                <a:sym typeface="Arial" charset="0"/>
              </a:rPr>
              <a:t>flatMap</a:t>
            </a:r>
            <a:r>
              <a:rPr lang="en-US" sz="1500" dirty="0">
                <a:solidFill>
                  <a:srgbClr val="0D8BE6"/>
                </a:solidFill>
                <a:latin typeface="Consolas"/>
                <a:cs typeface="Consolas"/>
                <a:sym typeface="Arial" charset="0"/>
              </a:rPr>
              <a:t> </a:t>
            </a:r>
            <a:r>
              <a:rPr lang="en-US" sz="1500" dirty="0">
                <a:latin typeface="Consolas"/>
                <a:cs typeface="Consolas"/>
                <a:sym typeface="Arial" charset="0"/>
              </a:rPr>
              <a:t>(status =&gt; </a:t>
            </a:r>
            <a:r>
              <a:rPr lang="en-US" sz="1500" dirty="0" err="1">
                <a:latin typeface="Consolas"/>
                <a:cs typeface="Consolas"/>
                <a:sym typeface="Arial" charset="0"/>
              </a:rPr>
              <a:t>getTags</a:t>
            </a:r>
            <a:r>
              <a:rPr lang="en-US" sz="1500" dirty="0">
                <a:latin typeface="Consolas"/>
                <a:cs typeface="Consolas"/>
                <a:sym typeface="Arial" charset="0"/>
              </a:rPr>
              <a:t>(status))</a:t>
            </a:r>
          </a:p>
          <a:p>
            <a:pPr marL="0" indent="0" defTabSz="914380">
              <a:buNone/>
              <a:defRPr/>
            </a:pPr>
            <a:r>
              <a:rPr lang="en-US" sz="1500" dirty="0" err="1">
                <a:solidFill>
                  <a:schemeClr val="accent3"/>
                </a:solidFill>
                <a:latin typeface="Consolas"/>
                <a:cs typeface="Consolas"/>
                <a:sym typeface="Arial" charset="0"/>
              </a:rPr>
              <a:t>hashTags</a:t>
            </a:r>
            <a:r>
              <a:rPr lang="en-US" sz="1500" dirty="0" err="1">
                <a:latin typeface="Consolas"/>
                <a:cs typeface="Consolas"/>
                <a:sym typeface="Arial" charset="0"/>
              </a:rPr>
              <a:t>.</a:t>
            </a:r>
            <a:r>
              <a:rPr lang="en-US" sz="1500" dirty="0" err="1">
                <a:solidFill>
                  <a:schemeClr val="accent1"/>
                </a:solidFill>
                <a:latin typeface="Consolas"/>
                <a:cs typeface="Consolas"/>
                <a:sym typeface="Arial" charset="0"/>
              </a:rPr>
              <a:t>saveAsHadoopFile</a:t>
            </a:r>
            <a:r>
              <a:rPr lang="en-US" sz="1500" dirty="0">
                <a:latin typeface="Consolas"/>
                <a:cs typeface="Consolas"/>
                <a:sym typeface="Arial" charset="0"/>
              </a:rPr>
              <a:t>("</a:t>
            </a:r>
            <a:r>
              <a:rPr lang="en-US" sz="1500" dirty="0" err="1">
                <a:latin typeface="Consolas"/>
                <a:cs typeface="Consolas"/>
                <a:sym typeface="Arial" charset="0"/>
              </a:rPr>
              <a:t>hdfs</a:t>
            </a:r>
            <a:r>
              <a:rPr lang="en-US" sz="1500" dirty="0">
                <a:latin typeface="Consolas"/>
                <a:cs typeface="Consolas"/>
                <a:sym typeface="Arial" charset="0"/>
              </a:rPr>
              <a:t>://...")</a:t>
            </a:r>
          </a:p>
          <a:p>
            <a:pPr marL="0" indent="0" defTabSz="914380">
              <a:buNone/>
              <a:defRPr/>
            </a:pPr>
            <a:endParaRPr lang="en-US" sz="1800" b="1" dirty="0">
              <a:sym typeface="Arial" charset="0"/>
            </a:endParaRPr>
          </a:p>
        </p:txBody>
      </p:sp>
      <p:sp>
        <p:nvSpPr>
          <p:cNvPr id="2" name="Footer Placeholder 1"/>
          <p:cNvSpPr>
            <a:spLocks noGrp="1"/>
          </p:cNvSpPr>
          <p:nvPr>
            <p:ph type="ftr" sz="quarter" idx="11"/>
          </p:nvPr>
        </p:nvSpPr>
        <p:spPr/>
        <p:txBody>
          <a:bodyPr/>
          <a:lstStyle/>
          <a:p>
            <a:r>
              <a:rPr lang="en-US" smtClean="0"/>
              <a:t>CS595 Module 10</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42</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Sharing Code between Batch and Streaming</a:t>
            </a:r>
            <a:endParaRPr lang="en-US" sz="3200" dirty="0"/>
          </a:p>
        </p:txBody>
      </p:sp>
      <p:sp>
        <p:nvSpPr>
          <p:cNvPr id="5" name="Content Placeholder 5"/>
          <p:cNvSpPr txBox="1">
            <a:spLocks noGrp="1"/>
          </p:cNvSpPr>
          <p:nvPr>
            <p:ph idx="1"/>
          </p:nvPr>
        </p:nvSpPr>
        <p:spPr>
          <a:xfrm>
            <a:off x="553538" y="3807384"/>
            <a:ext cx="8142621" cy="1585096"/>
          </a:xfrm>
          <a:prstGeom prst="rect">
            <a:avLst/>
          </a:prstGeom>
        </p:spPr>
        <p:style>
          <a:lnRef idx="2">
            <a:schemeClr val="accent1"/>
          </a:lnRef>
          <a:fillRef idx="1">
            <a:schemeClr val="lt1"/>
          </a:fillRef>
          <a:effectRef idx="0">
            <a:schemeClr val="accent1"/>
          </a:effectRef>
          <a:fontRef idx="minor">
            <a:schemeClr val="dk1"/>
          </a:fontRef>
        </p:style>
        <p:txBody>
          <a:bodyPr vert="horz" lIns="121899" tIns="60949" rIns="121899" bIns="60949" numCol="1" rtlCol="0">
            <a:noAutofit/>
          </a:bodyPr>
          <a:lstStyle>
            <a:lvl1pPr marL="342900" indent="-34290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18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8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80000"/>
              </a:lnSpc>
              <a:spcBef>
                <a:spcPts val="1600"/>
              </a:spcBef>
              <a:buNone/>
            </a:pPr>
            <a:r>
              <a:rPr lang="en-US" sz="2700" dirty="0" err="1">
                <a:solidFill>
                  <a:schemeClr val="tx2"/>
                </a:solidFill>
                <a:latin typeface="+mj-lt"/>
                <a:ea typeface="+mj-ea"/>
                <a:cs typeface="Corbel"/>
              </a:rPr>
              <a:t>def</a:t>
            </a:r>
            <a:r>
              <a:rPr lang="en-US" sz="2700" dirty="0">
                <a:solidFill>
                  <a:schemeClr val="tx2"/>
                </a:solidFill>
                <a:latin typeface="+mj-lt"/>
                <a:ea typeface="+mj-ea"/>
                <a:cs typeface="Corbel"/>
              </a:rPr>
              <a:t> </a:t>
            </a:r>
            <a:r>
              <a:rPr lang="en-US" sz="2700" dirty="0" err="1">
                <a:solidFill>
                  <a:schemeClr val="tx2"/>
                </a:solidFill>
                <a:latin typeface="+mj-lt"/>
                <a:ea typeface="+mj-ea"/>
                <a:cs typeface="Corbel"/>
              </a:rPr>
              <a:t>filterErrors</a:t>
            </a:r>
            <a:r>
              <a:rPr lang="en-US" sz="2700" dirty="0">
                <a:solidFill>
                  <a:schemeClr val="tx2"/>
                </a:solidFill>
                <a:latin typeface="+mj-lt"/>
                <a:ea typeface="+mj-ea"/>
                <a:cs typeface="Corbel"/>
              </a:rPr>
              <a:t> (</a:t>
            </a:r>
            <a:r>
              <a:rPr lang="en-US" sz="2700" dirty="0" err="1">
                <a:solidFill>
                  <a:schemeClr val="tx2"/>
                </a:solidFill>
                <a:latin typeface="+mj-lt"/>
                <a:ea typeface="+mj-ea"/>
                <a:cs typeface="Corbel"/>
              </a:rPr>
              <a:t>rdd</a:t>
            </a:r>
            <a:r>
              <a:rPr lang="en-US" sz="2700" dirty="0">
                <a:solidFill>
                  <a:schemeClr val="tx2"/>
                </a:solidFill>
                <a:latin typeface="+mj-lt"/>
                <a:ea typeface="+mj-ea"/>
                <a:cs typeface="Corbel"/>
              </a:rPr>
              <a:t>: RDD[String]): RDD[String] = {</a:t>
            </a:r>
          </a:p>
          <a:p>
            <a:pPr marL="0" indent="0">
              <a:lnSpc>
                <a:spcPct val="80000"/>
              </a:lnSpc>
              <a:spcBef>
                <a:spcPts val="1600"/>
              </a:spcBef>
              <a:buNone/>
            </a:pPr>
            <a:r>
              <a:rPr lang="en-US" sz="2700" dirty="0">
                <a:solidFill>
                  <a:schemeClr val="tx2"/>
                </a:solidFill>
                <a:latin typeface="+mj-lt"/>
                <a:ea typeface="+mj-ea"/>
                <a:cs typeface="Corbel"/>
              </a:rPr>
              <a:t>	</a:t>
            </a:r>
            <a:r>
              <a:rPr lang="en-US" sz="2700" dirty="0" err="1">
                <a:solidFill>
                  <a:schemeClr val="tx2"/>
                </a:solidFill>
                <a:latin typeface="+mj-lt"/>
                <a:ea typeface="+mj-ea"/>
                <a:cs typeface="Corbel"/>
              </a:rPr>
              <a:t>rdd.filter</a:t>
            </a:r>
            <a:r>
              <a:rPr lang="en-US" sz="2700" dirty="0">
                <a:solidFill>
                  <a:schemeClr val="tx2"/>
                </a:solidFill>
                <a:latin typeface="+mj-lt"/>
                <a:ea typeface="+mj-ea"/>
                <a:cs typeface="Corbel"/>
              </a:rPr>
              <a:t>(</a:t>
            </a:r>
            <a:r>
              <a:rPr lang="en-US" sz="2700" dirty="0">
                <a:solidFill>
                  <a:schemeClr val="accent2">
                    <a:lumMod val="50000"/>
                  </a:schemeClr>
                </a:solidFill>
                <a:latin typeface="+mj-lt"/>
                <a:ea typeface="+mj-ea"/>
                <a:cs typeface="Corbel"/>
              </a:rPr>
              <a:t>s =&gt; </a:t>
            </a:r>
            <a:r>
              <a:rPr lang="en-US" sz="2700" dirty="0" err="1">
                <a:solidFill>
                  <a:schemeClr val="accent2">
                    <a:lumMod val="50000"/>
                  </a:schemeClr>
                </a:solidFill>
                <a:latin typeface="+mj-lt"/>
                <a:ea typeface="+mj-ea"/>
                <a:cs typeface="Corbel"/>
              </a:rPr>
              <a:t>s.contains</a:t>
            </a:r>
            <a:r>
              <a:rPr lang="en-US" sz="2700" dirty="0">
                <a:solidFill>
                  <a:schemeClr val="accent2">
                    <a:lumMod val="50000"/>
                  </a:schemeClr>
                </a:solidFill>
                <a:latin typeface="+mj-lt"/>
                <a:ea typeface="+mj-ea"/>
                <a:cs typeface="Corbel"/>
              </a:rPr>
              <a:t>(“ERROR”)</a:t>
            </a:r>
            <a:r>
              <a:rPr lang="en-US" sz="2700" dirty="0">
                <a:solidFill>
                  <a:schemeClr val="tx2"/>
                </a:solidFill>
                <a:latin typeface="+mj-lt"/>
                <a:ea typeface="+mj-ea"/>
                <a:cs typeface="Corbel"/>
              </a:rPr>
              <a:t>)</a:t>
            </a:r>
          </a:p>
          <a:p>
            <a:pPr marL="0" indent="0">
              <a:lnSpc>
                <a:spcPct val="80000"/>
              </a:lnSpc>
              <a:spcBef>
                <a:spcPts val="1600"/>
              </a:spcBef>
              <a:buNone/>
            </a:pPr>
            <a:r>
              <a:rPr lang="en-US" sz="2700" dirty="0">
                <a:solidFill>
                  <a:schemeClr val="tx2"/>
                </a:solidFill>
                <a:latin typeface="+mj-lt"/>
                <a:ea typeface="+mj-ea"/>
                <a:cs typeface="Corbel"/>
              </a:rPr>
              <a:t>}</a:t>
            </a:r>
          </a:p>
        </p:txBody>
      </p:sp>
      <p:sp>
        <p:nvSpPr>
          <p:cNvPr id="6" name="TextBox 5"/>
          <p:cNvSpPr txBox="1"/>
          <p:nvPr/>
        </p:nvSpPr>
        <p:spPr>
          <a:xfrm>
            <a:off x="1110030" y="1525944"/>
            <a:ext cx="914400" cy="914400"/>
          </a:xfrm>
          <a:prstGeom prst="rect">
            <a:avLst/>
          </a:prstGeom>
        </p:spPr>
        <p:txBody>
          <a:bodyPr vert="horz" wrap="none" lIns="121899" tIns="60949" rIns="121899" bIns="60949" rtlCol="0" anchor="b">
            <a:normAutofit/>
          </a:bodyPr>
          <a:lstStyle/>
          <a:p>
            <a:pPr>
              <a:spcBef>
                <a:spcPct val="0"/>
              </a:spcBef>
            </a:pPr>
            <a:endParaRPr lang="en-US" sz="4800" dirty="0">
              <a:solidFill>
                <a:srgbClr val="FFFFFF"/>
              </a:solidFill>
              <a:cs typeface="Calibri"/>
            </a:endParaRPr>
          </a:p>
        </p:txBody>
      </p:sp>
      <p:sp>
        <p:nvSpPr>
          <p:cNvPr id="7" name="TextBox 6"/>
          <p:cNvSpPr txBox="1"/>
          <p:nvPr/>
        </p:nvSpPr>
        <p:spPr>
          <a:xfrm>
            <a:off x="448502" y="3289150"/>
            <a:ext cx="4601636" cy="480036"/>
          </a:xfrm>
          <a:prstGeom prst="rect">
            <a:avLst/>
          </a:prstGeom>
        </p:spPr>
        <p:txBody>
          <a:bodyPr vert="horz" wrap="none" lIns="121899" tIns="60949" rIns="121899" bIns="60949" rtlCol="0" anchor="b">
            <a:noAutofit/>
          </a:bodyPr>
          <a:lstStyle/>
          <a:p>
            <a:pPr>
              <a:spcBef>
                <a:spcPct val="0"/>
              </a:spcBef>
            </a:pPr>
            <a:endParaRPr lang="en-US" sz="3700" i="1" dirty="0">
              <a:solidFill>
                <a:schemeClr val="tx1">
                  <a:lumMod val="75000"/>
                  <a:lumOff val="25000"/>
                </a:schemeClr>
              </a:solidFill>
              <a:cs typeface="Calibri"/>
            </a:endParaRPr>
          </a:p>
          <a:p>
            <a:pPr>
              <a:spcBef>
                <a:spcPct val="0"/>
              </a:spcBef>
            </a:pPr>
            <a:r>
              <a:rPr lang="en-US" sz="3700" i="1" dirty="0">
                <a:solidFill>
                  <a:srgbClr val="505050"/>
                </a:solidFill>
                <a:latin typeface="Calibri"/>
                <a:cs typeface="Calibri"/>
              </a:rPr>
              <a:t>Library that filters “ERRORS”</a:t>
            </a:r>
          </a:p>
        </p:txBody>
      </p:sp>
      <p:sp>
        <p:nvSpPr>
          <p:cNvPr id="8" name="TextBox 7"/>
          <p:cNvSpPr txBox="1"/>
          <p:nvPr/>
        </p:nvSpPr>
        <p:spPr>
          <a:xfrm>
            <a:off x="448503" y="1371600"/>
            <a:ext cx="914400" cy="914400"/>
          </a:xfrm>
          <a:prstGeom prst="rect">
            <a:avLst/>
          </a:prstGeom>
        </p:spPr>
        <p:txBody>
          <a:bodyPr vert="horz" wrap="none" lIns="121899" tIns="60949" rIns="121899" bIns="60949" rtlCol="0" anchor="b">
            <a:normAutofit/>
          </a:bodyPr>
          <a:lstStyle/>
          <a:p>
            <a:pPr>
              <a:spcBef>
                <a:spcPct val="0"/>
              </a:spcBef>
            </a:pPr>
            <a:endParaRPr lang="en-US" sz="4800" dirty="0">
              <a:solidFill>
                <a:srgbClr val="FFFFFF"/>
              </a:solidFill>
              <a:cs typeface="Calibri"/>
            </a:endParaRPr>
          </a:p>
        </p:txBody>
      </p:sp>
      <p:sp>
        <p:nvSpPr>
          <p:cNvPr id="9" name="TextBox 8"/>
          <p:cNvSpPr txBox="1"/>
          <p:nvPr/>
        </p:nvSpPr>
        <p:spPr>
          <a:xfrm>
            <a:off x="448503" y="1388766"/>
            <a:ext cx="914400" cy="677216"/>
          </a:xfrm>
          <a:prstGeom prst="rect">
            <a:avLst/>
          </a:prstGeom>
        </p:spPr>
        <p:txBody>
          <a:bodyPr vert="horz" wrap="none" lIns="121899" tIns="60949" rIns="121899" bIns="60949" rtlCol="0" anchor="b">
            <a:normAutofit fontScale="92500" lnSpcReduction="20000"/>
          </a:bodyPr>
          <a:lstStyle/>
          <a:p>
            <a:pPr>
              <a:spcBef>
                <a:spcPct val="0"/>
              </a:spcBef>
            </a:pPr>
            <a:r>
              <a:rPr lang="en-US" sz="4800" dirty="0">
                <a:solidFill>
                  <a:srgbClr val="FFFFFF"/>
                </a:solidFill>
                <a:cs typeface="Calibri"/>
              </a:rPr>
              <a:t> </a:t>
            </a:r>
          </a:p>
        </p:txBody>
      </p:sp>
      <p:sp>
        <p:nvSpPr>
          <p:cNvPr id="10" name="TextBox 9"/>
          <p:cNvSpPr txBox="1"/>
          <p:nvPr/>
        </p:nvSpPr>
        <p:spPr>
          <a:xfrm>
            <a:off x="448501" y="3628930"/>
            <a:ext cx="914400" cy="914400"/>
          </a:xfrm>
          <a:prstGeom prst="rect">
            <a:avLst/>
          </a:prstGeom>
        </p:spPr>
        <p:txBody>
          <a:bodyPr vert="horz" wrap="none" lIns="121899" tIns="60949" rIns="121899" bIns="60949" rtlCol="0" anchor="b">
            <a:normAutofit/>
          </a:bodyPr>
          <a:lstStyle/>
          <a:p>
            <a:pPr>
              <a:spcBef>
                <a:spcPct val="0"/>
              </a:spcBef>
            </a:pPr>
            <a:endParaRPr lang="en-US" sz="4800" dirty="0">
              <a:solidFill>
                <a:srgbClr val="FFFFFF"/>
              </a:solidFill>
              <a:cs typeface="Calibri"/>
            </a:endParaRPr>
          </a:p>
        </p:txBody>
      </p:sp>
      <p:sp>
        <p:nvSpPr>
          <p:cNvPr id="11" name="TextBox 10"/>
          <p:cNvSpPr txBox="1"/>
          <p:nvPr/>
        </p:nvSpPr>
        <p:spPr>
          <a:xfrm>
            <a:off x="448501" y="3638932"/>
            <a:ext cx="914400" cy="914400"/>
          </a:xfrm>
          <a:prstGeom prst="rect">
            <a:avLst/>
          </a:prstGeom>
        </p:spPr>
        <p:txBody>
          <a:bodyPr vert="horz" wrap="none" lIns="121899" tIns="60949" rIns="121899" bIns="60949" rtlCol="0" anchor="b">
            <a:normAutofit/>
          </a:bodyPr>
          <a:lstStyle/>
          <a:p>
            <a:pPr>
              <a:spcBef>
                <a:spcPct val="0"/>
              </a:spcBef>
            </a:pPr>
            <a:endParaRPr lang="en-US" sz="4800" dirty="0">
              <a:solidFill>
                <a:srgbClr val="FFFFFF"/>
              </a:solidFill>
              <a:cs typeface="Calibri"/>
            </a:endParaRPr>
          </a:p>
        </p:txBody>
      </p:sp>
      <p:sp>
        <p:nvSpPr>
          <p:cNvPr id="16" name="Content Placeholder 2"/>
          <p:cNvSpPr txBox="1">
            <a:spLocks/>
          </p:cNvSpPr>
          <p:nvPr/>
        </p:nvSpPr>
        <p:spPr>
          <a:xfrm rot="10800000" flipV="1">
            <a:off x="448503" y="1525944"/>
            <a:ext cx="8229600" cy="1372711"/>
          </a:xfrm>
          <a:prstGeom prst="rect">
            <a:avLst/>
          </a:prstGeom>
        </p:spPr>
        <p:txBody>
          <a:bodyPr vert="horz" lIns="121899" tIns="60949" rIns="121899" bIns="60949" rtlCol="0">
            <a:normAutofit lnSpcReduction="10000"/>
          </a:bodyPr>
          <a:lstStyle>
            <a:lvl1pPr marL="225425" indent="-225425" algn="l" defTabSz="457200" rtl="0" eaLnBrk="1" latinLnBrk="0" hangingPunct="1">
              <a:spcBef>
                <a:spcPct val="20000"/>
              </a:spcBef>
              <a:buClr>
                <a:srgbClr val="19B7DD"/>
              </a:buClr>
              <a:buSzPct val="80000"/>
              <a:buFont typeface="Arial"/>
              <a:buChar char="•"/>
              <a:defRPr sz="2800" kern="1200">
                <a:solidFill>
                  <a:srgbClr val="505050"/>
                </a:solidFill>
                <a:latin typeface="Calibri"/>
                <a:ea typeface="+mn-ea"/>
                <a:cs typeface="Calibri"/>
              </a:defRPr>
            </a:lvl1pPr>
            <a:lvl2pPr marL="685800" indent="-228600" algn="l" defTabSz="457200" rtl="0" eaLnBrk="1" latinLnBrk="0" hangingPunct="1">
              <a:spcBef>
                <a:spcPct val="20000"/>
              </a:spcBef>
              <a:buClr>
                <a:srgbClr val="19B7DD"/>
              </a:buClr>
              <a:buSzPct val="80000"/>
              <a:buFont typeface="Arial"/>
              <a:buChar char="•"/>
              <a:defRPr sz="2400" kern="1200">
                <a:solidFill>
                  <a:srgbClr val="505050"/>
                </a:solidFill>
                <a:latin typeface="Calibri"/>
                <a:ea typeface="+mn-ea"/>
                <a:cs typeface="Calibri"/>
              </a:defRPr>
            </a:lvl2pPr>
            <a:lvl3pPr marL="1143000" indent="-228600" algn="l" defTabSz="457200" rtl="0" eaLnBrk="1" latinLnBrk="0" hangingPunct="1">
              <a:spcBef>
                <a:spcPct val="20000"/>
              </a:spcBef>
              <a:buClr>
                <a:srgbClr val="19B7DD"/>
              </a:buClr>
              <a:buSzPct val="80000"/>
              <a:buFont typeface="Arial"/>
              <a:buChar char="•"/>
              <a:defRPr sz="2000" kern="1200">
                <a:solidFill>
                  <a:srgbClr val="505050"/>
                </a:solidFill>
                <a:latin typeface="Calibri"/>
                <a:ea typeface="+mn-ea"/>
                <a:cs typeface="Calibri"/>
              </a:defRPr>
            </a:lvl3pPr>
            <a:lvl4pPr marL="1600200" indent="-228600" algn="l" defTabSz="457200" rtl="0" eaLnBrk="1" latinLnBrk="0" hangingPunct="1">
              <a:spcBef>
                <a:spcPct val="20000"/>
              </a:spcBef>
              <a:buClr>
                <a:srgbClr val="19B7DD"/>
              </a:buClr>
              <a:buSzPct val="80000"/>
              <a:buFont typeface="Arial"/>
              <a:buChar char="•"/>
              <a:defRPr sz="1800" kern="1200">
                <a:solidFill>
                  <a:srgbClr val="505050"/>
                </a:solidFill>
                <a:latin typeface="Calibri"/>
                <a:ea typeface="+mn-ea"/>
                <a:cs typeface="Calibri"/>
              </a:defRPr>
            </a:lvl4pPr>
            <a:lvl5pPr marL="2057400" indent="-228600" algn="l" defTabSz="457200" rtl="0" eaLnBrk="1" latinLnBrk="0" hangingPunct="1">
              <a:spcBef>
                <a:spcPct val="20000"/>
              </a:spcBef>
              <a:buClr>
                <a:schemeClr val="accent1"/>
              </a:buClr>
              <a:buSzPct val="80000"/>
              <a:buFont typeface="Arial"/>
              <a:buChar char="•"/>
              <a:defRPr sz="1800" kern="1200">
                <a:solidFill>
                  <a:srgbClr val="505050"/>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Streaming generates RDDs periodically</a:t>
            </a:r>
          </a:p>
          <a:p>
            <a:r>
              <a:rPr lang="en-US" dirty="0" smtClean="0"/>
              <a:t>Any code that operates on RDDs can therefore be used in streaming as well</a:t>
            </a:r>
          </a:p>
          <a:p>
            <a:pPr marL="609493" lvl="1" indent="0">
              <a:buNone/>
            </a:pPr>
            <a:endParaRPr lang="en-US" dirty="0" smtClean="0"/>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146482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Sharing Code between Batch and Streaming</a:t>
            </a:r>
            <a:endParaRPr lang="en-US" sz="3200" dirty="0" smtClean="0"/>
          </a:p>
        </p:txBody>
      </p:sp>
      <p:sp>
        <p:nvSpPr>
          <p:cNvPr id="4" name="TextBox 3"/>
          <p:cNvSpPr txBox="1"/>
          <p:nvPr/>
        </p:nvSpPr>
        <p:spPr>
          <a:xfrm>
            <a:off x="361523" y="2995163"/>
            <a:ext cx="7500983" cy="510037"/>
          </a:xfrm>
          <a:prstGeom prst="rect">
            <a:avLst/>
          </a:prstGeom>
        </p:spPr>
        <p:txBody>
          <a:bodyPr vert="horz" wrap="none" lIns="121899" tIns="60949" rIns="121899" bIns="60949" rtlCol="0" anchor="b">
            <a:normAutofit fontScale="85000" lnSpcReduction="20000"/>
          </a:bodyPr>
          <a:lstStyle/>
          <a:p>
            <a:pPr>
              <a:spcBef>
                <a:spcPct val="0"/>
              </a:spcBef>
            </a:pPr>
            <a:endParaRPr lang="en-US" sz="3700" i="1" dirty="0">
              <a:solidFill>
                <a:schemeClr val="tx1">
                  <a:lumMod val="75000"/>
                  <a:lumOff val="25000"/>
                </a:schemeClr>
              </a:solidFill>
              <a:cs typeface="Calibri"/>
            </a:endParaRPr>
          </a:p>
        </p:txBody>
      </p:sp>
      <p:sp>
        <p:nvSpPr>
          <p:cNvPr id="5" name="Content Placeholder 5"/>
          <p:cNvSpPr txBox="1">
            <a:spLocks/>
          </p:cNvSpPr>
          <p:nvPr/>
        </p:nvSpPr>
        <p:spPr>
          <a:xfrm>
            <a:off x="429688" y="1919599"/>
            <a:ext cx="7647512" cy="1324172"/>
          </a:xfrm>
          <a:prstGeom prst="rect">
            <a:avLst/>
          </a:prstGeom>
        </p:spPr>
        <p:style>
          <a:lnRef idx="2">
            <a:schemeClr val="accent1"/>
          </a:lnRef>
          <a:fillRef idx="1">
            <a:schemeClr val="lt1"/>
          </a:fillRef>
          <a:effectRef idx="0">
            <a:schemeClr val="accent1"/>
          </a:effectRef>
          <a:fontRef idx="minor">
            <a:schemeClr val="dk1"/>
          </a:fontRef>
        </p:style>
        <p:txBody>
          <a:bodyPr vert="horz" lIns="121899" tIns="60949" rIns="121899" bIns="60949" numCol="1" rtlCol="0">
            <a:noAutofit/>
          </a:bodyPr>
          <a:lstStyle>
            <a:lvl1pPr marL="342900" indent="-342900" algn="l" defTabSz="457200" rtl="0" eaLnBrk="1" latinLnBrk="0" hangingPunct="1">
              <a:spcBef>
                <a:spcPct val="20000"/>
              </a:spcBef>
              <a:buClr>
                <a:srgbClr val="19B7DD"/>
              </a:buClr>
              <a:buSzPct val="80000"/>
              <a:buFont typeface="Arial"/>
              <a:buChar char="•"/>
              <a:defRPr sz="28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Clr>
                <a:srgbClr val="19B7DD"/>
              </a:buClr>
              <a:buSzPct val="80000"/>
              <a:buFont typeface="Arial"/>
              <a:buChar char="–"/>
              <a:defRPr sz="24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Clr>
                <a:srgbClr val="19B7DD"/>
              </a:buClr>
              <a:buSzPct val="80000"/>
              <a:buFont typeface="Arial"/>
              <a:buChar char="•"/>
              <a:defRPr sz="20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Clr>
                <a:srgbClr val="19B7DD"/>
              </a:buClr>
              <a:buSzPct val="80000"/>
              <a:buFont typeface="Arial"/>
              <a:buChar char="–"/>
              <a:defRPr sz="18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Clr>
                <a:schemeClr val="accent1"/>
              </a:buClr>
              <a:buSzPct val="80000"/>
              <a:buFont typeface="Arial"/>
              <a:buChar char="»"/>
              <a:defRPr sz="18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80000"/>
              </a:lnSpc>
              <a:spcBef>
                <a:spcPts val="1600"/>
              </a:spcBef>
              <a:buNone/>
            </a:pPr>
            <a:r>
              <a:rPr lang="en-US" sz="2100" dirty="0" err="1">
                <a:solidFill>
                  <a:schemeClr val="tx2"/>
                </a:solidFill>
                <a:latin typeface="+mj-lt"/>
                <a:ea typeface="+mj-ea"/>
                <a:cs typeface="Corbel"/>
              </a:rPr>
              <a:t>val</a:t>
            </a:r>
            <a:r>
              <a:rPr lang="en-US" sz="2100" dirty="0">
                <a:solidFill>
                  <a:schemeClr val="tx2"/>
                </a:solidFill>
                <a:latin typeface="+mj-lt"/>
                <a:ea typeface="+mj-ea"/>
                <a:cs typeface="Corbel"/>
              </a:rPr>
              <a:t> lines = </a:t>
            </a:r>
            <a:r>
              <a:rPr lang="en-US" sz="2100" dirty="0" err="1">
                <a:solidFill>
                  <a:schemeClr val="tx2"/>
                </a:solidFill>
                <a:latin typeface="+mj-lt"/>
                <a:ea typeface="+mj-ea"/>
                <a:cs typeface="Corbel"/>
              </a:rPr>
              <a:t>sc.textFile</a:t>
            </a:r>
            <a:r>
              <a:rPr lang="en-US" sz="2100" dirty="0">
                <a:solidFill>
                  <a:schemeClr val="tx2"/>
                </a:solidFill>
                <a:latin typeface="+mj-lt"/>
                <a:ea typeface="+mj-ea"/>
                <a:cs typeface="Corbel"/>
              </a:rPr>
              <a:t>(…)</a:t>
            </a:r>
          </a:p>
          <a:p>
            <a:pPr marL="0" indent="0">
              <a:lnSpc>
                <a:spcPct val="80000"/>
              </a:lnSpc>
              <a:spcBef>
                <a:spcPts val="1600"/>
              </a:spcBef>
              <a:buNone/>
            </a:pPr>
            <a:r>
              <a:rPr lang="en-US" sz="2100" dirty="0" err="1">
                <a:solidFill>
                  <a:schemeClr val="tx2"/>
                </a:solidFill>
                <a:latin typeface="+mj-lt"/>
                <a:ea typeface="+mj-ea"/>
                <a:cs typeface="Corbel"/>
              </a:rPr>
              <a:t>val</a:t>
            </a:r>
            <a:r>
              <a:rPr lang="en-US" sz="2100" dirty="0">
                <a:solidFill>
                  <a:schemeClr val="tx2"/>
                </a:solidFill>
                <a:latin typeface="+mj-lt"/>
                <a:ea typeface="+mj-ea"/>
                <a:cs typeface="Corbel"/>
              </a:rPr>
              <a:t> filtered = </a:t>
            </a:r>
            <a:r>
              <a:rPr lang="en-US" sz="2100" dirty="0" err="1">
                <a:solidFill>
                  <a:schemeClr val="tx2"/>
                </a:solidFill>
                <a:latin typeface="+mj-lt"/>
                <a:ea typeface="+mj-ea"/>
                <a:cs typeface="Corbel"/>
              </a:rPr>
              <a:t>filterErrors</a:t>
            </a:r>
            <a:r>
              <a:rPr lang="en-US" sz="2100" dirty="0">
                <a:solidFill>
                  <a:schemeClr val="tx2"/>
                </a:solidFill>
                <a:latin typeface="+mj-lt"/>
                <a:ea typeface="+mj-ea"/>
                <a:cs typeface="Corbel"/>
              </a:rPr>
              <a:t>(lines)</a:t>
            </a:r>
          </a:p>
          <a:p>
            <a:pPr marL="0" indent="0">
              <a:lnSpc>
                <a:spcPct val="80000"/>
              </a:lnSpc>
              <a:spcBef>
                <a:spcPts val="1600"/>
              </a:spcBef>
              <a:buNone/>
            </a:pPr>
            <a:r>
              <a:rPr lang="en-US" sz="2100" dirty="0" err="1">
                <a:solidFill>
                  <a:schemeClr val="tx2"/>
                </a:solidFill>
                <a:latin typeface="+mj-lt"/>
                <a:ea typeface="+mj-ea"/>
                <a:cs typeface="Corbel"/>
              </a:rPr>
              <a:t>filtered.saveAsTextFile</a:t>
            </a:r>
            <a:r>
              <a:rPr lang="en-US" sz="2100" dirty="0">
                <a:solidFill>
                  <a:schemeClr val="tx2"/>
                </a:solidFill>
                <a:latin typeface="+mj-lt"/>
                <a:ea typeface="+mj-ea"/>
                <a:cs typeface="Corbel"/>
              </a:rPr>
              <a:t>(...)</a:t>
            </a:r>
          </a:p>
        </p:txBody>
      </p:sp>
      <p:sp>
        <p:nvSpPr>
          <p:cNvPr id="6" name="TextBox 5"/>
          <p:cNvSpPr txBox="1"/>
          <p:nvPr/>
        </p:nvSpPr>
        <p:spPr>
          <a:xfrm>
            <a:off x="361524" y="1385734"/>
            <a:ext cx="1434519" cy="546320"/>
          </a:xfrm>
          <a:prstGeom prst="rect">
            <a:avLst/>
          </a:prstGeom>
        </p:spPr>
        <p:txBody>
          <a:bodyPr vert="horz" wrap="none" lIns="121899" tIns="60949" rIns="121899" bIns="60949" rtlCol="0" anchor="b">
            <a:normAutofit fontScale="70000" lnSpcReduction="20000"/>
          </a:bodyPr>
          <a:lstStyle/>
          <a:p>
            <a:pPr>
              <a:spcBef>
                <a:spcPct val="0"/>
              </a:spcBef>
            </a:pPr>
            <a:r>
              <a:rPr lang="en-US" sz="4800" i="1" dirty="0">
                <a:solidFill>
                  <a:schemeClr val="tx1">
                    <a:lumMod val="65000"/>
                    <a:lumOff val="35000"/>
                  </a:schemeClr>
                </a:solidFill>
                <a:cs typeface="Calibri"/>
              </a:rPr>
              <a:t>Spark</a:t>
            </a:r>
            <a:r>
              <a:rPr lang="en-US" sz="4800" i="1" dirty="0">
                <a:solidFill>
                  <a:schemeClr val="tx1">
                    <a:lumMod val="75000"/>
                    <a:lumOff val="25000"/>
                  </a:schemeClr>
                </a:solidFill>
                <a:cs typeface="Calibri"/>
              </a:rPr>
              <a:t>:</a:t>
            </a:r>
          </a:p>
        </p:txBody>
      </p:sp>
      <p:sp>
        <p:nvSpPr>
          <p:cNvPr id="7" name="Content Placeholder 5"/>
          <p:cNvSpPr txBox="1">
            <a:spLocks/>
          </p:cNvSpPr>
          <p:nvPr/>
        </p:nvSpPr>
        <p:spPr>
          <a:xfrm>
            <a:off x="429688" y="3907459"/>
            <a:ext cx="7647512" cy="2798141"/>
          </a:xfrm>
          <a:prstGeom prst="rect">
            <a:avLst/>
          </a:prstGeom>
        </p:spPr>
        <p:style>
          <a:lnRef idx="2">
            <a:schemeClr val="accent1"/>
          </a:lnRef>
          <a:fillRef idx="1">
            <a:schemeClr val="lt1"/>
          </a:fillRef>
          <a:effectRef idx="0">
            <a:schemeClr val="accent1"/>
          </a:effectRef>
          <a:fontRef idx="minor">
            <a:schemeClr val="dk1"/>
          </a:fontRef>
        </p:style>
        <p:txBody>
          <a:bodyPr vert="horz" lIns="121899" tIns="60949" rIns="121899" bIns="60949" numCol="1" rtlCol="0">
            <a:noAutofit/>
          </a:bodyPr>
          <a:lstStyle>
            <a:lvl1pPr marL="342900" indent="-342900" algn="l" defTabSz="457200" rtl="0" eaLnBrk="1" latinLnBrk="0" hangingPunct="1">
              <a:spcBef>
                <a:spcPct val="20000"/>
              </a:spcBef>
              <a:buClr>
                <a:srgbClr val="19B7DD"/>
              </a:buClr>
              <a:buSzPct val="80000"/>
              <a:buFont typeface="Arial"/>
              <a:buChar char="•"/>
              <a:defRPr sz="28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Clr>
                <a:srgbClr val="19B7DD"/>
              </a:buClr>
              <a:buSzPct val="80000"/>
              <a:buFont typeface="Arial"/>
              <a:buChar char="–"/>
              <a:defRPr sz="24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Clr>
                <a:srgbClr val="19B7DD"/>
              </a:buClr>
              <a:buSzPct val="80000"/>
              <a:buFont typeface="Arial"/>
              <a:buChar char="•"/>
              <a:defRPr sz="20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Clr>
                <a:srgbClr val="19B7DD"/>
              </a:buClr>
              <a:buSzPct val="80000"/>
              <a:buFont typeface="Arial"/>
              <a:buChar char="–"/>
              <a:defRPr sz="18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Clr>
                <a:schemeClr val="accent1"/>
              </a:buClr>
              <a:buSzPct val="80000"/>
              <a:buFont typeface="Arial"/>
              <a:buChar char="»"/>
              <a:defRPr sz="18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80000"/>
              </a:lnSpc>
              <a:spcBef>
                <a:spcPts val="1600"/>
              </a:spcBef>
              <a:buNone/>
            </a:pPr>
            <a:r>
              <a:rPr lang="en-US" sz="2000" dirty="0" err="1">
                <a:solidFill>
                  <a:schemeClr val="tx2"/>
                </a:solidFill>
                <a:latin typeface="+mj-lt"/>
                <a:ea typeface="+mj-ea"/>
                <a:cs typeface="Corbel"/>
              </a:rPr>
              <a:t>val</a:t>
            </a:r>
            <a:r>
              <a:rPr lang="en-US" sz="2000" dirty="0">
                <a:solidFill>
                  <a:schemeClr val="tx2"/>
                </a:solidFill>
                <a:latin typeface="+mj-lt"/>
                <a:ea typeface="+mj-ea"/>
                <a:cs typeface="Corbel"/>
              </a:rPr>
              <a:t> </a:t>
            </a:r>
            <a:r>
              <a:rPr lang="en-US" sz="2000" dirty="0" err="1">
                <a:solidFill>
                  <a:schemeClr val="tx2"/>
                </a:solidFill>
                <a:latin typeface="+mj-lt"/>
                <a:ea typeface="+mj-ea"/>
                <a:cs typeface="Corbel"/>
              </a:rPr>
              <a:t>dStream</a:t>
            </a:r>
            <a:r>
              <a:rPr lang="en-US" sz="2000" dirty="0">
                <a:solidFill>
                  <a:schemeClr val="tx2"/>
                </a:solidFill>
                <a:latin typeface="+mj-lt"/>
                <a:ea typeface="+mj-ea"/>
                <a:cs typeface="Corbel"/>
              </a:rPr>
              <a:t> = </a:t>
            </a:r>
            <a:r>
              <a:rPr lang="en-US" sz="2000" dirty="0" err="1">
                <a:solidFill>
                  <a:schemeClr val="tx2"/>
                </a:solidFill>
                <a:latin typeface="+mj-lt"/>
                <a:ea typeface="+mj-ea"/>
                <a:cs typeface="Corbel"/>
              </a:rPr>
              <a:t>FlumeUtils.createStream</a:t>
            </a:r>
            <a:r>
              <a:rPr lang="en-US" sz="2000" dirty="0">
                <a:solidFill>
                  <a:schemeClr val="tx2"/>
                </a:solidFill>
                <a:latin typeface="+mj-lt"/>
                <a:ea typeface="+mj-ea"/>
                <a:cs typeface="Corbel"/>
              </a:rPr>
              <a:t>(</a:t>
            </a:r>
            <a:r>
              <a:rPr lang="en-US" sz="2000" dirty="0" err="1">
                <a:solidFill>
                  <a:schemeClr val="tx2"/>
                </a:solidFill>
                <a:latin typeface="+mj-lt"/>
                <a:ea typeface="+mj-ea"/>
                <a:cs typeface="Corbel"/>
              </a:rPr>
              <a:t>ssc</a:t>
            </a:r>
            <a:r>
              <a:rPr lang="en-US" sz="2000" dirty="0">
                <a:solidFill>
                  <a:schemeClr val="tx2"/>
                </a:solidFill>
                <a:latin typeface="+mj-lt"/>
                <a:ea typeface="+mj-ea"/>
                <a:cs typeface="Corbel"/>
              </a:rPr>
              <a:t>, "34.23.46.22", 4435)</a:t>
            </a:r>
          </a:p>
          <a:p>
            <a:pPr marL="0" indent="0">
              <a:lnSpc>
                <a:spcPct val="80000"/>
              </a:lnSpc>
              <a:spcBef>
                <a:spcPts val="1600"/>
              </a:spcBef>
              <a:buNone/>
            </a:pPr>
            <a:r>
              <a:rPr lang="en-US" sz="2000" dirty="0" err="1">
                <a:solidFill>
                  <a:schemeClr val="tx2"/>
                </a:solidFill>
                <a:latin typeface="+mj-lt"/>
                <a:ea typeface="+mj-ea"/>
                <a:cs typeface="Corbel"/>
              </a:rPr>
              <a:t>val</a:t>
            </a:r>
            <a:r>
              <a:rPr lang="en-US" sz="2000" dirty="0">
                <a:solidFill>
                  <a:schemeClr val="tx2"/>
                </a:solidFill>
                <a:latin typeface="+mj-lt"/>
                <a:ea typeface="+mj-ea"/>
                <a:cs typeface="Corbel"/>
              </a:rPr>
              <a:t> filtered = </a:t>
            </a:r>
            <a:r>
              <a:rPr lang="en-US" sz="2000" dirty="0" err="1">
                <a:solidFill>
                  <a:schemeClr val="tx2"/>
                </a:solidFill>
                <a:latin typeface="+mj-lt"/>
                <a:ea typeface="+mj-ea"/>
                <a:cs typeface="Corbel"/>
              </a:rPr>
              <a:t>dStream.foreachRDD</a:t>
            </a:r>
            <a:r>
              <a:rPr lang="en-US" sz="2000" dirty="0">
                <a:solidFill>
                  <a:schemeClr val="tx2"/>
                </a:solidFill>
                <a:latin typeface="+mj-lt"/>
                <a:ea typeface="+mj-ea"/>
                <a:cs typeface="Corbel"/>
              </a:rPr>
              <a:t>((</a:t>
            </a:r>
            <a:r>
              <a:rPr lang="en-US" sz="2000" dirty="0" err="1">
                <a:solidFill>
                  <a:schemeClr val="tx2"/>
                </a:solidFill>
                <a:latin typeface="+mj-lt"/>
                <a:ea typeface="+mj-ea"/>
                <a:cs typeface="Corbel"/>
              </a:rPr>
              <a:t>rdd</a:t>
            </a:r>
            <a:r>
              <a:rPr lang="en-US" sz="2000" dirty="0">
                <a:solidFill>
                  <a:schemeClr val="tx2"/>
                </a:solidFill>
                <a:latin typeface="+mj-lt"/>
                <a:ea typeface="+mj-ea"/>
                <a:cs typeface="Corbel"/>
              </a:rPr>
              <a:t>: RDD[String], time: Time) =&gt; {</a:t>
            </a:r>
          </a:p>
          <a:p>
            <a:pPr marL="0" indent="0">
              <a:lnSpc>
                <a:spcPct val="80000"/>
              </a:lnSpc>
              <a:spcBef>
                <a:spcPts val="1600"/>
              </a:spcBef>
              <a:buNone/>
            </a:pPr>
            <a:r>
              <a:rPr lang="en-US" sz="2000" dirty="0">
                <a:solidFill>
                  <a:schemeClr val="tx2"/>
                </a:solidFill>
                <a:latin typeface="+mj-lt"/>
                <a:ea typeface="+mj-ea"/>
                <a:cs typeface="Corbel"/>
              </a:rPr>
              <a:t>            </a:t>
            </a:r>
            <a:r>
              <a:rPr lang="en-US" sz="2000" dirty="0" err="1">
                <a:solidFill>
                  <a:schemeClr val="tx2"/>
                </a:solidFill>
                <a:latin typeface="+mj-lt"/>
                <a:ea typeface="+mj-ea"/>
                <a:cs typeface="Corbel"/>
              </a:rPr>
              <a:t>filterErrors</a:t>
            </a:r>
            <a:r>
              <a:rPr lang="en-US" sz="2000" dirty="0">
                <a:solidFill>
                  <a:schemeClr val="tx2"/>
                </a:solidFill>
                <a:latin typeface="+mj-lt"/>
                <a:ea typeface="+mj-ea"/>
                <a:cs typeface="Corbel"/>
              </a:rPr>
              <a:t>(</a:t>
            </a:r>
            <a:r>
              <a:rPr lang="en-US" sz="2000" dirty="0" err="1">
                <a:solidFill>
                  <a:schemeClr val="tx2"/>
                </a:solidFill>
                <a:latin typeface="+mj-lt"/>
                <a:ea typeface="+mj-ea"/>
                <a:cs typeface="Corbel"/>
              </a:rPr>
              <a:t>rdd</a:t>
            </a:r>
            <a:r>
              <a:rPr lang="en-US" sz="2000" dirty="0">
                <a:solidFill>
                  <a:schemeClr val="tx2"/>
                </a:solidFill>
                <a:latin typeface="+mj-lt"/>
                <a:ea typeface="+mj-ea"/>
                <a:cs typeface="Corbel"/>
              </a:rPr>
              <a:t>)</a:t>
            </a:r>
          </a:p>
          <a:p>
            <a:pPr marL="0" indent="0">
              <a:lnSpc>
                <a:spcPct val="80000"/>
              </a:lnSpc>
              <a:spcBef>
                <a:spcPts val="1600"/>
              </a:spcBef>
              <a:buNone/>
            </a:pPr>
            <a:r>
              <a:rPr lang="en-US" sz="2000" dirty="0">
                <a:solidFill>
                  <a:schemeClr val="tx2"/>
                </a:solidFill>
                <a:latin typeface="+mj-lt"/>
                <a:ea typeface="+mj-ea"/>
                <a:cs typeface="Corbel"/>
              </a:rPr>
              <a:t>	}))</a:t>
            </a:r>
          </a:p>
          <a:p>
            <a:pPr marL="0" indent="0">
              <a:lnSpc>
                <a:spcPct val="80000"/>
              </a:lnSpc>
              <a:spcBef>
                <a:spcPts val="1600"/>
              </a:spcBef>
              <a:buNone/>
            </a:pPr>
            <a:r>
              <a:rPr lang="en-US" sz="2000" dirty="0" err="1">
                <a:solidFill>
                  <a:schemeClr val="tx2"/>
                </a:solidFill>
                <a:latin typeface="+mj-lt"/>
                <a:ea typeface="+mj-ea"/>
                <a:cs typeface="Corbel"/>
              </a:rPr>
              <a:t>filtered.saveAsTextFiles</a:t>
            </a:r>
            <a:r>
              <a:rPr lang="en-US" sz="2000" dirty="0">
                <a:solidFill>
                  <a:schemeClr val="tx2"/>
                </a:solidFill>
                <a:latin typeface="+mj-lt"/>
                <a:ea typeface="+mj-ea"/>
                <a:cs typeface="Corbel"/>
              </a:rPr>
              <a:t>(…)</a:t>
            </a:r>
          </a:p>
        </p:txBody>
      </p:sp>
      <p:sp>
        <p:nvSpPr>
          <p:cNvPr id="9" name="TextBox 8"/>
          <p:cNvSpPr txBox="1"/>
          <p:nvPr/>
        </p:nvSpPr>
        <p:spPr>
          <a:xfrm>
            <a:off x="322822" y="3299184"/>
            <a:ext cx="1235923" cy="520039"/>
          </a:xfrm>
          <a:prstGeom prst="rect">
            <a:avLst/>
          </a:prstGeom>
        </p:spPr>
        <p:txBody>
          <a:bodyPr vert="horz" wrap="none" lIns="121899" tIns="60949" rIns="121899" bIns="60949" rtlCol="0" anchor="b">
            <a:normAutofit fontScale="62500" lnSpcReduction="20000"/>
          </a:bodyPr>
          <a:lstStyle/>
          <a:p>
            <a:pPr>
              <a:spcBef>
                <a:spcPct val="0"/>
              </a:spcBef>
            </a:pPr>
            <a:r>
              <a:rPr lang="en-US" sz="4800" i="1" dirty="0">
                <a:solidFill>
                  <a:schemeClr val="tx1">
                    <a:lumMod val="65000"/>
                    <a:lumOff val="35000"/>
                  </a:schemeClr>
                </a:solidFill>
                <a:cs typeface="Calibri"/>
              </a:rPr>
              <a:t>Spark Streaming</a:t>
            </a:r>
            <a:r>
              <a:rPr lang="en-US" sz="4800" i="1" dirty="0">
                <a:solidFill>
                  <a:schemeClr val="tx1">
                    <a:lumMod val="75000"/>
                    <a:lumOff val="25000"/>
                  </a:schemeClr>
                </a:solidFill>
                <a:cs typeface="Calibri"/>
              </a:rPr>
              <a:t>:</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13888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Comparison with Apache Storm</a:t>
            </a:r>
            <a:endParaRPr lang="en-US" dirty="0"/>
          </a:p>
        </p:txBody>
      </p:sp>
      <p:sp>
        <p:nvSpPr>
          <p:cNvPr id="3" name="Content Placeholder 2"/>
          <p:cNvSpPr>
            <a:spLocks noGrp="1"/>
          </p:cNvSpPr>
          <p:nvPr>
            <p:ph idx="1"/>
          </p:nvPr>
        </p:nvSpPr>
        <p:spPr/>
        <p:txBody>
          <a:bodyPr>
            <a:noAutofit/>
          </a:bodyPr>
          <a:lstStyle/>
          <a:p>
            <a:pPr marL="133350" indent="0">
              <a:lnSpc>
                <a:spcPct val="80000"/>
              </a:lnSpc>
              <a:spcBef>
                <a:spcPts val="1200"/>
              </a:spcBef>
              <a:buNone/>
              <a:defRPr/>
            </a:pPr>
            <a:r>
              <a:rPr lang="en-US" dirty="0"/>
              <a:t>Higher throughput than Storm</a:t>
            </a:r>
            <a:endParaRPr lang="en-US" sz="3200" dirty="0"/>
          </a:p>
          <a:p>
            <a:pPr lvl="1">
              <a:lnSpc>
                <a:spcPct val="80000"/>
              </a:lnSpc>
              <a:spcBef>
                <a:spcPts val="1200"/>
              </a:spcBef>
              <a:defRPr/>
            </a:pPr>
            <a:r>
              <a:rPr lang="en-US" dirty="0" smtClean="0"/>
              <a:t>Spark </a:t>
            </a:r>
            <a:r>
              <a:rPr lang="en-US" dirty="0"/>
              <a:t>Streaming: </a:t>
            </a:r>
            <a:r>
              <a:rPr lang="en-US" b="1" dirty="0"/>
              <a:t>670k</a:t>
            </a:r>
            <a:r>
              <a:rPr lang="en-US" dirty="0"/>
              <a:t> records/second/node</a:t>
            </a:r>
          </a:p>
          <a:p>
            <a:pPr lvl="1">
              <a:lnSpc>
                <a:spcPct val="80000"/>
              </a:lnSpc>
              <a:spcBef>
                <a:spcPts val="1200"/>
              </a:spcBef>
              <a:defRPr/>
            </a:pPr>
            <a:r>
              <a:rPr lang="en-US" dirty="0"/>
              <a:t>Storm: </a:t>
            </a:r>
            <a:r>
              <a:rPr lang="en-US" b="1" dirty="0"/>
              <a:t>115k</a:t>
            </a:r>
            <a:r>
              <a:rPr lang="en-US" dirty="0"/>
              <a:t> </a:t>
            </a:r>
            <a:r>
              <a:rPr lang="en-US" dirty="0" smtClean="0"/>
              <a:t>records/second/node</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537921717"/>
              </p:ext>
            </p:extLst>
          </p:nvPr>
        </p:nvGraphicFramePr>
        <p:xfrm>
          <a:off x="4714875" y="3464705"/>
          <a:ext cx="3771900" cy="27836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581280887"/>
              </p:ext>
            </p:extLst>
          </p:nvPr>
        </p:nvGraphicFramePr>
        <p:xfrm>
          <a:off x="685800" y="3456509"/>
          <a:ext cx="3771900" cy="2789496"/>
        </p:xfrm>
        <a:graphic>
          <a:graphicData uri="http://schemas.openxmlformats.org/drawingml/2006/chart">
            <c:chart xmlns:c="http://schemas.openxmlformats.org/drawingml/2006/chart" xmlns:r="http://schemas.openxmlformats.org/officeDocument/2006/relationships" r:id="rId4"/>
          </a:graphicData>
        </a:graphic>
      </p:graphicFrame>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93673612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Transformations on </a:t>
            </a:r>
            <a:r>
              <a:rPr lang="en-US" b="1" dirty="0" err="1" smtClean="0"/>
              <a:t>DStreams</a:t>
            </a:r>
            <a:endParaRPr lang="en-US" dirty="0"/>
          </a:p>
        </p:txBody>
      </p:sp>
      <p:sp>
        <p:nvSpPr>
          <p:cNvPr id="3" name="Content Placeholder 2"/>
          <p:cNvSpPr>
            <a:spLocks noGrp="1"/>
          </p:cNvSpPr>
          <p:nvPr>
            <p:ph idx="1"/>
          </p:nvPr>
        </p:nvSpPr>
        <p:spPr/>
        <p:txBody>
          <a:bodyPr/>
          <a:lstStyle/>
          <a:p>
            <a:r>
              <a:rPr lang="en-US" dirty="0" smtClean="0"/>
              <a:t>Similar </a:t>
            </a:r>
            <a:r>
              <a:rPr lang="en-US" dirty="0"/>
              <a:t>to that of RDDs, transformations allow the data from the input </a:t>
            </a:r>
            <a:r>
              <a:rPr lang="en-US" dirty="0" err="1"/>
              <a:t>DStream</a:t>
            </a:r>
            <a:r>
              <a:rPr lang="en-US" dirty="0"/>
              <a:t> to be </a:t>
            </a:r>
            <a:r>
              <a:rPr lang="en-US" dirty="0" smtClean="0"/>
              <a:t>modified</a:t>
            </a:r>
          </a:p>
          <a:p>
            <a:r>
              <a:rPr lang="en-US" dirty="0" err="1" smtClean="0"/>
              <a:t>DStreams</a:t>
            </a:r>
            <a:r>
              <a:rPr lang="en-US" dirty="0" smtClean="0"/>
              <a:t> </a:t>
            </a:r>
            <a:r>
              <a:rPr lang="en-US" dirty="0"/>
              <a:t>support many of the transformations available on normal Spark </a:t>
            </a:r>
            <a:r>
              <a:rPr lang="en-US" dirty="0" smtClean="0"/>
              <a:t>RDD’s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700400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Dstream</a:t>
            </a:r>
            <a:r>
              <a:rPr lang="en-US" dirty="0" smtClean="0"/>
              <a:t> Transformations</a:t>
            </a:r>
            <a:endParaRPr lang="en-US" dirty="0"/>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32870871"/>
              </p:ext>
            </p:extLst>
          </p:nvPr>
        </p:nvGraphicFramePr>
        <p:xfrm>
          <a:off x="457200" y="1600200"/>
          <a:ext cx="8153399" cy="4838384"/>
        </p:xfrm>
        <a:graphic>
          <a:graphicData uri="http://schemas.openxmlformats.org/drawingml/2006/table">
            <a:tbl>
              <a:tblPr firstRow="1" bandRow="1" bandCol="1">
                <a:tableStyleId>{69012ECD-51FC-41F1-AA8D-1B2483CD663E}</a:tableStyleId>
              </a:tblPr>
              <a:tblGrid>
                <a:gridCol w="2895600"/>
                <a:gridCol w="5257799"/>
              </a:tblGrid>
              <a:tr h="522199">
                <a:tc>
                  <a:txBody>
                    <a:bodyPr/>
                    <a:lstStyle/>
                    <a:p>
                      <a:pPr algn="l" fontAlgn="t"/>
                      <a:r>
                        <a:rPr lang="en-US" sz="2000" dirty="0">
                          <a:effectLst/>
                        </a:rPr>
                        <a:t>Transformation</a:t>
                      </a:r>
                      <a:endParaRPr lang="en-US" sz="2000" b="1" dirty="0">
                        <a:effectLst/>
                      </a:endParaRPr>
                    </a:p>
                  </a:txBody>
                  <a:tcPr marL="26914" marR="26914" marT="26914" marB="26914"/>
                </a:tc>
                <a:tc>
                  <a:txBody>
                    <a:bodyPr/>
                    <a:lstStyle/>
                    <a:p>
                      <a:pPr algn="l" fontAlgn="t"/>
                      <a:r>
                        <a:rPr lang="en-US" sz="2000">
                          <a:effectLst/>
                        </a:rPr>
                        <a:t>Meaning</a:t>
                      </a:r>
                      <a:endParaRPr lang="en-US" sz="2000" b="1">
                        <a:effectLst/>
                      </a:endParaRPr>
                    </a:p>
                  </a:txBody>
                  <a:tcPr marL="26914" marR="26914" marT="26914" marB="26914"/>
                </a:tc>
              </a:tr>
              <a:tr h="857895">
                <a:tc>
                  <a:txBody>
                    <a:bodyPr/>
                    <a:lstStyle/>
                    <a:p>
                      <a:pPr algn="l" fontAlgn="t"/>
                      <a:r>
                        <a:rPr lang="en-US" sz="1800" dirty="0">
                          <a:effectLst/>
                        </a:rPr>
                        <a:t>map(</a:t>
                      </a:r>
                      <a:r>
                        <a:rPr lang="en-US" sz="1800" dirty="0" err="1">
                          <a:effectLst/>
                        </a:rPr>
                        <a:t>func</a:t>
                      </a:r>
                      <a:r>
                        <a:rPr lang="en-US" sz="1800" dirty="0">
                          <a:effectLst/>
                        </a:rPr>
                        <a:t>)</a:t>
                      </a:r>
                    </a:p>
                  </a:txBody>
                  <a:tcPr marL="26914" marR="26914" marT="26914" marB="26914"/>
                </a:tc>
                <a:tc>
                  <a:txBody>
                    <a:bodyPr/>
                    <a:lstStyle/>
                    <a:p>
                      <a:pPr algn="l" fontAlgn="t"/>
                      <a:r>
                        <a:rPr lang="en-US" sz="1800">
                          <a:effectLst/>
                        </a:rPr>
                        <a:t>Return a new DStream by passing each element of the source DStream through a function func.</a:t>
                      </a:r>
                    </a:p>
                  </a:txBody>
                  <a:tcPr marL="26914" marR="26914" marT="26914" marB="26914"/>
                </a:tc>
              </a:tr>
              <a:tr h="846820">
                <a:tc>
                  <a:txBody>
                    <a:bodyPr/>
                    <a:lstStyle/>
                    <a:p>
                      <a:pPr algn="l" fontAlgn="t"/>
                      <a:r>
                        <a:rPr lang="en-US" sz="1800" dirty="0" err="1">
                          <a:effectLst/>
                        </a:rPr>
                        <a:t>flatMap</a:t>
                      </a:r>
                      <a:r>
                        <a:rPr lang="en-US" sz="1800" dirty="0">
                          <a:effectLst/>
                        </a:rPr>
                        <a:t>(</a:t>
                      </a:r>
                      <a:r>
                        <a:rPr lang="en-US" sz="1800" dirty="0" err="1">
                          <a:effectLst/>
                        </a:rPr>
                        <a:t>func</a:t>
                      </a:r>
                      <a:r>
                        <a:rPr lang="en-US" sz="1800" dirty="0">
                          <a:effectLst/>
                        </a:rPr>
                        <a:t>)</a:t>
                      </a:r>
                    </a:p>
                  </a:txBody>
                  <a:tcPr marL="26914" marR="26914" marT="26914" marB="26914"/>
                </a:tc>
                <a:tc>
                  <a:txBody>
                    <a:bodyPr/>
                    <a:lstStyle/>
                    <a:p>
                      <a:pPr algn="l" fontAlgn="t"/>
                      <a:r>
                        <a:rPr lang="en-US" sz="1800" dirty="0">
                          <a:effectLst/>
                        </a:rPr>
                        <a:t>Similar to map, but each input item can be mapped to 0 or more output items.</a:t>
                      </a:r>
                    </a:p>
                  </a:txBody>
                  <a:tcPr marL="26914" marR="26914" marT="26914" marB="26914"/>
                </a:tc>
              </a:tr>
              <a:tr h="857895">
                <a:tc>
                  <a:txBody>
                    <a:bodyPr/>
                    <a:lstStyle/>
                    <a:p>
                      <a:pPr algn="l" fontAlgn="t"/>
                      <a:r>
                        <a:rPr lang="en-US" sz="1800" dirty="0">
                          <a:effectLst/>
                        </a:rPr>
                        <a:t>filter(</a:t>
                      </a:r>
                      <a:r>
                        <a:rPr lang="en-US" sz="1800" dirty="0" err="1">
                          <a:effectLst/>
                        </a:rPr>
                        <a:t>func</a:t>
                      </a:r>
                      <a:r>
                        <a:rPr lang="en-US" sz="1800" dirty="0">
                          <a:effectLst/>
                        </a:rPr>
                        <a:t>)</a:t>
                      </a:r>
                    </a:p>
                  </a:txBody>
                  <a:tcPr marL="26914" marR="26914" marT="26914" marB="26914"/>
                </a:tc>
                <a:tc>
                  <a:txBody>
                    <a:bodyPr/>
                    <a:lstStyle/>
                    <a:p>
                      <a:pPr algn="l" fontAlgn="t"/>
                      <a:r>
                        <a:rPr lang="en-US" sz="1800" dirty="0">
                          <a:effectLst/>
                        </a:rPr>
                        <a:t>Return a new </a:t>
                      </a:r>
                      <a:r>
                        <a:rPr lang="en-US" sz="1800" dirty="0" err="1">
                          <a:effectLst/>
                        </a:rPr>
                        <a:t>DStream</a:t>
                      </a:r>
                      <a:r>
                        <a:rPr lang="en-US" sz="1800" dirty="0">
                          <a:effectLst/>
                        </a:rPr>
                        <a:t> by selecting only the records of the source </a:t>
                      </a:r>
                      <a:r>
                        <a:rPr lang="en-US" sz="1800" dirty="0" err="1">
                          <a:effectLst/>
                        </a:rPr>
                        <a:t>DStream</a:t>
                      </a:r>
                      <a:r>
                        <a:rPr lang="en-US" sz="1800" dirty="0">
                          <a:effectLst/>
                        </a:rPr>
                        <a:t> on which </a:t>
                      </a:r>
                      <a:r>
                        <a:rPr lang="en-US" sz="1800" dirty="0" err="1">
                          <a:effectLst/>
                        </a:rPr>
                        <a:t>func</a:t>
                      </a:r>
                      <a:r>
                        <a:rPr lang="en-US" sz="1800" dirty="0">
                          <a:effectLst/>
                        </a:rPr>
                        <a:t> returns true.</a:t>
                      </a:r>
                    </a:p>
                  </a:txBody>
                  <a:tcPr marL="26914" marR="26914" marT="26914" marB="26914"/>
                </a:tc>
              </a:tr>
              <a:tr h="857895">
                <a:tc>
                  <a:txBody>
                    <a:bodyPr/>
                    <a:lstStyle/>
                    <a:p>
                      <a:pPr algn="l" fontAlgn="t"/>
                      <a:r>
                        <a:rPr lang="en-US" sz="1800">
                          <a:effectLst/>
                        </a:rPr>
                        <a:t>repartition(numPartitions)</a:t>
                      </a:r>
                    </a:p>
                  </a:txBody>
                  <a:tcPr marL="26914" marR="26914" marT="26914" marB="26914"/>
                </a:tc>
                <a:tc>
                  <a:txBody>
                    <a:bodyPr/>
                    <a:lstStyle/>
                    <a:p>
                      <a:pPr algn="l" fontAlgn="t"/>
                      <a:r>
                        <a:rPr lang="en-US" sz="1800" dirty="0">
                          <a:effectLst/>
                        </a:rPr>
                        <a:t>Changes the level of parallelism in this </a:t>
                      </a:r>
                      <a:r>
                        <a:rPr lang="en-US" sz="1800" dirty="0" err="1">
                          <a:effectLst/>
                        </a:rPr>
                        <a:t>DStream</a:t>
                      </a:r>
                      <a:r>
                        <a:rPr lang="en-US" sz="1800" dirty="0">
                          <a:effectLst/>
                        </a:rPr>
                        <a:t> by creating more or fewer partitions.</a:t>
                      </a:r>
                    </a:p>
                  </a:txBody>
                  <a:tcPr marL="26914" marR="26914" marT="26914" marB="26914"/>
                </a:tc>
              </a:tr>
              <a:tr h="857895">
                <a:tc>
                  <a:txBody>
                    <a:bodyPr/>
                    <a:lstStyle/>
                    <a:p>
                      <a:pPr algn="l" fontAlgn="t"/>
                      <a:r>
                        <a:rPr lang="en-US" sz="1800" dirty="0">
                          <a:effectLst/>
                        </a:rPr>
                        <a:t>union(</a:t>
                      </a:r>
                      <a:r>
                        <a:rPr lang="en-US" sz="1800" dirty="0" err="1">
                          <a:effectLst/>
                        </a:rPr>
                        <a:t>otherStream</a:t>
                      </a:r>
                      <a:r>
                        <a:rPr lang="en-US" sz="1800" dirty="0">
                          <a:effectLst/>
                        </a:rPr>
                        <a:t>)</a:t>
                      </a:r>
                    </a:p>
                  </a:txBody>
                  <a:tcPr marL="26914" marR="26914" marT="26914" marB="26914"/>
                </a:tc>
                <a:tc>
                  <a:txBody>
                    <a:bodyPr/>
                    <a:lstStyle/>
                    <a:p>
                      <a:pPr algn="l" fontAlgn="t"/>
                      <a:r>
                        <a:rPr lang="en-US" sz="1800" dirty="0">
                          <a:effectLst/>
                        </a:rPr>
                        <a:t>Return a new </a:t>
                      </a:r>
                      <a:r>
                        <a:rPr lang="en-US" sz="1800" dirty="0" err="1">
                          <a:effectLst/>
                        </a:rPr>
                        <a:t>DStream</a:t>
                      </a:r>
                      <a:r>
                        <a:rPr lang="en-US" sz="1800" dirty="0">
                          <a:effectLst/>
                        </a:rPr>
                        <a:t> that contains the union of the elements in the source </a:t>
                      </a:r>
                      <a:r>
                        <a:rPr lang="en-US" sz="1800" dirty="0" err="1">
                          <a:effectLst/>
                        </a:rPr>
                        <a:t>DStream</a:t>
                      </a:r>
                      <a:r>
                        <a:rPr lang="en-US" sz="1800" dirty="0">
                          <a:effectLst/>
                        </a:rPr>
                        <a:t> and </a:t>
                      </a:r>
                      <a:r>
                        <a:rPr lang="en-US" sz="1800" dirty="0" err="1">
                          <a:effectLst/>
                        </a:rPr>
                        <a:t>otherDStream</a:t>
                      </a:r>
                      <a:r>
                        <a:rPr lang="en-US" sz="1800" dirty="0">
                          <a:effectLst/>
                        </a:rPr>
                        <a:t>.</a:t>
                      </a:r>
                    </a:p>
                  </a:txBody>
                  <a:tcPr marL="26914" marR="26914" marT="26914" marB="26914"/>
                </a:tc>
              </a:tr>
            </a:tbl>
          </a:graphicData>
        </a:graphic>
      </p:graphicFrame>
    </p:spTree>
    <p:extLst>
      <p:ext uri="{BB962C8B-B14F-4D97-AF65-F5344CB8AC3E}">
        <p14:creationId xmlns:p14="http://schemas.microsoft.com/office/powerpoint/2010/main" val="1544454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Dstream</a:t>
            </a:r>
            <a:r>
              <a:rPr lang="en-US" dirty="0"/>
              <a:t> Transformations</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3775511"/>
              </p:ext>
            </p:extLst>
          </p:nvPr>
        </p:nvGraphicFramePr>
        <p:xfrm>
          <a:off x="457200" y="1600200"/>
          <a:ext cx="8153399" cy="4869151"/>
        </p:xfrm>
        <a:graphic>
          <a:graphicData uri="http://schemas.openxmlformats.org/drawingml/2006/table">
            <a:tbl>
              <a:tblPr firstRow="1" bandRow="1" bandCol="1">
                <a:tableStyleId>{69012ECD-51FC-41F1-AA8D-1B2483CD663E}</a:tableStyleId>
              </a:tblPr>
              <a:tblGrid>
                <a:gridCol w="2286000"/>
                <a:gridCol w="5867399"/>
              </a:tblGrid>
              <a:tr h="547630">
                <a:tc>
                  <a:txBody>
                    <a:bodyPr/>
                    <a:lstStyle/>
                    <a:p>
                      <a:pPr algn="l" fontAlgn="t"/>
                      <a:r>
                        <a:rPr lang="en-US" sz="1400" dirty="0">
                          <a:effectLst/>
                        </a:rPr>
                        <a:t>Transformation</a:t>
                      </a:r>
                      <a:endParaRPr lang="en-US" sz="1400" b="1" dirty="0">
                        <a:effectLst/>
                      </a:endParaRPr>
                    </a:p>
                  </a:txBody>
                  <a:tcPr marL="26914" marR="26914" marT="26914" marB="26914"/>
                </a:tc>
                <a:tc>
                  <a:txBody>
                    <a:bodyPr/>
                    <a:lstStyle/>
                    <a:p>
                      <a:pPr algn="l" fontAlgn="t"/>
                      <a:r>
                        <a:rPr lang="en-US" sz="1400">
                          <a:effectLst/>
                        </a:rPr>
                        <a:t>Meaning</a:t>
                      </a:r>
                      <a:endParaRPr lang="en-US" sz="1400" b="1">
                        <a:effectLst/>
                      </a:endParaRPr>
                    </a:p>
                  </a:txBody>
                  <a:tcPr marL="26914" marR="26914" marT="26914" marB="26914"/>
                </a:tc>
              </a:tr>
              <a:tr h="899676">
                <a:tc>
                  <a:txBody>
                    <a:bodyPr/>
                    <a:lstStyle/>
                    <a:p>
                      <a:pPr algn="l" fontAlgn="t"/>
                      <a:r>
                        <a:rPr lang="en-US" sz="2000" dirty="0">
                          <a:effectLst/>
                        </a:rPr>
                        <a:t>count()</a:t>
                      </a:r>
                    </a:p>
                  </a:txBody>
                  <a:tcPr marL="26914" marR="26914" marT="26914" marB="26914"/>
                </a:tc>
                <a:tc>
                  <a:txBody>
                    <a:bodyPr/>
                    <a:lstStyle/>
                    <a:p>
                      <a:pPr algn="l" fontAlgn="t"/>
                      <a:r>
                        <a:rPr lang="en-US" sz="2000" dirty="0">
                          <a:effectLst/>
                        </a:rPr>
                        <a:t>Return a new </a:t>
                      </a:r>
                      <a:r>
                        <a:rPr lang="en-US" sz="2000" dirty="0" err="1">
                          <a:effectLst/>
                        </a:rPr>
                        <a:t>DStream</a:t>
                      </a:r>
                      <a:r>
                        <a:rPr lang="en-US" sz="2000" dirty="0">
                          <a:effectLst/>
                        </a:rPr>
                        <a:t> of single-element RDDs by counting the number of elements in each RDD of the source </a:t>
                      </a:r>
                      <a:r>
                        <a:rPr lang="en-US" sz="2000" dirty="0" err="1">
                          <a:effectLst/>
                        </a:rPr>
                        <a:t>DStream</a:t>
                      </a:r>
                      <a:r>
                        <a:rPr lang="en-US" sz="2000" dirty="0">
                          <a:effectLst/>
                        </a:rPr>
                        <a:t>.</a:t>
                      </a:r>
                    </a:p>
                  </a:txBody>
                  <a:tcPr marL="26914" marR="26914" marT="26914" marB="26914"/>
                </a:tc>
              </a:tr>
              <a:tr h="2070940">
                <a:tc>
                  <a:txBody>
                    <a:bodyPr/>
                    <a:lstStyle/>
                    <a:p>
                      <a:pPr algn="l" fontAlgn="t"/>
                      <a:r>
                        <a:rPr lang="en-US" sz="2000" dirty="0">
                          <a:effectLst/>
                        </a:rPr>
                        <a:t>reduce(</a:t>
                      </a:r>
                      <a:r>
                        <a:rPr lang="en-US" sz="2000" dirty="0" err="1">
                          <a:effectLst/>
                        </a:rPr>
                        <a:t>func</a:t>
                      </a:r>
                      <a:r>
                        <a:rPr lang="en-US" sz="2000" dirty="0">
                          <a:effectLst/>
                        </a:rPr>
                        <a:t>)</a:t>
                      </a:r>
                    </a:p>
                  </a:txBody>
                  <a:tcPr marL="26914" marR="26914" marT="26914" marB="26914"/>
                </a:tc>
                <a:tc>
                  <a:txBody>
                    <a:bodyPr/>
                    <a:lstStyle/>
                    <a:p>
                      <a:pPr algn="l" fontAlgn="t"/>
                      <a:r>
                        <a:rPr lang="en-US" sz="2000" dirty="0">
                          <a:effectLst/>
                        </a:rPr>
                        <a:t>Return a new </a:t>
                      </a:r>
                      <a:r>
                        <a:rPr lang="en-US" sz="2000" dirty="0" err="1">
                          <a:effectLst/>
                        </a:rPr>
                        <a:t>DStream</a:t>
                      </a:r>
                      <a:r>
                        <a:rPr lang="en-US" sz="2000" dirty="0">
                          <a:effectLst/>
                        </a:rPr>
                        <a:t> of single-element RDDs by aggregating the elements in each RDD of the source </a:t>
                      </a:r>
                      <a:r>
                        <a:rPr lang="en-US" sz="2000" dirty="0" err="1">
                          <a:effectLst/>
                        </a:rPr>
                        <a:t>DStream</a:t>
                      </a:r>
                      <a:r>
                        <a:rPr lang="en-US" sz="2000" dirty="0">
                          <a:effectLst/>
                        </a:rPr>
                        <a:t> using a function </a:t>
                      </a:r>
                      <a:r>
                        <a:rPr lang="en-US" sz="2000" dirty="0" err="1">
                          <a:effectLst/>
                        </a:rPr>
                        <a:t>func</a:t>
                      </a:r>
                      <a:r>
                        <a:rPr lang="en-US" sz="2000" dirty="0">
                          <a:effectLst/>
                        </a:rPr>
                        <a:t> (which takes two arguments and returns one). The function should be associative and commutative so that it can be computed in parallel.</a:t>
                      </a:r>
                    </a:p>
                  </a:txBody>
                  <a:tcPr marL="26914" marR="26914" marT="26914" marB="26914"/>
                </a:tc>
              </a:tr>
              <a:tr h="1282354">
                <a:tc>
                  <a:txBody>
                    <a:bodyPr/>
                    <a:lstStyle/>
                    <a:p>
                      <a:pPr algn="l" fontAlgn="t"/>
                      <a:r>
                        <a:rPr lang="en-US" sz="2000">
                          <a:effectLst/>
                        </a:rPr>
                        <a:t>countByValue()</a:t>
                      </a:r>
                    </a:p>
                  </a:txBody>
                  <a:tcPr marL="26914" marR="26914" marT="26914" marB="26914"/>
                </a:tc>
                <a:tc>
                  <a:txBody>
                    <a:bodyPr/>
                    <a:lstStyle/>
                    <a:p>
                      <a:pPr algn="l" fontAlgn="t"/>
                      <a:r>
                        <a:rPr lang="en-US" sz="2000" dirty="0">
                          <a:effectLst/>
                        </a:rPr>
                        <a:t>When called on a </a:t>
                      </a:r>
                      <a:r>
                        <a:rPr lang="en-US" sz="2000" dirty="0" err="1">
                          <a:effectLst/>
                        </a:rPr>
                        <a:t>DStream</a:t>
                      </a:r>
                      <a:r>
                        <a:rPr lang="en-US" sz="2000" dirty="0">
                          <a:effectLst/>
                        </a:rPr>
                        <a:t> of elements of type K, return a new </a:t>
                      </a:r>
                      <a:r>
                        <a:rPr lang="en-US" sz="2000" dirty="0" err="1">
                          <a:effectLst/>
                        </a:rPr>
                        <a:t>DStream</a:t>
                      </a:r>
                      <a:r>
                        <a:rPr lang="en-US" sz="2000" dirty="0">
                          <a:effectLst/>
                        </a:rPr>
                        <a:t> of (K, Long) pairs where the value of each key is its frequency in each RDD of the source </a:t>
                      </a:r>
                      <a:r>
                        <a:rPr lang="en-US" sz="2000" dirty="0" err="1">
                          <a:effectLst/>
                        </a:rPr>
                        <a:t>DStream</a:t>
                      </a:r>
                      <a:r>
                        <a:rPr lang="en-US" sz="2000" dirty="0">
                          <a:effectLst/>
                        </a:rPr>
                        <a:t>.</a:t>
                      </a:r>
                    </a:p>
                  </a:txBody>
                  <a:tcPr marL="26914" marR="26914" marT="26914" marB="26914"/>
                </a:tc>
              </a:tr>
            </a:tbl>
          </a:graphicData>
        </a:graphic>
      </p:graphicFrame>
    </p:spTree>
    <p:extLst>
      <p:ext uri="{BB962C8B-B14F-4D97-AF65-F5344CB8AC3E}">
        <p14:creationId xmlns:p14="http://schemas.microsoft.com/office/powerpoint/2010/main" val="582302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Dstream</a:t>
            </a:r>
            <a:r>
              <a:rPr lang="en-US" dirty="0"/>
              <a:t> Transformations</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1235659"/>
              </p:ext>
            </p:extLst>
          </p:nvPr>
        </p:nvGraphicFramePr>
        <p:xfrm>
          <a:off x="457201" y="1600200"/>
          <a:ext cx="8229600" cy="3595741"/>
        </p:xfrm>
        <a:graphic>
          <a:graphicData uri="http://schemas.openxmlformats.org/drawingml/2006/table">
            <a:tbl>
              <a:tblPr firstRow="1" bandRow="1" bandCol="1">
                <a:tableStyleId>{69012ECD-51FC-41F1-AA8D-1B2483CD663E}</a:tableStyleId>
              </a:tblPr>
              <a:tblGrid>
                <a:gridCol w="2743199"/>
                <a:gridCol w="5486401"/>
              </a:tblGrid>
              <a:tr h="386258">
                <a:tc>
                  <a:txBody>
                    <a:bodyPr/>
                    <a:lstStyle/>
                    <a:p>
                      <a:pPr algn="l" fontAlgn="t"/>
                      <a:r>
                        <a:rPr lang="en-US" sz="2000" dirty="0">
                          <a:effectLst/>
                        </a:rPr>
                        <a:t>Transformation</a:t>
                      </a:r>
                      <a:endParaRPr lang="en-US" sz="2000" b="1" dirty="0">
                        <a:effectLst/>
                      </a:endParaRPr>
                    </a:p>
                  </a:txBody>
                  <a:tcPr marL="26914" marR="26914" marT="26914" marB="26914"/>
                </a:tc>
                <a:tc>
                  <a:txBody>
                    <a:bodyPr/>
                    <a:lstStyle/>
                    <a:p>
                      <a:pPr algn="l" fontAlgn="t"/>
                      <a:r>
                        <a:rPr lang="en-US" sz="2000">
                          <a:effectLst/>
                        </a:rPr>
                        <a:t>Meaning</a:t>
                      </a:r>
                      <a:endParaRPr lang="en-US" sz="2000" b="1">
                        <a:effectLst/>
                      </a:endParaRPr>
                    </a:p>
                  </a:txBody>
                  <a:tcPr marL="26914" marR="26914" marT="26914" marB="26914"/>
                </a:tc>
              </a:tr>
              <a:tr h="1074749">
                <a:tc>
                  <a:txBody>
                    <a:bodyPr/>
                    <a:lstStyle/>
                    <a:p>
                      <a:pPr algn="l" fontAlgn="t"/>
                      <a:r>
                        <a:rPr lang="en-US" sz="2000" dirty="0" err="1">
                          <a:effectLst/>
                        </a:rPr>
                        <a:t>reduceByKey</a:t>
                      </a:r>
                      <a:r>
                        <a:rPr lang="en-US" sz="2000" dirty="0">
                          <a:effectLst/>
                        </a:rPr>
                        <a:t>(</a:t>
                      </a:r>
                      <a:r>
                        <a:rPr lang="en-US" sz="2000" dirty="0" err="1">
                          <a:effectLst/>
                        </a:rPr>
                        <a:t>func</a:t>
                      </a:r>
                      <a:r>
                        <a:rPr lang="en-US" sz="2000" dirty="0">
                          <a:effectLst/>
                        </a:rPr>
                        <a:t>, [</a:t>
                      </a:r>
                      <a:r>
                        <a:rPr lang="en-US" sz="2000" dirty="0" err="1">
                          <a:effectLst/>
                        </a:rPr>
                        <a:t>numTasks</a:t>
                      </a:r>
                      <a:r>
                        <a:rPr lang="en-US" sz="2000" dirty="0">
                          <a:effectLst/>
                        </a:rPr>
                        <a:t>])</a:t>
                      </a:r>
                    </a:p>
                  </a:txBody>
                  <a:tcPr marL="26914" marR="26914" marT="26914" marB="26914"/>
                </a:tc>
                <a:tc>
                  <a:txBody>
                    <a:bodyPr/>
                    <a:lstStyle/>
                    <a:p>
                      <a:pPr algn="l" fontAlgn="t"/>
                      <a:r>
                        <a:rPr lang="en-US" sz="2000" dirty="0">
                          <a:effectLst/>
                        </a:rPr>
                        <a:t>When called on a </a:t>
                      </a:r>
                      <a:r>
                        <a:rPr lang="en-US" sz="2000" dirty="0" err="1">
                          <a:effectLst/>
                        </a:rPr>
                        <a:t>DStream</a:t>
                      </a:r>
                      <a:r>
                        <a:rPr lang="en-US" sz="2000" dirty="0">
                          <a:effectLst/>
                        </a:rPr>
                        <a:t> of (K, V) pairs, return a new </a:t>
                      </a:r>
                      <a:r>
                        <a:rPr lang="en-US" sz="2000" dirty="0" err="1">
                          <a:effectLst/>
                        </a:rPr>
                        <a:t>DStream</a:t>
                      </a:r>
                      <a:r>
                        <a:rPr lang="en-US" sz="2000" dirty="0">
                          <a:effectLst/>
                        </a:rPr>
                        <a:t> of (K, V) pairs where the values for each key are aggregated using the given reduce function. </a:t>
                      </a:r>
                    </a:p>
                  </a:txBody>
                  <a:tcPr marL="26914" marR="26914" marT="26914" marB="26914"/>
                </a:tc>
              </a:tr>
              <a:tr h="886968">
                <a:tc>
                  <a:txBody>
                    <a:bodyPr/>
                    <a:lstStyle/>
                    <a:p>
                      <a:pPr algn="l" fontAlgn="t"/>
                      <a:r>
                        <a:rPr lang="en-US" sz="2000">
                          <a:effectLst/>
                        </a:rPr>
                        <a:t>join(otherStream, [numTasks])</a:t>
                      </a:r>
                    </a:p>
                  </a:txBody>
                  <a:tcPr marL="26914" marR="26914" marT="26914" marB="26914"/>
                </a:tc>
                <a:tc>
                  <a:txBody>
                    <a:bodyPr/>
                    <a:lstStyle/>
                    <a:p>
                      <a:pPr algn="l" fontAlgn="t"/>
                      <a:r>
                        <a:rPr lang="en-US" sz="2000">
                          <a:effectLst/>
                        </a:rPr>
                        <a:t>When called on two DStreams of (K, V) and (K, W) pairs, return a new DStream of (K, (V, W)) pairs with all pairs of elements for each key.</a:t>
                      </a:r>
                    </a:p>
                  </a:txBody>
                  <a:tcPr marL="26914" marR="26914" marT="26914" marB="26914"/>
                </a:tc>
              </a:tr>
              <a:tr h="634566">
                <a:tc>
                  <a:txBody>
                    <a:bodyPr/>
                    <a:lstStyle/>
                    <a:p>
                      <a:pPr algn="l" fontAlgn="t"/>
                      <a:r>
                        <a:rPr lang="en-US" sz="2000">
                          <a:effectLst/>
                        </a:rPr>
                        <a:t>cogroup(otherStream, [numTasks])</a:t>
                      </a:r>
                    </a:p>
                  </a:txBody>
                  <a:tcPr marL="26914" marR="26914" marT="26914" marB="26914"/>
                </a:tc>
                <a:tc>
                  <a:txBody>
                    <a:bodyPr/>
                    <a:lstStyle/>
                    <a:p>
                      <a:pPr algn="l" fontAlgn="t"/>
                      <a:r>
                        <a:rPr lang="en-US" sz="2000" dirty="0">
                          <a:effectLst/>
                        </a:rPr>
                        <a:t>When called on a </a:t>
                      </a:r>
                      <a:r>
                        <a:rPr lang="en-US" sz="2000" dirty="0" err="1">
                          <a:effectLst/>
                        </a:rPr>
                        <a:t>DStream</a:t>
                      </a:r>
                      <a:r>
                        <a:rPr lang="en-US" sz="2000" dirty="0">
                          <a:effectLst/>
                        </a:rPr>
                        <a:t> of (K, V) and (K, W) pairs, return a new </a:t>
                      </a:r>
                      <a:r>
                        <a:rPr lang="en-US" sz="2000" dirty="0" err="1">
                          <a:effectLst/>
                        </a:rPr>
                        <a:t>DStream</a:t>
                      </a:r>
                      <a:r>
                        <a:rPr lang="en-US" sz="2000" dirty="0">
                          <a:effectLst/>
                        </a:rPr>
                        <a:t> of (K, </a:t>
                      </a:r>
                      <a:r>
                        <a:rPr lang="en-US" sz="2000" dirty="0" err="1">
                          <a:effectLst/>
                        </a:rPr>
                        <a:t>Seq</a:t>
                      </a:r>
                      <a:r>
                        <a:rPr lang="en-US" sz="2000" dirty="0">
                          <a:effectLst/>
                        </a:rPr>
                        <a:t>[V], </a:t>
                      </a:r>
                      <a:r>
                        <a:rPr lang="en-US" sz="2000" dirty="0" err="1">
                          <a:effectLst/>
                        </a:rPr>
                        <a:t>Seq</a:t>
                      </a:r>
                      <a:r>
                        <a:rPr lang="en-US" sz="2000" dirty="0">
                          <a:effectLst/>
                        </a:rPr>
                        <a:t>[W]) tuples.</a:t>
                      </a:r>
                    </a:p>
                  </a:txBody>
                  <a:tcPr marL="26914" marR="26914" marT="26914" marB="26914"/>
                </a:tc>
              </a:tr>
            </a:tbl>
          </a:graphicData>
        </a:graphic>
      </p:graphicFrame>
    </p:spTree>
    <p:extLst>
      <p:ext uri="{BB962C8B-B14F-4D97-AF65-F5344CB8AC3E}">
        <p14:creationId xmlns:p14="http://schemas.microsoft.com/office/powerpoint/2010/main" val="227894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a:t>
            </a:r>
            <a:r>
              <a:rPr lang="en-US" b="1" dirty="0" smtClean="0"/>
              <a:t>Streaming</a:t>
            </a:r>
            <a:endParaRPr lang="en-US" dirty="0"/>
          </a:p>
        </p:txBody>
      </p:sp>
      <p:sp>
        <p:nvSpPr>
          <p:cNvPr id="3" name="Content Placeholder 2"/>
          <p:cNvSpPr>
            <a:spLocks noGrp="1"/>
          </p:cNvSpPr>
          <p:nvPr>
            <p:ph idx="1"/>
          </p:nvPr>
        </p:nvSpPr>
        <p:spPr>
          <a:xfrm>
            <a:off x="457200" y="1600200"/>
            <a:ext cx="8229600" cy="1447800"/>
          </a:xfrm>
        </p:spPr>
        <p:txBody>
          <a:bodyPr/>
          <a:lstStyle/>
          <a:p>
            <a:pPr marL="0" indent="0" algn="ctr">
              <a:buNone/>
            </a:pPr>
            <a:r>
              <a:rPr lang="en-US" dirty="0"/>
              <a:t>Spark Streaming is an extension of the core Spark API that enables </a:t>
            </a:r>
            <a:r>
              <a:rPr lang="en-US" dirty="0" smtClean="0"/>
              <a:t>scalable high-throughput, fault-tolerant </a:t>
            </a:r>
            <a:r>
              <a:rPr lang="en-US" dirty="0"/>
              <a:t>stream processing of live data streams</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64249" y="3581400"/>
            <a:ext cx="83629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6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Dstream</a:t>
            </a:r>
            <a:r>
              <a:rPr lang="en-US" dirty="0"/>
              <a:t> Transformations</a:t>
            </a: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3219664"/>
              </p:ext>
            </p:extLst>
          </p:nvPr>
        </p:nvGraphicFramePr>
        <p:xfrm>
          <a:off x="457201" y="1600200"/>
          <a:ext cx="8229600" cy="3541913"/>
        </p:xfrm>
        <a:graphic>
          <a:graphicData uri="http://schemas.openxmlformats.org/drawingml/2006/table">
            <a:tbl>
              <a:tblPr firstRow="1" bandRow="1" bandCol="1">
                <a:tableStyleId>{69012ECD-51FC-41F1-AA8D-1B2483CD663E}</a:tableStyleId>
              </a:tblPr>
              <a:tblGrid>
                <a:gridCol w="3047999"/>
                <a:gridCol w="5181601"/>
              </a:tblGrid>
              <a:tr h="386258">
                <a:tc>
                  <a:txBody>
                    <a:bodyPr/>
                    <a:lstStyle/>
                    <a:p>
                      <a:pPr algn="l" fontAlgn="t"/>
                      <a:r>
                        <a:rPr lang="en-US" sz="2000" dirty="0">
                          <a:effectLst/>
                        </a:rPr>
                        <a:t>Transformation</a:t>
                      </a:r>
                      <a:endParaRPr lang="en-US" sz="2000" b="1" dirty="0">
                        <a:effectLst/>
                      </a:endParaRPr>
                    </a:p>
                  </a:txBody>
                  <a:tcPr marL="26914" marR="26914" marT="26914" marB="26914"/>
                </a:tc>
                <a:tc>
                  <a:txBody>
                    <a:bodyPr/>
                    <a:lstStyle/>
                    <a:p>
                      <a:pPr algn="l" fontAlgn="t"/>
                      <a:r>
                        <a:rPr lang="en-US" sz="2000">
                          <a:effectLst/>
                        </a:rPr>
                        <a:t>Meaning</a:t>
                      </a:r>
                      <a:endParaRPr lang="en-US" sz="2000" b="1">
                        <a:effectLst/>
                      </a:endParaRPr>
                    </a:p>
                  </a:txBody>
                  <a:tcPr marL="26914" marR="26914" marT="26914" marB="26914"/>
                </a:tc>
              </a:tr>
              <a:tr h="886968">
                <a:tc>
                  <a:txBody>
                    <a:bodyPr/>
                    <a:lstStyle/>
                    <a:p>
                      <a:pPr algn="l" fontAlgn="t"/>
                      <a:r>
                        <a:rPr lang="en-US" sz="2000" dirty="0">
                          <a:effectLst/>
                        </a:rPr>
                        <a:t>transform(</a:t>
                      </a:r>
                      <a:r>
                        <a:rPr lang="en-US" sz="2000" dirty="0" err="1">
                          <a:effectLst/>
                        </a:rPr>
                        <a:t>func</a:t>
                      </a:r>
                      <a:r>
                        <a:rPr lang="en-US" sz="2000" dirty="0">
                          <a:effectLst/>
                        </a:rPr>
                        <a:t>)</a:t>
                      </a:r>
                    </a:p>
                  </a:txBody>
                  <a:tcPr marL="26914" marR="26914" marT="26914" marB="26914"/>
                </a:tc>
                <a:tc>
                  <a:txBody>
                    <a:bodyPr/>
                    <a:lstStyle/>
                    <a:p>
                      <a:pPr algn="l" fontAlgn="t"/>
                      <a:r>
                        <a:rPr lang="en-US" sz="2000" dirty="0">
                          <a:effectLst/>
                        </a:rPr>
                        <a:t>Return a new </a:t>
                      </a:r>
                      <a:r>
                        <a:rPr lang="en-US" sz="2000" dirty="0" err="1">
                          <a:effectLst/>
                        </a:rPr>
                        <a:t>DStream</a:t>
                      </a:r>
                      <a:r>
                        <a:rPr lang="en-US" sz="2000" dirty="0">
                          <a:effectLst/>
                        </a:rPr>
                        <a:t> by applying a RDD-to-RDD function to every RDD of the source </a:t>
                      </a:r>
                      <a:r>
                        <a:rPr lang="en-US" sz="2000" dirty="0" err="1">
                          <a:effectLst/>
                        </a:rPr>
                        <a:t>DStream</a:t>
                      </a:r>
                      <a:r>
                        <a:rPr lang="en-US" sz="2000" dirty="0">
                          <a:effectLst/>
                        </a:rPr>
                        <a:t>. This can be used to do arbitrary RDD operations on the </a:t>
                      </a:r>
                      <a:r>
                        <a:rPr lang="en-US" sz="2000" dirty="0" err="1">
                          <a:effectLst/>
                        </a:rPr>
                        <a:t>DStream</a:t>
                      </a:r>
                      <a:r>
                        <a:rPr lang="en-US" sz="2000" dirty="0">
                          <a:effectLst/>
                        </a:rPr>
                        <a:t>.</a:t>
                      </a:r>
                    </a:p>
                  </a:txBody>
                  <a:tcPr marL="26914" marR="26914" marT="26914" marB="26914"/>
                </a:tc>
              </a:tr>
              <a:tr h="1159690">
                <a:tc>
                  <a:txBody>
                    <a:bodyPr/>
                    <a:lstStyle/>
                    <a:p>
                      <a:pPr algn="l" fontAlgn="t"/>
                      <a:r>
                        <a:rPr lang="en-US" sz="2000">
                          <a:effectLst/>
                        </a:rPr>
                        <a:t>updateStateByKey(func)</a:t>
                      </a:r>
                    </a:p>
                  </a:txBody>
                  <a:tcPr marL="26914" marR="26914" marT="26914" marB="26914"/>
                </a:tc>
                <a:tc>
                  <a:txBody>
                    <a:bodyPr/>
                    <a:lstStyle/>
                    <a:p>
                      <a:pPr algn="l" fontAlgn="t"/>
                      <a:r>
                        <a:rPr lang="en-US" sz="2000" dirty="0">
                          <a:effectLst/>
                        </a:rPr>
                        <a:t>Return a new "state" </a:t>
                      </a:r>
                      <a:r>
                        <a:rPr lang="en-US" sz="2000" dirty="0" err="1">
                          <a:effectLst/>
                        </a:rPr>
                        <a:t>DStream</a:t>
                      </a:r>
                      <a:r>
                        <a:rPr lang="en-US" sz="2000" dirty="0">
                          <a:effectLst/>
                        </a:rPr>
                        <a:t> where the state for each key is updated by applying the given function on the previous state of the key and the new values for the key. This can be used to maintain arbitrary state data for each key.</a:t>
                      </a:r>
                    </a:p>
                  </a:txBody>
                  <a:tcPr marL="26914" marR="26914" marT="26914" marB="26914"/>
                </a:tc>
              </a:tr>
            </a:tbl>
          </a:graphicData>
        </a:graphic>
      </p:graphicFrame>
    </p:spTree>
    <p:extLst>
      <p:ext uri="{BB962C8B-B14F-4D97-AF65-F5344CB8AC3E}">
        <p14:creationId xmlns:p14="http://schemas.microsoft.com/office/powerpoint/2010/main" val="370933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Output Operations on </a:t>
            </a:r>
            <a:r>
              <a:rPr lang="en-US" b="1" dirty="0" err="1" smtClean="0"/>
              <a:t>DStreams</a:t>
            </a:r>
            <a:endParaRPr lang="en-US" dirty="0"/>
          </a:p>
        </p:txBody>
      </p:sp>
      <p:sp>
        <p:nvSpPr>
          <p:cNvPr id="3" name="Content Placeholder 2"/>
          <p:cNvSpPr>
            <a:spLocks noGrp="1"/>
          </p:cNvSpPr>
          <p:nvPr>
            <p:ph idx="1"/>
          </p:nvPr>
        </p:nvSpPr>
        <p:spPr>
          <a:xfrm>
            <a:off x="457200" y="1600200"/>
            <a:ext cx="8229600" cy="2209800"/>
          </a:xfrm>
        </p:spPr>
        <p:txBody>
          <a:bodyPr>
            <a:normAutofit fontScale="92500" lnSpcReduction="10000"/>
          </a:bodyPr>
          <a:lstStyle/>
          <a:p>
            <a:r>
              <a:rPr lang="en-US" dirty="0" smtClean="0"/>
              <a:t>Output </a:t>
            </a:r>
            <a:r>
              <a:rPr lang="en-US" dirty="0"/>
              <a:t>operations allow </a:t>
            </a:r>
            <a:r>
              <a:rPr lang="en-US" dirty="0" err="1"/>
              <a:t>DStream’s</a:t>
            </a:r>
            <a:r>
              <a:rPr lang="en-US" dirty="0"/>
              <a:t> data to be pushed out to external systems like a database or a file </a:t>
            </a:r>
            <a:r>
              <a:rPr lang="en-US" dirty="0" smtClean="0"/>
              <a:t>systems</a:t>
            </a:r>
          </a:p>
          <a:p>
            <a:r>
              <a:rPr lang="en-US" dirty="0" smtClean="0"/>
              <a:t>Since </a:t>
            </a:r>
            <a:r>
              <a:rPr lang="en-US" dirty="0"/>
              <a:t>the output operations actually allow the transformed data to be consumed by external systems, they trigger the actual execution of all the </a:t>
            </a:r>
            <a:r>
              <a:rPr lang="en-US" dirty="0" err="1"/>
              <a:t>DStream</a:t>
            </a:r>
            <a:r>
              <a:rPr lang="en-US" dirty="0"/>
              <a:t> </a:t>
            </a:r>
            <a:r>
              <a:rPr lang="en-US" dirty="0" smtClean="0"/>
              <a:t>transformations</a:t>
            </a:r>
          </a:p>
          <a:p>
            <a:r>
              <a:rPr lang="en-US" dirty="0" smtClean="0"/>
              <a:t>Some examples…</a:t>
            </a:r>
          </a:p>
          <a:p>
            <a:endParaRPr lang="en-US" dirty="0"/>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52434729"/>
              </p:ext>
            </p:extLst>
          </p:nvPr>
        </p:nvGraphicFramePr>
        <p:xfrm>
          <a:off x="457200" y="3657600"/>
          <a:ext cx="8229600" cy="2886063"/>
        </p:xfrm>
        <a:graphic>
          <a:graphicData uri="http://schemas.openxmlformats.org/drawingml/2006/table">
            <a:tbl>
              <a:tblPr/>
              <a:tblGrid>
                <a:gridCol w="2323016"/>
                <a:gridCol w="5906584"/>
              </a:tblGrid>
              <a:tr h="403376">
                <a:tc>
                  <a:txBody>
                    <a:bodyPr/>
                    <a:lstStyle/>
                    <a:p>
                      <a:pPr algn="l" fontAlgn="t"/>
                      <a:r>
                        <a:rPr lang="en-US" sz="1700" b="1">
                          <a:effectLst/>
                        </a:rPr>
                        <a:t>Output Operation</a:t>
                      </a:r>
                    </a:p>
                  </a:txBody>
                  <a:tcPr marL="72032" marR="72032" marT="72032" marB="720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700" b="1">
                          <a:effectLst/>
                        </a:rPr>
                        <a:t>Meaning</a:t>
                      </a:r>
                    </a:p>
                  </a:txBody>
                  <a:tcPr marL="72032" marR="72032" marT="72032" marB="720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81317">
                <a:tc>
                  <a:txBody>
                    <a:bodyPr/>
                    <a:lstStyle/>
                    <a:p>
                      <a:pPr algn="l" fontAlgn="t"/>
                      <a:r>
                        <a:rPr lang="en-US" sz="1800" b="1" dirty="0">
                          <a:effectLst/>
                        </a:rPr>
                        <a:t>print</a:t>
                      </a:r>
                      <a:r>
                        <a:rPr lang="en-US" sz="1800" dirty="0">
                          <a:effectLst/>
                        </a:rPr>
                        <a:t>()</a:t>
                      </a:r>
                    </a:p>
                  </a:txBody>
                  <a:tcPr marL="72032" marR="72032" marT="72032" marB="720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dirty="0">
                          <a:effectLst/>
                        </a:rPr>
                        <a:t>Prints the first ten elements of every batch of data in a </a:t>
                      </a:r>
                      <a:r>
                        <a:rPr lang="en-US" sz="1800" dirty="0" err="1">
                          <a:effectLst/>
                        </a:rPr>
                        <a:t>DStream</a:t>
                      </a:r>
                      <a:r>
                        <a:rPr lang="en-US" sz="1800" dirty="0">
                          <a:effectLst/>
                        </a:rPr>
                        <a:t> on the driver node running the streaming application. This is useful for development and debugging. </a:t>
                      </a:r>
                      <a:endParaRPr lang="en-US" sz="1800" dirty="0" smtClean="0">
                        <a:effectLst/>
                      </a:endParaRPr>
                    </a:p>
                    <a:p>
                      <a:pPr algn="l" fontAlgn="t"/>
                      <a:r>
                        <a:rPr lang="en-US" sz="1800" dirty="0" smtClean="0">
                          <a:effectLst/>
                        </a:rPr>
                        <a:t>This </a:t>
                      </a:r>
                      <a:r>
                        <a:rPr lang="en-US" sz="1800" dirty="0">
                          <a:effectLst/>
                        </a:rPr>
                        <a:t>is called </a:t>
                      </a:r>
                      <a:r>
                        <a:rPr lang="en-US" sz="1800" b="1" dirty="0" err="1">
                          <a:effectLst/>
                        </a:rPr>
                        <a:t>pprint</a:t>
                      </a:r>
                      <a:r>
                        <a:rPr lang="en-US" sz="1800" b="1" dirty="0">
                          <a:effectLst/>
                        </a:rPr>
                        <a:t>()</a:t>
                      </a:r>
                      <a:r>
                        <a:rPr lang="en-US" sz="1800" dirty="0">
                          <a:effectLst/>
                        </a:rPr>
                        <a:t> in the Python API.</a:t>
                      </a:r>
                    </a:p>
                  </a:txBody>
                  <a:tcPr marL="72032" marR="72032" marT="72032" marB="720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22003">
                <a:tc>
                  <a:txBody>
                    <a:bodyPr/>
                    <a:lstStyle/>
                    <a:p>
                      <a:pPr algn="l" fontAlgn="t"/>
                      <a:r>
                        <a:rPr lang="en-US" sz="1800" b="1">
                          <a:effectLst/>
                        </a:rPr>
                        <a:t>saveAsTextFiles</a:t>
                      </a:r>
                      <a:r>
                        <a:rPr lang="en-US" sz="1800">
                          <a:effectLst/>
                        </a:rPr>
                        <a:t>(</a:t>
                      </a:r>
                      <a:r>
                        <a:rPr lang="en-US" sz="1800" i="1">
                          <a:effectLst/>
                        </a:rPr>
                        <a:t>prefix</a:t>
                      </a:r>
                      <a:r>
                        <a:rPr lang="en-US" sz="1800">
                          <a:effectLst/>
                        </a:rPr>
                        <a:t>, [</a:t>
                      </a:r>
                      <a:r>
                        <a:rPr lang="en-US" sz="1800" i="1">
                          <a:effectLst/>
                        </a:rPr>
                        <a:t>suffix</a:t>
                      </a:r>
                      <a:r>
                        <a:rPr lang="en-US" sz="1800">
                          <a:effectLst/>
                        </a:rPr>
                        <a:t>])</a:t>
                      </a:r>
                    </a:p>
                  </a:txBody>
                  <a:tcPr marL="72032" marR="72032" marT="72032" marB="72032">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800" dirty="0">
                          <a:effectLst/>
                        </a:rPr>
                        <a:t>Save this </a:t>
                      </a:r>
                      <a:r>
                        <a:rPr lang="en-US" sz="1800" dirty="0" err="1">
                          <a:effectLst/>
                        </a:rPr>
                        <a:t>DStream's</a:t>
                      </a:r>
                      <a:r>
                        <a:rPr lang="en-US" sz="1800" dirty="0">
                          <a:effectLst/>
                        </a:rPr>
                        <a:t> contents as text files. The file name at each batch interval is generated based on </a:t>
                      </a:r>
                      <a:r>
                        <a:rPr lang="en-US" sz="1800" i="1" dirty="0">
                          <a:effectLst/>
                        </a:rPr>
                        <a:t>prefix</a:t>
                      </a:r>
                      <a:r>
                        <a:rPr lang="en-US" sz="1800" dirty="0">
                          <a:effectLst/>
                        </a:rPr>
                        <a:t> and </a:t>
                      </a:r>
                      <a:r>
                        <a:rPr lang="en-US" sz="1800" i="1" dirty="0">
                          <a:effectLst/>
                        </a:rPr>
                        <a:t>suffix</a:t>
                      </a:r>
                      <a:r>
                        <a:rPr lang="en-US" sz="1800" dirty="0">
                          <a:effectLst/>
                        </a:rPr>
                        <a:t>: </a:t>
                      </a:r>
                      <a:r>
                        <a:rPr lang="en-US" sz="1800" i="1" dirty="0">
                          <a:effectLst/>
                        </a:rPr>
                        <a:t>"prefix-TIME_IN_MS[.suffix]"</a:t>
                      </a:r>
                      <a:r>
                        <a:rPr lang="en-US" sz="1800" dirty="0">
                          <a:effectLst/>
                        </a:rPr>
                        <a:t>.</a:t>
                      </a:r>
                    </a:p>
                  </a:txBody>
                  <a:tcPr marL="72032" marR="72032" marT="72032" marB="72032">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7" name="Rectangle 1"/>
          <p:cNvSpPr>
            <a:spLocks noChangeArrowheads="1"/>
          </p:cNvSpPr>
          <p:nvPr/>
        </p:nvSpPr>
        <p:spPr bwMode="auto">
          <a:xfrm>
            <a:off x="45720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2859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80">
              <a:defRPr/>
            </a:pPr>
            <a:r>
              <a:rPr lang="en-US" dirty="0" smtClean="0">
                <a:sym typeface="Arial" charset="0"/>
              </a:rPr>
              <a:t>Spark Streaming</a:t>
            </a:r>
            <a:endParaRPr lang="en-US" dirty="0">
              <a:sym typeface="Arial" charset="0"/>
            </a:endParaRPr>
          </a:p>
        </p:txBody>
      </p:sp>
      <p:sp>
        <p:nvSpPr>
          <p:cNvPr id="8195" name="Content Placeholder 2"/>
          <p:cNvSpPr>
            <a:spLocks noGrp="1"/>
          </p:cNvSpPr>
          <p:nvPr>
            <p:ph idx="1"/>
          </p:nvPr>
        </p:nvSpPr>
        <p:spPr/>
        <p:txBody>
          <a:bodyPr>
            <a:normAutofit fontScale="92500" lnSpcReduction="10000"/>
          </a:bodyPr>
          <a:lstStyle/>
          <a:p>
            <a:r>
              <a:rPr lang="en-US" altLang="en-US" sz="3500" dirty="0" smtClean="0"/>
              <a:t>Framework for large scale stream processing </a:t>
            </a:r>
          </a:p>
          <a:p>
            <a:r>
              <a:rPr lang="en-US" sz="3500" dirty="0" smtClean="0"/>
              <a:t>A layer over the core Spark API</a:t>
            </a:r>
          </a:p>
          <a:p>
            <a:r>
              <a:rPr lang="en-US" altLang="en-US" sz="3500" dirty="0" smtClean="0"/>
              <a:t>Scales to 100s of nodes</a:t>
            </a:r>
          </a:p>
          <a:p>
            <a:r>
              <a:rPr lang="en-US" altLang="en-US" sz="3500" dirty="0" smtClean="0"/>
              <a:t>Can achieve second scale latencies</a:t>
            </a:r>
          </a:p>
          <a:p>
            <a:r>
              <a:rPr lang="en-US" altLang="en-US" sz="3500" dirty="0" smtClean="0"/>
              <a:t>Integrates with Spark’s batch and interactive (SQL) processing</a:t>
            </a:r>
          </a:p>
          <a:p>
            <a:r>
              <a:rPr lang="en-US" altLang="en-US" sz="3500" dirty="0" smtClean="0"/>
              <a:t>Provides a batch-like API for implementing complex algorithms</a:t>
            </a:r>
            <a:endParaRPr lang="en-US" altLang="en-US" sz="2800" dirty="0" smtClean="0"/>
          </a:p>
          <a:p>
            <a:pPr lvl="1">
              <a:buFont typeface="Arial" pitchFamily="34" charset="0"/>
              <a:buNone/>
            </a:pPr>
            <a:r>
              <a:rPr lang="en-US" altLang="en-US" dirty="0" smtClean="0">
                <a:latin typeface="Calibri" pitchFamily="34" charset="0"/>
              </a:rPr>
              <a:t>	</a:t>
            </a:r>
          </a:p>
          <a:p>
            <a:pPr lvl="1">
              <a:buFont typeface="Arial" pitchFamily="34" charset="0"/>
              <a:buNone/>
            </a:pPr>
            <a:endParaRPr lang="en-US" altLang="en-US" dirty="0" smtClean="0">
              <a:latin typeface="Calibri" pitchFamily="34" charset="0"/>
            </a:endParaRPr>
          </a:p>
          <a:p>
            <a:pPr lvl="1"/>
            <a:endParaRPr lang="en-US" altLang="en-US" dirty="0" smtClean="0">
              <a:latin typeface="Calibri" pitchFamily="34" charset="0"/>
            </a:endParaRPr>
          </a:p>
          <a:p>
            <a:endParaRPr lang="en-US" altLang="en-US" sz="2000" dirty="0">
              <a:latin typeface="Calibri" pitchFamily="34" charset="0"/>
            </a:endParaRP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a:t>
            </a:fld>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80">
              <a:defRPr/>
            </a:pPr>
            <a:r>
              <a:rPr lang="en-US" dirty="0" smtClean="0">
                <a:sym typeface="Arial" charset="0"/>
              </a:rPr>
              <a:t>Spark Streaming</a:t>
            </a:r>
            <a:endParaRPr lang="en-US" dirty="0">
              <a:sym typeface="Arial" charset="0"/>
            </a:endParaRPr>
          </a:p>
        </p:txBody>
      </p:sp>
      <p:sp>
        <p:nvSpPr>
          <p:cNvPr id="8195" name="Content Placeholder 2"/>
          <p:cNvSpPr>
            <a:spLocks noGrp="1"/>
          </p:cNvSpPr>
          <p:nvPr>
            <p:ph idx="1"/>
          </p:nvPr>
        </p:nvSpPr>
        <p:spPr/>
        <p:txBody>
          <a:bodyPr>
            <a:normAutofit fontScale="77500" lnSpcReduction="20000"/>
          </a:bodyPr>
          <a:lstStyle/>
          <a:p>
            <a:r>
              <a:rPr lang="en-US" sz="3800" dirty="0"/>
              <a:t>C</a:t>
            </a:r>
            <a:r>
              <a:rPr lang="en-US" sz="3800" dirty="0" smtClean="0"/>
              <a:t>an be processed using high-level functions like map, reduce, join and window</a:t>
            </a:r>
          </a:p>
          <a:p>
            <a:r>
              <a:rPr lang="en-US" sz="3800" dirty="0"/>
              <a:t>C</a:t>
            </a:r>
            <a:r>
              <a:rPr lang="en-US" sz="3800" dirty="0" smtClean="0"/>
              <a:t>an also apply Spark’s machine learning and graph processing algorithms on data streams</a:t>
            </a:r>
            <a:endParaRPr lang="en-US" altLang="en-US" sz="3800" dirty="0" smtClean="0"/>
          </a:p>
          <a:p>
            <a:r>
              <a:rPr lang="en-US" altLang="en-US" sz="3800" dirty="0" smtClean="0"/>
              <a:t>Can absorb live data streams from Kafka, Flume, etc.</a:t>
            </a:r>
          </a:p>
          <a:p>
            <a:r>
              <a:rPr lang="en-US" sz="3800" dirty="0" smtClean="0"/>
              <a:t>Can push processed data out to filesystems, databases, and live dashboards</a:t>
            </a:r>
          </a:p>
          <a:p>
            <a:pPr lvl="1"/>
            <a:endParaRPr lang="en-US" altLang="en-US" sz="2800" dirty="0" smtClean="0"/>
          </a:p>
          <a:p>
            <a:pPr lvl="1">
              <a:buFont typeface="Arial" pitchFamily="34" charset="0"/>
              <a:buNone/>
            </a:pPr>
            <a:r>
              <a:rPr lang="en-US" altLang="en-US" dirty="0" smtClean="0">
                <a:latin typeface="Calibri" pitchFamily="34" charset="0"/>
              </a:rPr>
              <a:t>	</a:t>
            </a:r>
          </a:p>
          <a:p>
            <a:pPr lvl="1">
              <a:buFont typeface="Arial" pitchFamily="34" charset="0"/>
              <a:buNone/>
            </a:pPr>
            <a:endParaRPr lang="en-US" altLang="en-US" dirty="0" smtClean="0">
              <a:latin typeface="Calibri" pitchFamily="34" charset="0"/>
            </a:endParaRPr>
          </a:p>
          <a:p>
            <a:pPr lvl="1"/>
            <a:endParaRPr lang="en-US" altLang="en-US" dirty="0" smtClean="0">
              <a:latin typeface="Calibri" pitchFamily="34" charset="0"/>
            </a:endParaRPr>
          </a:p>
          <a:p>
            <a:endParaRPr lang="en-US" altLang="en-US" sz="2000" dirty="0">
              <a:latin typeface="Calibri" pitchFamily="34" charset="0"/>
            </a:endParaRPr>
          </a:p>
        </p:txBody>
      </p:sp>
      <p:sp>
        <p:nvSpPr>
          <p:cNvPr id="3" name="Footer Placeholder 2"/>
          <p:cNvSpPr>
            <a:spLocks noGrp="1"/>
          </p:cNvSpPr>
          <p:nvPr>
            <p:ph type="ftr" sz="quarter" idx="11"/>
          </p:nvPr>
        </p:nvSpPr>
        <p:spPr/>
        <p:txBody>
          <a:bodyPr/>
          <a:lstStyle/>
          <a:p>
            <a:r>
              <a:rPr lang="en-US" smtClean="0"/>
              <a:t>CS595 Module 10</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45541535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Kafka to Spark Streaming</a:t>
            </a:r>
            <a:endParaRPr lang="en-US" dirty="0"/>
          </a:p>
        </p:txBody>
      </p:sp>
      <p:sp>
        <p:nvSpPr>
          <p:cNvPr id="3" name="Content Placeholder 2"/>
          <p:cNvSpPr>
            <a:spLocks noGrp="1"/>
          </p:cNvSpPr>
          <p:nvPr>
            <p:ph idx="1"/>
          </p:nvPr>
        </p:nvSpPr>
        <p:spPr/>
        <p:txBody>
          <a:bodyPr/>
          <a:lstStyle/>
          <a:p>
            <a:r>
              <a:rPr lang="en-US" dirty="0" smtClean="0"/>
              <a:t>Kafka is sometimes called a stream processing system</a:t>
            </a:r>
          </a:p>
          <a:p>
            <a:r>
              <a:rPr lang="en-US" dirty="0" smtClean="0"/>
              <a:t>But until streaming capability was recently added to Kafka it is better described as a message processing system</a:t>
            </a:r>
          </a:p>
          <a:p>
            <a:r>
              <a:rPr lang="en-US" dirty="0" smtClean="0"/>
              <a:t>So what is stream processing and how is it different from what Kafka offers</a:t>
            </a:r>
          </a:p>
          <a:p>
            <a:r>
              <a:rPr lang="en-US" dirty="0" smtClean="0"/>
              <a:t>Kafka accepts messages from producers and passes them on to consumers with little if any modification</a:t>
            </a:r>
          </a:p>
          <a:p>
            <a:r>
              <a:rPr lang="en-US" dirty="0"/>
              <a:t>I</a:t>
            </a:r>
            <a:r>
              <a:rPr lang="en-US" dirty="0" smtClean="0"/>
              <a:t>t performs no analysis or data transformation to the messages that it handles</a:t>
            </a:r>
          </a:p>
          <a:p>
            <a:r>
              <a:rPr lang="en-US" dirty="0" smtClean="0"/>
              <a:t>But this is exactly the purpose and function of stream processing systems </a:t>
            </a:r>
          </a:p>
        </p:txBody>
      </p:sp>
      <p:sp>
        <p:nvSpPr>
          <p:cNvPr id="4" name="Footer Placeholder 3"/>
          <p:cNvSpPr>
            <a:spLocks noGrp="1"/>
          </p:cNvSpPr>
          <p:nvPr>
            <p:ph type="ftr" sz="quarter" idx="11"/>
          </p:nvPr>
        </p:nvSpPr>
        <p:spPr/>
        <p:txBody>
          <a:bodyPr/>
          <a:lstStyle/>
          <a:p>
            <a:r>
              <a:rPr lang="en-US" smtClean="0"/>
              <a:t>CS595 Module 10</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46503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Key Components of Streaming In Hadoop</a:t>
            </a:r>
            <a:endParaRPr lang="en-US" sz="3200" dirty="0"/>
          </a:p>
        </p:txBody>
      </p:sp>
      <p:sp>
        <p:nvSpPr>
          <p:cNvPr id="5" name="Shape 142"/>
          <p:cNvSpPr/>
          <p:nvPr/>
        </p:nvSpPr>
        <p:spPr>
          <a:xfrm>
            <a:off x="484562" y="1625600"/>
            <a:ext cx="8137199" cy="4851400"/>
          </a:xfrm>
          <a:prstGeom prst="rect">
            <a:avLst/>
          </a:prstGeom>
          <a:gradFill>
            <a:gsLst>
              <a:gs pos="0">
                <a:srgbClr val="BBBBBB"/>
              </a:gs>
              <a:gs pos="35000">
                <a:srgbClr val="CFCFCF"/>
              </a:gs>
              <a:gs pos="100000">
                <a:srgbClr val="EEEEEE"/>
              </a:gs>
            </a:gsLst>
            <a:lin ang="16200037" scaled="0"/>
          </a:gradFill>
          <a:ln w="9525" cap="flat">
            <a:solidFill>
              <a:srgbClr val="000000"/>
            </a:solidFill>
            <a:prstDash val="solid"/>
            <a:round/>
            <a:headEnd type="none" w="med" len="med"/>
            <a:tailEnd type="none" w="med" len="med"/>
          </a:ln>
        </p:spPr>
        <p:txBody>
          <a:bodyPr lIns="121879" tIns="60923" rIns="121879" bIns="60923" anchor="ctr" anchorCtr="0">
            <a:noAutofit/>
          </a:bodyPr>
          <a:lstStyle/>
          <a:p>
            <a:pPr algn="ctr"/>
            <a:endParaRPr sz="2400">
              <a:solidFill>
                <a:srgbClr val="000000"/>
              </a:solidFill>
              <a:latin typeface="Calibri"/>
              <a:ea typeface="Calibri"/>
              <a:cs typeface="Calibri"/>
              <a:sym typeface="Calibri"/>
            </a:endParaRPr>
          </a:p>
        </p:txBody>
      </p:sp>
      <p:sp>
        <p:nvSpPr>
          <p:cNvPr id="6" name="Shape 143"/>
          <p:cNvSpPr/>
          <p:nvPr/>
        </p:nvSpPr>
        <p:spPr>
          <a:xfrm>
            <a:off x="651650" y="1751347"/>
            <a:ext cx="1988400" cy="2640300"/>
          </a:xfrm>
          <a:prstGeom prst="rect">
            <a:avLst/>
          </a:prstGeom>
          <a:solidFill>
            <a:srgbClr val="FFFFFF"/>
          </a:solidFill>
          <a:ln w="25400" cap="flat">
            <a:solidFill>
              <a:srgbClr val="2DA6C9"/>
            </a:solidFill>
            <a:prstDash val="solid"/>
            <a:round/>
            <a:headEnd type="none" w="med" len="med"/>
            <a:tailEnd type="none" w="med" len="med"/>
          </a:ln>
        </p:spPr>
        <p:txBody>
          <a:bodyPr lIns="121879" tIns="60923" rIns="121879" bIns="60923" anchor="ctr" anchorCtr="0">
            <a:noAutofit/>
          </a:bodyPr>
          <a:lstStyle/>
          <a:p>
            <a:pPr algn="ctr"/>
            <a:endParaRPr sz="2400">
              <a:solidFill>
                <a:srgbClr val="000000"/>
              </a:solidFill>
              <a:latin typeface="Calibri"/>
              <a:ea typeface="Calibri"/>
              <a:cs typeface="Calibri"/>
              <a:sym typeface="Calibri"/>
            </a:endParaRPr>
          </a:p>
        </p:txBody>
      </p:sp>
      <p:sp>
        <p:nvSpPr>
          <p:cNvPr id="7" name="Shape 144"/>
          <p:cNvSpPr/>
          <p:nvPr/>
        </p:nvSpPr>
        <p:spPr>
          <a:xfrm>
            <a:off x="3527617" y="1770054"/>
            <a:ext cx="1988400" cy="2640300"/>
          </a:xfrm>
          <a:prstGeom prst="rect">
            <a:avLst/>
          </a:prstGeom>
          <a:solidFill>
            <a:srgbClr val="FFFFFF"/>
          </a:solidFill>
          <a:ln w="25400" cap="flat">
            <a:solidFill>
              <a:srgbClr val="2DA6C9"/>
            </a:solidFill>
            <a:prstDash val="solid"/>
            <a:round/>
            <a:headEnd type="none" w="med" len="med"/>
            <a:tailEnd type="none" w="med" len="med"/>
          </a:ln>
        </p:spPr>
        <p:txBody>
          <a:bodyPr lIns="121879" tIns="60923" rIns="121879" bIns="60923" anchor="ctr" anchorCtr="0">
            <a:noAutofit/>
          </a:bodyPr>
          <a:lstStyle/>
          <a:p>
            <a:pPr algn="ctr"/>
            <a:endParaRPr sz="2400">
              <a:solidFill>
                <a:srgbClr val="000000"/>
              </a:solidFill>
              <a:latin typeface="Calibri"/>
              <a:ea typeface="Calibri"/>
              <a:cs typeface="Calibri"/>
              <a:sym typeface="Calibri"/>
            </a:endParaRPr>
          </a:p>
        </p:txBody>
      </p:sp>
      <p:sp>
        <p:nvSpPr>
          <p:cNvPr id="8" name="Shape 145"/>
          <p:cNvSpPr txBox="1"/>
          <p:nvPr/>
        </p:nvSpPr>
        <p:spPr>
          <a:xfrm>
            <a:off x="609600" y="1834905"/>
            <a:ext cx="2101519" cy="1323300"/>
          </a:xfrm>
          <a:prstGeom prst="rect">
            <a:avLst/>
          </a:prstGeom>
          <a:noFill/>
          <a:ln>
            <a:noFill/>
          </a:ln>
        </p:spPr>
        <p:txBody>
          <a:bodyPr lIns="121879" tIns="60923" rIns="121879" bIns="60923" anchor="t" anchorCtr="0">
            <a:noAutofit/>
          </a:bodyPr>
          <a:lstStyle/>
          <a:p>
            <a:pPr>
              <a:buSzPct val="25000"/>
            </a:pPr>
            <a:r>
              <a:rPr lang="en-US" sz="2000" b="1" i="0" u="none" strike="noStrike" cap="none" baseline="0" dirty="0">
                <a:solidFill>
                  <a:srgbClr val="F06F00"/>
                </a:solidFill>
                <a:latin typeface="Calibri"/>
                <a:ea typeface="Calibri"/>
                <a:cs typeface="Calibri"/>
                <a:sym typeface="Calibri"/>
              </a:rPr>
              <a:t>Data Ingestion </a:t>
            </a:r>
          </a:p>
          <a:p>
            <a:pPr>
              <a:buSzPct val="25000"/>
            </a:pPr>
            <a:r>
              <a:rPr lang="en-US" sz="2000" b="1" i="0" u="none" strike="noStrike" cap="none" baseline="0" dirty="0">
                <a:solidFill>
                  <a:srgbClr val="F06F00"/>
                </a:solidFill>
                <a:latin typeface="Calibri"/>
                <a:ea typeface="Calibri"/>
                <a:cs typeface="Calibri"/>
                <a:sym typeface="Calibri"/>
              </a:rPr>
              <a:t>&amp; Transportation</a:t>
            </a:r>
          </a:p>
          <a:p>
            <a:pPr>
              <a:buSzPct val="25000"/>
            </a:pPr>
            <a:r>
              <a:rPr lang="en-US" sz="2000" b="1" i="0" u="none" strike="noStrike" cap="none" baseline="0" dirty="0">
                <a:solidFill>
                  <a:srgbClr val="F06F00"/>
                </a:solidFill>
                <a:latin typeface="Calibri"/>
                <a:ea typeface="Calibri"/>
                <a:cs typeface="Calibri"/>
                <a:sym typeface="Calibri"/>
              </a:rPr>
              <a:t>Service </a:t>
            </a:r>
          </a:p>
        </p:txBody>
      </p:sp>
      <p:sp>
        <p:nvSpPr>
          <p:cNvPr id="9" name="Shape 146"/>
          <p:cNvSpPr txBox="1"/>
          <p:nvPr/>
        </p:nvSpPr>
        <p:spPr>
          <a:xfrm>
            <a:off x="3609146" y="1834905"/>
            <a:ext cx="1804499" cy="1323300"/>
          </a:xfrm>
          <a:prstGeom prst="rect">
            <a:avLst/>
          </a:prstGeom>
          <a:noFill/>
          <a:ln>
            <a:noFill/>
          </a:ln>
        </p:spPr>
        <p:txBody>
          <a:bodyPr lIns="121879" tIns="60923" rIns="121879" bIns="60923" anchor="t" anchorCtr="0">
            <a:noAutofit/>
          </a:bodyPr>
          <a:lstStyle/>
          <a:p>
            <a:pPr>
              <a:buSzPct val="25000"/>
            </a:pPr>
            <a:r>
              <a:rPr lang="en-US" sz="2000" b="1" i="0" u="none" strike="noStrike" cap="none" baseline="0" dirty="0">
                <a:solidFill>
                  <a:srgbClr val="F06F00"/>
                </a:solidFill>
                <a:latin typeface="Calibri"/>
                <a:ea typeface="Calibri"/>
                <a:cs typeface="Calibri"/>
                <a:sym typeface="Calibri"/>
              </a:rPr>
              <a:t>Real-Time Stream </a:t>
            </a:r>
          </a:p>
          <a:p>
            <a:pPr>
              <a:buSzPct val="25000"/>
            </a:pPr>
            <a:r>
              <a:rPr lang="en-US" sz="2000" b="1" i="0" u="none" strike="noStrike" cap="none" baseline="0" dirty="0">
                <a:solidFill>
                  <a:srgbClr val="F06F00"/>
                </a:solidFill>
                <a:latin typeface="Calibri"/>
                <a:ea typeface="Calibri"/>
                <a:cs typeface="Calibri"/>
                <a:sym typeface="Calibri"/>
              </a:rPr>
              <a:t>Processing Engine</a:t>
            </a:r>
          </a:p>
        </p:txBody>
      </p:sp>
      <p:sp>
        <p:nvSpPr>
          <p:cNvPr id="10" name="Shape 147"/>
          <p:cNvSpPr/>
          <p:nvPr/>
        </p:nvSpPr>
        <p:spPr>
          <a:xfrm>
            <a:off x="6463076" y="1772051"/>
            <a:ext cx="1988400" cy="2640300"/>
          </a:xfrm>
          <a:prstGeom prst="rect">
            <a:avLst/>
          </a:prstGeom>
          <a:solidFill>
            <a:srgbClr val="FFFFFF"/>
          </a:solidFill>
          <a:ln w="25400" cap="flat">
            <a:solidFill>
              <a:srgbClr val="2DA6C9"/>
            </a:solidFill>
            <a:prstDash val="solid"/>
            <a:round/>
            <a:headEnd type="none" w="med" len="med"/>
            <a:tailEnd type="none" w="med" len="med"/>
          </a:ln>
        </p:spPr>
        <p:txBody>
          <a:bodyPr lIns="121879" tIns="60923" rIns="121879" bIns="60923" anchor="ctr" anchorCtr="0">
            <a:noAutofit/>
          </a:bodyPr>
          <a:lstStyle/>
          <a:p>
            <a:pPr algn="ctr"/>
            <a:endParaRPr sz="2400">
              <a:solidFill>
                <a:srgbClr val="000000"/>
              </a:solidFill>
              <a:latin typeface="Calibri"/>
              <a:ea typeface="Calibri"/>
              <a:cs typeface="Calibri"/>
              <a:sym typeface="Calibri"/>
            </a:endParaRPr>
          </a:p>
        </p:txBody>
      </p:sp>
      <p:pic>
        <p:nvPicPr>
          <p:cNvPr id="11" name="Shape 148"/>
          <p:cNvPicPr preferRelativeResize="0"/>
          <p:nvPr/>
        </p:nvPicPr>
        <p:blipFill rotWithShape="1">
          <a:blip r:embed="rId3">
            <a:alphaModFix/>
          </a:blip>
          <a:srcRect/>
          <a:stretch/>
        </p:blipFill>
        <p:spPr>
          <a:xfrm>
            <a:off x="1701341" y="3547188"/>
            <a:ext cx="714000" cy="714000"/>
          </a:xfrm>
          <a:prstGeom prst="rect">
            <a:avLst/>
          </a:prstGeom>
          <a:noFill/>
          <a:ln>
            <a:noFill/>
          </a:ln>
        </p:spPr>
      </p:pic>
      <p:pic>
        <p:nvPicPr>
          <p:cNvPr id="12" name="Shape 149"/>
          <p:cNvPicPr preferRelativeResize="0"/>
          <p:nvPr/>
        </p:nvPicPr>
        <p:blipFill rotWithShape="1">
          <a:blip r:embed="rId4">
            <a:alphaModFix/>
          </a:blip>
          <a:srcRect/>
          <a:stretch/>
        </p:blipFill>
        <p:spPr>
          <a:xfrm>
            <a:off x="3816944" y="3378058"/>
            <a:ext cx="1459800" cy="911399"/>
          </a:xfrm>
          <a:prstGeom prst="rect">
            <a:avLst/>
          </a:prstGeom>
          <a:noFill/>
          <a:ln>
            <a:noFill/>
          </a:ln>
        </p:spPr>
      </p:pic>
      <p:sp>
        <p:nvSpPr>
          <p:cNvPr id="13" name="Shape 150"/>
          <p:cNvSpPr txBox="1"/>
          <p:nvPr/>
        </p:nvSpPr>
        <p:spPr>
          <a:xfrm>
            <a:off x="685758" y="3211218"/>
            <a:ext cx="1143042" cy="522581"/>
          </a:xfrm>
          <a:prstGeom prst="rect">
            <a:avLst/>
          </a:prstGeom>
          <a:noFill/>
          <a:ln>
            <a:noFill/>
          </a:ln>
        </p:spPr>
        <p:txBody>
          <a:bodyPr lIns="121879" tIns="60923" rIns="121879" bIns="60923" anchor="t" anchorCtr="0">
            <a:noAutofit/>
          </a:bodyPr>
          <a:lstStyle/>
          <a:p>
            <a:pPr>
              <a:buSzPct val="25000"/>
            </a:pPr>
            <a:r>
              <a:rPr lang="en-US" sz="2400" b="1" dirty="0" smtClean="0">
                <a:solidFill>
                  <a:srgbClr val="000000"/>
                </a:solidFill>
                <a:latin typeface="Calibri"/>
                <a:ea typeface="Calibri"/>
                <a:cs typeface="Calibri"/>
                <a:sym typeface="Calibri"/>
              </a:rPr>
              <a:t>Kafka </a:t>
            </a:r>
            <a:endParaRPr lang="en-US" sz="2400" b="1" dirty="0">
              <a:solidFill>
                <a:srgbClr val="000000"/>
              </a:solidFill>
              <a:latin typeface="Calibri"/>
              <a:ea typeface="Calibri"/>
              <a:cs typeface="Calibri"/>
              <a:sym typeface="Calibri"/>
            </a:endParaRPr>
          </a:p>
        </p:txBody>
      </p:sp>
      <p:sp>
        <p:nvSpPr>
          <p:cNvPr id="14" name="Shape 151"/>
          <p:cNvSpPr txBox="1"/>
          <p:nvPr/>
        </p:nvSpPr>
        <p:spPr>
          <a:xfrm>
            <a:off x="1580179" y="3220743"/>
            <a:ext cx="1163021" cy="267976"/>
          </a:xfrm>
          <a:prstGeom prst="rect">
            <a:avLst/>
          </a:prstGeom>
          <a:noFill/>
          <a:ln>
            <a:noFill/>
          </a:ln>
        </p:spPr>
        <p:txBody>
          <a:bodyPr lIns="121879" tIns="60923" rIns="121879" bIns="60923" anchor="t" anchorCtr="0">
            <a:noAutofit/>
          </a:bodyPr>
          <a:lstStyle/>
          <a:p>
            <a:pPr>
              <a:buSzPct val="25000"/>
            </a:pPr>
            <a:r>
              <a:rPr lang="en-US" sz="2400" b="1" dirty="0">
                <a:solidFill>
                  <a:srgbClr val="000000"/>
                </a:solidFill>
                <a:latin typeface="Calibri"/>
                <a:ea typeface="Calibri"/>
                <a:cs typeface="Calibri"/>
                <a:sym typeface="Calibri"/>
              </a:rPr>
              <a:t>Flume</a:t>
            </a:r>
          </a:p>
        </p:txBody>
      </p:sp>
      <p:pic>
        <p:nvPicPr>
          <p:cNvPr id="15" name="Shape 153"/>
          <p:cNvPicPr preferRelativeResize="0"/>
          <p:nvPr/>
        </p:nvPicPr>
        <p:blipFill rotWithShape="1">
          <a:blip r:embed="rId5">
            <a:alphaModFix/>
          </a:blip>
          <a:srcRect/>
          <a:stretch/>
        </p:blipFill>
        <p:spPr>
          <a:xfrm>
            <a:off x="885866" y="3606688"/>
            <a:ext cx="351300" cy="547800"/>
          </a:xfrm>
          <a:prstGeom prst="rect">
            <a:avLst/>
          </a:prstGeom>
          <a:noFill/>
          <a:ln>
            <a:noFill/>
          </a:ln>
        </p:spPr>
      </p:pic>
      <p:pic>
        <p:nvPicPr>
          <p:cNvPr id="16" name="Shape 154"/>
          <p:cNvPicPr preferRelativeResize="0"/>
          <p:nvPr/>
        </p:nvPicPr>
        <p:blipFill rotWithShape="1">
          <a:blip r:embed="rId6">
            <a:alphaModFix/>
          </a:blip>
          <a:srcRect/>
          <a:stretch/>
        </p:blipFill>
        <p:spPr>
          <a:xfrm>
            <a:off x="6885457" y="2560108"/>
            <a:ext cx="1435500" cy="1416600"/>
          </a:xfrm>
          <a:prstGeom prst="rect">
            <a:avLst/>
          </a:prstGeom>
          <a:noFill/>
          <a:ln>
            <a:noFill/>
          </a:ln>
        </p:spPr>
      </p:pic>
      <p:sp>
        <p:nvSpPr>
          <p:cNvPr id="17" name="Shape 155"/>
          <p:cNvSpPr/>
          <p:nvPr/>
        </p:nvSpPr>
        <p:spPr>
          <a:xfrm>
            <a:off x="685068" y="5231318"/>
            <a:ext cx="7686000" cy="515100"/>
          </a:xfrm>
          <a:prstGeom prst="roundRect">
            <a:avLst>
              <a:gd name="adj" fmla="val 11597"/>
            </a:avLst>
          </a:prstGeom>
          <a:gradFill>
            <a:gsLst>
              <a:gs pos="0">
                <a:srgbClr val="B45300"/>
              </a:gs>
              <a:gs pos="100000">
                <a:srgbClr val="F06F00"/>
              </a:gs>
            </a:gsLst>
            <a:lin ang="16200037" scaled="0"/>
          </a:gradFill>
          <a:ln>
            <a:noFill/>
          </a:ln>
        </p:spPr>
        <p:txBody>
          <a:bodyPr lIns="121879" tIns="60923" rIns="121879" bIns="60923" anchor="ctr" anchorCtr="0">
            <a:noAutofit/>
          </a:bodyPr>
          <a:lstStyle/>
          <a:p>
            <a:pPr algn="ctr">
              <a:buSzPct val="25000"/>
            </a:pPr>
            <a:r>
              <a:rPr lang="en-US" sz="2700" b="1">
                <a:solidFill>
                  <a:srgbClr val="FFFFFF"/>
                </a:solidFill>
                <a:latin typeface="Calibri"/>
                <a:ea typeface="Calibri"/>
                <a:cs typeface="Calibri"/>
                <a:sym typeface="Calibri"/>
              </a:rPr>
              <a:t>System Management</a:t>
            </a:r>
          </a:p>
        </p:txBody>
      </p:sp>
      <p:sp>
        <p:nvSpPr>
          <p:cNvPr id="18" name="Shape 156"/>
          <p:cNvSpPr/>
          <p:nvPr/>
        </p:nvSpPr>
        <p:spPr>
          <a:xfrm>
            <a:off x="685068" y="4610887"/>
            <a:ext cx="7686000" cy="515100"/>
          </a:xfrm>
          <a:prstGeom prst="roundRect">
            <a:avLst>
              <a:gd name="adj" fmla="val 11597"/>
            </a:avLst>
          </a:prstGeom>
          <a:gradFill>
            <a:gsLst>
              <a:gs pos="0">
                <a:srgbClr val="B17D00"/>
              </a:gs>
              <a:gs pos="100000">
                <a:srgbClr val="ECA700"/>
              </a:gs>
            </a:gsLst>
            <a:lin ang="16200037" scaled="0"/>
          </a:gradFill>
          <a:ln>
            <a:noFill/>
          </a:ln>
        </p:spPr>
        <p:txBody>
          <a:bodyPr lIns="121879" tIns="60923" rIns="121879" bIns="60923" anchor="ctr" anchorCtr="0">
            <a:noAutofit/>
          </a:bodyPr>
          <a:lstStyle/>
          <a:p>
            <a:pPr algn="ctr">
              <a:buSzPct val="25000"/>
            </a:pPr>
            <a:r>
              <a:rPr lang="en-US" sz="2700" b="1">
                <a:solidFill>
                  <a:srgbClr val="FFFFFF"/>
                </a:solidFill>
                <a:latin typeface="Calibri"/>
                <a:ea typeface="Calibri"/>
                <a:cs typeface="Calibri"/>
                <a:sym typeface="Calibri"/>
              </a:rPr>
              <a:t>Security</a:t>
            </a:r>
          </a:p>
        </p:txBody>
      </p:sp>
      <p:pic>
        <p:nvPicPr>
          <p:cNvPr id="19" name="Shape 157"/>
          <p:cNvPicPr preferRelativeResize="0"/>
          <p:nvPr/>
        </p:nvPicPr>
        <p:blipFill>
          <a:blip r:embed="rId7">
            <a:alphaModFix/>
          </a:blip>
          <a:stretch>
            <a:fillRect/>
          </a:stretch>
        </p:blipFill>
        <p:spPr>
          <a:xfrm>
            <a:off x="6565076" y="3433673"/>
            <a:ext cx="485896" cy="911499"/>
          </a:xfrm>
          <a:prstGeom prst="rect">
            <a:avLst/>
          </a:prstGeom>
          <a:noFill/>
          <a:ln>
            <a:noFill/>
          </a:ln>
        </p:spPr>
      </p:pic>
      <p:pic>
        <p:nvPicPr>
          <p:cNvPr id="20" name="Shape 158"/>
          <p:cNvPicPr preferRelativeResize="0"/>
          <p:nvPr/>
        </p:nvPicPr>
        <p:blipFill>
          <a:blip r:embed="rId8">
            <a:alphaModFix/>
          </a:blip>
          <a:stretch>
            <a:fillRect/>
          </a:stretch>
        </p:blipFill>
        <p:spPr>
          <a:xfrm>
            <a:off x="7035801" y="3748830"/>
            <a:ext cx="1198720" cy="515051"/>
          </a:xfrm>
          <a:prstGeom prst="rect">
            <a:avLst/>
          </a:prstGeom>
          <a:noFill/>
          <a:ln>
            <a:noFill/>
          </a:ln>
        </p:spPr>
      </p:pic>
      <p:sp>
        <p:nvSpPr>
          <p:cNvPr id="21" name="Shape 159"/>
          <p:cNvSpPr/>
          <p:nvPr/>
        </p:nvSpPr>
        <p:spPr>
          <a:xfrm>
            <a:off x="2853425" y="2784075"/>
            <a:ext cx="486000" cy="547800"/>
          </a:xfrm>
          <a:prstGeom prst="mathPlus">
            <a:avLst>
              <a:gd name="adj1" fmla="val 23520"/>
            </a:avLst>
          </a:prstGeom>
          <a:noFill/>
          <a:ln w="19050" cap="flat">
            <a:solidFill>
              <a:srgbClr val="000000"/>
            </a:solidFill>
            <a:prstDash val="solid"/>
            <a:round/>
            <a:headEnd type="none" w="med" len="med"/>
            <a:tailEnd type="none" w="med" len="med"/>
          </a:ln>
        </p:spPr>
        <p:txBody>
          <a:bodyPr lIns="121879" tIns="121879" rIns="121879" bIns="121879" anchor="ctr" anchorCtr="0">
            <a:noAutofit/>
          </a:bodyPr>
          <a:lstStyle/>
          <a:p>
            <a:endParaRPr>
              <a:solidFill>
                <a:srgbClr val="434343"/>
              </a:solidFill>
            </a:endParaRPr>
          </a:p>
        </p:txBody>
      </p:sp>
      <p:sp>
        <p:nvSpPr>
          <p:cNvPr id="22" name="Shape 160"/>
          <p:cNvSpPr/>
          <p:nvPr/>
        </p:nvSpPr>
        <p:spPr>
          <a:xfrm>
            <a:off x="5733500" y="2809051"/>
            <a:ext cx="486000" cy="547800"/>
          </a:xfrm>
          <a:prstGeom prst="mathPlus">
            <a:avLst>
              <a:gd name="adj1" fmla="val 23520"/>
            </a:avLst>
          </a:prstGeom>
          <a:noFill/>
          <a:ln w="19050" cap="flat">
            <a:solidFill>
              <a:srgbClr val="000000"/>
            </a:solidFill>
            <a:prstDash val="solid"/>
            <a:round/>
            <a:headEnd type="none" w="med" len="med"/>
            <a:tailEnd type="none" w="med" len="med"/>
          </a:ln>
        </p:spPr>
        <p:txBody>
          <a:bodyPr lIns="121879" tIns="121879" rIns="121879" bIns="121879" anchor="ctr" anchorCtr="0">
            <a:noAutofit/>
          </a:bodyPr>
          <a:lstStyle/>
          <a:p>
            <a:endParaRPr>
              <a:solidFill>
                <a:srgbClr val="434343"/>
              </a:solidFill>
            </a:endParaRPr>
          </a:p>
        </p:txBody>
      </p:sp>
      <p:sp>
        <p:nvSpPr>
          <p:cNvPr id="23" name="Shape 161"/>
          <p:cNvSpPr/>
          <p:nvPr/>
        </p:nvSpPr>
        <p:spPr>
          <a:xfrm>
            <a:off x="718475" y="5851751"/>
            <a:ext cx="7686000" cy="515100"/>
          </a:xfrm>
          <a:prstGeom prst="roundRect">
            <a:avLst>
              <a:gd name="adj" fmla="val 11597"/>
            </a:avLst>
          </a:prstGeom>
          <a:gradFill>
            <a:gsLst>
              <a:gs pos="0">
                <a:srgbClr val="0B5A79"/>
              </a:gs>
              <a:gs pos="100000">
                <a:srgbClr val="2DA6C9"/>
              </a:gs>
            </a:gsLst>
            <a:lin ang="16200037" scaled="0"/>
          </a:gradFill>
          <a:ln>
            <a:noFill/>
          </a:ln>
        </p:spPr>
        <p:txBody>
          <a:bodyPr lIns="121879" tIns="60923" rIns="121879" bIns="60923" anchor="ctr" anchorCtr="0">
            <a:noAutofit/>
          </a:bodyPr>
          <a:lstStyle/>
          <a:p>
            <a:pPr algn="ctr">
              <a:buSzPct val="25000"/>
            </a:pPr>
            <a:r>
              <a:rPr lang="en-US" sz="2700" b="1">
                <a:solidFill>
                  <a:srgbClr val="FFFFFF"/>
                </a:solidFill>
                <a:latin typeface="Calibri"/>
                <a:ea typeface="Calibri"/>
                <a:cs typeface="Calibri"/>
                <a:sym typeface="Calibri"/>
              </a:rPr>
              <a:t>Data Management &amp; Integration</a:t>
            </a:r>
          </a:p>
        </p:txBody>
      </p:sp>
      <p:sp>
        <p:nvSpPr>
          <p:cNvPr id="24" name="Shape 152"/>
          <p:cNvSpPr txBox="1"/>
          <p:nvPr/>
        </p:nvSpPr>
        <p:spPr>
          <a:xfrm>
            <a:off x="6556382" y="1834904"/>
            <a:ext cx="1673700" cy="1015800"/>
          </a:xfrm>
          <a:prstGeom prst="rect">
            <a:avLst/>
          </a:prstGeom>
          <a:noFill/>
          <a:ln>
            <a:noFill/>
          </a:ln>
        </p:spPr>
        <p:txBody>
          <a:bodyPr lIns="121879" tIns="60923" rIns="121879" bIns="60923" anchor="t" anchorCtr="0">
            <a:noAutofit/>
          </a:bodyPr>
          <a:lstStyle/>
          <a:p>
            <a:pPr>
              <a:buSzPct val="25000"/>
            </a:pPr>
            <a:r>
              <a:rPr lang="en-US" sz="2000" b="1" i="0" u="none" strike="noStrike" cap="none" baseline="0" dirty="0">
                <a:solidFill>
                  <a:srgbClr val="F06F00"/>
                </a:solidFill>
                <a:latin typeface="Calibri"/>
                <a:ea typeface="Calibri"/>
                <a:cs typeface="Calibri"/>
                <a:sym typeface="Calibri"/>
              </a:rPr>
              <a:t>Real-Time</a:t>
            </a:r>
          </a:p>
          <a:p>
            <a:pPr>
              <a:buSzPct val="25000"/>
            </a:pPr>
            <a:r>
              <a:rPr lang="en-US" sz="2000" b="1" i="0" u="none" strike="noStrike" cap="none" baseline="0" dirty="0">
                <a:solidFill>
                  <a:srgbClr val="F06F00"/>
                </a:solidFill>
                <a:latin typeface="Calibri"/>
                <a:ea typeface="Calibri"/>
                <a:cs typeface="Calibri"/>
                <a:sym typeface="Calibri"/>
              </a:rPr>
              <a:t>Data Serving</a:t>
            </a:r>
            <a:endParaRPr lang="en-US" b="1" i="0" u="none" strike="noStrike" cap="none" baseline="0" dirty="0">
              <a:solidFill>
                <a:srgbClr val="F06F00"/>
              </a:solidFill>
              <a:latin typeface="Calibri"/>
              <a:ea typeface="Calibri"/>
              <a:cs typeface="Calibri"/>
              <a:sym typeface="Calibri"/>
            </a:endParaRPr>
          </a:p>
          <a:p>
            <a:endParaRPr b="1" i="0" u="none" strike="noStrike" cap="none" baseline="0" dirty="0">
              <a:solidFill>
                <a:srgbClr val="F06F00"/>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smtClean="0"/>
              <a:t>CS595 Module 10</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150690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Title &amp; Bullets ligh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Title &amp; Bullets ligh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pptB0B1.tmp</Template>
  <TotalTime>64450</TotalTime>
  <Words>3223</Words>
  <Application>Microsoft Macintosh PowerPoint</Application>
  <PresentationFormat>On-screen Show (4:3)</PresentationFormat>
  <Paragraphs>571</Paragraphs>
  <Slides>51</Slides>
  <Notes>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Clarity</vt:lpstr>
      <vt:lpstr>CS595—Big Data Technologies</vt:lpstr>
      <vt:lpstr>The Need for Streaming Big Data Processing</vt:lpstr>
      <vt:lpstr>From Volume and Variety to Velocity</vt:lpstr>
      <vt:lpstr>Streaming System Requirements</vt:lpstr>
      <vt:lpstr>Spark Streaming</vt:lpstr>
      <vt:lpstr>Spark Streaming</vt:lpstr>
      <vt:lpstr>Spark Streaming</vt:lpstr>
      <vt:lpstr>From Kafka to Spark Streaming</vt:lpstr>
      <vt:lpstr>Key Components of Streaming In Hadoop</vt:lpstr>
      <vt:lpstr>Canonical Hadoop Stream Processing Architecture</vt:lpstr>
      <vt:lpstr>How Does Spark Streaming Work? Discretized Stream Processing</vt:lpstr>
      <vt:lpstr>How Does Spark Streaming Work? Discretized Stream Processing</vt:lpstr>
      <vt:lpstr>Spark Streaming Key Concepts</vt:lpstr>
      <vt:lpstr>Spark Streaming Key Concepts</vt:lpstr>
      <vt:lpstr>RDDs</vt:lpstr>
      <vt:lpstr>Discretized Streams (DStreams)</vt:lpstr>
      <vt:lpstr>Discretized Streams (DStreams)</vt:lpstr>
      <vt:lpstr>Discretized Streams (DStreams)</vt:lpstr>
      <vt:lpstr>DStream Input Sources</vt:lpstr>
      <vt:lpstr>Spark Streaming Programming Model</vt:lpstr>
      <vt:lpstr>Example – Get Hashtags from Twitter</vt:lpstr>
      <vt:lpstr>Example – Get Hashtags from Twitter</vt:lpstr>
      <vt:lpstr>Example – Get Hashtags from Twitter</vt:lpstr>
      <vt:lpstr>Example – Get Hashtags from Twitter</vt:lpstr>
      <vt:lpstr>Fault Tolerance: Worker</vt:lpstr>
      <vt:lpstr>Fault Tolerance: Master</vt:lpstr>
      <vt:lpstr>Example – Word Count</vt:lpstr>
      <vt:lpstr>Example – Word Count</vt:lpstr>
      <vt:lpstr>Example – Word Count</vt:lpstr>
      <vt:lpstr>Example – Word Count</vt:lpstr>
      <vt:lpstr>Example – Word Count</vt:lpstr>
      <vt:lpstr>Example – Word Count</vt:lpstr>
      <vt:lpstr>Example – Word Count</vt:lpstr>
      <vt:lpstr>Window Operations</vt:lpstr>
      <vt:lpstr>Window Operations</vt:lpstr>
      <vt:lpstr>Example  – Count Hashtags over last 10 mins</vt:lpstr>
      <vt:lpstr>Example – Count Hashtags over last 10 mins</vt:lpstr>
      <vt:lpstr>Other Interesting Operations </vt:lpstr>
      <vt:lpstr>Integration with Batch Processing</vt:lpstr>
      <vt:lpstr>Vision - One Stack to Rule Them All</vt:lpstr>
      <vt:lpstr>Vision - One Stack to Rule Them All</vt:lpstr>
      <vt:lpstr>Spark vs Spark Streaming</vt:lpstr>
      <vt:lpstr>Sharing Code between Batch and Streaming</vt:lpstr>
      <vt:lpstr>Sharing Code between Batch and Streaming</vt:lpstr>
      <vt:lpstr>Comparison with Apache Storm</vt:lpstr>
      <vt:lpstr>Transformations on DStreams</vt:lpstr>
      <vt:lpstr>Dstream Transformations</vt:lpstr>
      <vt:lpstr>Dstream Transformations</vt:lpstr>
      <vt:lpstr>Dstream Transformations</vt:lpstr>
      <vt:lpstr>Dstream Transformations</vt:lpstr>
      <vt:lpstr>Output Operations on DStreams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981</cp:revision>
  <cp:lastPrinted>2017-04-27T21:02:20Z</cp:lastPrinted>
  <dcterms:created xsi:type="dcterms:W3CDTF">2016-12-18T19:56:54Z</dcterms:created>
  <dcterms:modified xsi:type="dcterms:W3CDTF">2017-10-23T14:26:08Z</dcterms:modified>
</cp:coreProperties>
</file>