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14"/>
  </p:notesMasterIdLst>
  <p:handoutMasterIdLst>
    <p:handoutMasterId r:id="rId115"/>
  </p:handoutMasterIdLst>
  <p:sldIdLst>
    <p:sldId id="256" r:id="rId2"/>
    <p:sldId id="279" r:id="rId3"/>
    <p:sldId id="278" r:id="rId4"/>
    <p:sldId id="401" r:id="rId5"/>
    <p:sldId id="402" r:id="rId6"/>
    <p:sldId id="403" r:id="rId7"/>
    <p:sldId id="404" r:id="rId8"/>
    <p:sldId id="405" r:id="rId9"/>
    <p:sldId id="259" r:id="rId10"/>
    <p:sldId id="260" r:id="rId11"/>
    <p:sldId id="406" r:id="rId12"/>
    <p:sldId id="282" r:id="rId13"/>
    <p:sldId id="261" r:id="rId14"/>
    <p:sldId id="271" r:id="rId15"/>
    <p:sldId id="272" r:id="rId16"/>
    <p:sldId id="262" r:id="rId17"/>
    <p:sldId id="398" r:id="rId18"/>
    <p:sldId id="399" r:id="rId19"/>
    <p:sldId id="389" r:id="rId20"/>
    <p:sldId id="263" r:id="rId21"/>
    <p:sldId id="264" r:id="rId22"/>
    <p:sldId id="266" r:id="rId23"/>
    <p:sldId id="267" r:id="rId24"/>
    <p:sldId id="270" r:id="rId25"/>
    <p:sldId id="268" r:id="rId26"/>
    <p:sldId id="265" r:id="rId27"/>
    <p:sldId id="269" r:id="rId28"/>
    <p:sldId id="304" r:id="rId29"/>
    <p:sldId id="305" r:id="rId30"/>
    <p:sldId id="308" r:id="rId31"/>
    <p:sldId id="309" r:id="rId32"/>
    <p:sldId id="310" r:id="rId33"/>
    <p:sldId id="306" r:id="rId34"/>
    <p:sldId id="400" r:id="rId35"/>
    <p:sldId id="296" r:id="rId36"/>
    <p:sldId id="273" r:id="rId37"/>
    <p:sldId id="274" r:id="rId38"/>
    <p:sldId id="257" r:id="rId39"/>
    <p:sldId id="258" r:id="rId40"/>
    <p:sldId id="283" r:id="rId41"/>
    <p:sldId id="297" r:id="rId42"/>
    <p:sldId id="298" r:id="rId43"/>
    <p:sldId id="315" r:id="rId44"/>
    <p:sldId id="316" r:id="rId45"/>
    <p:sldId id="299" r:id="rId46"/>
    <p:sldId id="317" r:id="rId47"/>
    <p:sldId id="301" r:id="rId48"/>
    <p:sldId id="318" r:id="rId49"/>
    <p:sldId id="407" r:id="rId50"/>
    <p:sldId id="408" r:id="rId51"/>
    <p:sldId id="409" r:id="rId52"/>
    <p:sldId id="319" r:id="rId53"/>
    <p:sldId id="302" r:id="rId54"/>
    <p:sldId id="303" r:id="rId55"/>
    <p:sldId id="321" r:id="rId56"/>
    <p:sldId id="322" r:id="rId57"/>
    <p:sldId id="312" r:id="rId58"/>
    <p:sldId id="323" r:id="rId59"/>
    <p:sldId id="325" r:id="rId60"/>
    <p:sldId id="423" r:id="rId61"/>
    <p:sldId id="339" r:id="rId62"/>
    <p:sldId id="353" r:id="rId63"/>
    <p:sldId id="410" r:id="rId64"/>
    <p:sldId id="411" r:id="rId65"/>
    <p:sldId id="391" r:id="rId66"/>
    <p:sldId id="413" r:id="rId67"/>
    <p:sldId id="414" r:id="rId68"/>
    <p:sldId id="415" r:id="rId69"/>
    <p:sldId id="418" r:id="rId70"/>
    <p:sldId id="416" r:id="rId71"/>
    <p:sldId id="417" r:id="rId72"/>
    <p:sldId id="419" r:id="rId73"/>
    <p:sldId id="328" r:id="rId74"/>
    <p:sldId id="420" r:id="rId75"/>
    <p:sldId id="421" r:id="rId76"/>
    <p:sldId id="422" r:id="rId77"/>
    <p:sldId id="340" r:id="rId78"/>
    <p:sldId id="424" r:id="rId79"/>
    <p:sldId id="425" r:id="rId80"/>
    <p:sldId id="426" r:id="rId81"/>
    <p:sldId id="427" r:id="rId82"/>
    <p:sldId id="428" r:id="rId83"/>
    <p:sldId id="429" r:id="rId84"/>
    <p:sldId id="330" r:id="rId85"/>
    <p:sldId id="386" r:id="rId86"/>
    <p:sldId id="387" r:id="rId87"/>
    <p:sldId id="331" r:id="rId88"/>
    <p:sldId id="332" r:id="rId89"/>
    <p:sldId id="430" r:id="rId90"/>
    <p:sldId id="431" r:id="rId91"/>
    <p:sldId id="432" r:id="rId92"/>
    <p:sldId id="333" r:id="rId93"/>
    <p:sldId id="334" r:id="rId94"/>
    <p:sldId id="341" r:id="rId95"/>
    <p:sldId id="342" r:id="rId96"/>
    <p:sldId id="335" r:id="rId97"/>
    <p:sldId id="336" r:id="rId98"/>
    <p:sldId id="337" r:id="rId99"/>
    <p:sldId id="343" r:id="rId100"/>
    <p:sldId id="434" r:id="rId101"/>
    <p:sldId id="396" r:id="rId102"/>
    <p:sldId id="397" r:id="rId103"/>
    <p:sldId id="363" r:id="rId104"/>
    <p:sldId id="364" r:id="rId105"/>
    <p:sldId id="365" r:id="rId106"/>
    <p:sldId id="366" r:id="rId107"/>
    <p:sldId id="367" r:id="rId108"/>
    <p:sldId id="368" r:id="rId109"/>
    <p:sldId id="369" r:id="rId110"/>
    <p:sldId id="370" r:id="rId111"/>
    <p:sldId id="313" r:id="rId112"/>
    <p:sldId id="435" r:id="rId11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60" d="100"/>
          <a:sy n="60" d="100"/>
        </p:scale>
        <p:origin x="-2432" y="-632"/>
      </p:cViewPr>
      <p:guideLst>
        <p:guide orient="horz" pos="2160"/>
        <p:guide pos="2880"/>
      </p:guideLst>
    </p:cSldViewPr>
  </p:slideViewPr>
  <p:notesTextViewPr>
    <p:cViewPr>
      <p:scale>
        <a:sx n="1" d="1"/>
        <a:sy n="1" d="1"/>
      </p:scale>
      <p:origin x="0" y="0"/>
    </p:cViewPr>
  </p:notesTextViewPr>
  <p:sorterViewPr>
    <p:cViewPr>
      <p:scale>
        <a:sx n="79" d="100"/>
        <a:sy n="79" d="100"/>
      </p:scale>
      <p:origin x="0" y="9696"/>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notesMaster" Target="notesMasters/notesMaster1.xml"/><Relationship Id="rId115" Type="http://schemas.openxmlformats.org/officeDocument/2006/relationships/handoutMaster" Target="handoutMasters/handoutMaster1.xml"/><Relationship Id="rId116" Type="http://schemas.openxmlformats.org/officeDocument/2006/relationships/printerSettings" Target="printerSettings/printerSettings1.bin"/><Relationship Id="rId117" Type="http://schemas.openxmlformats.org/officeDocument/2006/relationships/presProps" Target="presProps.xml"/><Relationship Id="rId118" Type="http://schemas.openxmlformats.org/officeDocument/2006/relationships/viewProps" Target="viewProps.xml"/><Relationship Id="rId119" Type="http://schemas.openxmlformats.org/officeDocument/2006/relationships/theme" Target="theme/theme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50901-7481-4B4A-8334-754C652D18DC}"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3DB3D3E5-AE4F-4639-A9A0-D7CB698E0D1E}">
      <dgm:prSet phldrT="[Text]"/>
      <dgm:spPr/>
      <dgm:t>
        <a:bodyPr/>
        <a:lstStyle/>
        <a:p>
          <a:r>
            <a:rPr lang="en-US" dirty="0" smtClean="0"/>
            <a:t>Strict</a:t>
          </a:r>
        </a:p>
        <a:p>
          <a:r>
            <a:rPr lang="en-US" dirty="0" smtClean="0"/>
            <a:t>Consistency</a:t>
          </a:r>
          <a:endParaRPr lang="en-US" dirty="0"/>
        </a:p>
      </dgm:t>
    </dgm:pt>
    <dgm:pt modelId="{BE5DA435-6A4A-494C-9BCD-965A830A8D8B}" type="parTrans" cxnId="{EF301FAC-94E1-47D4-9FE6-6D4D41387DCC}">
      <dgm:prSet/>
      <dgm:spPr/>
      <dgm:t>
        <a:bodyPr/>
        <a:lstStyle/>
        <a:p>
          <a:endParaRPr lang="en-US"/>
        </a:p>
      </dgm:t>
    </dgm:pt>
    <dgm:pt modelId="{E2371397-4D7B-4CD8-9EFB-F84E5B8CAD7C}" type="sibTrans" cxnId="{EF301FAC-94E1-47D4-9FE6-6D4D41387DCC}">
      <dgm:prSet/>
      <dgm:spPr/>
      <dgm:t>
        <a:bodyPr/>
        <a:lstStyle/>
        <a:p>
          <a:endParaRPr lang="en-US"/>
        </a:p>
      </dgm:t>
    </dgm:pt>
    <dgm:pt modelId="{4635C346-4D40-41C7-A08D-E318AB73BB51}">
      <dgm:prSet phldrT="[Text]"/>
      <dgm:spPr/>
      <dgm:t>
        <a:bodyPr/>
        <a:lstStyle/>
        <a:p>
          <a:r>
            <a:rPr lang="en-US" dirty="0" smtClean="0"/>
            <a:t>Ensured Availability</a:t>
          </a:r>
          <a:endParaRPr lang="en-US" dirty="0"/>
        </a:p>
      </dgm:t>
    </dgm:pt>
    <dgm:pt modelId="{ADC49A92-427D-48EF-B52A-EE376C3A298A}" type="parTrans" cxnId="{CCC61414-F60C-4913-B436-9797930B2C94}">
      <dgm:prSet/>
      <dgm:spPr/>
      <dgm:t>
        <a:bodyPr/>
        <a:lstStyle/>
        <a:p>
          <a:endParaRPr lang="en-US"/>
        </a:p>
      </dgm:t>
    </dgm:pt>
    <dgm:pt modelId="{57BE95E7-3144-4282-9812-F0DC78EF006F}" type="sibTrans" cxnId="{CCC61414-F60C-4913-B436-9797930B2C94}">
      <dgm:prSet/>
      <dgm:spPr/>
      <dgm:t>
        <a:bodyPr/>
        <a:lstStyle/>
        <a:p>
          <a:endParaRPr lang="en-US"/>
        </a:p>
      </dgm:t>
    </dgm:pt>
    <dgm:pt modelId="{B71985CD-72D7-42A1-9F2F-0BDCEE27E972}" type="pres">
      <dgm:prSet presAssocID="{DB650901-7481-4B4A-8334-754C652D18DC}" presName="compositeShape" presStyleCnt="0">
        <dgm:presLayoutVars>
          <dgm:chMax val="2"/>
          <dgm:dir/>
          <dgm:resizeHandles val="exact"/>
        </dgm:presLayoutVars>
      </dgm:prSet>
      <dgm:spPr/>
      <dgm:t>
        <a:bodyPr/>
        <a:lstStyle/>
        <a:p>
          <a:endParaRPr lang="en-US"/>
        </a:p>
      </dgm:t>
    </dgm:pt>
    <dgm:pt modelId="{806C9C00-B2E3-47F5-B648-B217BC0671A8}" type="pres">
      <dgm:prSet presAssocID="{DB650901-7481-4B4A-8334-754C652D18DC}" presName="ribbon" presStyleLbl="node1" presStyleIdx="0" presStyleCnt="1"/>
      <dgm:spPr/>
    </dgm:pt>
    <dgm:pt modelId="{0FE0F311-C2EB-491B-A410-B2C72479ACCB}" type="pres">
      <dgm:prSet presAssocID="{DB650901-7481-4B4A-8334-754C652D18DC}" presName="leftArrowText" presStyleLbl="node1" presStyleIdx="0" presStyleCnt="1">
        <dgm:presLayoutVars>
          <dgm:chMax val="0"/>
          <dgm:bulletEnabled val="1"/>
        </dgm:presLayoutVars>
      </dgm:prSet>
      <dgm:spPr/>
      <dgm:t>
        <a:bodyPr/>
        <a:lstStyle/>
        <a:p>
          <a:endParaRPr lang="en-US"/>
        </a:p>
      </dgm:t>
    </dgm:pt>
    <dgm:pt modelId="{846ABE33-0796-4EAB-A774-B00DA46B9885}" type="pres">
      <dgm:prSet presAssocID="{DB650901-7481-4B4A-8334-754C652D18DC}" presName="rightArrowText" presStyleLbl="node1" presStyleIdx="0" presStyleCnt="1">
        <dgm:presLayoutVars>
          <dgm:chMax val="0"/>
          <dgm:bulletEnabled val="1"/>
        </dgm:presLayoutVars>
      </dgm:prSet>
      <dgm:spPr/>
      <dgm:t>
        <a:bodyPr/>
        <a:lstStyle/>
        <a:p>
          <a:endParaRPr lang="en-US"/>
        </a:p>
      </dgm:t>
    </dgm:pt>
  </dgm:ptLst>
  <dgm:cxnLst>
    <dgm:cxn modelId="{CCC61414-F60C-4913-B436-9797930B2C94}" srcId="{DB650901-7481-4B4A-8334-754C652D18DC}" destId="{4635C346-4D40-41C7-A08D-E318AB73BB51}" srcOrd="1" destOrd="0" parTransId="{ADC49A92-427D-48EF-B52A-EE376C3A298A}" sibTransId="{57BE95E7-3144-4282-9812-F0DC78EF006F}"/>
    <dgm:cxn modelId="{EF301FAC-94E1-47D4-9FE6-6D4D41387DCC}" srcId="{DB650901-7481-4B4A-8334-754C652D18DC}" destId="{3DB3D3E5-AE4F-4639-A9A0-D7CB698E0D1E}" srcOrd="0" destOrd="0" parTransId="{BE5DA435-6A4A-494C-9BCD-965A830A8D8B}" sibTransId="{E2371397-4D7B-4CD8-9EFB-F84E5B8CAD7C}"/>
    <dgm:cxn modelId="{0DCF2D66-2E99-4FDF-8E78-F62C233D23B2}" type="presOf" srcId="{4635C346-4D40-41C7-A08D-E318AB73BB51}" destId="{846ABE33-0796-4EAB-A774-B00DA46B9885}" srcOrd="0" destOrd="0" presId="urn:microsoft.com/office/officeart/2005/8/layout/arrow6"/>
    <dgm:cxn modelId="{FD721C2F-DC93-49C0-8CDB-8CE89765C64F}" type="presOf" srcId="{DB650901-7481-4B4A-8334-754C652D18DC}" destId="{B71985CD-72D7-42A1-9F2F-0BDCEE27E972}" srcOrd="0" destOrd="0" presId="urn:microsoft.com/office/officeart/2005/8/layout/arrow6"/>
    <dgm:cxn modelId="{5CEC791B-CBD4-4EF3-9EBE-6B96DE7C8951}" type="presOf" srcId="{3DB3D3E5-AE4F-4639-A9A0-D7CB698E0D1E}" destId="{0FE0F311-C2EB-491B-A410-B2C72479ACCB}" srcOrd="0" destOrd="0" presId="urn:microsoft.com/office/officeart/2005/8/layout/arrow6"/>
    <dgm:cxn modelId="{BA962080-C4EB-40A4-BBF5-9C15B94F40EA}" type="presParOf" srcId="{B71985CD-72D7-42A1-9F2F-0BDCEE27E972}" destId="{806C9C00-B2E3-47F5-B648-B217BC0671A8}" srcOrd="0" destOrd="0" presId="urn:microsoft.com/office/officeart/2005/8/layout/arrow6"/>
    <dgm:cxn modelId="{92F7B173-5F53-451D-A9F1-B1676F2A77B2}" type="presParOf" srcId="{B71985CD-72D7-42A1-9F2F-0BDCEE27E972}" destId="{0FE0F311-C2EB-491B-A410-B2C72479ACCB}" srcOrd="1" destOrd="0" presId="urn:microsoft.com/office/officeart/2005/8/layout/arrow6"/>
    <dgm:cxn modelId="{77F46676-1D53-4E0C-9203-F955394F8762}" type="presParOf" srcId="{B71985CD-72D7-42A1-9F2F-0BDCEE27E972}" destId="{846ABE33-0796-4EAB-A774-B00DA46B9885}"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89F119-6801-4663-8B61-E52E9DB18D3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44F0182-E385-4FEC-B21C-2B015B9625E7}">
      <dgm:prSet phldrT="[Text]"/>
      <dgm:spPr/>
      <dgm:t>
        <a:bodyPr/>
        <a:lstStyle/>
        <a:p>
          <a:r>
            <a:rPr lang="en-US" dirty="0" smtClean="0"/>
            <a:t>Sharding</a:t>
          </a:r>
          <a:endParaRPr lang="en-US" dirty="0"/>
        </a:p>
      </dgm:t>
    </dgm:pt>
    <dgm:pt modelId="{A41D5BBE-D2B2-476A-BC77-4D28ECAA49BE}" type="parTrans" cxnId="{AE69C9FF-CE53-4EED-B898-ECBD9741A956}">
      <dgm:prSet/>
      <dgm:spPr/>
      <dgm:t>
        <a:bodyPr/>
        <a:lstStyle/>
        <a:p>
          <a:endParaRPr lang="en-US"/>
        </a:p>
      </dgm:t>
    </dgm:pt>
    <dgm:pt modelId="{AB31CB59-3171-49E4-98F7-2E3961DDC237}" type="sibTrans" cxnId="{AE69C9FF-CE53-4EED-B898-ECBD9741A956}">
      <dgm:prSet/>
      <dgm:spPr/>
      <dgm:t>
        <a:bodyPr/>
        <a:lstStyle/>
        <a:p>
          <a:endParaRPr lang="en-US"/>
        </a:p>
      </dgm:t>
    </dgm:pt>
    <dgm:pt modelId="{1D6BB20A-DB57-433F-8B2A-C03A8EBDFDC0}">
      <dgm:prSet phldrT="[Text]"/>
      <dgm:spPr/>
      <dgm:t>
        <a:bodyPr/>
        <a:lstStyle/>
        <a:p>
          <a:r>
            <a:rPr lang="en-US" dirty="0" smtClean="0"/>
            <a:t>Replication</a:t>
          </a:r>
          <a:endParaRPr lang="en-US" dirty="0"/>
        </a:p>
      </dgm:t>
    </dgm:pt>
    <dgm:pt modelId="{E9716714-2DE8-46D8-8336-F5E2EDDFA0BE}" type="parTrans" cxnId="{3A936AEB-61ED-4889-B9F0-AA3CDAF21E14}">
      <dgm:prSet/>
      <dgm:spPr/>
      <dgm:t>
        <a:bodyPr/>
        <a:lstStyle/>
        <a:p>
          <a:endParaRPr lang="en-US"/>
        </a:p>
      </dgm:t>
    </dgm:pt>
    <dgm:pt modelId="{207D0A70-D10B-42DD-A28D-D3210E682A3D}" type="sibTrans" cxnId="{3A936AEB-61ED-4889-B9F0-AA3CDAF21E14}">
      <dgm:prSet/>
      <dgm:spPr/>
      <dgm:t>
        <a:bodyPr/>
        <a:lstStyle/>
        <a:p>
          <a:endParaRPr lang="en-US"/>
        </a:p>
      </dgm:t>
    </dgm:pt>
    <dgm:pt modelId="{58AA502B-E631-4C61-AEF0-9AE74F1E7D3E}">
      <dgm:prSet phldrT="[Text]"/>
      <dgm:spPr/>
      <dgm:t>
        <a:bodyPr/>
        <a:lstStyle/>
        <a:p>
          <a:r>
            <a:rPr lang="en-US" dirty="0" smtClean="0"/>
            <a:t>Storage Management</a:t>
          </a:r>
          <a:endParaRPr lang="en-US" dirty="0"/>
        </a:p>
      </dgm:t>
    </dgm:pt>
    <dgm:pt modelId="{E8C8B5FF-4960-4FF5-850E-40E2089006FF}" type="parTrans" cxnId="{D299BC81-B5B3-4A81-849A-29209EC129FC}">
      <dgm:prSet/>
      <dgm:spPr/>
      <dgm:t>
        <a:bodyPr/>
        <a:lstStyle/>
        <a:p>
          <a:endParaRPr lang="en-US"/>
        </a:p>
      </dgm:t>
    </dgm:pt>
    <dgm:pt modelId="{8E2AE64E-BC23-4B00-8EAB-29DD7DA7A1B3}" type="sibTrans" cxnId="{D299BC81-B5B3-4A81-849A-29209EC129FC}">
      <dgm:prSet/>
      <dgm:spPr/>
      <dgm:t>
        <a:bodyPr/>
        <a:lstStyle/>
        <a:p>
          <a:endParaRPr lang="en-US"/>
        </a:p>
      </dgm:t>
    </dgm:pt>
    <dgm:pt modelId="{246274C0-D83B-4A11-A05C-484ABCE63183}">
      <dgm:prSet phldrT="[Text]"/>
      <dgm:spPr/>
      <dgm:t>
        <a:bodyPr/>
        <a:lstStyle/>
        <a:p>
          <a:r>
            <a:rPr lang="en-US" dirty="0" smtClean="0"/>
            <a:t>Query Processing</a:t>
          </a:r>
          <a:endParaRPr lang="en-US" dirty="0"/>
        </a:p>
      </dgm:t>
    </dgm:pt>
    <dgm:pt modelId="{BA756F28-575A-4B95-88DD-2E8B8F5B86A2}" type="parTrans" cxnId="{9FADF767-07EC-4639-89D7-289C85493CCF}">
      <dgm:prSet/>
      <dgm:spPr/>
      <dgm:t>
        <a:bodyPr/>
        <a:lstStyle/>
        <a:p>
          <a:endParaRPr lang="en-US"/>
        </a:p>
      </dgm:t>
    </dgm:pt>
    <dgm:pt modelId="{01D9AD1D-63D7-4E46-9F02-0FBEB0760CF0}" type="sibTrans" cxnId="{9FADF767-07EC-4639-89D7-289C85493CCF}">
      <dgm:prSet/>
      <dgm:spPr/>
      <dgm:t>
        <a:bodyPr/>
        <a:lstStyle/>
        <a:p>
          <a:endParaRPr lang="en-US"/>
        </a:p>
      </dgm:t>
    </dgm:pt>
    <dgm:pt modelId="{69884E71-3023-4DE6-A6E8-D353C40F7428}">
      <dgm:prSet phldrT="[Text]"/>
      <dgm:spPr/>
      <dgm:t>
        <a:bodyPr/>
        <a:lstStyle/>
        <a:p>
          <a:r>
            <a:rPr lang="en-US" dirty="0" smtClean="0"/>
            <a:t>Range Sharding</a:t>
          </a:r>
          <a:endParaRPr lang="en-US" dirty="0"/>
        </a:p>
      </dgm:t>
    </dgm:pt>
    <dgm:pt modelId="{75DA3EBA-8C4C-400B-81A4-52443FCA04C3}" type="parTrans" cxnId="{1356E09B-5A0F-4E00-BD73-8B718302DB60}">
      <dgm:prSet/>
      <dgm:spPr/>
      <dgm:t>
        <a:bodyPr/>
        <a:lstStyle/>
        <a:p>
          <a:endParaRPr lang="en-US"/>
        </a:p>
      </dgm:t>
    </dgm:pt>
    <dgm:pt modelId="{0D297871-ABA3-4CC4-9E72-043093A884AD}" type="sibTrans" cxnId="{1356E09B-5A0F-4E00-BD73-8B718302DB60}">
      <dgm:prSet/>
      <dgm:spPr/>
      <dgm:t>
        <a:bodyPr/>
        <a:lstStyle/>
        <a:p>
          <a:endParaRPr lang="en-US"/>
        </a:p>
      </dgm:t>
    </dgm:pt>
    <dgm:pt modelId="{340877A4-08C9-494E-BA18-75F4FE366258}">
      <dgm:prSet phldrT="[Text]"/>
      <dgm:spPr/>
      <dgm:t>
        <a:bodyPr/>
        <a:lstStyle/>
        <a:p>
          <a:r>
            <a:rPr lang="en-US" dirty="0" smtClean="0"/>
            <a:t>Hash Sharding</a:t>
          </a:r>
          <a:endParaRPr lang="en-US" dirty="0"/>
        </a:p>
      </dgm:t>
    </dgm:pt>
    <dgm:pt modelId="{662B0D80-9728-4161-9A1F-BB2256958C40}" type="parTrans" cxnId="{57A87A79-37AF-4262-9D45-4A3E4477AA02}">
      <dgm:prSet/>
      <dgm:spPr/>
      <dgm:t>
        <a:bodyPr/>
        <a:lstStyle/>
        <a:p>
          <a:endParaRPr lang="en-US"/>
        </a:p>
      </dgm:t>
    </dgm:pt>
    <dgm:pt modelId="{4B99859A-1244-4124-A985-AF4BDB43DD53}" type="sibTrans" cxnId="{57A87A79-37AF-4262-9D45-4A3E4477AA02}">
      <dgm:prSet/>
      <dgm:spPr/>
      <dgm:t>
        <a:bodyPr/>
        <a:lstStyle/>
        <a:p>
          <a:endParaRPr lang="en-US"/>
        </a:p>
      </dgm:t>
    </dgm:pt>
    <dgm:pt modelId="{C09EE1B6-5B05-44D3-A5F9-FF4F57D14D22}">
      <dgm:prSet phldrT="[Text]"/>
      <dgm:spPr/>
      <dgm:t>
        <a:bodyPr/>
        <a:lstStyle/>
        <a:p>
          <a:r>
            <a:rPr lang="en-US" dirty="0" smtClean="0"/>
            <a:t>Entity Group Sharding</a:t>
          </a:r>
          <a:endParaRPr lang="en-US" dirty="0"/>
        </a:p>
      </dgm:t>
    </dgm:pt>
    <dgm:pt modelId="{4175E79B-EC62-4B6C-9998-3133D0E5FC18}" type="parTrans" cxnId="{E58E118C-831E-46CF-B713-7B4D62CF5122}">
      <dgm:prSet/>
      <dgm:spPr/>
      <dgm:t>
        <a:bodyPr/>
        <a:lstStyle/>
        <a:p>
          <a:endParaRPr lang="en-US"/>
        </a:p>
      </dgm:t>
    </dgm:pt>
    <dgm:pt modelId="{21AB79F0-6456-4251-AAE2-FC9B5F9CB3CE}" type="sibTrans" cxnId="{E58E118C-831E-46CF-B713-7B4D62CF5122}">
      <dgm:prSet/>
      <dgm:spPr/>
      <dgm:t>
        <a:bodyPr/>
        <a:lstStyle/>
        <a:p>
          <a:endParaRPr lang="en-US"/>
        </a:p>
      </dgm:t>
    </dgm:pt>
    <dgm:pt modelId="{155DE30D-043A-4D48-9A2B-6D04D6FF30E4}">
      <dgm:prSet phldrT="[Text]"/>
      <dgm:spPr/>
      <dgm:t>
        <a:bodyPr/>
        <a:lstStyle/>
        <a:p>
          <a:r>
            <a:rPr lang="en-US" dirty="0" smtClean="0"/>
            <a:t>Consistent Hash</a:t>
          </a:r>
          <a:endParaRPr lang="en-US" dirty="0"/>
        </a:p>
      </dgm:t>
    </dgm:pt>
    <dgm:pt modelId="{DBC9F72D-4F13-4ACE-B11A-E72AF80B5E0A}" type="parTrans" cxnId="{32F079F5-9E38-4477-9197-80433990E3DE}">
      <dgm:prSet/>
      <dgm:spPr/>
      <dgm:t>
        <a:bodyPr/>
        <a:lstStyle/>
        <a:p>
          <a:endParaRPr lang="en-US"/>
        </a:p>
      </dgm:t>
    </dgm:pt>
    <dgm:pt modelId="{0B8D0F94-FB45-4CE1-AB67-EDAE41C7CB9F}" type="sibTrans" cxnId="{32F079F5-9E38-4477-9197-80433990E3DE}">
      <dgm:prSet/>
      <dgm:spPr/>
      <dgm:t>
        <a:bodyPr/>
        <a:lstStyle/>
        <a:p>
          <a:endParaRPr lang="en-US"/>
        </a:p>
      </dgm:t>
    </dgm:pt>
    <dgm:pt modelId="{37A82723-4698-4D9F-97F6-28EF3EDC7410}">
      <dgm:prSet phldrT="[Text]"/>
      <dgm:spPr/>
      <dgm:t>
        <a:bodyPr/>
        <a:lstStyle/>
        <a:p>
          <a:r>
            <a:rPr lang="en-US" dirty="0" smtClean="0"/>
            <a:t>Shared Disk</a:t>
          </a:r>
          <a:endParaRPr lang="en-US" dirty="0"/>
        </a:p>
      </dgm:t>
    </dgm:pt>
    <dgm:pt modelId="{B83175ED-CF5D-4FFA-990A-6C97152B6BC9}" type="parTrans" cxnId="{1EC3AF8D-B5C5-4596-A059-F412DDF8B330}">
      <dgm:prSet/>
      <dgm:spPr/>
      <dgm:t>
        <a:bodyPr/>
        <a:lstStyle/>
        <a:p>
          <a:endParaRPr lang="en-US"/>
        </a:p>
      </dgm:t>
    </dgm:pt>
    <dgm:pt modelId="{5CC9F928-559D-4D39-A7B9-41253CC579C5}" type="sibTrans" cxnId="{1EC3AF8D-B5C5-4596-A059-F412DDF8B330}">
      <dgm:prSet/>
      <dgm:spPr/>
      <dgm:t>
        <a:bodyPr/>
        <a:lstStyle/>
        <a:p>
          <a:endParaRPr lang="en-US"/>
        </a:p>
      </dgm:t>
    </dgm:pt>
    <dgm:pt modelId="{AF48C760-DC8A-4B43-B3AA-98C3DDF11072}">
      <dgm:prSet phldrT="[Text]"/>
      <dgm:spPr/>
      <dgm:t>
        <a:bodyPr/>
        <a:lstStyle/>
        <a:p>
          <a:r>
            <a:rPr lang="en-US" dirty="0" smtClean="0"/>
            <a:t>Consensus Protocol</a:t>
          </a:r>
          <a:endParaRPr lang="en-US" dirty="0"/>
        </a:p>
      </dgm:t>
    </dgm:pt>
    <dgm:pt modelId="{ACF1661B-8638-4CDE-9DB5-6974C0037E34}" type="parTrans" cxnId="{7FF0B487-AFDE-4EDC-8104-AFAF8466FC59}">
      <dgm:prSet/>
      <dgm:spPr/>
      <dgm:t>
        <a:bodyPr/>
        <a:lstStyle/>
        <a:p>
          <a:endParaRPr lang="en-US"/>
        </a:p>
      </dgm:t>
    </dgm:pt>
    <dgm:pt modelId="{EC3DFEBA-DB20-4E00-9916-E42A63DA4B63}" type="sibTrans" cxnId="{7FF0B487-AFDE-4EDC-8104-AFAF8466FC59}">
      <dgm:prSet/>
      <dgm:spPr/>
      <dgm:t>
        <a:bodyPr/>
        <a:lstStyle/>
        <a:p>
          <a:endParaRPr lang="en-US"/>
        </a:p>
      </dgm:t>
    </dgm:pt>
    <dgm:pt modelId="{51BAA483-B569-4D1E-8F5E-59830DE5425F}">
      <dgm:prSet phldrT="[Text]"/>
      <dgm:spPr/>
      <dgm:t>
        <a:bodyPr/>
        <a:lstStyle/>
        <a:p>
          <a:r>
            <a:rPr lang="en-US" dirty="0" smtClean="0"/>
            <a:t>Synchronous</a:t>
          </a:r>
          <a:endParaRPr lang="en-US" dirty="0"/>
        </a:p>
      </dgm:t>
    </dgm:pt>
    <dgm:pt modelId="{1D4EB47B-3ECE-4323-AE12-424A63C10489}" type="parTrans" cxnId="{927D40F3-A8F4-466F-AB78-5D98F084C937}">
      <dgm:prSet/>
      <dgm:spPr/>
      <dgm:t>
        <a:bodyPr/>
        <a:lstStyle/>
        <a:p>
          <a:endParaRPr lang="en-US"/>
        </a:p>
      </dgm:t>
    </dgm:pt>
    <dgm:pt modelId="{A8F424E4-1816-48FF-A129-29D518B66FDD}" type="sibTrans" cxnId="{927D40F3-A8F4-466F-AB78-5D98F084C937}">
      <dgm:prSet/>
      <dgm:spPr/>
      <dgm:t>
        <a:bodyPr/>
        <a:lstStyle/>
        <a:p>
          <a:endParaRPr lang="en-US"/>
        </a:p>
      </dgm:t>
    </dgm:pt>
    <dgm:pt modelId="{95953A87-C244-4F30-B98F-45FA405E1449}">
      <dgm:prSet phldrT="[Text]"/>
      <dgm:spPr/>
      <dgm:t>
        <a:bodyPr/>
        <a:lstStyle/>
        <a:p>
          <a:r>
            <a:rPr lang="en-US" dirty="0" smtClean="0"/>
            <a:t>Asynchronous</a:t>
          </a:r>
          <a:endParaRPr lang="en-US" dirty="0"/>
        </a:p>
      </dgm:t>
    </dgm:pt>
    <dgm:pt modelId="{9412641D-0B7A-4CF0-82DE-83C1169F46DD}" type="parTrans" cxnId="{ABD0922F-38A0-4D03-B3B2-9F24E96348DD}">
      <dgm:prSet/>
      <dgm:spPr/>
      <dgm:t>
        <a:bodyPr/>
        <a:lstStyle/>
        <a:p>
          <a:endParaRPr lang="en-US"/>
        </a:p>
      </dgm:t>
    </dgm:pt>
    <dgm:pt modelId="{5FCA26D5-699C-470C-83B8-0FA859C56C82}" type="sibTrans" cxnId="{ABD0922F-38A0-4D03-B3B2-9F24E96348DD}">
      <dgm:prSet/>
      <dgm:spPr/>
      <dgm:t>
        <a:bodyPr/>
        <a:lstStyle/>
        <a:p>
          <a:endParaRPr lang="en-US"/>
        </a:p>
      </dgm:t>
    </dgm:pt>
    <dgm:pt modelId="{AA67D550-9F79-4A8C-92C7-E07B378D5AD1}">
      <dgm:prSet phldrT="[Text]"/>
      <dgm:spPr/>
      <dgm:t>
        <a:bodyPr/>
        <a:lstStyle/>
        <a:p>
          <a:r>
            <a:rPr lang="en-US" dirty="0" smtClean="0"/>
            <a:t>Primary Copy</a:t>
          </a:r>
          <a:endParaRPr lang="en-US" dirty="0"/>
        </a:p>
      </dgm:t>
    </dgm:pt>
    <dgm:pt modelId="{8A6E17BC-9D1C-40CB-89E7-BF4A93865471}" type="parTrans" cxnId="{3699F75A-8789-4CA2-AED9-CB706E39A68C}">
      <dgm:prSet/>
      <dgm:spPr/>
      <dgm:t>
        <a:bodyPr/>
        <a:lstStyle/>
        <a:p>
          <a:endParaRPr lang="en-US"/>
        </a:p>
      </dgm:t>
    </dgm:pt>
    <dgm:pt modelId="{B2E5AB74-AB7C-497B-9FB4-CF8EAAACE813}" type="sibTrans" cxnId="{3699F75A-8789-4CA2-AED9-CB706E39A68C}">
      <dgm:prSet/>
      <dgm:spPr/>
      <dgm:t>
        <a:bodyPr/>
        <a:lstStyle/>
        <a:p>
          <a:endParaRPr lang="en-US"/>
        </a:p>
      </dgm:t>
    </dgm:pt>
    <dgm:pt modelId="{91B913A4-2299-4C1C-A974-86FF89AF2CEC}">
      <dgm:prSet phldrT="[Text]"/>
      <dgm:spPr/>
      <dgm:t>
        <a:bodyPr/>
        <a:lstStyle/>
        <a:p>
          <a:r>
            <a:rPr lang="en-US" dirty="0" smtClean="0"/>
            <a:t>Update Anywhere</a:t>
          </a:r>
          <a:endParaRPr lang="en-US" dirty="0"/>
        </a:p>
      </dgm:t>
    </dgm:pt>
    <dgm:pt modelId="{E575E92B-6FB3-43C4-B605-1BDB12F139EF}" type="parTrans" cxnId="{55DC3035-7A1F-4B37-BD5C-63489123292D}">
      <dgm:prSet/>
      <dgm:spPr/>
      <dgm:t>
        <a:bodyPr/>
        <a:lstStyle/>
        <a:p>
          <a:endParaRPr lang="en-US"/>
        </a:p>
      </dgm:t>
    </dgm:pt>
    <dgm:pt modelId="{D3CC76A5-6F00-4ED4-A127-909617C65992}" type="sibTrans" cxnId="{55DC3035-7A1F-4B37-BD5C-63489123292D}">
      <dgm:prSet/>
      <dgm:spPr/>
      <dgm:t>
        <a:bodyPr/>
        <a:lstStyle/>
        <a:p>
          <a:endParaRPr lang="en-US"/>
        </a:p>
      </dgm:t>
    </dgm:pt>
    <dgm:pt modelId="{5BC9F4AF-0C9B-4F07-8784-0E8A7B79C0E2}">
      <dgm:prSet phldrT="[Text]"/>
      <dgm:spPr/>
      <dgm:t>
        <a:bodyPr/>
        <a:lstStyle/>
        <a:p>
          <a:r>
            <a:rPr lang="en-US" dirty="0" smtClean="0"/>
            <a:t>Logging</a:t>
          </a:r>
          <a:endParaRPr lang="en-US" dirty="0"/>
        </a:p>
      </dgm:t>
    </dgm:pt>
    <dgm:pt modelId="{446B2370-5077-4F95-8231-912DEA607743}" type="parTrans" cxnId="{0745045D-222E-451F-9ABD-D329F98DD1BA}">
      <dgm:prSet/>
      <dgm:spPr/>
      <dgm:t>
        <a:bodyPr/>
        <a:lstStyle/>
        <a:p>
          <a:endParaRPr lang="en-US"/>
        </a:p>
      </dgm:t>
    </dgm:pt>
    <dgm:pt modelId="{77FF59DF-10DB-45F0-BED6-D018C24E3117}" type="sibTrans" cxnId="{0745045D-222E-451F-9ABD-D329F98DD1BA}">
      <dgm:prSet/>
      <dgm:spPr/>
      <dgm:t>
        <a:bodyPr/>
        <a:lstStyle/>
        <a:p>
          <a:endParaRPr lang="en-US"/>
        </a:p>
      </dgm:t>
    </dgm:pt>
    <dgm:pt modelId="{B681E808-AD5B-4AF3-B91B-B3483AEC2B0F}">
      <dgm:prSet phldrT="[Text]"/>
      <dgm:spPr/>
      <dgm:t>
        <a:bodyPr/>
        <a:lstStyle/>
        <a:p>
          <a:r>
            <a:rPr lang="en-US" dirty="0" smtClean="0"/>
            <a:t>Updates in Place</a:t>
          </a:r>
          <a:endParaRPr lang="en-US" dirty="0"/>
        </a:p>
      </dgm:t>
    </dgm:pt>
    <dgm:pt modelId="{796C9466-097F-4FCA-B138-957029B6BC2F}" type="parTrans" cxnId="{4A213657-558D-423A-A529-2AD7EBD1221B}">
      <dgm:prSet/>
      <dgm:spPr/>
      <dgm:t>
        <a:bodyPr/>
        <a:lstStyle/>
        <a:p>
          <a:endParaRPr lang="en-US"/>
        </a:p>
      </dgm:t>
    </dgm:pt>
    <dgm:pt modelId="{D1535563-CFAB-4B52-A6D9-9DBCC5714AEA}" type="sibTrans" cxnId="{4A213657-558D-423A-A529-2AD7EBD1221B}">
      <dgm:prSet/>
      <dgm:spPr/>
      <dgm:t>
        <a:bodyPr/>
        <a:lstStyle/>
        <a:p>
          <a:endParaRPr lang="en-US"/>
        </a:p>
      </dgm:t>
    </dgm:pt>
    <dgm:pt modelId="{9769D7E4-E034-4437-9977-DC81E4379EAF}">
      <dgm:prSet phldrT="[Text]"/>
      <dgm:spPr/>
      <dgm:t>
        <a:bodyPr/>
        <a:lstStyle/>
        <a:p>
          <a:r>
            <a:rPr lang="en-US" dirty="0" smtClean="0"/>
            <a:t>Caching</a:t>
          </a:r>
          <a:endParaRPr lang="en-US" dirty="0"/>
        </a:p>
      </dgm:t>
    </dgm:pt>
    <dgm:pt modelId="{A797502E-1BDD-4EFE-852A-1DCD90095B97}" type="parTrans" cxnId="{63387AEA-C6EA-437F-9034-8A48CFA29396}">
      <dgm:prSet/>
      <dgm:spPr/>
      <dgm:t>
        <a:bodyPr/>
        <a:lstStyle/>
        <a:p>
          <a:endParaRPr lang="en-US"/>
        </a:p>
      </dgm:t>
    </dgm:pt>
    <dgm:pt modelId="{FF8D464B-C81E-4671-8946-813BB629B4B6}" type="sibTrans" cxnId="{63387AEA-C6EA-437F-9034-8A48CFA29396}">
      <dgm:prSet/>
      <dgm:spPr/>
      <dgm:t>
        <a:bodyPr/>
        <a:lstStyle/>
        <a:p>
          <a:endParaRPr lang="en-US"/>
        </a:p>
      </dgm:t>
    </dgm:pt>
    <dgm:pt modelId="{C1107621-13DC-48DD-A7E5-82829B798B14}">
      <dgm:prSet phldrT="[Text]"/>
      <dgm:spPr/>
      <dgm:t>
        <a:bodyPr/>
        <a:lstStyle/>
        <a:p>
          <a:r>
            <a:rPr lang="en-US" dirty="0" smtClean="0"/>
            <a:t>In Memory Storage</a:t>
          </a:r>
          <a:endParaRPr lang="en-US" dirty="0"/>
        </a:p>
      </dgm:t>
    </dgm:pt>
    <dgm:pt modelId="{A6BB98F4-49AC-49B1-950F-16B72B7146EF}" type="parTrans" cxnId="{276ECE62-87A1-48A6-9BF4-8A528EAB389F}">
      <dgm:prSet/>
      <dgm:spPr/>
      <dgm:t>
        <a:bodyPr/>
        <a:lstStyle/>
        <a:p>
          <a:endParaRPr lang="en-US"/>
        </a:p>
      </dgm:t>
    </dgm:pt>
    <dgm:pt modelId="{5D88F677-D24E-42DD-A698-19395C0C5EC9}" type="sibTrans" cxnId="{276ECE62-87A1-48A6-9BF4-8A528EAB389F}">
      <dgm:prSet/>
      <dgm:spPr/>
      <dgm:t>
        <a:bodyPr/>
        <a:lstStyle/>
        <a:p>
          <a:endParaRPr lang="en-US"/>
        </a:p>
      </dgm:t>
    </dgm:pt>
    <dgm:pt modelId="{ECC2D66C-D1B7-4E1B-9ABE-027917E469DE}">
      <dgm:prSet phldrT="[Text]"/>
      <dgm:spPr/>
      <dgm:t>
        <a:bodyPr/>
        <a:lstStyle/>
        <a:p>
          <a:r>
            <a:rPr lang="en-US" dirty="0" smtClean="0"/>
            <a:t>Append Only Storage</a:t>
          </a:r>
          <a:endParaRPr lang="en-US" dirty="0"/>
        </a:p>
      </dgm:t>
    </dgm:pt>
    <dgm:pt modelId="{C49260ED-56C3-43C2-85B1-3113F6F7AA85}" type="parTrans" cxnId="{4CE26ADC-96A1-48EB-A176-DD0F47444F52}">
      <dgm:prSet/>
      <dgm:spPr/>
      <dgm:t>
        <a:bodyPr/>
        <a:lstStyle/>
        <a:p>
          <a:endParaRPr lang="en-US"/>
        </a:p>
      </dgm:t>
    </dgm:pt>
    <dgm:pt modelId="{42C9DA0E-83B8-431C-8D72-67AC78DA027B}" type="sibTrans" cxnId="{4CE26ADC-96A1-48EB-A176-DD0F47444F52}">
      <dgm:prSet/>
      <dgm:spPr/>
      <dgm:t>
        <a:bodyPr/>
        <a:lstStyle/>
        <a:p>
          <a:endParaRPr lang="en-US"/>
        </a:p>
      </dgm:t>
    </dgm:pt>
    <dgm:pt modelId="{84C9B414-EB0E-4E0F-BB03-BA7407DD7004}">
      <dgm:prSet phldrT="[Text]"/>
      <dgm:spPr/>
      <dgm:t>
        <a:bodyPr/>
        <a:lstStyle/>
        <a:p>
          <a:r>
            <a:rPr lang="en-US" dirty="0" smtClean="0"/>
            <a:t>Global Secondary Indexing</a:t>
          </a:r>
          <a:endParaRPr lang="en-US" dirty="0"/>
        </a:p>
      </dgm:t>
    </dgm:pt>
    <dgm:pt modelId="{B58F6C3C-467B-4AC1-89BF-2A98147011A7}" type="parTrans" cxnId="{77769E0F-498D-4443-B170-3AB544545B70}">
      <dgm:prSet/>
      <dgm:spPr/>
      <dgm:t>
        <a:bodyPr/>
        <a:lstStyle/>
        <a:p>
          <a:endParaRPr lang="en-US"/>
        </a:p>
      </dgm:t>
    </dgm:pt>
    <dgm:pt modelId="{762D3B51-CBAE-4BBC-B1CB-01EE4FAE1712}" type="sibTrans" cxnId="{77769E0F-498D-4443-B170-3AB544545B70}">
      <dgm:prSet/>
      <dgm:spPr/>
      <dgm:t>
        <a:bodyPr/>
        <a:lstStyle/>
        <a:p>
          <a:endParaRPr lang="en-US"/>
        </a:p>
      </dgm:t>
    </dgm:pt>
    <dgm:pt modelId="{89203641-615F-4F38-9407-F797FD83DE50}">
      <dgm:prSet phldrT="[Text]"/>
      <dgm:spPr/>
      <dgm:t>
        <a:bodyPr/>
        <a:lstStyle/>
        <a:p>
          <a:r>
            <a:rPr lang="en-US" dirty="0" smtClean="0"/>
            <a:t>Local Secondary Indexing</a:t>
          </a:r>
          <a:endParaRPr lang="en-US" dirty="0"/>
        </a:p>
      </dgm:t>
    </dgm:pt>
    <dgm:pt modelId="{8CC618CB-CB76-4075-8278-C20F1EE54613}" type="parTrans" cxnId="{F29C3946-F72F-4774-AC53-9F06DFF3D49B}">
      <dgm:prSet/>
      <dgm:spPr/>
      <dgm:t>
        <a:bodyPr/>
        <a:lstStyle/>
        <a:p>
          <a:endParaRPr lang="en-US"/>
        </a:p>
      </dgm:t>
    </dgm:pt>
    <dgm:pt modelId="{23FAC5AD-33F6-4E76-ACC4-EDCD9FC9B9DE}" type="sibTrans" cxnId="{F29C3946-F72F-4774-AC53-9F06DFF3D49B}">
      <dgm:prSet/>
      <dgm:spPr/>
      <dgm:t>
        <a:bodyPr/>
        <a:lstStyle/>
        <a:p>
          <a:endParaRPr lang="en-US"/>
        </a:p>
      </dgm:t>
    </dgm:pt>
    <dgm:pt modelId="{9DBE105F-2809-46F6-BA4C-8A7DA7B97C2C}">
      <dgm:prSet phldrT="[Text]"/>
      <dgm:spPr/>
      <dgm:t>
        <a:bodyPr/>
        <a:lstStyle/>
        <a:p>
          <a:r>
            <a:rPr lang="en-US" dirty="0" smtClean="0"/>
            <a:t>Query Planning</a:t>
          </a:r>
          <a:endParaRPr lang="en-US" dirty="0"/>
        </a:p>
      </dgm:t>
    </dgm:pt>
    <dgm:pt modelId="{A80C57CD-ECCE-419F-B4CD-69DE02762D0A}" type="parTrans" cxnId="{6EF6952A-27F3-48BB-9618-DC0CF58B9E6A}">
      <dgm:prSet/>
      <dgm:spPr/>
      <dgm:t>
        <a:bodyPr/>
        <a:lstStyle/>
        <a:p>
          <a:endParaRPr lang="en-US"/>
        </a:p>
      </dgm:t>
    </dgm:pt>
    <dgm:pt modelId="{4BE9CB9E-B96B-4E11-9A55-F9F78752AAA4}" type="sibTrans" cxnId="{6EF6952A-27F3-48BB-9618-DC0CF58B9E6A}">
      <dgm:prSet/>
      <dgm:spPr/>
      <dgm:t>
        <a:bodyPr/>
        <a:lstStyle/>
        <a:p>
          <a:endParaRPr lang="en-US"/>
        </a:p>
      </dgm:t>
    </dgm:pt>
    <dgm:pt modelId="{5332752F-5219-47DB-A6BF-E64BE22F7419}">
      <dgm:prSet phldrT="[Text]"/>
      <dgm:spPr/>
      <dgm:t>
        <a:bodyPr/>
        <a:lstStyle/>
        <a:p>
          <a:r>
            <a:rPr lang="en-US" dirty="0" smtClean="0"/>
            <a:t>Materialized Views</a:t>
          </a:r>
          <a:endParaRPr lang="en-US" dirty="0"/>
        </a:p>
      </dgm:t>
    </dgm:pt>
    <dgm:pt modelId="{88086717-074D-4BAE-9020-9A92FB7684CD}" type="parTrans" cxnId="{D936A3FA-93C3-44DD-9E1E-E4E8B07AD9A0}">
      <dgm:prSet/>
      <dgm:spPr/>
      <dgm:t>
        <a:bodyPr/>
        <a:lstStyle/>
        <a:p>
          <a:endParaRPr lang="en-US"/>
        </a:p>
      </dgm:t>
    </dgm:pt>
    <dgm:pt modelId="{CE934DD9-AAF4-4205-88CB-17CDAB8AF5C6}" type="sibTrans" cxnId="{D936A3FA-93C3-44DD-9E1E-E4E8B07AD9A0}">
      <dgm:prSet/>
      <dgm:spPr/>
      <dgm:t>
        <a:bodyPr/>
        <a:lstStyle/>
        <a:p>
          <a:endParaRPr lang="en-US"/>
        </a:p>
      </dgm:t>
    </dgm:pt>
    <dgm:pt modelId="{8ED0A72A-3FA7-4D2F-815A-5132A8169B23}" type="pres">
      <dgm:prSet presAssocID="{7A89F119-6801-4663-8B61-E52E9DB18D3A}" presName="diagram" presStyleCnt="0">
        <dgm:presLayoutVars>
          <dgm:dir/>
          <dgm:resizeHandles val="exact"/>
        </dgm:presLayoutVars>
      </dgm:prSet>
      <dgm:spPr/>
      <dgm:t>
        <a:bodyPr/>
        <a:lstStyle/>
        <a:p>
          <a:endParaRPr lang="en-US"/>
        </a:p>
      </dgm:t>
    </dgm:pt>
    <dgm:pt modelId="{02AD3D48-77BA-4BD6-9088-9E30A1F7786E}" type="pres">
      <dgm:prSet presAssocID="{B44F0182-E385-4FEC-B21C-2B015B9625E7}" presName="node" presStyleLbl="node1" presStyleIdx="0" presStyleCnt="4">
        <dgm:presLayoutVars>
          <dgm:bulletEnabled val="1"/>
        </dgm:presLayoutVars>
      </dgm:prSet>
      <dgm:spPr/>
      <dgm:t>
        <a:bodyPr/>
        <a:lstStyle/>
        <a:p>
          <a:endParaRPr lang="en-US"/>
        </a:p>
      </dgm:t>
    </dgm:pt>
    <dgm:pt modelId="{BD622226-FEEB-4137-9084-7E2ABAD746FF}" type="pres">
      <dgm:prSet presAssocID="{AB31CB59-3171-49E4-98F7-2E3961DDC237}" presName="sibTrans" presStyleCnt="0"/>
      <dgm:spPr/>
    </dgm:pt>
    <dgm:pt modelId="{188B6A14-2043-4FE0-9D54-5118D494A453}" type="pres">
      <dgm:prSet presAssocID="{1D6BB20A-DB57-433F-8B2A-C03A8EBDFDC0}" presName="node" presStyleLbl="node1" presStyleIdx="1" presStyleCnt="4">
        <dgm:presLayoutVars>
          <dgm:bulletEnabled val="1"/>
        </dgm:presLayoutVars>
      </dgm:prSet>
      <dgm:spPr/>
      <dgm:t>
        <a:bodyPr/>
        <a:lstStyle/>
        <a:p>
          <a:endParaRPr lang="en-US"/>
        </a:p>
      </dgm:t>
    </dgm:pt>
    <dgm:pt modelId="{541697FF-A36D-4B92-9303-6B41CDD2F113}" type="pres">
      <dgm:prSet presAssocID="{207D0A70-D10B-42DD-A28D-D3210E682A3D}" presName="sibTrans" presStyleCnt="0"/>
      <dgm:spPr/>
    </dgm:pt>
    <dgm:pt modelId="{9D463A07-E6F2-4483-8759-F388CFA00554}" type="pres">
      <dgm:prSet presAssocID="{58AA502B-E631-4C61-AEF0-9AE74F1E7D3E}" presName="node" presStyleLbl="node1" presStyleIdx="2" presStyleCnt="4">
        <dgm:presLayoutVars>
          <dgm:bulletEnabled val="1"/>
        </dgm:presLayoutVars>
      </dgm:prSet>
      <dgm:spPr/>
      <dgm:t>
        <a:bodyPr/>
        <a:lstStyle/>
        <a:p>
          <a:endParaRPr lang="en-US"/>
        </a:p>
      </dgm:t>
    </dgm:pt>
    <dgm:pt modelId="{27766FEA-061D-4D7D-8833-2E004C53A476}" type="pres">
      <dgm:prSet presAssocID="{8E2AE64E-BC23-4B00-8EAB-29DD7DA7A1B3}" presName="sibTrans" presStyleCnt="0"/>
      <dgm:spPr/>
    </dgm:pt>
    <dgm:pt modelId="{E35F3575-0E11-48E8-A3C0-922EB1485ECE}" type="pres">
      <dgm:prSet presAssocID="{246274C0-D83B-4A11-A05C-484ABCE63183}" presName="node" presStyleLbl="node1" presStyleIdx="3" presStyleCnt="4">
        <dgm:presLayoutVars>
          <dgm:bulletEnabled val="1"/>
        </dgm:presLayoutVars>
      </dgm:prSet>
      <dgm:spPr/>
      <dgm:t>
        <a:bodyPr/>
        <a:lstStyle/>
        <a:p>
          <a:endParaRPr lang="en-US"/>
        </a:p>
      </dgm:t>
    </dgm:pt>
  </dgm:ptLst>
  <dgm:cxnLst>
    <dgm:cxn modelId="{1356E09B-5A0F-4E00-BD73-8B718302DB60}" srcId="{B44F0182-E385-4FEC-B21C-2B015B9625E7}" destId="{69884E71-3023-4DE6-A6E8-D353C40F7428}" srcOrd="0" destOrd="0" parTransId="{75DA3EBA-8C4C-400B-81A4-52443FCA04C3}" sibTransId="{0D297871-ABA3-4CC4-9E72-043093A884AD}"/>
    <dgm:cxn modelId="{6EF6952A-27F3-48BB-9618-DC0CF58B9E6A}" srcId="{246274C0-D83B-4A11-A05C-484ABCE63183}" destId="{9DBE105F-2809-46F6-BA4C-8A7DA7B97C2C}" srcOrd="2" destOrd="0" parTransId="{A80C57CD-ECCE-419F-B4CD-69DE02762D0A}" sibTransId="{4BE9CB9E-B96B-4E11-9A55-F9F78752AAA4}"/>
    <dgm:cxn modelId="{3A936AEB-61ED-4889-B9F0-AA3CDAF21E14}" srcId="{7A89F119-6801-4663-8B61-E52E9DB18D3A}" destId="{1D6BB20A-DB57-433F-8B2A-C03A8EBDFDC0}" srcOrd="1" destOrd="0" parTransId="{E9716714-2DE8-46D8-8336-F5E2EDDFA0BE}" sibTransId="{207D0A70-D10B-42DD-A28D-D3210E682A3D}"/>
    <dgm:cxn modelId="{77769E0F-498D-4443-B170-3AB544545B70}" srcId="{246274C0-D83B-4A11-A05C-484ABCE63183}" destId="{84C9B414-EB0E-4E0F-BB03-BA7407DD7004}" srcOrd="0" destOrd="0" parTransId="{B58F6C3C-467B-4AC1-89BF-2A98147011A7}" sibTransId="{762D3B51-CBAE-4BBC-B1CB-01EE4FAE1712}"/>
    <dgm:cxn modelId="{3D098C95-6558-47E4-B38A-0F1A21F92A40}" type="presOf" srcId="{69884E71-3023-4DE6-A6E8-D353C40F7428}" destId="{02AD3D48-77BA-4BD6-9088-9E30A1F7786E}" srcOrd="0" destOrd="1" presId="urn:microsoft.com/office/officeart/2005/8/layout/default"/>
    <dgm:cxn modelId="{297B9E7B-E5C1-4B50-956B-2412A0A25175}" type="presOf" srcId="{9769D7E4-E034-4437-9977-DC81E4379EAF}" destId="{9D463A07-E6F2-4483-8759-F388CFA00554}" srcOrd="0" destOrd="3" presId="urn:microsoft.com/office/officeart/2005/8/layout/default"/>
    <dgm:cxn modelId="{2053B72F-620F-47D7-9FFA-DCAEC81EF7DE}" type="presOf" srcId="{C09EE1B6-5B05-44D3-A5F9-FF4F57D14D22}" destId="{02AD3D48-77BA-4BD6-9088-9E30A1F7786E}" srcOrd="0" destOrd="3" presId="urn:microsoft.com/office/officeart/2005/8/layout/default"/>
    <dgm:cxn modelId="{883A7535-230C-4764-AC01-D57ADFEC26D3}" type="presOf" srcId="{B681E808-AD5B-4AF3-B91B-B3483AEC2B0F}" destId="{9D463A07-E6F2-4483-8759-F388CFA00554}" srcOrd="0" destOrd="2" presId="urn:microsoft.com/office/officeart/2005/8/layout/default"/>
    <dgm:cxn modelId="{D4B96F43-B7B7-4414-94D8-380BF40687F6}" type="presOf" srcId="{58AA502B-E631-4C61-AEF0-9AE74F1E7D3E}" destId="{9D463A07-E6F2-4483-8759-F388CFA00554}" srcOrd="0" destOrd="0" presId="urn:microsoft.com/office/officeart/2005/8/layout/default"/>
    <dgm:cxn modelId="{1589DB2C-A761-4D13-9379-354CE6AA4A36}" type="presOf" srcId="{340877A4-08C9-494E-BA18-75F4FE366258}" destId="{02AD3D48-77BA-4BD6-9088-9E30A1F7786E}" srcOrd="0" destOrd="2" presId="urn:microsoft.com/office/officeart/2005/8/layout/default"/>
    <dgm:cxn modelId="{E67EE1C2-0017-4F85-AF56-B905F4666B31}" type="presOf" srcId="{51BAA483-B569-4D1E-8F5E-59830DE5425F}" destId="{188B6A14-2043-4FE0-9D54-5118D494A453}" srcOrd="0" destOrd="2" presId="urn:microsoft.com/office/officeart/2005/8/layout/default"/>
    <dgm:cxn modelId="{9FADF767-07EC-4639-89D7-289C85493CCF}" srcId="{7A89F119-6801-4663-8B61-E52E9DB18D3A}" destId="{246274C0-D83B-4A11-A05C-484ABCE63183}" srcOrd="3" destOrd="0" parTransId="{BA756F28-575A-4B95-88DD-2E8B8F5B86A2}" sibTransId="{01D9AD1D-63D7-4E46-9F02-0FBEB0760CF0}"/>
    <dgm:cxn modelId="{D78FF482-F914-4291-BFE9-BD08EEA92315}" type="presOf" srcId="{ECC2D66C-D1B7-4E1B-9ABE-027917E469DE}" destId="{9D463A07-E6F2-4483-8759-F388CFA00554}" srcOrd="0" destOrd="5" presId="urn:microsoft.com/office/officeart/2005/8/layout/default"/>
    <dgm:cxn modelId="{DE745BD2-46DF-4FE5-999C-6DC545EF02FB}" type="presOf" srcId="{5BC9F4AF-0C9B-4F07-8784-0E8A7B79C0E2}" destId="{9D463A07-E6F2-4483-8759-F388CFA00554}" srcOrd="0" destOrd="1" presId="urn:microsoft.com/office/officeart/2005/8/layout/default"/>
    <dgm:cxn modelId="{8A003830-457A-42C8-9C42-ADECCDB7B92D}" type="presOf" srcId="{95953A87-C244-4F30-B98F-45FA405E1449}" destId="{188B6A14-2043-4FE0-9D54-5118D494A453}" srcOrd="0" destOrd="3" presId="urn:microsoft.com/office/officeart/2005/8/layout/default"/>
    <dgm:cxn modelId="{E58E118C-831E-46CF-B713-7B4D62CF5122}" srcId="{B44F0182-E385-4FEC-B21C-2B015B9625E7}" destId="{C09EE1B6-5B05-44D3-A5F9-FF4F57D14D22}" srcOrd="2" destOrd="0" parTransId="{4175E79B-EC62-4B6C-9998-3133D0E5FC18}" sibTransId="{21AB79F0-6456-4251-AAE2-FC9B5F9CB3CE}"/>
    <dgm:cxn modelId="{AD4618FB-9B91-42AB-AFB2-7B620991A793}" type="presOf" srcId="{C1107621-13DC-48DD-A7E5-82829B798B14}" destId="{9D463A07-E6F2-4483-8759-F388CFA00554}" srcOrd="0" destOrd="4" presId="urn:microsoft.com/office/officeart/2005/8/layout/default"/>
    <dgm:cxn modelId="{0745045D-222E-451F-9ABD-D329F98DD1BA}" srcId="{58AA502B-E631-4C61-AEF0-9AE74F1E7D3E}" destId="{5BC9F4AF-0C9B-4F07-8784-0E8A7B79C0E2}" srcOrd="0" destOrd="0" parTransId="{446B2370-5077-4F95-8231-912DEA607743}" sibTransId="{77FF59DF-10DB-45F0-BED6-D018C24E3117}"/>
    <dgm:cxn modelId="{20CFAB8A-475A-4742-AC1D-5DD82DA22C1C}" type="presOf" srcId="{91B913A4-2299-4C1C-A974-86FF89AF2CEC}" destId="{188B6A14-2043-4FE0-9D54-5118D494A453}" srcOrd="0" destOrd="5" presId="urn:microsoft.com/office/officeart/2005/8/layout/default"/>
    <dgm:cxn modelId="{53CC1F57-829D-44BD-9537-66956C20009C}" type="presOf" srcId="{89203641-615F-4F38-9407-F797FD83DE50}" destId="{E35F3575-0E11-48E8-A3C0-922EB1485ECE}" srcOrd="0" destOrd="2" presId="urn:microsoft.com/office/officeart/2005/8/layout/default"/>
    <dgm:cxn modelId="{63387AEA-C6EA-437F-9034-8A48CFA29396}" srcId="{58AA502B-E631-4C61-AEF0-9AE74F1E7D3E}" destId="{9769D7E4-E034-4437-9977-DC81E4379EAF}" srcOrd="2" destOrd="0" parTransId="{A797502E-1BDD-4EFE-852A-1DCD90095B97}" sibTransId="{FF8D464B-C81E-4671-8946-813BB629B4B6}"/>
    <dgm:cxn modelId="{3699F75A-8789-4CA2-AED9-CB706E39A68C}" srcId="{1D6BB20A-DB57-433F-8B2A-C03A8EBDFDC0}" destId="{AA67D550-9F79-4A8C-92C7-E07B378D5AD1}" srcOrd="3" destOrd="0" parTransId="{8A6E17BC-9D1C-40CB-89E7-BF4A93865471}" sibTransId="{B2E5AB74-AB7C-497B-9FB4-CF8EAAACE813}"/>
    <dgm:cxn modelId="{B86D46E0-1699-4ACF-B7A1-0158185B9360}" type="presOf" srcId="{1D6BB20A-DB57-433F-8B2A-C03A8EBDFDC0}" destId="{188B6A14-2043-4FE0-9D54-5118D494A453}" srcOrd="0" destOrd="0" presId="urn:microsoft.com/office/officeart/2005/8/layout/default"/>
    <dgm:cxn modelId="{C65B7CCA-4537-410C-B325-B56575983558}" type="presOf" srcId="{5332752F-5219-47DB-A6BF-E64BE22F7419}" destId="{E35F3575-0E11-48E8-A3C0-922EB1485ECE}" srcOrd="0" destOrd="4" presId="urn:microsoft.com/office/officeart/2005/8/layout/default"/>
    <dgm:cxn modelId="{55DC3035-7A1F-4B37-BD5C-63489123292D}" srcId="{1D6BB20A-DB57-433F-8B2A-C03A8EBDFDC0}" destId="{91B913A4-2299-4C1C-A974-86FF89AF2CEC}" srcOrd="4" destOrd="0" parTransId="{E575E92B-6FB3-43C4-B605-1BDB12F139EF}" sibTransId="{D3CC76A5-6F00-4ED4-A127-909617C65992}"/>
    <dgm:cxn modelId="{ABD0922F-38A0-4D03-B3B2-9F24E96348DD}" srcId="{1D6BB20A-DB57-433F-8B2A-C03A8EBDFDC0}" destId="{95953A87-C244-4F30-B98F-45FA405E1449}" srcOrd="2" destOrd="0" parTransId="{9412641D-0B7A-4CF0-82DE-83C1169F46DD}" sibTransId="{5FCA26D5-699C-470C-83B8-0FA859C56C82}"/>
    <dgm:cxn modelId="{9668C827-6586-4BCE-AA37-070E18C97A16}" type="presOf" srcId="{AA67D550-9F79-4A8C-92C7-E07B378D5AD1}" destId="{188B6A14-2043-4FE0-9D54-5118D494A453}" srcOrd="0" destOrd="4" presId="urn:microsoft.com/office/officeart/2005/8/layout/default"/>
    <dgm:cxn modelId="{44995C40-AB91-4102-947C-ABA5776E55F1}" type="presOf" srcId="{246274C0-D83B-4A11-A05C-484ABCE63183}" destId="{E35F3575-0E11-48E8-A3C0-922EB1485ECE}" srcOrd="0" destOrd="0" presId="urn:microsoft.com/office/officeart/2005/8/layout/default"/>
    <dgm:cxn modelId="{276ECE62-87A1-48A6-9BF4-8A528EAB389F}" srcId="{58AA502B-E631-4C61-AEF0-9AE74F1E7D3E}" destId="{C1107621-13DC-48DD-A7E5-82829B798B14}" srcOrd="3" destOrd="0" parTransId="{A6BB98F4-49AC-49B1-950F-16B72B7146EF}" sibTransId="{5D88F677-D24E-42DD-A698-19395C0C5EC9}"/>
    <dgm:cxn modelId="{3484D90C-EEE5-4093-B459-8EFDB3BB6F8F}" type="presOf" srcId="{37A82723-4698-4D9F-97F6-28EF3EDC7410}" destId="{02AD3D48-77BA-4BD6-9088-9E30A1F7786E}" srcOrd="0" destOrd="5" presId="urn:microsoft.com/office/officeart/2005/8/layout/default"/>
    <dgm:cxn modelId="{D299BC81-B5B3-4A81-849A-29209EC129FC}" srcId="{7A89F119-6801-4663-8B61-E52E9DB18D3A}" destId="{58AA502B-E631-4C61-AEF0-9AE74F1E7D3E}" srcOrd="2" destOrd="0" parTransId="{E8C8B5FF-4960-4FF5-850E-40E2089006FF}" sibTransId="{8E2AE64E-BC23-4B00-8EAB-29DD7DA7A1B3}"/>
    <dgm:cxn modelId="{065A0237-F74D-4375-A427-2839065620D7}" type="presOf" srcId="{155DE30D-043A-4D48-9A2B-6D04D6FF30E4}" destId="{02AD3D48-77BA-4BD6-9088-9E30A1F7786E}" srcOrd="0" destOrd="4" presId="urn:microsoft.com/office/officeart/2005/8/layout/default"/>
    <dgm:cxn modelId="{32F079F5-9E38-4477-9197-80433990E3DE}" srcId="{B44F0182-E385-4FEC-B21C-2B015B9625E7}" destId="{155DE30D-043A-4D48-9A2B-6D04D6FF30E4}" srcOrd="3" destOrd="0" parTransId="{DBC9F72D-4F13-4ACE-B11A-E72AF80B5E0A}" sibTransId="{0B8D0F94-FB45-4CE1-AB67-EDAE41C7CB9F}"/>
    <dgm:cxn modelId="{1EC3AF8D-B5C5-4596-A059-F412DDF8B330}" srcId="{B44F0182-E385-4FEC-B21C-2B015B9625E7}" destId="{37A82723-4698-4D9F-97F6-28EF3EDC7410}" srcOrd="4" destOrd="0" parTransId="{B83175ED-CF5D-4FFA-990A-6C97152B6BC9}" sibTransId="{5CC9F928-559D-4D39-A7B9-41253CC579C5}"/>
    <dgm:cxn modelId="{927D40F3-A8F4-466F-AB78-5D98F084C937}" srcId="{1D6BB20A-DB57-433F-8B2A-C03A8EBDFDC0}" destId="{51BAA483-B569-4D1E-8F5E-59830DE5425F}" srcOrd="1" destOrd="0" parTransId="{1D4EB47B-3ECE-4323-AE12-424A63C10489}" sibTransId="{A8F424E4-1816-48FF-A129-29D518B66FDD}"/>
    <dgm:cxn modelId="{396BD33F-888B-48E4-A819-1D2795C2E13A}" type="presOf" srcId="{AF48C760-DC8A-4B43-B3AA-98C3DDF11072}" destId="{188B6A14-2043-4FE0-9D54-5118D494A453}" srcOrd="0" destOrd="1" presId="urn:microsoft.com/office/officeart/2005/8/layout/default"/>
    <dgm:cxn modelId="{57A87A79-37AF-4262-9D45-4A3E4477AA02}" srcId="{B44F0182-E385-4FEC-B21C-2B015B9625E7}" destId="{340877A4-08C9-494E-BA18-75F4FE366258}" srcOrd="1" destOrd="0" parTransId="{662B0D80-9728-4161-9A1F-BB2256958C40}" sibTransId="{4B99859A-1244-4124-A985-AF4BDB43DD53}"/>
    <dgm:cxn modelId="{4A213657-558D-423A-A529-2AD7EBD1221B}" srcId="{58AA502B-E631-4C61-AEF0-9AE74F1E7D3E}" destId="{B681E808-AD5B-4AF3-B91B-B3483AEC2B0F}" srcOrd="1" destOrd="0" parTransId="{796C9466-097F-4FCA-B138-957029B6BC2F}" sibTransId="{D1535563-CFAB-4B52-A6D9-9DBCC5714AEA}"/>
    <dgm:cxn modelId="{C62C1903-E634-4EBC-AE62-DC5651B9C03E}" type="presOf" srcId="{84C9B414-EB0E-4E0F-BB03-BA7407DD7004}" destId="{E35F3575-0E11-48E8-A3C0-922EB1485ECE}" srcOrd="0" destOrd="1" presId="urn:microsoft.com/office/officeart/2005/8/layout/default"/>
    <dgm:cxn modelId="{F29C3946-F72F-4774-AC53-9F06DFF3D49B}" srcId="{246274C0-D83B-4A11-A05C-484ABCE63183}" destId="{89203641-615F-4F38-9407-F797FD83DE50}" srcOrd="1" destOrd="0" parTransId="{8CC618CB-CB76-4075-8278-C20F1EE54613}" sibTransId="{23FAC5AD-33F6-4E76-ACC4-EDCD9FC9B9DE}"/>
    <dgm:cxn modelId="{D936A3FA-93C3-44DD-9E1E-E4E8B07AD9A0}" srcId="{246274C0-D83B-4A11-A05C-484ABCE63183}" destId="{5332752F-5219-47DB-A6BF-E64BE22F7419}" srcOrd="3" destOrd="0" parTransId="{88086717-074D-4BAE-9020-9A92FB7684CD}" sibTransId="{CE934DD9-AAF4-4205-88CB-17CDAB8AF5C6}"/>
    <dgm:cxn modelId="{7FF0B487-AFDE-4EDC-8104-AFAF8466FC59}" srcId="{1D6BB20A-DB57-433F-8B2A-C03A8EBDFDC0}" destId="{AF48C760-DC8A-4B43-B3AA-98C3DDF11072}" srcOrd="0" destOrd="0" parTransId="{ACF1661B-8638-4CDE-9DB5-6974C0037E34}" sibTransId="{EC3DFEBA-DB20-4E00-9916-E42A63DA4B63}"/>
    <dgm:cxn modelId="{89E2D0F1-8978-4C97-9921-5D84F37B0468}" type="presOf" srcId="{B44F0182-E385-4FEC-B21C-2B015B9625E7}" destId="{02AD3D48-77BA-4BD6-9088-9E30A1F7786E}" srcOrd="0" destOrd="0" presId="urn:microsoft.com/office/officeart/2005/8/layout/default"/>
    <dgm:cxn modelId="{69F360C1-519B-4DA7-9FFA-DFF3E28F6C7B}" type="presOf" srcId="{7A89F119-6801-4663-8B61-E52E9DB18D3A}" destId="{8ED0A72A-3FA7-4D2F-815A-5132A8169B23}" srcOrd="0" destOrd="0" presId="urn:microsoft.com/office/officeart/2005/8/layout/default"/>
    <dgm:cxn modelId="{AE69C9FF-CE53-4EED-B898-ECBD9741A956}" srcId="{7A89F119-6801-4663-8B61-E52E9DB18D3A}" destId="{B44F0182-E385-4FEC-B21C-2B015B9625E7}" srcOrd="0" destOrd="0" parTransId="{A41D5BBE-D2B2-476A-BC77-4D28ECAA49BE}" sibTransId="{AB31CB59-3171-49E4-98F7-2E3961DDC237}"/>
    <dgm:cxn modelId="{4CE26ADC-96A1-48EB-A176-DD0F47444F52}" srcId="{58AA502B-E631-4C61-AEF0-9AE74F1E7D3E}" destId="{ECC2D66C-D1B7-4E1B-9ABE-027917E469DE}" srcOrd="4" destOrd="0" parTransId="{C49260ED-56C3-43C2-85B1-3113F6F7AA85}" sibTransId="{42C9DA0E-83B8-431C-8D72-67AC78DA027B}"/>
    <dgm:cxn modelId="{51E10BFF-3BE6-4401-B403-2A7C5E210447}" type="presOf" srcId="{9DBE105F-2809-46F6-BA4C-8A7DA7B97C2C}" destId="{E35F3575-0E11-48E8-A3C0-922EB1485ECE}" srcOrd="0" destOrd="3" presId="urn:microsoft.com/office/officeart/2005/8/layout/default"/>
    <dgm:cxn modelId="{B45B59D8-E3D8-4AE2-9FBD-BA6BC1C751FC}" type="presParOf" srcId="{8ED0A72A-3FA7-4D2F-815A-5132A8169B23}" destId="{02AD3D48-77BA-4BD6-9088-9E30A1F7786E}" srcOrd="0" destOrd="0" presId="urn:microsoft.com/office/officeart/2005/8/layout/default"/>
    <dgm:cxn modelId="{16737AB9-1AD3-4B4E-A2D6-CFA2E8F391B0}" type="presParOf" srcId="{8ED0A72A-3FA7-4D2F-815A-5132A8169B23}" destId="{BD622226-FEEB-4137-9084-7E2ABAD746FF}" srcOrd="1" destOrd="0" presId="urn:microsoft.com/office/officeart/2005/8/layout/default"/>
    <dgm:cxn modelId="{4736A5F3-4A4B-4920-AD53-2D9FE16D4C0E}" type="presParOf" srcId="{8ED0A72A-3FA7-4D2F-815A-5132A8169B23}" destId="{188B6A14-2043-4FE0-9D54-5118D494A453}" srcOrd="2" destOrd="0" presId="urn:microsoft.com/office/officeart/2005/8/layout/default"/>
    <dgm:cxn modelId="{6F4423AD-A8FF-4716-9785-24152598AF80}" type="presParOf" srcId="{8ED0A72A-3FA7-4D2F-815A-5132A8169B23}" destId="{541697FF-A36D-4B92-9303-6B41CDD2F113}" srcOrd="3" destOrd="0" presId="urn:microsoft.com/office/officeart/2005/8/layout/default"/>
    <dgm:cxn modelId="{AE792D6B-E6B1-4F57-984D-DD5A38697B66}" type="presParOf" srcId="{8ED0A72A-3FA7-4D2F-815A-5132A8169B23}" destId="{9D463A07-E6F2-4483-8759-F388CFA00554}" srcOrd="4" destOrd="0" presId="urn:microsoft.com/office/officeart/2005/8/layout/default"/>
    <dgm:cxn modelId="{C3476905-8C93-4C3D-BC70-3D4160DF001E}" type="presParOf" srcId="{8ED0A72A-3FA7-4D2F-815A-5132A8169B23}" destId="{27766FEA-061D-4D7D-8833-2E004C53A476}" srcOrd="5" destOrd="0" presId="urn:microsoft.com/office/officeart/2005/8/layout/default"/>
    <dgm:cxn modelId="{251DF03E-8E34-4EBF-B190-BE18DDB75235}" type="presParOf" srcId="{8ED0A72A-3FA7-4D2F-815A-5132A8169B23}" destId="{E35F3575-0E11-48E8-A3C0-922EB1485EC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C9C00-B2E3-47F5-B648-B217BC0671A8}">
      <dsp:nvSpPr>
        <dsp:cNvPr id="0" name=""/>
        <dsp:cNvSpPr/>
      </dsp:nvSpPr>
      <dsp:spPr>
        <a:xfrm>
          <a:off x="0" y="980440"/>
          <a:ext cx="4114800" cy="1645920"/>
        </a:xfrm>
        <a:prstGeom prst="leftRightRibb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0F311-C2EB-491B-A410-B2C72479ACCB}">
      <dsp:nvSpPr>
        <dsp:cNvPr id="0" name=""/>
        <dsp:cNvSpPr/>
      </dsp:nvSpPr>
      <dsp:spPr>
        <a:xfrm>
          <a:off x="493776" y="1268475"/>
          <a:ext cx="1357884" cy="806500"/>
        </a:xfrm>
        <a:prstGeom prst="rect">
          <a:avLst/>
        </a:prstGeom>
        <a:noFill/>
        <a:ln w="2642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lvl="0" algn="ctr" defTabSz="844550">
            <a:lnSpc>
              <a:spcPct val="90000"/>
            </a:lnSpc>
            <a:spcBef>
              <a:spcPct val="0"/>
            </a:spcBef>
            <a:spcAft>
              <a:spcPct val="35000"/>
            </a:spcAft>
          </a:pPr>
          <a:r>
            <a:rPr lang="en-US" sz="1900" kern="1200" dirty="0" smtClean="0"/>
            <a:t>Strict</a:t>
          </a:r>
        </a:p>
        <a:p>
          <a:pPr lvl="0" algn="ctr" defTabSz="844550">
            <a:lnSpc>
              <a:spcPct val="90000"/>
            </a:lnSpc>
            <a:spcBef>
              <a:spcPct val="0"/>
            </a:spcBef>
            <a:spcAft>
              <a:spcPct val="35000"/>
            </a:spcAft>
          </a:pPr>
          <a:r>
            <a:rPr lang="en-US" sz="1900" kern="1200" dirty="0" smtClean="0"/>
            <a:t>Consistency</a:t>
          </a:r>
          <a:endParaRPr lang="en-US" sz="1900" kern="1200" dirty="0"/>
        </a:p>
      </dsp:txBody>
      <dsp:txXfrm>
        <a:off x="493776" y="1268475"/>
        <a:ext cx="1357884" cy="806500"/>
      </dsp:txXfrm>
    </dsp:sp>
    <dsp:sp modelId="{846ABE33-0796-4EAB-A774-B00DA46B9885}">
      <dsp:nvSpPr>
        <dsp:cNvPr id="0" name=""/>
        <dsp:cNvSpPr/>
      </dsp:nvSpPr>
      <dsp:spPr>
        <a:xfrm>
          <a:off x="2057400" y="1531823"/>
          <a:ext cx="1604772" cy="806500"/>
        </a:xfrm>
        <a:prstGeom prst="rect">
          <a:avLst/>
        </a:prstGeom>
        <a:noFill/>
        <a:ln w="2642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lvl="0" algn="ctr" defTabSz="844550">
            <a:lnSpc>
              <a:spcPct val="90000"/>
            </a:lnSpc>
            <a:spcBef>
              <a:spcPct val="0"/>
            </a:spcBef>
            <a:spcAft>
              <a:spcPct val="35000"/>
            </a:spcAft>
          </a:pPr>
          <a:r>
            <a:rPr lang="en-US" sz="1900" kern="1200" dirty="0" smtClean="0"/>
            <a:t>Ensured Availability</a:t>
          </a:r>
          <a:endParaRPr lang="en-US" sz="1900" kern="1200" dirty="0"/>
        </a:p>
      </dsp:txBody>
      <dsp:txXfrm>
        <a:off x="2057400" y="1531823"/>
        <a:ext cx="1604772" cy="806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D3D48-77BA-4BD6-9088-9E30A1F7786E}">
      <dsp:nvSpPr>
        <dsp:cNvPr id="0" name=""/>
        <dsp:cNvSpPr/>
      </dsp:nvSpPr>
      <dsp:spPr>
        <a:xfrm>
          <a:off x="920" y="319884"/>
          <a:ext cx="3591408" cy="2154845"/>
        </a:xfrm>
        <a:prstGeom prst="rect">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Sharding</a:t>
          </a:r>
          <a:endParaRPr lang="en-US" sz="2400" kern="1200" dirty="0"/>
        </a:p>
        <a:p>
          <a:pPr marL="171450" lvl="1" indent="-171450" algn="l" defTabSz="844550">
            <a:lnSpc>
              <a:spcPct val="90000"/>
            </a:lnSpc>
            <a:spcBef>
              <a:spcPct val="0"/>
            </a:spcBef>
            <a:spcAft>
              <a:spcPct val="15000"/>
            </a:spcAft>
            <a:buChar char="••"/>
          </a:pPr>
          <a:r>
            <a:rPr lang="en-US" sz="1900" kern="1200" dirty="0" smtClean="0"/>
            <a:t>Range Sharding</a:t>
          </a:r>
          <a:endParaRPr lang="en-US" sz="1900" kern="1200" dirty="0"/>
        </a:p>
        <a:p>
          <a:pPr marL="171450" lvl="1" indent="-171450" algn="l" defTabSz="844550">
            <a:lnSpc>
              <a:spcPct val="90000"/>
            </a:lnSpc>
            <a:spcBef>
              <a:spcPct val="0"/>
            </a:spcBef>
            <a:spcAft>
              <a:spcPct val="15000"/>
            </a:spcAft>
            <a:buChar char="••"/>
          </a:pPr>
          <a:r>
            <a:rPr lang="en-US" sz="1900" kern="1200" dirty="0" smtClean="0"/>
            <a:t>Hash Sharding</a:t>
          </a:r>
          <a:endParaRPr lang="en-US" sz="1900" kern="1200" dirty="0"/>
        </a:p>
        <a:p>
          <a:pPr marL="171450" lvl="1" indent="-171450" algn="l" defTabSz="844550">
            <a:lnSpc>
              <a:spcPct val="90000"/>
            </a:lnSpc>
            <a:spcBef>
              <a:spcPct val="0"/>
            </a:spcBef>
            <a:spcAft>
              <a:spcPct val="15000"/>
            </a:spcAft>
            <a:buChar char="••"/>
          </a:pPr>
          <a:r>
            <a:rPr lang="en-US" sz="1900" kern="1200" dirty="0" smtClean="0"/>
            <a:t>Entity Group Sharding</a:t>
          </a:r>
          <a:endParaRPr lang="en-US" sz="1900" kern="1200" dirty="0"/>
        </a:p>
        <a:p>
          <a:pPr marL="171450" lvl="1" indent="-171450" algn="l" defTabSz="844550">
            <a:lnSpc>
              <a:spcPct val="90000"/>
            </a:lnSpc>
            <a:spcBef>
              <a:spcPct val="0"/>
            </a:spcBef>
            <a:spcAft>
              <a:spcPct val="15000"/>
            </a:spcAft>
            <a:buChar char="••"/>
          </a:pPr>
          <a:r>
            <a:rPr lang="en-US" sz="1900" kern="1200" dirty="0" smtClean="0"/>
            <a:t>Consistent Hash</a:t>
          </a:r>
          <a:endParaRPr lang="en-US" sz="1900" kern="1200" dirty="0"/>
        </a:p>
        <a:p>
          <a:pPr marL="171450" lvl="1" indent="-171450" algn="l" defTabSz="844550">
            <a:lnSpc>
              <a:spcPct val="90000"/>
            </a:lnSpc>
            <a:spcBef>
              <a:spcPct val="0"/>
            </a:spcBef>
            <a:spcAft>
              <a:spcPct val="15000"/>
            </a:spcAft>
            <a:buChar char="••"/>
          </a:pPr>
          <a:r>
            <a:rPr lang="en-US" sz="1900" kern="1200" dirty="0" smtClean="0"/>
            <a:t>Shared Disk</a:t>
          </a:r>
          <a:endParaRPr lang="en-US" sz="1900" kern="1200" dirty="0"/>
        </a:p>
      </dsp:txBody>
      <dsp:txXfrm>
        <a:off x="920" y="319884"/>
        <a:ext cx="3591408" cy="2154845"/>
      </dsp:txXfrm>
    </dsp:sp>
    <dsp:sp modelId="{188B6A14-2043-4FE0-9D54-5118D494A453}">
      <dsp:nvSpPr>
        <dsp:cNvPr id="0" name=""/>
        <dsp:cNvSpPr/>
      </dsp:nvSpPr>
      <dsp:spPr>
        <a:xfrm>
          <a:off x="3951470" y="319884"/>
          <a:ext cx="3591408" cy="2154845"/>
        </a:xfrm>
        <a:prstGeom prst="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Replication</a:t>
          </a:r>
          <a:endParaRPr lang="en-US" sz="2400" kern="1200" dirty="0"/>
        </a:p>
        <a:p>
          <a:pPr marL="171450" lvl="1" indent="-171450" algn="l" defTabSz="844550">
            <a:lnSpc>
              <a:spcPct val="90000"/>
            </a:lnSpc>
            <a:spcBef>
              <a:spcPct val="0"/>
            </a:spcBef>
            <a:spcAft>
              <a:spcPct val="15000"/>
            </a:spcAft>
            <a:buChar char="••"/>
          </a:pPr>
          <a:r>
            <a:rPr lang="en-US" sz="1900" kern="1200" dirty="0" smtClean="0"/>
            <a:t>Consensus Protocol</a:t>
          </a:r>
          <a:endParaRPr lang="en-US" sz="1900" kern="1200" dirty="0"/>
        </a:p>
        <a:p>
          <a:pPr marL="171450" lvl="1" indent="-171450" algn="l" defTabSz="844550">
            <a:lnSpc>
              <a:spcPct val="90000"/>
            </a:lnSpc>
            <a:spcBef>
              <a:spcPct val="0"/>
            </a:spcBef>
            <a:spcAft>
              <a:spcPct val="15000"/>
            </a:spcAft>
            <a:buChar char="••"/>
          </a:pPr>
          <a:r>
            <a:rPr lang="en-US" sz="1900" kern="1200" dirty="0" smtClean="0"/>
            <a:t>Synchronous</a:t>
          </a:r>
          <a:endParaRPr lang="en-US" sz="1900" kern="1200" dirty="0"/>
        </a:p>
        <a:p>
          <a:pPr marL="171450" lvl="1" indent="-171450" algn="l" defTabSz="844550">
            <a:lnSpc>
              <a:spcPct val="90000"/>
            </a:lnSpc>
            <a:spcBef>
              <a:spcPct val="0"/>
            </a:spcBef>
            <a:spcAft>
              <a:spcPct val="15000"/>
            </a:spcAft>
            <a:buChar char="••"/>
          </a:pPr>
          <a:r>
            <a:rPr lang="en-US" sz="1900" kern="1200" dirty="0" smtClean="0"/>
            <a:t>Asynchronous</a:t>
          </a:r>
          <a:endParaRPr lang="en-US" sz="1900" kern="1200" dirty="0"/>
        </a:p>
        <a:p>
          <a:pPr marL="171450" lvl="1" indent="-171450" algn="l" defTabSz="844550">
            <a:lnSpc>
              <a:spcPct val="90000"/>
            </a:lnSpc>
            <a:spcBef>
              <a:spcPct val="0"/>
            </a:spcBef>
            <a:spcAft>
              <a:spcPct val="15000"/>
            </a:spcAft>
            <a:buChar char="••"/>
          </a:pPr>
          <a:r>
            <a:rPr lang="en-US" sz="1900" kern="1200" dirty="0" smtClean="0"/>
            <a:t>Primary Copy</a:t>
          </a:r>
          <a:endParaRPr lang="en-US" sz="1900" kern="1200" dirty="0"/>
        </a:p>
        <a:p>
          <a:pPr marL="171450" lvl="1" indent="-171450" algn="l" defTabSz="844550">
            <a:lnSpc>
              <a:spcPct val="90000"/>
            </a:lnSpc>
            <a:spcBef>
              <a:spcPct val="0"/>
            </a:spcBef>
            <a:spcAft>
              <a:spcPct val="15000"/>
            </a:spcAft>
            <a:buChar char="••"/>
          </a:pPr>
          <a:r>
            <a:rPr lang="en-US" sz="1900" kern="1200" dirty="0" smtClean="0"/>
            <a:t>Update Anywhere</a:t>
          </a:r>
          <a:endParaRPr lang="en-US" sz="1900" kern="1200" dirty="0"/>
        </a:p>
      </dsp:txBody>
      <dsp:txXfrm>
        <a:off x="3951470" y="319884"/>
        <a:ext cx="3591408" cy="2154845"/>
      </dsp:txXfrm>
    </dsp:sp>
    <dsp:sp modelId="{9D463A07-E6F2-4483-8759-F388CFA00554}">
      <dsp:nvSpPr>
        <dsp:cNvPr id="0" name=""/>
        <dsp:cNvSpPr/>
      </dsp:nvSpPr>
      <dsp:spPr>
        <a:xfrm>
          <a:off x="920" y="2833870"/>
          <a:ext cx="3591408" cy="2154845"/>
        </a:xfrm>
        <a:prstGeom prst="rect">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Storage Management</a:t>
          </a:r>
          <a:endParaRPr lang="en-US" sz="2400" kern="1200" dirty="0"/>
        </a:p>
        <a:p>
          <a:pPr marL="171450" lvl="1" indent="-171450" algn="l" defTabSz="844550">
            <a:lnSpc>
              <a:spcPct val="90000"/>
            </a:lnSpc>
            <a:spcBef>
              <a:spcPct val="0"/>
            </a:spcBef>
            <a:spcAft>
              <a:spcPct val="15000"/>
            </a:spcAft>
            <a:buChar char="••"/>
          </a:pPr>
          <a:r>
            <a:rPr lang="en-US" sz="1900" kern="1200" dirty="0" smtClean="0"/>
            <a:t>Logging</a:t>
          </a:r>
          <a:endParaRPr lang="en-US" sz="1900" kern="1200" dirty="0"/>
        </a:p>
        <a:p>
          <a:pPr marL="171450" lvl="1" indent="-171450" algn="l" defTabSz="844550">
            <a:lnSpc>
              <a:spcPct val="90000"/>
            </a:lnSpc>
            <a:spcBef>
              <a:spcPct val="0"/>
            </a:spcBef>
            <a:spcAft>
              <a:spcPct val="15000"/>
            </a:spcAft>
            <a:buChar char="••"/>
          </a:pPr>
          <a:r>
            <a:rPr lang="en-US" sz="1900" kern="1200" dirty="0" smtClean="0"/>
            <a:t>Updates in Place</a:t>
          </a:r>
          <a:endParaRPr lang="en-US" sz="1900" kern="1200" dirty="0"/>
        </a:p>
        <a:p>
          <a:pPr marL="171450" lvl="1" indent="-171450" algn="l" defTabSz="844550">
            <a:lnSpc>
              <a:spcPct val="90000"/>
            </a:lnSpc>
            <a:spcBef>
              <a:spcPct val="0"/>
            </a:spcBef>
            <a:spcAft>
              <a:spcPct val="15000"/>
            </a:spcAft>
            <a:buChar char="••"/>
          </a:pPr>
          <a:r>
            <a:rPr lang="en-US" sz="1900" kern="1200" dirty="0" smtClean="0"/>
            <a:t>Caching</a:t>
          </a:r>
          <a:endParaRPr lang="en-US" sz="1900" kern="1200" dirty="0"/>
        </a:p>
        <a:p>
          <a:pPr marL="171450" lvl="1" indent="-171450" algn="l" defTabSz="844550">
            <a:lnSpc>
              <a:spcPct val="90000"/>
            </a:lnSpc>
            <a:spcBef>
              <a:spcPct val="0"/>
            </a:spcBef>
            <a:spcAft>
              <a:spcPct val="15000"/>
            </a:spcAft>
            <a:buChar char="••"/>
          </a:pPr>
          <a:r>
            <a:rPr lang="en-US" sz="1900" kern="1200" dirty="0" smtClean="0"/>
            <a:t>In Memory Storage</a:t>
          </a:r>
          <a:endParaRPr lang="en-US" sz="1900" kern="1200" dirty="0"/>
        </a:p>
        <a:p>
          <a:pPr marL="171450" lvl="1" indent="-171450" algn="l" defTabSz="844550">
            <a:lnSpc>
              <a:spcPct val="90000"/>
            </a:lnSpc>
            <a:spcBef>
              <a:spcPct val="0"/>
            </a:spcBef>
            <a:spcAft>
              <a:spcPct val="15000"/>
            </a:spcAft>
            <a:buChar char="••"/>
          </a:pPr>
          <a:r>
            <a:rPr lang="en-US" sz="1900" kern="1200" dirty="0" smtClean="0"/>
            <a:t>Append Only Storage</a:t>
          </a:r>
          <a:endParaRPr lang="en-US" sz="1900" kern="1200" dirty="0"/>
        </a:p>
      </dsp:txBody>
      <dsp:txXfrm>
        <a:off x="920" y="2833870"/>
        <a:ext cx="3591408" cy="2154845"/>
      </dsp:txXfrm>
    </dsp:sp>
    <dsp:sp modelId="{E35F3575-0E11-48E8-A3C0-922EB1485ECE}">
      <dsp:nvSpPr>
        <dsp:cNvPr id="0" name=""/>
        <dsp:cNvSpPr/>
      </dsp:nvSpPr>
      <dsp:spPr>
        <a:xfrm>
          <a:off x="3951470" y="2833870"/>
          <a:ext cx="3591408" cy="2154845"/>
        </a:xfrm>
        <a:prstGeom prst="rect">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Query Processing</a:t>
          </a:r>
          <a:endParaRPr lang="en-US" sz="2400" kern="1200" dirty="0"/>
        </a:p>
        <a:p>
          <a:pPr marL="171450" lvl="1" indent="-171450" algn="l" defTabSz="844550">
            <a:lnSpc>
              <a:spcPct val="90000"/>
            </a:lnSpc>
            <a:spcBef>
              <a:spcPct val="0"/>
            </a:spcBef>
            <a:spcAft>
              <a:spcPct val="15000"/>
            </a:spcAft>
            <a:buChar char="••"/>
          </a:pPr>
          <a:r>
            <a:rPr lang="en-US" sz="1900" kern="1200" dirty="0" smtClean="0"/>
            <a:t>Global Secondary Indexing</a:t>
          </a:r>
          <a:endParaRPr lang="en-US" sz="1900" kern="1200" dirty="0"/>
        </a:p>
        <a:p>
          <a:pPr marL="171450" lvl="1" indent="-171450" algn="l" defTabSz="844550">
            <a:lnSpc>
              <a:spcPct val="90000"/>
            </a:lnSpc>
            <a:spcBef>
              <a:spcPct val="0"/>
            </a:spcBef>
            <a:spcAft>
              <a:spcPct val="15000"/>
            </a:spcAft>
            <a:buChar char="••"/>
          </a:pPr>
          <a:r>
            <a:rPr lang="en-US" sz="1900" kern="1200" dirty="0" smtClean="0"/>
            <a:t>Local Secondary Indexing</a:t>
          </a:r>
          <a:endParaRPr lang="en-US" sz="1900" kern="1200" dirty="0"/>
        </a:p>
        <a:p>
          <a:pPr marL="171450" lvl="1" indent="-171450" algn="l" defTabSz="844550">
            <a:lnSpc>
              <a:spcPct val="90000"/>
            </a:lnSpc>
            <a:spcBef>
              <a:spcPct val="0"/>
            </a:spcBef>
            <a:spcAft>
              <a:spcPct val="15000"/>
            </a:spcAft>
            <a:buChar char="••"/>
          </a:pPr>
          <a:r>
            <a:rPr lang="en-US" sz="1900" kern="1200" dirty="0" smtClean="0"/>
            <a:t>Query Planning</a:t>
          </a:r>
          <a:endParaRPr lang="en-US" sz="1900" kern="1200" dirty="0"/>
        </a:p>
        <a:p>
          <a:pPr marL="171450" lvl="1" indent="-171450" algn="l" defTabSz="844550">
            <a:lnSpc>
              <a:spcPct val="90000"/>
            </a:lnSpc>
            <a:spcBef>
              <a:spcPct val="0"/>
            </a:spcBef>
            <a:spcAft>
              <a:spcPct val="15000"/>
            </a:spcAft>
            <a:buChar char="••"/>
          </a:pPr>
          <a:r>
            <a:rPr lang="en-US" sz="1900" kern="1200" dirty="0" smtClean="0"/>
            <a:t>Materialized Views</a:t>
          </a:r>
          <a:endParaRPr lang="en-US" sz="1900" kern="1200" dirty="0"/>
        </a:p>
      </dsp:txBody>
      <dsp:txXfrm>
        <a:off x="3951470" y="2833870"/>
        <a:ext cx="3591408" cy="2154845"/>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8616AF3D-3E41-CA46-A12A-5D80B2D3F0D2}" type="datetimeFigureOut">
              <a:rPr lang="en-US" smtClean="0"/>
              <a:t>3/28/18</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212254C1-5AC4-564B-A262-6373E9A76AC8}" type="slidenum">
              <a:rPr lang="en-US" smtClean="0"/>
              <a:t>‹#›</a:t>
            </a:fld>
            <a:endParaRPr lang="en-US" dirty="0"/>
          </a:p>
        </p:txBody>
      </p:sp>
    </p:spTree>
    <p:extLst>
      <p:ext uri="{BB962C8B-B14F-4D97-AF65-F5344CB8AC3E}">
        <p14:creationId xmlns:p14="http://schemas.microsoft.com/office/powerpoint/2010/main" val="25849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3/28/18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2CE16CCA-307A-475B-889E-2E5773D4AF90}" type="slidenum">
              <a:rPr lang="en-US" altLang="en-US" smtClean="0"/>
              <a:pPr>
                <a:spcBef>
                  <a:spcPct val="0"/>
                </a:spcBef>
              </a:pPr>
              <a:t>4</a:t>
            </a:fld>
            <a:endParaRPr lang="en-US" altLang="en-US" dirty="0" smtClean="0"/>
          </a:p>
        </p:txBody>
      </p:sp>
      <p:sp>
        <p:nvSpPr>
          <p:cNvPr id="30723"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0724"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CB3335D9-A231-47AA-87A9-0E96705FCF4F}" type="slidenum">
              <a:rPr lang="en-US" altLang="en-US" smtClean="0"/>
              <a:pPr>
                <a:spcBef>
                  <a:spcPct val="0"/>
                </a:spcBef>
              </a:pPr>
              <a:t>51</a:t>
            </a:fld>
            <a:endParaRPr lang="en-US" altLang="en-US" dirty="0" smtClean="0"/>
          </a:p>
        </p:txBody>
      </p:sp>
      <p:sp>
        <p:nvSpPr>
          <p:cNvPr id="50179"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50180"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Compared to the relational model, this is relatively primitive.</a:t>
            </a:r>
          </a:p>
          <a:p>
            <a:pPr eaLnBrk="1" hangingPunct="1"/>
            <a:endParaRPr lang="en-US" altLang="en-US" dirty="0" smtClean="0">
              <a:latin typeface="Comic Sans MS" pitchFamily="66" charset="0"/>
            </a:endParaRPr>
          </a:p>
          <a:p>
            <a:pPr eaLnBrk="1" hangingPunct="1"/>
            <a:r>
              <a:rPr lang="en-US" altLang="en-US" dirty="0" smtClean="0">
                <a:latin typeface="Comic Sans MS" pitchFamily="66" charset="0"/>
              </a:rPr>
              <a:t>No notion of normalization or dependency.</a:t>
            </a:r>
          </a:p>
          <a:p>
            <a:pPr eaLnBrk="1" hangingPunct="1"/>
            <a:endParaRPr lang="en-US" altLang="en-US" dirty="0" smtClean="0">
              <a:latin typeface="Comic Sans MS" pitchFamily="66" charset="0"/>
            </a:endParaRPr>
          </a:p>
          <a:p>
            <a:pPr eaLnBrk="1" hangingPunct="1"/>
            <a:r>
              <a:rPr lang="en-US" altLang="en-US" dirty="0" smtClean="0">
                <a:latin typeface="Comic Sans MS" pitchFamily="66" charset="0"/>
              </a:rPr>
              <a:t>No query model, per se.</a:t>
            </a:r>
          </a:p>
          <a:p>
            <a:pPr eaLnBrk="1" hangingPunct="1"/>
            <a:endParaRPr lang="en-US" altLang="en-US" dirty="0" smtClean="0">
              <a:latin typeface="Comic Sans MS" pitchFamily="66" charset="0"/>
            </a:endParaRPr>
          </a:p>
          <a:p>
            <a:pPr eaLnBrk="1" hangingPunct="1"/>
            <a:r>
              <a:rPr lang="en-US" altLang="en-US" dirty="0" smtClean="0">
                <a:latin typeface="Comic Sans MS" pitchFamily="66" charset="0"/>
              </a:rPr>
              <a:t>Operations are very primitive, and put the burden on the software for sophisticated processing.</a:t>
            </a:r>
          </a:p>
          <a:p>
            <a:pPr eaLnBrk="1" hangingPunct="1"/>
            <a:endParaRPr lang="en-US" altLang="en-US" dirty="0" smtClean="0">
              <a:latin typeface="Comic Sans MS" pitchFamily="6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80</a:t>
            </a:fld>
            <a:endParaRPr lang="en-US" dirty="0"/>
          </a:p>
        </p:txBody>
      </p:sp>
    </p:spTree>
    <p:extLst>
      <p:ext uri="{BB962C8B-B14F-4D97-AF65-F5344CB8AC3E}">
        <p14:creationId xmlns:p14="http://schemas.microsoft.com/office/powerpoint/2010/main" val="53665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83</a:t>
            </a:fld>
            <a:endParaRPr lang="en-US" dirty="0"/>
          </a:p>
        </p:txBody>
      </p:sp>
    </p:spTree>
    <p:extLst>
      <p:ext uri="{BB962C8B-B14F-4D97-AF65-F5344CB8AC3E}">
        <p14:creationId xmlns:p14="http://schemas.microsoft.com/office/powerpoint/2010/main" val="310860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91</a:t>
            </a:fld>
            <a:endParaRPr lang="en-US" dirty="0"/>
          </a:p>
        </p:txBody>
      </p:sp>
    </p:spTree>
    <p:extLst>
      <p:ext uri="{BB962C8B-B14F-4D97-AF65-F5344CB8AC3E}">
        <p14:creationId xmlns:p14="http://schemas.microsoft.com/office/powerpoint/2010/main" val="227725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7B1C71C8-0C15-4504-9065-082B63B059CE}" type="slidenum">
              <a:rPr lang="en-US" altLang="en-US" smtClean="0"/>
              <a:pPr>
                <a:spcBef>
                  <a:spcPct val="0"/>
                </a:spcBef>
              </a:pPr>
              <a:t>5</a:t>
            </a:fld>
            <a:endParaRPr lang="en-US" altLang="en-US" dirty="0" smtClean="0"/>
          </a:p>
        </p:txBody>
      </p:sp>
      <p:sp>
        <p:nvSpPr>
          <p:cNvPr id="31747"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1748"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Codd actually doesn’t say “relational algebra,” but rather focuses on tuple calculus when he talks about DB operations.</a:t>
            </a:r>
          </a:p>
          <a:p>
            <a:pPr eaLnBrk="1" hangingPunct="1"/>
            <a:endParaRPr lang="en-US" altLang="en-US" dirty="0" smtClean="0">
              <a:latin typeface="Comic Sans MS" pitchFamily="66" charset="0"/>
            </a:endParaRPr>
          </a:p>
          <a:p>
            <a:pPr eaLnBrk="1" hangingPunct="1"/>
            <a:r>
              <a:rPr lang="en-US" altLang="en-US" dirty="0" smtClean="0">
                <a:latin typeface="Comic Sans MS" pitchFamily="66" charset="0"/>
              </a:rPr>
              <a:t>Does not discuss normal forms beyond 1NF.</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F07F5389-D3BA-4433-8E60-29CD68D30CE8}" type="slidenum">
              <a:rPr lang="en-US" altLang="en-US" smtClean="0"/>
              <a:pPr>
                <a:spcBef>
                  <a:spcPct val="0"/>
                </a:spcBef>
              </a:pPr>
              <a:t>6</a:t>
            </a:fld>
            <a:endParaRPr lang="en-US" altLang="en-US" dirty="0" smtClean="0"/>
          </a:p>
        </p:txBody>
      </p:sp>
      <p:sp>
        <p:nvSpPr>
          <p:cNvPr id="32771"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2772"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Codd actually doesn’t say “relational algebra,” but rather focuses on tuple calculus when he talks about DB operations.</a:t>
            </a:r>
          </a:p>
          <a:p>
            <a:pPr eaLnBrk="1" hangingPunct="1"/>
            <a:endParaRPr lang="en-US" altLang="en-US" dirty="0" smtClean="0">
              <a:latin typeface="Comic Sans MS" pitchFamily="66" charset="0"/>
            </a:endParaRPr>
          </a:p>
          <a:p>
            <a:pPr eaLnBrk="1" hangingPunct="1"/>
            <a:r>
              <a:rPr lang="en-US" altLang="en-US" dirty="0" smtClean="0">
                <a:latin typeface="Comic Sans MS" pitchFamily="66" charset="0"/>
              </a:rPr>
              <a:t>Does not discuss normal forms beyond 1NF.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424792C4-2D04-4589-997B-67CB1FAF365C}" type="slidenum">
              <a:rPr lang="en-US" altLang="en-US" smtClean="0"/>
              <a:pPr>
                <a:spcBef>
                  <a:spcPct val="0"/>
                </a:spcBef>
              </a:pPr>
              <a:t>7</a:t>
            </a:fld>
            <a:endParaRPr lang="en-US" altLang="en-US" dirty="0" smtClean="0"/>
          </a:p>
        </p:txBody>
      </p:sp>
      <p:sp>
        <p:nvSpPr>
          <p:cNvPr id="33795"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3796"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2BA0A056-4E7C-4A58-87EB-8886BDC14BA7}" type="slidenum">
              <a:rPr lang="en-US" altLang="en-US" smtClean="0"/>
              <a:pPr>
                <a:spcBef>
                  <a:spcPct val="0"/>
                </a:spcBef>
              </a:pPr>
              <a:t>8</a:t>
            </a:fld>
            <a:endParaRPr lang="en-US" altLang="en-US" dirty="0" smtClean="0"/>
          </a:p>
        </p:txBody>
      </p:sp>
      <p:sp>
        <p:nvSpPr>
          <p:cNvPr id="34819"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4820"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512CB51F-5C86-4F98-BC04-8E9236BE8E94}" type="slidenum">
              <a:rPr lang="en-US" altLang="en-US" smtClean="0"/>
              <a:pPr>
                <a:spcBef>
                  <a:spcPct val="0"/>
                </a:spcBef>
              </a:pPr>
              <a:t>11</a:t>
            </a:fld>
            <a:endParaRPr lang="en-US" altLang="en-US" dirty="0" smtClean="0"/>
          </a:p>
        </p:txBody>
      </p:sp>
      <p:sp>
        <p:nvSpPr>
          <p:cNvPr id="36867"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36868"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1166813" y="692150"/>
            <a:ext cx="4618037"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95008" y="4387136"/>
            <a:ext cx="5560059" cy="4156234"/>
          </a:xfrm>
          <a:prstGeom prst="rect">
            <a:avLst/>
          </a:prstGeom>
        </p:spPr>
        <p:txBody>
          <a:bodyPr lIns="92476" tIns="92476" rIns="92476" bIns="92476" anchor="t" anchorCtr="0">
            <a:noAutofit/>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0ADA4CBE-90B1-4487-AD44-69587975108C}" type="slidenum">
              <a:rPr lang="en-US" altLang="en-US" smtClean="0"/>
              <a:pPr>
                <a:spcBef>
                  <a:spcPct val="0"/>
                </a:spcBef>
              </a:pPr>
              <a:t>49</a:t>
            </a:fld>
            <a:endParaRPr lang="en-US" altLang="en-US" dirty="0" smtClean="0"/>
          </a:p>
        </p:txBody>
      </p:sp>
      <p:sp>
        <p:nvSpPr>
          <p:cNvPr id="48131"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48132"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"Microarrays allow us to see if a particular gene is on or off in a particular tissue.  The colors on this picture correspond to whether or not the gene is expressed.  So each row is a gene, and each column is a particular experiment, for example a particular type of tissue.  If you see a red spot for some gene for breast tumors, that means this gene is expressed in breast cancer.  But that same gene is not expressed in the brain, for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omic Sans MS" pitchFamily="66" charset="0"/>
                <a:ea typeface="MS PGothic" pitchFamily="34" charset="-128"/>
              </a:defRPr>
            </a:lvl1pPr>
            <a:lvl2pPr marL="751494" indent="-289036" eaLnBrk="0" hangingPunct="0">
              <a:spcBef>
                <a:spcPct val="30000"/>
              </a:spcBef>
              <a:defRPr sz="1200">
                <a:solidFill>
                  <a:schemeClr val="tx1"/>
                </a:solidFill>
                <a:latin typeface="Comic Sans MS" pitchFamily="66" charset="0"/>
                <a:ea typeface="MS PGothic" pitchFamily="34" charset="-128"/>
              </a:defRPr>
            </a:lvl2pPr>
            <a:lvl3pPr marL="1156145" indent="-231229" eaLnBrk="0" hangingPunct="0">
              <a:spcBef>
                <a:spcPct val="30000"/>
              </a:spcBef>
              <a:defRPr sz="1200">
                <a:solidFill>
                  <a:schemeClr val="tx1"/>
                </a:solidFill>
                <a:latin typeface="Comic Sans MS" pitchFamily="66" charset="0"/>
                <a:ea typeface="MS PGothic" pitchFamily="34" charset="-128"/>
              </a:defRPr>
            </a:lvl3pPr>
            <a:lvl4pPr marL="1618602" indent="-231229" eaLnBrk="0" hangingPunct="0">
              <a:spcBef>
                <a:spcPct val="30000"/>
              </a:spcBef>
              <a:defRPr sz="1200">
                <a:solidFill>
                  <a:schemeClr val="tx1"/>
                </a:solidFill>
                <a:latin typeface="Comic Sans MS" pitchFamily="66" charset="0"/>
                <a:ea typeface="MS PGothic" pitchFamily="34" charset="-128"/>
              </a:defRPr>
            </a:lvl4pPr>
            <a:lvl5pPr marL="2081060" indent="-231229" eaLnBrk="0" hangingPunct="0">
              <a:spcBef>
                <a:spcPct val="30000"/>
              </a:spcBef>
              <a:defRPr sz="1200">
                <a:solidFill>
                  <a:schemeClr val="tx1"/>
                </a:solidFill>
                <a:latin typeface="Comic Sans MS" pitchFamily="66" charset="0"/>
                <a:ea typeface="MS PGothic" pitchFamily="34" charset="-128"/>
              </a:defRPr>
            </a:lvl5pPr>
            <a:lvl6pPr marL="2543518" indent="-231229" eaLnBrk="0" fontAlgn="base" hangingPunct="0">
              <a:spcBef>
                <a:spcPct val="30000"/>
              </a:spcBef>
              <a:spcAft>
                <a:spcPct val="0"/>
              </a:spcAft>
              <a:defRPr sz="1200">
                <a:solidFill>
                  <a:schemeClr val="tx1"/>
                </a:solidFill>
                <a:latin typeface="Comic Sans MS" pitchFamily="66" charset="0"/>
                <a:ea typeface="MS PGothic" pitchFamily="34" charset="-128"/>
              </a:defRPr>
            </a:lvl6pPr>
            <a:lvl7pPr marL="3005976" indent="-231229" eaLnBrk="0" fontAlgn="base" hangingPunct="0">
              <a:spcBef>
                <a:spcPct val="30000"/>
              </a:spcBef>
              <a:spcAft>
                <a:spcPct val="0"/>
              </a:spcAft>
              <a:defRPr sz="1200">
                <a:solidFill>
                  <a:schemeClr val="tx1"/>
                </a:solidFill>
                <a:latin typeface="Comic Sans MS" pitchFamily="66" charset="0"/>
                <a:ea typeface="MS PGothic" pitchFamily="34" charset="-128"/>
              </a:defRPr>
            </a:lvl7pPr>
            <a:lvl8pPr marL="3468434" indent="-231229" eaLnBrk="0" fontAlgn="base" hangingPunct="0">
              <a:spcBef>
                <a:spcPct val="30000"/>
              </a:spcBef>
              <a:spcAft>
                <a:spcPct val="0"/>
              </a:spcAft>
              <a:defRPr sz="1200">
                <a:solidFill>
                  <a:schemeClr val="tx1"/>
                </a:solidFill>
                <a:latin typeface="Comic Sans MS" pitchFamily="66" charset="0"/>
                <a:ea typeface="MS PGothic" pitchFamily="34" charset="-128"/>
              </a:defRPr>
            </a:lvl8pPr>
            <a:lvl9pPr marL="3930891" indent="-231229" eaLnBrk="0" fontAlgn="base" hangingPunct="0">
              <a:spcBef>
                <a:spcPct val="30000"/>
              </a:spcBef>
              <a:spcAft>
                <a:spcPct val="0"/>
              </a:spcAft>
              <a:defRPr sz="1200">
                <a:solidFill>
                  <a:schemeClr val="tx1"/>
                </a:solidFill>
                <a:latin typeface="Comic Sans MS" pitchFamily="66" charset="0"/>
                <a:ea typeface="MS PGothic" pitchFamily="34" charset="-128"/>
              </a:defRPr>
            </a:lvl9pPr>
          </a:lstStyle>
          <a:p>
            <a:pPr>
              <a:spcBef>
                <a:spcPct val="0"/>
              </a:spcBef>
            </a:pPr>
            <a:fld id="{A94AF8B7-6268-4292-A0B6-AC1FA44C6FB0}" type="slidenum">
              <a:rPr lang="en-US" altLang="en-US" smtClean="0"/>
              <a:pPr>
                <a:spcBef>
                  <a:spcPct val="0"/>
                </a:spcBef>
              </a:pPr>
              <a:t>50</a:t>
            </a:fld>
            <a:endParaRPr lang="en-US" altLang="en-US" dirty="0" smtClean="0"/>
          </a:p>
        </p:txBody>
      </p:sp>
      <p:sp>
        <p:nvSpPr>
          <p:cNvPr id="49155" name="Rectangle 2"/>
          <p:cNvSpPr>
            <a:spLocks noGrp="1" noRot="1" noChangeAspect="1" noChangeArrowheads="1" noTextEdit="1"/>
          </p:cNvSpPr>
          <p:nvPr>
            <p:ph type="sldImg"/>
          </p:nvPr>
        </p:nvSpPr>
        <p:spPr>
          <a:xfrm>
            <a:off x="1168400" y="693738"/>
            <a:ext cx="4614863" cy="3460750"/>
          </a:xfrm>
          <a:solidFill>
            <a:srgbClr val="FFFFFF"/>
          </a:solidFill>
          <a:ln/>
        </p:spPr>
      </p:sp>
      <p:sp>
        <p:nvSpPr>
          <p:cNvPr id="49156" name="Rectangle 3"/>
          <p:cNvSpPr>
            <a:spLocks noGrp="1" noChangeArrowheads="1"/>
          </p:cNvSpPr>
          <p:nvPr>
            <p:ph type="body" idx="1"/>
          </p:nvPr>
        </p:nvSpPr>
        <p:spPr>
          <a:xfrm>
            <a:off x="929894" y="4387136"/>
            <a:ext cx="5091896" cy="4154631"/>
          </a:xfrm>
          <a:solidFill>
            <a:srgbClr val="FFFFFF"/>
          </a:solidFill>
          <a:ln>
            <a:solidFill>
              <a:srgbClr val="000000"/>
            </a:solidFill>
          </a:ln>
        </p:spPr>
        <p:txBody>
          <a:bodyPr lIns="87488" tIns="43744" rIns="87488" bIns="43744"/>
          <a:lstStyle/>
          <a:p>
            <a:pPr eaLnBrk="1" hangingPunct="1"/>
            <a:r>
              <a:rPr lang="en-US" altLang="en-US" dirty="0" smtClean="0">
                <a:latin typeface="Comic Sans MS" pitchFamily="66" charset="0"/>
              </a:rPr>
              <a:t>These are all in the same table.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79544C-8BD3-9B43-AE0D-EA069A11451E}" type="datetime1">
              <a:rPr lang="en-US" smtClean="0"/>
              <a:t>3/28/18</a:t>
            </a:fld>
            <a:endParaRPr lang="en-US" dirty="0"/>
          </a:p>
        </p:txBody>
      </p:sp>
      <p:sp>
        <p:nvSpPr>
          <p:cNvPr id="5" name="Footer Placeholder 4"/>
          <p:cNvSpPr>
            <a:spLocks noGrp="1"/>
          </p:cNvSpPr>
          <p:nvPr>
            <p:ph type="ftr" sz="quarter" idx="11"/>
          </p:nvPr>
        </p:nvSpPr>
        <p:spPr/>
        <p:txBody>
          <a:bodyPr/>
          <a:lstStyle/>
          <a:p>
            <a:r>
              <a:rPr lang="en-US" dirty="0" smtClean="0"/>
              <a:t>CS595 Module 11</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46192-E6CF-BB49-BD53-510A1531497E}" type="datetime1">
              <a:rPr lang="en-US" smtClean="0"/>
              <a:t>3/28/18</a:t>
            </a:fld>
            <a:endParaRPr lang="en-US" dirty="0"/>
          </a:p>
        </p:txBody>
      </p:sp>
      <p:sp>
        <p:nvSpPr>
          <p:cNvPr id="6" name="Footer Placeholder 5"/>
          <p:cNvSpPr>
            <a:spLocks noGrp="1"/>
          </p:cNvSpPr>
          <p:nvPr>
            <p:ph type="ftr" sz="quarter" idx="11"/>
          </p:nvPr>
        </p:nvSpPr>
        <p:spPr/>
        <p:txBody>
          <a:bodyPr/>
          <a:lstStyle/>
          <a:p>
            <a:r>
              <a:rPr lang="en-US" dirty="0" smtClean="0"/>
              <a:t>CS595 Module 11</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532D0-6724-C445-9C81-2C6A6165BADF}" type="datetime1">
              <a:rPr lang="en-US" smtClean="0"/>
              <a:t>3/28/18</a:t>
            </a:fld>
            <a:endParaRPr lang="en-US" dirty="0"/>
          </a:p>
        </p:txBody>
      </p:sp>
      <p:sp>
        <p:nvSpPr>
          <p:cNvPr id="5" name="Footer Placeholder 4"/>
          <p:cNvSpPr>
            <a:spLocks noGrp="1"/>
          </p:cNvSpPr>
          <p:nvPr>
            <p:ph type="ftr" sz="quarter" idx="11"/>
          </p:nvPr>
        </p:nvSpPr>
        <p:spPr/>
        <p:txBody>
          <a:bodyPr/>
          <a:lstStyle/>
          <a:p>
            <a:r>
              <a:rPr lang="en-US" dirty="0" smtClean="0"/>
              <a:t>CS595 Module 11</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6EA8EA-C6EC-BD4E-8586-F9B524457657}" type="datetime1">
              <a:rPr lang="en-US" smtClean="0"/>
              <a:t>3/28/18</a:t>
            </a:fld>
            <a:endParaRPr lang="en-US" dirty="0"/>
          </a:p>
        </p:txBody>
      </p:sp>
      <p:sp>
        <p:nvSpPr>
          <p:cNvPr id="5" name="Footer Placeholder 4"/>
          <p:cNvSpPr>
            <a:spLocks noGrp="1"/>
          </p:cNvSpPr>
          <p:nvPr>
            <p:ph type="ftr" sz="quarter" idx="11"/>
          </p:nvPr>
        </p:nvSpPr>
        <p:spPr/>
        <p:txBody>
          <a:bodyPr/>
          <a:lstStyle/>
          <a:p>
            <a:r>
              <a:rPr lang="en-US" dirty="0" smtClean="0"/>
              <a:t>CS595 Module 11</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4"/>
            <a:ext cx="8229600" cy="880559"/>
          </a:xfrm>
          <a:prstGeom prst="rect">
            <a:avLst/>
          </a:prstGeom>
        </p:spPr>
        <p:txBody>
          <a:bodyPr lIns="91425" tIns="91425" rIns="91425" bIns="91425" anchor="b"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a:endParaRPr/>
          </a:p>
        </p:txBody>
      </p:sp>
      <p:sp>
        <p:nvSpPr>
          <p:cNvPr id="13" name="Shape 13"/>
          <p:cNvSpPr txBox="1">
            <a:spLocks noGrp="1"/>
          </p:cNvSpPr>
          <p:nvPr>
            <p:ph type="body" idx="1"/>
          </p:nvPr>
        </p:nvSpPr>
        <p:spPr>
          <a:xfrm>
            <a:off x="457200" y="1246081"/>
            <a:ext cx="8229600" cy="5321519"/>
          </a:xfrm>
          <a:prstGeom prst="rect">
            <a:avLst/>
          </a:prstGeom>
        </p:spPr>
        <p:txBody>
          <a:bodyPr lIns="91425" tIns="91425" rIns="91425" bIns="91425" anchor="t" anchorCtr="0"/>
          <a:lstStyle>
            <a:lvl1pPr lvl="0" rtl="0">
              <a:spcBef>
                <a:spcPts val="600"/>
              </a:spcBef>
              <a:buClr>
                <a:schemeClr val="dk1"/>
              </a:buClr>
              <a:buFont typeface="Calibri"/>
              <a:defRPr>
                <a:solidFill>
                  <a:schemeClr val="dk1"/>
                </a:solidFill>
                <a:latin typeface="Calibri"/>
                <a:ea typeface="Calibri"/>
                <a:cs typeface="Calibri"/>
                <a:sym typeface="Calibri"/>
              </a:defRPr>
            </a:lvl1pPr>
            <a:lvl2pPr lvl="1" rtl="0">
              <a:spcBef>
                <a:spcPts val="480"/>
              </a:spcBef>
              <a:buClr>
                <a:schemeClr val="dk1"/>
              </a:buClr>
              <a:buFont typeface="Calibri"/>
              <a:defRPr>
                <a:solidFill>
                  <a:schemeClr val="dk1"/>
                </a:solidFill>
                <a:latin typeface="Calibri"/>
                <a:ea typeface="Calibri"/>
                <a:cs typeface="Calibri"/>
                <a:sym typeface="Calibri"/>
              </a:defRPr>
            </a:lvl2pPr>
            <a:lvl3pPr lvl="2" rtl="0">
              <a:spcBef>
                <a:spcPts val="480"/>
              </a:spcBef>
              <a:buClr>
                <a:schemeClr val="dk1"/>
              </a:buClr>
              <a:buSzPct val="100000"/>
              <a:buFont typeface="Calibri"/>
              <a:defRPr sz="1800">
                <a:solidFill>
                  <a:schemeClr val="dk1"/>
                </a:solidFill>
                <a:latin typeface="Calibri"/>
                <a:ea typeface="Calibri"/>
                <a:cs typeface="Calibri"/>
                <a:sym typeface="Calibri"/>
              </a:defRPr>
            </a:lvl3pPr>
            <a:lvl4pPr lvl="3" rtl="0">
              <a:spcBef>
                <a:spcPts val="360"/>
              </a:spcBef>
              <a:buClr>
                <a:schemeClr val="dk1"/>
              </a:buClr>
              <a:buFont typeface="Calibri"/>
              <a:defRPr>
                <a:solidFill>
                  <a:schemeClr val="dk1"/>
                </a:solidFill>
                <a:latin typeface="Calibri"/>
                <a:ea typeface="Calibri"/>
                <a:cs typeface="Calibri"/>
                <a:sym typeface="Calibri"/>
              </a:defRPr>
            </a:lvl4pPr>
            <a:lvl5pPr lvl="4" rtl="0">
              <a:spcBef>
                <a:spcPts val="360"/>
              </a:spcBef>
              <a:buClr>
                <a:schemeClr val="dk1"/>
              </a:buClr>
              <a:buFont typeface="Calibri"/>
              <a:defRPr>
                <a:solidFill>
                  <a:schemeClr val="dk1"/>
                </a:solidFill>
                <a:latin typeface="Calibri"/>
                <a:ea typeface="Calibri"/>
                <a:cs typeface="Calibri"/>
                <a:sym typeface="Calibri"/>
              </a:defRPr>
            </a:lvl5pPr>
            <a:lvl6pPr lvl="5" rtl="0">
              <a:spcBef>
                <a:spcPts val="360"/>
              </a:spcBef>
              <a:buClr>
                <a:schemeClr val="dk1"/>
              </a:buClr>
              <a:buFont typeface="Calibri"/>
              <a:defRPr>
                <a:solidFill>
                  <a:schemeClr val="dk1"/>
                </a:solidFill>
                <a:latin typeface="Calibri"/>
                <a:ea typeface="Calibri"/>
                <a:cs typeface="Calibri"/>
                <a:sym typeface="Calibri"/>
              </a:defRPr>
            </a:lvl6pPr>
            <a:lvl7pPr lvl="6" rtl="0">
              <a:spcBef>
                <a:spcPts val="360"/>
              </a:spcBef>
              <a:buClr>
                <a:schemeClr val="dk1"/>
              </a:buClr>
              <a:buFont typeface="Calibri"/>
              <a:defRPr>
                <a:solidFill>
                  <a:schemeClr val="dk1"/>
                </a:solidFill>
                <a:latin typeface="Calibri"/>
                <a:ea typeface="Calibri"/>
                <a:cs typeface="Calibri"/>
                <a:sym typeface="Calibri"/>
              </a:defRPr>
            </a:lvl7pPr>
            <a:lvl8pPr lvl="7" rtl="0">
              <a:spcBef>
                <a:spcPts val="360"/>
              </a:spcBef>
              <a:buClr>
                <a:schemeClr val="dk1"/>
              </a:buClr>
              <a:buFont typeface="Calibri"/>
              <a:defRPr>
                <a:solidFill>
                  <a:schemeClr val="dk1"/>
                </a:solidFill>
                <a:latin typeface="Calibri"/>
                <a:ea typeface="Calibri"/>
                <a:cs typeface="Calibri"/>
                <a:sym typeface="Calibri"/>
              </a:defRPr>
            </a:lvl8pPr>
            <a:lvl9pPr lvl="8" rtl="0">
              <a:spcBef>
                <a:spcPts val="360"/>
              </a:spcBef>
              <a:buClr>
                <a:schemeClr val="dk1"/>
              </a:buClr>
              <a:buFont typeface="Calibri"/>
              <a:defRPr>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13E10-BC7C-AE42-8946-35AED4FF24AD}" type="datetime1">
              <a:rPr lang="en-US" smtClean="0"/>
              <a:t>3/28/18</a:t>
            </a:fld>
            <a:endParaRPr lang="en-US" dirty="0"/>
          </a:p>
        </p:txBody>
      </p:sp>
      <p:sp>
        <p:nvSpPr>
          <p:cNvPr id="5" name="Footer Placeholder 4"/>
          <p:cNvSpPr>
            <a:spLocks noGrp="1"/>
          </p:cNvSpPr>
          <p:nvPr>
            <p:ph type="ftr" sz="quarter" idx="11"/>
          </p:nvPr>
        </p:nvSpPr>
        <p:spPr/>
        <p:txBody>
          <a:bodyPr/>
          <a:lstStyle/>
          <a:p>
            <a:r>
              <a:rPr lang="en-US" dirty="0" smtClean="0"/>
              <a:t>CS595 Module 11</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A2B88-8AE1-7747-AD92-5793C3B791D9}" type="datetime1">
              <a:rPr lang="en-US" smtClean="0"/>
              <a:t>3/28/18</a:t>
            </a:fld>
            <a:endParaRPr lang="en-US" dirty="0"/>
          </a:p>
        </p:txBody>
      </p:sp>
      <p:sp>
        <p:nvSpPr>
          <p:cNvPr id="5" name="Footer Placeholder 4"/>
          <p:cNvSpPr>
            <a:spLocks noGrp="1"/>
          </p:cNvSpPr>
          <p:nvPr>
            <p:ph type="ftr" sz="quarter" idx="11"/>
          </p:nvPr>
        </p:nvSpPr>
        <p:spPr/>
        <p:txBody>
          <a:bodyPr/>
          <a:lstStyle/>
          <a:p>
            <a:r>
              <a:rPr lang="en-US" dirty="0" smtClean="0"/>
              <a:t>CS595 Module 11</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874184-053E-6B4E-BD6B-F315592B6E8D}" type="datetime1">
              <a:rPr lang="en-US" smtClean="0"/>
              <a:t>3/28/18</a:t>
            </a:fld>
            <a:endParaRPr lang="en-US" dirty="0"/>
          </a:p>
        </p:txBody>
      </p:sp>
      <p:sp>
        <p:nvSpPr>
          <p:cNvPr id="6" name="Footer Placeholder 5"/>
          <p:cNvSpPr>
            <a:spLocks noGrp="1"/>
          </p:cNvSpPr>
          <p:nvPr>
            <p:ph type="ftr" sz="quarter" idx="11"/>
          </p:nvPr>
        </p:nvSpPr>
        <p:spPr/>
        <p:txBody>
          <a:bodyPr/>
          <a:lstStyle/>
          <a:p>
            <a:r>
              <a:rPr lang="en-US" dirty="0" smtClean="0"/>
              <a:t>CS595 Module 11</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14A96B-3324-CB4A-A2A8-2B9C55F593CC}" type="datetime1">
              <a:rPr lang="en-US" smtClean="0"/>
              <a:t>3/28/18</a:t>
            </a:fld>
            <a:endParaRPr lang="en-US" dirty="0"/>
          </a:p>
        </p:txBody>
      </p:sp>
      <p:sp>
        <p:nvSpPr>
          <p:cNvPr id="8" name="Footer Placeholder 7"/>
          <p:cNvSpPr>
            <a:spLocks noGrp="1"/>
          </p:cNvSpPr>
          <p:nvPr>
            <p:ph type="ftr" sz="quarter" idx="11"/>
          </p:nvPr>
        </p:nvSpPr>
        <p:spPr/>
        <p:txBody>
          <a:bodyPr/>
          <a:lstStyle/>
          <a:p>
            <a:r>
              <a:rPr lang="en-US" dirty="0" smtClean="0"/>
              <a:t>CS595 Module 11</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C3218-D62F-6A42-9FCF-20CAC1572D48}" type="datetime1">
              <a:rPr lang="en-US" smtClean="0"/>
              <a:t>3/28/18</a:t>
            </a:fld>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498DE46-DD23-2E43-A79C-D54AC07AD92A}" type="datetime1">
              <a:rPr lang="en-US" smtClean="0"/>
              <a:t>3/28/18</a:t>
            </a:fld>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213D-7FF7-7D4C-A4E8-A4D821E1E67B}" type="datetime1">
              <a:rPr lang="en-US" smtClean="0"/>
              <a:t>3/28/18</a:t>
            </a:fld>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81385-B27D-4B44-A533-C04F735C31C7}" type="datetime1">
              <a:rPr lang="en-US" smtClean="0"/>
              <a:t>3/28/18</a:t>
            </a:fld>
            <a:endParaRPr lang="en-US" dirty="0"/>
          </a:p>
        </p:txBody>
      </p:sp>
      <p:sp>
        <p:nvSpPr>
          <p:cNvPr id="6" name="Footer Placeholder 5"/>
          <p:cNvSpPr>
            <a:spLocks noGrp="1"/>
          </p:cNvSpPr>
          <p:nvPr>
            <p:ph type="ftr" sz="quarter" idx="11"/>
          </p:nvPr>
        </p:nvSpPr>
        <p:spPr/>
        <p:txBody>
          <a:bodyPr/>
          <a:lstStyle/>
          <a:p>
            <a:r>
              <a:rPr lang="en-US" dirty="0" smtClean="0"/>
              <a:t>CS595 Module 11</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AF715B-8B5C-CB48-A1B7-7CF540441999}" type="datetime1">
              <a:rPr lang="en-US" smtClean="0"/>
              <a:t>3/28/18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smtClean="0"/>
              <a:t>CS595 Module 11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0"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microsoft.com/office/2007/relationships/hdphoto" Target="../media/hdphoto1.wdp"/></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microsoft.com/office/2007/relationships/hdphoto" Target="../media/hdphoto1.wdp"/></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microsoft.com/office/2007/relationships/hdphoto" Target="../media/hdphoto1.wdp"/></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dirty="0" smtClean="0"/>
              <a:t>Module 11</a:t>
            </a:r>
          </a:p>
          <a:p>
            <a:r>
              <a:rPr lang="en-US" dirty="0" smtClean="0"/>
              <a:t>NoSQL</a:t>
            </a:r>
            <a:endParaRPr lang="en-US" dirty="0"/>
          </a:p>
        </p:txBody>
      </p:sp>
      <p:sp>
        <p:nvSpPr>
          <p:cNvPr id="6" name="Footer Placeholder 5"/>
          <p:cNvSpPr>
            <a:spLocks noGrp="1"/>
          </p:cNvSpPr>
          <p:nvPr>
            <p:ph type="ftr" sz="quarter" idx="11"/>
          </p:nvPr>
        </p:nvSpPr>
        <p:spPr/>
        <p:txBody>
          <a:bodyPr/>
          <a:lstStyle/>
          <a:p>
            <a:r>
              <a:rPr lang="en-US" dirty="0" smtClean="0"/>
              <a:t>CS595 Module 11</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Databases</a:t>
            </a:r>
          </a:p>
        </p:txBody>
      </p:sp>
      <p:sp>
        <p:nvSpPr>
          <p:cNvPr id="3" name="Content Placeholder 2"/>
          <p:cNvSpPr>
            <a:spLocks noGrp="1"/>
          </p:cNvSpPr>
          <p:nvPr>
            <p:ph idx="1"/>
          </p:nvPr>
        </p:nvSpPr>
        <p:spPr/>
        <p:txBody>
          <a:bodyPr/>
          <a:lstStyle/>
          <a:p>
            <a:r>
              <a:rPr lang="en-US" dirty="0"/>
              <a:t>Relational databases continue to provide the foundation for the world's </a:t>
            </a:r>
            <a:r>
              <a:rPr lang="en-US" dirty="0" smtClean="0"/>
              <a:t>transactions</a:t>
            </a:r>
          </a:p>
          <a:p>
            <a:r>
              <a:rPr lang="en-US" dirty="0" smtClean="0"/>
              <a:t>Think about all </a:t>
            </a:r>
            <a:r>
              <a:rPr lang="en-US" dirty="0"/>
              <a:t>the credit card transactions being handled by the mainframes and large UNIX servers in </a:t>
            </a:r>
            <a:r>
              <a:rPr lang="en-US" dirty="0" smtClean="0"/>
              <a:t>the data </a:t>
            </a:r>
            <a:r>
              <a:rPr lang="en-US" dirty="0"/>
              <a:t>centers of </a:t>
            </a:r>
            <a:r>
              <a:rPr lang="en-US" dirty="0" smtClean="0"/>
              <a:t>financial </a:t>
            </a:r>
            <a:r>
              <a:rPr lang="en-US" dirty="0"/>
              <a:t>services </a:t>
            </a:r>
            <a:r>
              <a:rPr lang="en-US" dirty="0" smtClean="0"/>
              <a:t>companies</a:t>
            </a:r>
          </a:p>
          <a:p>
            <a:r>
              <a:rPr lang="en-US" dirty="0" smtClean="0"/>
              <a:t>But web-scale </a:t>
            </a:r>
            <a:r>
              <a:rPr lang="en-US" dirty="0"/>
              <a:t>proved to be a great challenge to </a:t>
            </a:r>
            <a:r>
              <a:rPr lang="en-US" dirty="0" smtClean="0"/>
              <a:t>those traditional RDBMSs…</a:t>
            </a:r>
          </a:p>
          <a:p>
            <a:r>
              <a:rPr lang="en-US" dirty="0"/>
              <a:t>Y</a:t>
            </a:r>
            <a:r>
              <a:rPr lang="en-US" dirty="0" smtClean="0"/>
              <a:t>ou </a:t>
            </a:r>
            <a:r>
              <a:rPr lang="en-US" dirty="0"/>
              <a:t>couldn't build a single shared resource machine big enough to </a:t>
            </a:r>
            <a:r>
              <a:rPr lang="en-US" dirty="0" smtClean="0"/>
              <a:t>handle the demands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2541380156"/>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33" y="274638"/>
            <a:ext cx="8229600" cy="1143000"/>
          </a:xfrm>
        </p:spPr>
        <p:txBody>
          <a:bodyPr/>
          <a:lstStyle/>
          <a:p>
            <a:r>
              <a:rPr lang="en-US" dirty="0" smtClean="0"/>
              <a:t>PACELC</a:t>
            </a:r>
            <a:endParaRPr lang="en-US" dirty="0"/>
          </a:p>
        </p:txBody>
      </p:sp>
      <p:sp>
        <p:nvSpPr>
          <p:cNvPr id="5" name="Oval 4"/>
          <p:cNvSpPr/>
          <p:nvPr/>
        </p:nvSpPr>
        <p:spPr>
          <a:xfrm>
            <a:off x="489805" y="21746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6" name="Oval 5"/>
          <p:cNvSpPr/>
          <p:nvPr/>
        </p:nvSpPr>
        <p:spPr>
          <a:xfrm>
            <a:off x="2133106" y="21746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A</a:t>
            </a:r>
            <a:endParaRPr lang="en-US" sz="6000" b="1" dirty="0"/>
          </a:p>
        </p:txBody>
      </p:sp>
      <p:sp>
        <p:nvSpPr>
          <p:cNvPr id="9" name="Oval 8"/>
          <p:cNvSpPr/>
          <p:nvPr/>
        </p:nvSpPr>
        <p:spPr>
          <a:xfrm>
            <a:off x="4893362" y="20730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10" name="Oval 9"/>
          <p:cNvSpPr/>
          <p:nvPr/>
        </p:nvSpPr>
        <p:spPr>
          <a:xfrm>
            <a:off x="6536663" y="20730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L</a:t>
            </a:r>
          </a:p>
        </p:txBody>
      </p:sp>
      <p:cxnSp>
        <p:nvCxnSpPr>
          <p:cNvPr id="12" name="Straight Connector 11"/>
          <p:cNvCxnSpPr/>
          <p:nvPr/>
        </p:nvCxnSpPr>
        <p:spPr>
          <a:xfrm>
            <a:off x="4697445" y="1430419"/>
            <a:ext cx="0" cy="4117474"/>
          </a:xfrm>
          <a:prstGeom prst="line">
            <a:avLst/>
          </a:prstGeom>
          <a:ln w="10160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168182" y="4799262"/>
            <a:ext cx="2101752"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Partitioned </a:t>
            </a:r>
            <a:endParaRPr lang="en-US" sz="2800" b="1" dirty="0">
              <a:solidFill>
                <a:srgbClr val="000000"/>
              </a:solidFill>
            </a:endParaRPr>
          </a:p>
        </p:txBody>
      </p:sp>
      <p:sp>
        <p:nvSpPr>
          <p:cNvPr id="14" name="Rectangle 13"/>
          <p:cNvSpPr/>
          <p:nvPr/>
        </p:nvSpPr>
        <p:spPr>
          <a:xfrm>
            <a:off x="5879213" y="4633493"/>
            <a:ext cx="200526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rPr>
              <a:t>Normal </a:t>
            </a:r>
            <a:endParaRPr lang="en-US" sz="2800" b="1" dirty="0">
              <a:solidFill>
                <a:srgbClr val="000000"/>
              </a:solidFill>
            </a:endParaRP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1144266156"/>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Strategies</a:t>
            </a:r>
            <a:endParaRPr lang="en-US" dirty="0"/>
          </a:p>
        </p:txBody>
      </p:sp>
      <p:sp>
        <p:nvSpPr>
          <p:cNvPr id="3" name="Content Placeholder 2"/>
          <p:cNvSpPr>
            <a:spLocks noGrp="1"/>
          </p:cNvSpPr>
          <p:nvPr>
            <p:ph idx="1"/>
          </p:nvPr>
        </p:nvSpPr>
        <p:spPr/>
        <p:txBody>
          <a:bodyPr/>
          <a:lstStyle/>
          <a:p>
            <a:r>
              <a:rPr lang="en-US" dirty="0" smtClean="0"/>
              <a:t>Replication allows the system to maintain some level of availability and durability in the face of system errors</a:t>
            </a:r>
          </a:p>
          <a:p>
            <a:r>
              <a:rPr lang="en-US" dirty="0"/>
              <a:t>But storing the same records on different </a:t>
            </a:r>
            <a:r>
              <a:rPr lang="en-US" dirty="0" smtClean="0"/>
              <a:t>nodes in </a:t>
            </a:r>
            <a:r>
              <a:rPr lang="en-US" dirty="0"/>
              <a:t>the cluster </a:t>
            </a:r>
            <a:r>
              <a:rPr lang="en-US" dirty="0" smtClean="0"/>
              <a:t>introduces the problem of data synchronization</a:t>
            </a:r>
          </a:p>
          <a:p>
            <a:r>
              <a:rPr lang="en-US" dirty="0"/>
              <a:t>A</a:t>
            </a:r>
            <a:r>
              <a:rPr lang="en-US" dirty="0" smtClean="0"/>
              <a:t>nd so a tradeoff between consistency </a:t>
            </a:r>
            <a:r>
              <a:rPr lang="en-US" dirty="0"/>
              <a:t>on the one hand and latency and availability </a:t>
            </a:r>
            <a:r>
              <a:rPr lang="en-US" dirty="0" smtClean="0"/>
              <a:t>on the other</a:t>
            </a:r>
          </a:p>
          <a:p>
            <a:r>
              <a:rPr lang="en-US" dirty="0"/>
              <a:t>Gray </a:t>
            </a:r>
            <a:r>
              <a:rPr lang="en-US" dirty="0" smtClean="0"/>
              <a:t>propose a classification </a:t>
            </a:r>
            <a:r>
              <a:rPr lang="en-US" dirty="0"/>
              <a:t>of </a:t>
            </a:r>
            <a:r>
              <a:rPr lang="en-US" dirty="0" smtClean="0"/>
              <a:t>different replication </a:t>
            </a:r>
            <a:r>
              <a:rPr lang="en-US" dirty="0"/>
              <a:t>strategies according to </a:t>
            </a:r>
            <a:r>
              <a:rPr lang="en-US" i="1" dirty="0"/>
              <a:t>when </a:t>
            </a:r>
            <a:r>
              <a:rPr lang="en-US" dirty="0"/>
              <a:t>updates </a:t>
            </a:r>
            <a:r>
              <a:rPr lang="en-US" dirty="0" smtClean="0"/>
              <a:t>are propagated to replicas </a:t>
            </a:r>
            <a:r>
              <a:rPr lang="en-US" dirty="0"/>
              <a:t>and </a:t>
            </a:r>
            <a:r>
              <a:rPr lang="en-US" i="1" dirty="0"/>
              <a:t>where </a:t>
            </a:r>
            <a:r>
              <a:rPr lang="en-US" dirty="0"/>
              <a:t>updates are </a:t>
            </a:r>
            <a:r>
              <a:rPr lang="en-US" dirty="0" smtClean="0"/>
              <a:t>accepted</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1916642348"/>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Strategies</a:t>
            </a:r>
            <a:endParaRPr lang="en-US" dirty="0"/>
          </a:p>
        </p:txBody>
      </p:sp>
      <p:sp>
        <p:nvSpPr>
          <p:cNvPr id="3" name="Content Placeholder 2"/>
          <p:cNvSpPr>
            <a:spLocks noGrp="1"/>
          </p:cNvSpPr>
          <p:nvPr>
            <p:ph idx="1"/>
          </p:nvPr>
        </p:nvSpPr>
        <p:spPr/>
        <p:txBody>
          <a:bodyPr>
            <a:normAutofit/>
          </a:bodyPr>
          <a:lstStyle/>
          <a:p>
            <a:r>
              <a:rPr lang="en-US" dirty="0"/>
              <a:t>There are two possible choices </a:t>
            </a:r>
            <a:r>
              <a:rPr lang="en-US" dirty="0" smtClean="0"/>
              <a:t>of “</a:t>
            </a:r>
            <a:r>
              <a:rPr lang="en-US" dirty="0"/>
              <a:t>when</a:t>
            </a:r>
            <a:r>
              <a:rPr lang="en-US" dirty="0" smtClean="0"/>
              <a:t>”</a:t>
            </a:r>
          </a:p>
          <a:p>
            <a:pPr lvl="1"/>
            <a:r>
              <a:rPr lang="en-US" dirty="0" smtClean="0"/>
              <a:t>Eager</a:t>
            </a:r>
            <a:r>
              <a:rPr lang="en-US" dirty="0"/>
              <a:t> </a:t>
            </a:r>
            <a:r>
              <a:rPr lang="en-US" dirty="0" smtClean="0"/>
              <a:t>(synchronous</a:t>
            </a:r>
            <a:r>
              <a:rPr lang="en-US" dirty="0"/>
              <a:t>) replication propagates incoming changes </a:t>
            </a:r>
            <a:r>
              <a:rPr lang="en-US" dirty="0" smtClean="0"/>
              <a:t>synchronously to </a:t>
            </a:r>
            <a:r>
              <a:rPr lang="en-US" dirty="0"/>
              <a:t>all replicas before a commit can be returned </a:t>
            </a:r>
            <a:r>
              <a:rPr lang="en-US" dirty="0" smtClean="0"/>
              <a:t>to the client</a:t>
            </a:r>
          </a:p>
          <a:p>
            <a:pPr lvl="1"/>
            <a:r>
              <a:rPr lang="en-US" dirty="0"/>
              <a:t>L</a:t>
            </a:r>
            <a:r>
              <a:rPr lang="en-US" dirty="0" smtClean="0"/>
              <a:t>azy </a:t>
            </a:r>
            <a:r>
              <a:rPr lang="en-US" dirty="0"/>
              <a:t>(asynchronous) replication </a:t>
            </a:r>
            <a:r>
              <a:rPr lang="en-US" dirty="0" smtClean="0"/>
              <a:t>applies changes </a:t>
            </a:r>
            <a:r>
              <a:rPr lang="en-US" dirty="0"/>
              <a:t>only at the receiving replica and passes them </a:t>
            </a:r>
            <a:r>
              <a:rPr lang="en-US" dirty="0" smtClean="0"/>
              <a:t>on asynchronously</a:t>
            </a:r>
          </a:p>
          <a:p>
            <a:r>
              <a:rPr lang="en-US" dirty="0" smtClean="0"/>
              <a:t>The </a:t>
            </a:r>
            <a:r>
              <a:rPr lang="en-US" dirty="0"/>
              <a:t>great advantage of eager </a:t>
            </a:r>
            <a:r>
              <a:rPr lang="en-US" dirty="0" smtClean="0"/>
              <a:t>replication is </a:t>
            </a:r>
            <a:r>
              <a:rPr lang="en-US" dirty="0"/>
              <a:t>consistency among </a:t>
            </a:r>
            <a:r>
              <a:rPr lang="en-US" dirty="0" smtClean="0"/>
              <a:t>replicas…</a:t>
            </a:r>
          </a:p>
          <a:p>
            <a:r>
              <a:rPr lang="en-US" dirty="0"/>
              <a:t>B</a:t>
            </a:r>
            <a:r>
              <a:rPr lang="en-US" dirty="0" smtClean="0"/>
              <a:t>ut </a:t>
            </a:r>
            <a:r>
              <a:rPr lang="en-US" dirty="0"/>
              <a:t>it comes at the cost </a:t>
            </a:r>
            <a:r>
              <a:rPr lang="en-US" dirty="0" smtClean="0"/>
              <a:t>of higher </a:t>
            </a:r>
            <a:r>
              <a:rPr lang="en-US" dirty="0"/>
              <a:t>write latency due to the need to wait for other replicas</a:t>
            </a:r>
          </a:p>
          <a:p>
            <a:r>
              <a:rPr lang="en-US" dirty="0" smtClean="0"/>
              <a:t>Lazy </a:t>
            </a:r>
            <a:r>
              <a:rPr lang="en-US" dirty="0"/>
              <a:t>replication is </a:t>
            </a:r>
            <a:r>
              <a:rPr lang="en-US" dirty="0" smtClean="0"/>
              <a:t>faster, because </a:t>
            </a:r>
            <a:r>
              <a:rPr lang="en-US" dirty="0"/>
              <a:t>it allows replicas to diverge; as a consequence, </a:t>
            </a:r>
            <a:r>
              <a:rPr lang="en-US" dirty="0" smtClean="0"/>
              <a:t>stale data </a:t>
            </a:r>
            <a:r>
              <a:rPr lang="en-US" dirty="0"/>
              <a:t>might be </a:t>
            </a:r>
            <a:r>
              <a:rPr lang="en-US" dirty="0" smtClean="0"/>
              <a:t>served</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3609638333"/>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74634"/>
            <a:ext cx="8229600" cy="880559"/>
          </a:xfrm>
          <a:prstGeom prst="rect">
            <a:avLst/>
          </a:prstGeom>
        </p:spPr>
        <p:txBody>
          <a:bodyPr lIns="91425" tIns="91425" rIns="91425" bIns="91425" anchor="b" anchorCtr="0">
            <a:noAutofit/>
          </a:bodyPr>
          <a:lstStyle/>
          <a:p>
            <a:pPr lvl="0">
              <a:spcBef>
                <a:spcPts val="0"/>
              </a:spcBef>
              <a:buNone/>
            </a:pPr>
            <a:r>
              <a:rPr lang="en" dirty="0" smtClean="0"/>
              <a:t>Data Duplication Models: </a:t>
            </a:r>
            <a:r>
              <a:rPr lang="en" dirty="0"/>
              <a:t>Overview</a:t>
            </a:r>
          </a:p>
        </p:txBody>
      </p:sp>
      <p:sp>
        <p:nvSpPr>
          <p:cNvPr id="77" name="Shape 77"/>
          <p:cNvSpPr txBox="1">
            <a:spLocks noGrp="1"/>
          </p:cNvSpPr>
          <p:nvPr>
            <p:ph type="body" idx="1"/>
          </p:nvPr>
        </p:nvSpPr>
        <p:spPr>
          <a:xfrm>
            <a:off x="457200" y="1246081"/>
            <a:ext cx="8306400" cy="5321519"/>
          </a:xfrm>
          <a:prstGeom prst="rect">
            <a:avLst/>
          </a:prstGeom>
        </p:spPr>
        <p:txBody>
          <a:bodyPr lIns="91425" tIns="91425" rIns="91425" bIns="91425" anchor="t" anchorCtr="0">
            <a:noAutofit/>
          </a:bodyPr>
          <a:lstStyle/>
          <a:p>
            <a:pPr marL="685800" indent="-457200">
              <a:spcBef>
                <a:spcPts val="0"/>
              </a:spcBef>
            </a:pPr>
            <a:r>
              <a:rPr lang="en" sz="2800" dirty="0"/>
              <a:t>Scaling out = </a:t>
            </a:r>
            <a:r>
              <a:rPr lang="en" sz="2800" dirty="0">
                <a:solidFill>
                  <a:srgbClr val="990000"/>
                </a:solidFill>
              </a:rPr>
              <a:t>distributing the database</a:t>
            </a:r>
            <a:r>
              <a:rPr lang="en" sz="2800" dirty="0"/>
              <a:t> on a cluster of servers</a:t>
            </a:r>
            <a:br>
              <a:rPr lang="en" sz="2800" dirty="0"/>
            </a:br>
            <a:endParaRPr lang="en" sz="2800" dirty="0"/>
          </a:p>
          <a:p>
            <a:pPr marL="685800" indent="-457200">
              <a:spcBef>
                <a:spcPts val="0"/>
              </a:spcBef>
            </a:pPr>
            <a:r>
              <a:rPr lang="en" sz="2800" dirty="0">
                <a:solidFill>
                  <a:srgbClr val="990000"/>
                </a:solidFill>
              </a:rPr>
              <a:t>Two</a:t>
            </a:r>
            <a:r>
              <a:rPr lang="en" sz="2800" dirty="0"/>
              <a:t> orthogonal </a:t>
            </a:r>
            <a:r>
              <a:rPr lang="en" sz="2800" dirty="0">
                <a:solidFill>
                  <a:srgbClr val="990000"/>
                </a:solidFill>
              </a:rPr>
              <a:t>techniques</a:t>
            </a:r>
            <a:r>
              <a:rPr lang="en" sz="2800" dirty="0"/>
              <a:t> to data </a:t>
            </a:r>
            <a:r>
              <a:rPr lang="en" sz="2800" dirty="0" smtClean="0"/>
              <a:t>duplication:</a:t>
            </a:r>
            <a:endParaRPr lang="en" sz="2800" dirty="0"/>
          </a:p>
          <a:p>
            <a:pPr marL="1028700" lvl="1" indent="-342900">
              <a:spcBef>
                <a:spcPts val="0"/>
              </a:spcBef>
            </a:pPr>
            <a:r>
              <a:rPr lang="en" sz="2400" dirty="0">
                <a:solidFill>
                  <a:srgbClr val="990000"/>
                </a:solidFill>
              </a:rPr>
              <a:t>Replication</a:t>
            </a:r>
            <a:r>
              <a:rPr lang="en" sz="2400" dirty="0"/>
              <a:t> – the same data is copied over multiple nodes</a:t>
            </a:r>
          </a:p>
          <a:p>
            <a:pPr marL="1485900" lvl="2" indent="-342900">
              <a:spcBef>
                <a:spcPts val="0"/>
              </a:spcBef>
            </a:pPr>
            <a:r>
              <a:rPr lang="en" sz="2000" dirty="0"/>
              <a:t>Master-slave or peer-to-peer</a:t>
            </a:r>
          </a:p>
          <a:p>
            <a:pPr marL="1028700" lvl="1" indent="-342900">
              <a:spcBef>
                <a:spcPts val="0"/>
              </a:spcBef>
            </a:pPr>
            <a:r>
              <a:rPr lang="en" sz="2400" dirty="0" smtClean="0">
                <a:solidFill>
                  <a:srgbClr val="990000"/>
                </a:solidFill>
              </a:rPr>
              <a:t>Sharding</a:t>
            </a:r>
            <a:r>
              <a:rPr lang="en" sz="2400" dirty="0" smtClean="0"/>
              <a:t> </a:t>
            </a:r>
            <a:r>
              <a:rPr lang="en" sz="2400" dirty="0"/>
              <a:t>– different data chunks are put on different nodes (data partitioning)</a:t>
            </a:r>
            <a:br>
              <a:rPr lang="en" sz="2400" dirty="0"/>
            </a:br>
            <a:endParaRPr lang="en" sz="2400" dirty="0"/>
          </a:p>
          <a:p>
            <a:pPr marL="685800" indent="-457200">
              <a:spcBef>
                <a:spcPts val="0"/>
              </a:spcBef>
            </a:pPr>
            <a:r>
              <a:rPr lang="en" sz="2800" dirty="0"/>
              <a:t>We can use either or </a:t>
            </a:r>
            <a:r>
              <a:rPr lang="en" sz="2800" dirty="0">
                <a:solidFill>
                  <a:srgbClr val="990000"/>
                </a:solidFill>
              </a:rPr>
              <a:t>combine them</a:t>
            </a:r>
          </a:p>
          <a:p>
            <a:pPr lvl="0">
              <a:spcBef>
                <a:spcPts val="0"/>
              </a:spcBef>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sz="3200" dirty="0" smtClean="0"/>
              <a:t>Data Duplication Models</a:t>
            </a:r>
            <a:br>
              <a:rPr lang="en" sz="3200" dirty="0" smtClean="0"/>
            </a:br>
            <a:r>
              <a:rPr lang="en" sz="3200" dirty="0" smtClean="0"/>
              <a:t>Single </a:t>
            </a:r>
            <a:r>
              <a:rPr lang="en" sz="3200" dirty="0"/>
              <a:t>Server</a:t>
            </a:r>
          </a:p>
        </p:txBody>
      </p:sp>
      <p:sp>
        <p:nvSpPr>
          <p:cNvPr id="83" name="Shape 83"/>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dirty="0"/>
              <a:t>Running the database on a </a:t>
            </a:r>
            <a:r>
              <a:rPr lang="en" dirty="0">
                <a:solidFill>
                  <a:srgbClr val="990000"/>
                </a:solidFill>
              </a:rPr>
              <a:t>single machine</a:t>
            </a:r>
            <a:r>
              <a:rPr lang="en" dirty="0"/>
              <a:t> is always the </a:t>
            </a:r>
            <a:r>
              <a:rPr lang="en" dirty="0">
                <a:solidFill>
                  <a:srgbClr val="990000"/>
                </a:solidFill>
              </a:rPr>
              <a:t>prefered</a:t>
            </a:r>
            <a:r>
              <a:rPr lang="en" dirty="0"/>
              <a:t> scenario</a:t>
            </a:r>
          </a:p>
          <a:p>
            <a:pPr marL="914400" lvl="1" indent="-228600" rtl="0">
              <a:spcBef>
                <a:spcPts val="0"/>
              </a:spcBef>
            </a:pPr>
            <a:r>
              <a:rPr lang="en" dirty="0"/>
              <a:t>it </a:t>
            </a:r>
            <a:r>
              <a:rPr lang="en" dirty="0">
                <a:solidFill>
                  <a:srgbClr val="990000"/>
                </a:solidFill>
              </a:rPr>
              <a:t>spares</a:t>
            </a:r>
            <a:r>
              <a:rPr lang="en" dirty="0"/>
              <a:t> us a lot of </a:t>
            </a:r>
            <a:r>
              <a:rPr lang="en" dirty="0">
                <a:solidFill>
                  <a:srgbClr val="990000"/>
                </a:solidFill>
              </a:rPr>
              <a:t>problems</a:t>
            </a:r>
            <a:r>
              <a:rPr lang="en" dirty="0"/>
              <a:t/>
            </a:r>
            <a:br>
              <a:rPr lang="en" dirty="0"/>
            </a:br>
            <a:endParaRPr lang="en" dirty="0"/>
          </a:p>
          <a:p>
            <a:pPr marL="457200" lvl="0" indent="-228600" rtl="0">
              <a:spcBef>
                <a:spcPts val="0"/>
              </a:spcBef>
            </a:pPr>
            <a:r>
              <a:rPr lang="en" dirty="0"/>
              <a:t>It can </a:t>
            </a:r>
            <a:r>
              <a:rPr lang="en" dirty="0">
                <a:solidFill>
                  <a:srgbClr val="990000"/>
                </a:solidFill>
              </a:rPr>
              <a:t>make sense</a:t>
            </a:r>
            <a:r>
              <a:rPr lang="en" dirty="0"/>
              <a:t> to use NoSQL databases with a single-server distribution model </a:t>
            </a:r>
          </a:p>
          <a:p>
            <a:pPr marL="914400" lvl="1" indent="-228600" rtl="0">
              <a:spcBef>
                <a:spcPts val="0"/>
              </a:spcBef>
            </a:pPr>
            <a:r>
              <a:rPr lang="en" dirty="0"/>
              <a:t>Other </a:t>
            </a:r>
            <a:r>
              <a:rPr lang="en" dirty="0">
                <a:solidFill>
                  <a:srgbClr val="990000"/>
                </a:solidFill>
              </a:rPr>
              <a:t>advantages remain</a:t>
            </a:r>
            <a:r>
              <a:rPr lang="en" dirty="0"/>
              <a:t>: Flexible data model, simplicity</a:t>
            </a:r>
          </a:p>
          <a:p>
            <a:pPr marL="914400" lvl="1" indent="-228600" rtl="0">
              <a:spcBef>
                <a:spcPts val="0"/>
              </a:spcBef>
            </a:pPr>
            <a:r>
              <a:rPr lang="en" dirty="0">
                <a:solidFill>
                  <a:srgbClr val="990000"/>
                </a:solidFill>
              </a:rPr>
              <a:t>Graph databases</a:t>
            </a:r>
            <a:r>
              <a:rPr lang="en" dirty="0"/>
              <a:t>: The graph is “almost” complete → it is difficult to distribute it</a:t>
            </a:r>
          </a:p>
          <a:p>
            <a:pPr lvl="0">
              <a:spcBef>
                <a:spcPts val="0"/>
              </a:spcBef>
              <a:buNone/>
            </a:pPr>
            <a:endParaRPr dirty="0"/>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104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643441"/>
            <a:ext cx="8229600" cy="880559"/>
          </a:xfrm>
          <a:prstGeom prst="rect">
            <a:avLst/>
          </a:prstGeom>
        </p:spPr>
        <p:txBody>
          <a:bodyPr lIns="91425" tIns="91425" rIns="91425" bIns="91425" anchor="b" anchorCtr="0">
            <a:noAutofit/>
          </a:bodyPr>
          <a:lstStyle/>
          <a:p>
            <a:pPr lvl="0"/>
            <a:r>
              <a:rPr lang="en" sz="3200" dirty="0"/>
              <a:t>Data </a:t>
            </a:r>
            <a:r>
              <a:rPr lang="en" sz="3200" dirty="0" smtClean="0"/>
              <a:t>Dup</a:t>
            </a:r>
            <a:r>
              <a:rPr lang="en-US" sz="3200" smtClean="0"/>
              <a:t>lication</a:t>
            </a:r>
            <a:r>
              <a:rPr lang="en" sz="3200" smtClean="0"/>
              <a:t> </a:t>
            </a:r>
            <a:r>
              <a:rPr lang="en" sz="3200" dirty="0" smtClean="0"/>
              <a:t>Models</a:t>
            </a:r>
            <a:br>
              <a:rPr lang="en" sz="3200" dirty="0" smtClean="0"/>
            </a:br>
            <a:r>
              <a:rPr lang="en" sz="3200" dirty="0" smtClean="0"/>
              <a:t>Sharding</a:t>
            </a:r>
            <a:endParaRPr lang="en" sz="3200" dirty="0"/>
          </a:p>
        </p:txBody>
      </p:sp>
      <p:sp>
        <p:nvSpPr>
          <p:cNvPr id="89" name="Shape 89"/>
          <p:cNvSpPr txBox="1">
            <a:spLocks noGrp="1"/>
          </p:cNvSpPr>
          <p:nvPr>
            <p:ph type="body" idx="1"/>
          </p:nvPr>
        </p:nvSpPr>
        <p:spPr>
          <a:xfrm>
            <a:off x="457200" y="1246081"/>
            <a:ext cx="3501000" cy="5321519"/>
          </a:xfrm>
          <a:prstGeom prst="rect">
            <a:avLst/>
          </a:prstGeom>
        </p:spPr>
        <p:txBody>
          <a:bodyPr lIns="91425" tIns="91425" rIns="91425" bIns="91425" anchor="t" anchorCtr="0">
            <a:noAutofit/>
          </a:bodyPr>
          <a:lstStyle/>
          <a:p>
            <a:pPr lvl="0" rtl="0">
              <a:spcBef>
                <a:spcPts val="0"/>
              </a:spcBef>
              <a:buNone/>
            </a:pPr>
            <a:endParaRPr sz="2400" dirty="0"/>
          </a:p>
          <a:p>
            <a:pPr marL="457200" lvl="0" indent="-381000" rtl="0">
              <a:spcBef>
                <a:spcPts val="0"/>
              </a:spcBef>
              <a:buSzPct val="100000"/>
            </a:pPr>
            <a:r>
              <a:rPr lang="en" sz="2400" dirty="0"/>
              <a:t>Placing </a:t>
            </a:r>
            <a:r>
              <a:rPr lang="en" sz="2400" dirty="0">
                <a:solidFill>
                  <a:srgbClr val="990000"/>
                </a:solidFill>
              </a:rPr>
              <a:t>different parts</a:t>
            </a:r>
            <a:r>
              <a:rPr lang="en" sz="2400" dirty="0"/>
              <a:t> of the data onto </a:t>
            </a:r>
            <a:r>
              <a:rPr lang="en" sz="2400" dirty="0">
                <a:solidFill>
                  <a:srgbClr val="990000"/>
                </a:solidFill>
              </a:rPr>
              <a:t>different servers</a:t>
            </a:r>
          </a:p>
          <a:p>
            <a:pPr lvl="0" rtl="0">
              <a:spcBef>
                <a:spcPts val="0"/>
              </a:spcBef>
              <a:buNone/>
            </a:pPr>
            <a:endParaRPr sz="2400" dirty="0"/>
          </a:p>
          <a:p>
            <a:pPr marL="457200" lvl="0" indent="-381000" rtl="0">
              <a:spcBef>
                <a:spcPts val="0"/>
              </a:spcBef>
              <a:buSzPct val="100000"/>
            </a:pPr>
            <a:r>
              <a:rPr lang="en" sz="2400" dirty="0"/>
              <a:t>Different people are </a:t>
            </a:r>
            <a:r>
              <a:rPr lang="en" sz="2400" dirty="0">
                <a:solidFill>
                  <a:srgbClr val="990000"/>
                </a:solidFill>
              </a:rPr>
              <a:t>accessing different</a:t>
            </a:r>
            <a:r>
              <a:rPr lang="en" sz="2400" dirty="0"/>
              <a:t> parts of the dataset</a:t>
            </a:r>
          </a:p>
          <a:p>
            <a:pPr lvl="0">
              <a:spcBef>
                <a:spcPts val="0"/>
              </a:spcBef>
              <a:buNone/>
            </a:pPr>
            <a:endParaRPr sz="2400" dirty="0"/>
          </a:p>
        </p:txBody>
      </p:sp>
      <p:pic>
        <p:nvPicPr>
          <p:cNvPr id="90" name="Shape 90" descr="sharding.png"/>
          <p:cNvPicPr preferRelativeResize="0"/>
          <p:nvPr/>
        </p:nvPicPr>
        <p:blipFill>
          <a:blip r:embed="rId3">
            <a:alphaModFix/>
          </a:blip>
          <a:stretch>
            <a:fillRect/>
          </a:stretch>
        </p:blipFill>
        <p:spPr>
          <a:xfrm>
            <a:off x="3710100" y="1864350"/>
            <a:ext cx="5381850" cy="3985620"/>
          </a:xfrm>
          <a:prstGeom prst="rect">
            <a:avLst/>
          </a:prstGeom>
          <a:noFill/>
          <a:ln>
            <a:noFill/>
          </a:ln>
        </p:spPr>
      </p:pic>
      <p:sp>
        <p:nvSpPr>
          <p:cNvPr id="91" name="Shape 91"/>
          <p:cNvSpPr txBox="1"/>
          <p:nvPr/>
        </p:nvSpPr>
        <p:spPr>
          <a:xfrm>
            <a:off x="5466476" y="6429331"/>
            <a:ext cx="3646499" cy="382679"/>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666666"/>
                </a:solidFill>
              </a:rPr>
              <a:t>source: Sadalage &amp; Fowler: NoSQL Distilled, 2012</a:t>
            </a:r>
          </a:p>
        </p:txBody>
      </p:sp>
    </p:spTree>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609600"/>
            <a:ext cx="8229600" cy="880559"/>
          </a:xfrm>
          <a:prstGeom prst="rect">
            <a:avLst/>
          </a:prstGeom>
        </p:spPr>
        <p:txBody>
          <a:bodyPr lIns="91425" tIns="91425" rIns="91425" bIns="91425" anchor="b" anchorCtr="0">
            <a:noAutofit/>
          </a:bodyPr>
          <a:lstStyle/>
          <a:p>
            <a:pPr lvl="0"/>
            <a:r>
              <a:rPr lang="en" sz="3200" dirty="0"/>
              <a:t>Data </a:t>
            </a:r>
            <a:r>
              <a:rPr lang="en" sz="3200" dirty="0" smtClean="0"/>
              <a:t>Duplication </a:t>
            </a:r>
            <a:r>
              <a:rPr lang="en" sz="3200" dirty="0"/>
              <a:t>Models</a:t>
            </a:r>
            <a:br>
              <a:rPr lang="en" sz="3200" dirty="0"/>
            </a:br>
            <a:r>
              <a:rPr lang="en" sz="3200" dirty="0"/>
              <a:t>Sharding (2)</a:t>
            </a:r>
          </a:p>
        </p:txBody>
      </p:sp>
      <p:sp>
        <p:nvSpPr>
          <p:cNvPr id="97" name="Shape 97"/>
          <p:cNvSpPr txBox="1">
            <a:spLocks noGrp="1"/>
          </p:cNvSpPr>
          <p:nvPr>
            <p:ph type="body" idx="1"/>
          </p:nvPr>
        </p:nvSpPr>
        <p:spPr>
          <a:xfrm>
            <a:off x="457200" y="1612681"/>
            <a:ext cx="8541300" cy="5321519"/>
          </a:xfrm>
          <a:prstGeom prst="rect">
            <a:avLst/>
          </a:prstGeom>
        </p:spPr>
        <p:txBody>
          <a:bodyPr lIns="91425" tIns="91425" rIns="91425" bIns="91425" anchor="t" anchorCtr="0">
            <a:noAutofit/>
          </a:bodyPr>
          <a:lstStyle/>
          <a:p>
            <a:pPr lvl="0" rtl="0">
              <a:spcBef>
                <a:spcPts val="0"/>
              </a:spcBef>
              <a:buNone/>
            </a:pPr>
            <a:r>
              <a:rPr lang="en" dirty="0"/>
              <a:t>We should try to </a:t>
            </a:r>
            <a:r>
              <a:rPr lang="en" dirty="0">
                <a:solidFill>
                  <a:srgbClr val="990000"/>
                </a:solidFill>
              </a:rPr>
              <a:t>ensure that</a:t>
            </a:r>
          </a:p>
          <a:p>
            <a:pPr marL="457200" lvl="0" indent="-228600" rtl="0">
              <a:spcBef>
                <a:spcPts val="0"/>
              </a:spcBef>
              <a:buAutoNum type="arabicPeriod"/>
            </a:pPr>
            <a:r>
              <a:rPr lang="en" dirty="0"/>
              <a:t>Data </a:t>
            </a:r>
            <a:r>
              <a:rPr lang="en" dirty="0">
                <a:solidFill>
                  <a:srgbClr val="990000"/>
                </a:solidFill>
              </a:rPr>
              <a:t>accessed</a:t>
            </a:r>
            <a:r>
              <a:rPr lang="en" dirty="0"/>
              <a:t> together is </a:t>
            </a:r>
            <a:r>
              <a:rPr lang="en" dirty="0">
                <a:solidFill>
                  <a:srgbClr val="990000"/>
                </a:solidFill>
              </a:rPr>
              <a:t>kept together</a:t>
            </a:r>
          </a:p>
          <a:p>
            <a:pPr marL="914400" lvl="1" indent="-228600" rtl="0">
              <a:spcBef>
                <a:spcPts val="0"/>
              </a:spcBef>
            </a:pPr>
            <a:r>
              <a:rPr lang="en" dirty="0"/>
              <a:t>So that user gets all data from a </a:t>
            </a:r>
            <a:r>
              <a:rPr lang="en" dirty="0">
                <a:solidFill>
                  <a:srgbClr val="990000"/>
                </a:solidFill>
              </a:rPr>
              <a:t>single server</a:t>
            </a:r>
          </a:p>
          <a:p>
            <a:pPr marL="914400" lvl="1" indent="-228600" rtl="0">
              <a:spcBef>
                <a:spcPts val="0"/>
              </a:spcBef>
            </a:pPr>
            <a:r>
              <a:rPr lang="en" dirty="0">
                <a:solidFill>
                  <a:srgbClr val="990000"/>
                </a:solidFill>
              </a:rPr>
              <a:t>Aggregates</a:t>
            </a:r>
            <a:r>
              <a:rPr lang="en" dirty="0"/>
              <a:t> data model helps to achieve this</a:t>
            </a:r>
          </a:p>
          <a:p>
            <a:pPr marL="457200" lvl="0" indent="-228600" rtl="0">
              <a:spcBef>
                <a:spcPts val="0"/>
              </a:spcBef>
              <a:buAutoNum type="arabicPeriod"/>
            </a:pPr>
            <a:r>
              <a:rPr lang="en" dirty="0"/>
              <a:t>Arrange the data on the nodes:</a:t>
            </a:r>
          </a:p>
          <a:p>
            <a:pPr marL="914400" lvl="1" indent="-228600" rtl="0">
              <a:spcBef>
                <a:spcPts val="0"/>
              </a:spcBef>
            </a:pPr>
            <a:r>
              <a:rPr lang="en" dirty="0"/>
              <a:t>Based on a </a:t>
            </a:r>
            <a:r>
              <a:rPr lang="en" dirty="0">
                <a:solidFill>
                  <a:srgbClr val="990000"/>
                </a:solidFill>
              </a:rPr>
              <a:t>physical location</a:t>
            </a:r>
            <a:r>
              <a:rPr lang="en" dirty="0"/>
              <a:t> (of the data centers)</a:t>
            </a:r>
          </a:p>
          <a:p>
            <a:pPr marL="914400" lvl="1" indent="-228600" rtl="0">
              <a:lnSpc>
                <a:spcPct val="150000"/>
              </a:lnSpc>
              <a:spcBef>
                <a:spcPts val="0"/>
              </a:spcBef>
            </a:pPr>
            <a:r>
              <a:rPr lang="en" dirty="0"/>
              <a:t>Keep the load </a:t>
            </a:r>
            <a:r>
              <a:rPr lang="en" dirty="0">
                <a:solidFill>
                  <a:srgbClr val="990000"/>
                </a:solidFill>
              </a:rPr>
              <a:t>balanced</a:t>
            </a:r>
            <a:r>
              <a:rPr lang="en" dirty="0"/>
              <a:t> (can change in time)</a:t>
            </a:r>
          </a:p>
          <a:p>
            <a:pPr marL="457200" lvl="0" indent="-228600" rtl="0">
              <a:spcBef>
                <a:spcPts val="0"/>
              </a:spcBef>
            </a:pPr>
            <a:r>
              <a:rPr lang="en" dirty="0"/>
              <a:t>Many NoSQL databases offer </a:t>
            </a:r>
            <a:r>
              <a:rPr lang="en" dirty="0">
                <a:solidFill>
                  <a:srgbClr val="990000"/>
                </a:solidFill>
              </a:rPr>
              <a:t>auto-sharding</a:t>
            </a:r>
          </a:p>
          <a:p>
            <a:pPr marL="457200" lvl="0" indent="-228600" rtl="0">
              <a:spcBef>
                <a:spcPts val="0"/>
              </a:spcBef>
            </a:pPr>
            <a:r>
              <a:rPr lang="en" dirty="0"/>
              <a:t>A node failure makes shard’s data unavailable</a:t>
            </a:r>
          </a:p>
          <a:p>
            <a:pPr marL="914400" lvl="1" indent="-228600" rtl="0">
              <a:spcBef>
                <a:spcPts val="0"/>
              </a:spcBef>
            </a:pPr>
            <a:r>
              <a:rPr lang="en" dirty="0"/>
              <a:t>Sharding is often </a:t>
            </a:r>
            <a:r>
              <a:rPr lang="en" dirty="0">
                <a:solidFill>
                  <a:srgbClr val="990000"/>
                </a:solidFill>
              </a:rPr>
              <a:t>combined with replication</a:t>
            </a:r>
          </a:p>
        </p:txBody>
      </p:sp>
    </p:spTree>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Shape 102" descr="replication-ms.png"/>
          <p:cNvPicPr preferRelativeResize="0"/>
          <p:nvPr/>
        </p:nvPicPr>
        <p:blipFill>
          <a:blip r:embed="rId3">
            <a:alphaModFix/>
          </a:blip>
          <a:stretch>
            <a:fillRect/>
          </a:stretch>
        </p:blipFill>
        <p:spPr>
          <a:xfrm>
            <a:off x="4204513" y="2010149"/>
            <a:ext cx="4931850" cy="4571280"/>
          </a:xfrm>
          <a:prstGeom prst="rect">
            <a:avLst/>
          </a:prstGeom>
          <a:noFill/>
          <a:ln>
            <a:noFill/>
          </a:ln>
        </p:spPr>
      </p:pic>
      <p:sp>
        <p:nvSpPr>
          <p:cNvPr id="103" name="Shape 103"/>
          <p:cNvSpPr txBox="1">
            <a:spLocks noGrp="1"/>
          </p:cNvSpPr>
          <p:nvPr>
            <p:ph type="title"/>
          </p:nvPr>
        </p:nvSpPr>
        <p:spPr>
          <a:xfrm>
            <a:off x="457200" y="762000"/>
            <a:ext cx="8229600" cy="880559"/>
          </a:xfrm>
          <a:prstGeom prst="rect">
            <a:avLst/>
          </a:prstGeom>
        </p:spPr>
        <p:txBody>
          <a:bodyPr lIns="91425" tIns="91425" rIns="91425" bIns="91425" anchor="b" anchorCtr="0">
            <a:noAutofit/>
          </a:bodyPr>
          <a:lstStyle/>
          <a:p>
            <a:pPr lvl="0"/>
            <a:r>
              <a:rPr lang="en" sz="3200" dirty="0"/>
              <a:t>Data </a:t>
            </a:r>
            <a:r>
              <a:rPr lang="en" sz="3200" dirty="0" smtClean="0"/>
              <a:t>Duplication Models</a:t>
            </a:r>
            <a:r>
              <a:rPr lang="en" sz="3200" dirty="0"/>
              <a:t/>
            </a:r>
            <a:br>
              <a:rPr lang="en" sz="3200" dirty="0"/>
            </a:br>
            <a:r>
              <a:rPr lang="en" sz="3200" dirty="0"/>
              <a:t>Master-slave Replication</a:t>
            </a:r>
          </a:p>
        </p:txBody>
      </p:sp>
      <p:sp>
        <p:nvSpPr>
          <p:cNvPr id="104" name="Shape 104"/>
          <p:cNvSpPr txBox="1">
            <a:spLocks noGrp="1"/>
          </p:cNvSpPr>
          <p:nvPr>
            <p:ph type="body" idx="1"/>
          </p:nvPr>
        </p:nvSpPr>
        <p:spPr>
          <a:xfrm>
            <a:off x="457200" y="1676400"/>
            <a:ext cx="3966000" cy="5321519"/>
          </a:xfrm>
          <a:prstGeom prst="rect">
            <a:avLst/>
          </a:prstGeom>
        </p:spPr>
        <p:txBody>
          <a:bodyPr lIns="91425" tIns="91425" rIns="91425" bIns="91425" anchor="t" anchorCtr="0">
            <a:noAutofit/>
          </a:bodyPr>
          <a:lstStyle/>
          <a:p>
            <a:pPr marL="457200" lvl="0" indent="-381000" rtl="0">
              <a:spcBef>
                <a:spcPts val="0"/>
              </a:spcBef>
              <a:buSzPct val="100000"/>
            </a:pPr>
            <a:r>
              <a:rPr lang="en" sz="2400" dirty="0"/>
              <a:t>We </a:t>
            </a:r>
            <a:r>
              <a:rPr lang="en" sz="2400" dirty="0">
                <a:solidFill>
                  <a:srgbClr val="990000"/>
                </a:solidFill>
              </a:rPr>
              <a:t>replicate</a:t>
            </a:r>
            <a:r>
              <a:rPr lang="en" sz="2400" dirty="0"/>
              <a:t> data across multiple nodes</a:t>
            </a:r>
            <a:br>
              <a:rPr lang="en" sz="2400" dirty="0"/>
            </a:br>
            <a:endParaRPr lang="en" sz="2400" dirty="0"/>
          </a:p>
          <a:p>
            <a:pPr marL="457200" lvl="0" indent="-381000" rtl="0">
              <a:spcBef>
                <a:spcPts val="0"/>
              </a:spcBef>
              <a:buSzPct val="100000"/>
            </a:pPr>
            <a:r>
              <a:rPr lang="en" sz="2400" dirty="0">
                <a:solidFill>
                  <a:srgbClr val="990000"/>
                </a:solidFill>
              </a:rPr>
              <a:t>One node</a:t>
            </a:r>
            <a:r>
              <a:rPr lang="en" sz="2400" dirty="0"/>
              <a:t> is designated as primary (</a:t>
            </a:r>
            <a:r>
              <a:rPr lang="en" sz="2400" dirty="0">
                <a:solidFill>
                  <a:srgbClr val="990000"/>
                </a:solidFill>
              </a:rPr>
              <a:t>master</a:t>
            </a:r>
            <a:r>
              <a:rPr lang="en" sz="2400" dirty="0"/>
              <a:t>), others as secondary (</a:t>
            </a:r>
            <a:r>
              <a:rPr lang="en" sz="2400" dirty="0">
                <a:solidFill>
                  <a:srgbClr val="990000"/>
                </a:solidFill>
              </a:rPr>
              <a:t>slaves</a:t>
            </a:r>
            <a:r>
              <a:rPr lang="en" sz="2400" dirty="0"/>
              <a:t>)</a:t>
            </a:r>
            <a:br>
              <a:rPr lang="en" sz="2400" dirty="0"/>
            </a:br>
            <a:endParaRPr lang="en" sz="2400" dirty="0"/>
          </a:p>
          <a:p>
            <a:pPr marL="457200" lvl="0" indent="-381000" rtl="0">
              <a:spcBef>
                <a:spcPts val="0"/>
              </a:spcBef>
              <a:buSzPct val="100000"/>
            </a:pPr>
            <a:r>
              <a:rPr lang="en" sz="2400" dirty="0">
                <a:solidFill>
                  <a:srgbClr val="990000"/>
                </a:solidFill>
              </a:rPr>
              <a:t>Master </a:t>
            </a:r>
            <a:r>
              <a:rPr lang="en" sz="2400" dirty="0"/>
              <a:t>is responsible for processing </a:t>
            </a:r>
            <a:r>
              <a:rPr lang="en" sz="2400" dirty="0">
                <a:solidFill>
                  <a:srgbClr val="990000"/>
                </a:solidFill>
              </a:rPr>
              <a:t>all updates</a:t>
            </a:r>
            <a:r>
              <a:rPr lang="en" sz="2400" dirty="0"/>
              <a:t> to the data</a:t>
            </a:r>
            <a:br>
              <a:rPr lang="en" sz="2400" dirty="0"/>
            </a:br>
            <a:endParaRPr lang="en" sz="2400" dirty="0"/>
          </a:p>
          <a:p>
            <a:pPr marL="457200" lvl="0" indent="-381000" rtl="0">
              <a:spcBef>
                <a:spcPts val="0"/>
              </a:spcBef>
              <a:buSzPct val="100000"/>
            </a:pPr>
            <a:r>
              <a:rPr lang="en" sz="2400" dirty="0">
                <a:solidFill>
                  <a:srgbClr val="990000"/>
                </a:solidFill>
              </a:rPr>
              <a:t>Reads</a:t>
            </a:r>
            <a:r>
              <a:rPr lang="en" sz="2400" dirty="0"/>
              <a:t> from </a:t>
            </a:r>
            <a:r>
              <a:rPr lang="en" sz="2400" dirty="0">
                <a:solidFill>
                  <a:srgbClr val="990000"/>
                </a:solidFill>
              </a:rPr>
              <a:t>any</a:t>
            </a:r>
            <a:r>
              <a:rPr lang="en" sz="2400" dirty="0"/>
              <a:t> node</a:t>
            </a:r>
          </a:p>
        </p:txBody>
      </p:sp>
    </p:spTree>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762000"/>
            <a:ext cx="8229600" cy="880559"/>
          </a:xfrm>
          <a:prstGeom prst="rect">
            <a:avLst/>
          </a:prstGeom>
        </p:spPr>
        <p:txBody>
          <a:bodyPr lIns="91425" tIns="91425" rIns="91425" bIns="91425" anchor="b" anchorCtr="0">
            <a:noAutofit/>
          </a:bodyPr>
          <a:lstStyle/>
          <a:p>
            <a:pPr lvl="0"/>
            <a:r>
              <a:rPr lang="en" sz="3200" dirty="0"/>
              <a:t>Data </a:t>
            </a:r>
            <a:r>
              <a:rPr lang="en" sz="3200" dirty="0" smtClean="0"/>
              <a:t>Duplication </a:t>
            </a:r>
            <a:r>
              <a:rPr lang="en" sz="3200" dirty="0"/>
              <a:t>Models</a:t>
            </a:r>
            <a:br>
              <a:rPr lang="en" sz="3200" dirty="0"/>
            </a:br>
            <a:r>
              <a:rPr lang="en" sz="3200" dirty="0"/>
              <a:t>Master-slave Replication (2)</a:t>
            </a:r>
          </a:p>
        </p:txBody>
      </p:sp>
      <p:sp>
        <p:nvSpPr>
          <p:cNvPr id="111" name="Shape 111"/>
          <p:cNvSpPr txBox="1">
            <a:spLocks noGrp="1"/>
          </p:cNvSpPr>
          <p:nvPr>
            <p:ph type="body" idx="1"/>
          </p:nvPr>
        </p:nvSpPr>
        <p:spPr>
          <a:xfrm>
            <a:off x="457200" y="1765081"/>
            <a:ext cx="8512500" cy="5321519"/>
          </a:xfrm>
          <a:prstGeom prst="rect">
            <a:avLst/>
          </a:prstGeom>
        </p:spPr>
        <p:txBody>
          <a:bodyPr lIns="91425" tIns="91425" rIns="91425" bIns="91425" anchor="t" anchorCtr="0">
            <a:noAutofit/>
          </a:bodyPr>
          <a:lstStyle/>
          <a:p>
            <a:pPr marL="571500" indent="-342900">
              <a:spcBef>
                <a:spcPts val="0"/>
              </a:spcBef>
            </a:pPr>
            <a:r>
              <a:rPr lang="en" sz="2800" dirty="0"/>
              <a:t>For scaling a </a:t>
            </a:r>
            <a:r>
              <a:rPr lang="en" sz="2800" dirty="0">
                <a:solidFill>
                  <a:srgbClr val="990000"/>
                </a:solidFill>
              </a:rPr>
              <a:t>read-intensive</a:t>
            </a:r>
            <a:r>
              <a:rPr lang="en" sz="2800" dirty="0"/>
              <a:t> application</a:t>
            </a:r>
          </a:p>
          <a:p>
            <a:pPr marL="1028700" lvl="1" indent="-342900">
              <a:spcBef>
                <a:spcPts val="0"/>
              </a:spcBef>
            </a:pPr>
            <a:r>
              <a:rPr lang="en" sz="2400" dirty="0"/>
              <a:t>More read requests → more slave nodes</a:t>
            </a:r>
          </a:p>
          <a:p>
            <a:pPr marL="1028700" lvl="1" indent="-342900">
              <a:spcBef>
                <a:spcPts val="0"/>
              </a:spcBef>
            </a:pPr>
            <a:r>
              <a:rPr lang="en" sz="2400" dirty="0"/>
              <a:t>The </a:t>
            </a:r>
            <a:r>
              <a:rPr lang="en" sz="2400" dirty="0">
                <a:solidFill>
                  <a:srgbClr val="990000"/>
                </a:solidFill>
              </a:rPr>
              <a:t>master fails</a:t>
            </a:r>
            <a:r>
              <a:rPr lang="en" sz="2400" dirty="0"/>
              <a:t> → the slaves can still </a:t>
            </a:r>
            <a:r>
              <a:rPr lang="en" sz="2400" dirty="0">
                <a:solidFill>
                  <a:srgbClr val="990000"/>
                </a:solidFill>
              </a:rPr>
              <a:t>handle read</a:t>
            </a:r>
            <a:r>
              <a:rPr lang="en" sz="2400" dirty="0"/>
              <a:t> requests</a:t>
            </a:r>
          </a:p>
          <a:p>
            <a:pPr marL="1028700" lvl="1" indent="-342900">
              <a:spcBef>
                <a:spcPts val="0"/>
              </a:spcBef>
            </a:pPr>
            <a:r>
              <a:rPr lang="en" sz="2400" dirty="0"/>
              <a:t>A slave can become a new master quickly (it is a replica)</a:t>
            </a:r>
            <a:br>
              <a:rPr lang="en" sz="2400" dirty="0"/>
            </a:br>
            <a:endParaRPr lang="en" sz="2400" dirty="0"/>
          </a:p>
          <a:p>
            <a:pPr marL="571500" indent="-342900">
              <a:spcBef>
                <a:spcPts val="0"/>
              </a:spcBef>
            </a:pPr>
            <a:r>
              <a:rPr lang="en" sz="2800" dirty="0">
                <a:solidFill>
                  <a:srgbClr val="990000"/>
                </a:solidFill>
              </a:rPr>
              <a:t>Limited</a:t>
            </a:r>
            <a:r>
              <a:rPr lang="en" sz="2800" dirty="0"/>
              <a:t> by ability of the master to process updates </a:t>
            </a:r>
            <a:br>
              <a:rPr lang="en" sz="2800" dirty="0"/>
            </a:br>
            <a:endParaRPr lang="en" sz="2800" dirty="0"/>
          </a:p>
          <a:p>
            <a:pPr marL="571500" indent="-342900">
              <a:spcBef>
                <a:spcPts val="0"/>
              </a:spcBef>
            </a:pPr>
            <a:r>
              <a:rPr lang="en" sz="2800" dirty="0"/>
              <a:t>Masters are </a:t>
            </a:r>
            <a:r>
              <a:rPr lang="en" sz="2800" dirty="0">
                <a:solidFill>
                  <a:srgbClr val="990000"/>
                </a:solidFill>
              </a:rPr>
              <a:t>selected</a:t>
            </a:r>
            <a:r>
              <a:rPr lang="en" sz="2800" dirty="0"/>
              <a:t> manually or automatically</a:t>
            </a:r>
          </a:p>
          <a:p>
            <a:pPr marL="1028700" lvl="1" indent="-342900">
              <a:spcBef>
                <a:spcPts val="0"/>
              </a:spcBef>
            </a:pPr>
            <a:r>
              <a:rPr lang="en" sz="2400" dirty="0"/>
              <a:t>User-defined vs. cluster-elected</a:t>
            </a:r>
          </a:p>
          <a:p>
            <a:pPr>
              <a:spcBef>
                <a:spcPts val="0"/>
              </a:spcBef>
            </a:pPr>
            <a:endParaRPr dirty="0"/>
          </a:p>
        </p:txBody>
      </p:sp>
    </p:spTree>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descr="replication-p2p.png"/>
          <p:cNvPicPr preferRelativeResize="0"/>
          <p:nvPr/>
        </p:nvPicPr>
        <p:blipFill>
          <a:blip r:embed="rId3">
            <a:alphaModFix/>
          </a:blip>
          <a:stretch>
            <a:fillRect/>
          </a:stretch>
        </p:blipFill>
        <p:spPr>
          <a:xfrm>
            <a:off x="3968118" y="1381021"/>
            <a:ext cx="5175882" cy="4864484"/>
          </a:xfrm>
          <a:prstGeom prst="rect">
            <a:avLst/>
          </a:prstGeom>
          <a:noFill/>
          <a:ln>
            <a:noFill/>
          </a:ln>
        </p:spPr>
      </p:pic>
      <p:sp>
        <p:nvSpPr>
          <p:cNvPr id="117" name="Shape 117"/>
          <p:cNvSpPr txBox="1">
            <a:spLocks noGrp="1"/>
          </p:cNvSpPr>
          <p:nvPr>
            <p:ph type="title"/>
          </p:nvPr>
        </p:nvSpPr>
        <p:spPr>
          <a:xfrm>
            <a:off x="457200" y="567241"/>
            <a:ext cx="8229600" cy="880559"/>
          </a:xfrm>
          <a:prstGeom prst="rect">
            <a:avLst/>
          </a:prstGeom>
        </p:spPr>
        <p:txBody>
          <a:bodyPr lIns="91425" tIns="91425" rIns="91425" bIns="91425" anchor="b" anchorCtr="0">
            <a:noAutofit/>
          </a:bodyPr>
          <a:lstStyle/>
          <a:p>
            <a:pPr lvl="0">
              <a:spcBef>
                <a:spcPts val="0"/>
              </a:spcBef>
              <a:buNone/>
            </a:pPr>
            <a:r>
              <a:rPr lang="en" sz="3200" dirty="0" smtClean="0"/>
              <a:t>Data Duplication Models</a:t>
            </a:r>
            <a:br>
              <a:rPr lang="en" sz="3200" dirty="0" smtClean="0"/>
            </a:br>
            <a:r>
              <a:rPr lang="en" sz="3200" dirty="0" smtClean="0"/>
              <a:t>Peer-to-peer </a:t>
            </a:r>
            <a:r>
              <a:rPr lang="en" sz="3200" dirty="0"/>
              <a:t>Replication</a:t>
            </a:r>
          </a:p>
        </p:txBody>
      </p:sp>
      <p:sp>
        <p:nvSpPr>
          <p:cNvPr id="118" name="Shape 118"/>
          <p:cNvSpPr txBox="1">
            <a:spLocks noGrp="1"/>
          </p:cNvSpPr>
          <p:nvPr>
            <p:ph type="body" idx="1"/>
          </p:nvPr>
        </p:nvSpPr>
        <p:spPr>
          <a:xfrm>
            <a:off x="457201" y="1246081"/>
            <a:ext cx="3728399" cy="5321519"/>
          </a:xfrm>
          <a:prstGeom prst="rect">
            <a:avLst/>
          </a:prstGeom>
        </p:spPr>
        <p:txBody>
          <a:bodyPr lIns="91425" tIns="91425" rIns="91425" bIns="91425" anchor="t" anchorCtr="0">
            <a:noAutofit/>
          </a:bodyPr>
          <a:lstStyle/>
          <a:p>
            <a:pPr lvl="0" rtl="0">
              <a:spcBef>
                <a:spcPts val="0"/>
              </a:spcBef>
              <a:buNone/>
            </a:pPr>
            <a:endParaRPr sz="2400" dirty="0"/>
          </a:p>
          <a:p>
            <a:pPr marL="457200" lvl="0" indent="-381000" rtl="0">
              <a:spcBef>
                <a:spcPts val="0"/>
              </a:spcBef>
              <a:buSzPct val="100000"/>
            </a:pPr>
            <a:r>
              <a:rPr lang="en" sz="2400"/>
              <a:t>No master, all the replicas are </a:t>
            </a:r>
            <a:r>
              <a:rPr lang="en" sz="2400">
                <a:solidFill>
                  <a:srgbClr val="990000"/>
                </a:solidFill>
              </a:rPr>
              <a:t>equal</a:t>
            </a:r>
            <a:r>
              <a:rPr lang="en" sz="2400"/>
              <a:t/>
            </a:r>
            <a:br>
              <a:rPr lang="en" sz="2400"/>
            </a:br>
            <a:endParaRPr lang="en" sz="2400"/>
          </a:p>
          <a:p>
            <a:pPr marL="457200" lvl="0" indent="-381000" rtl="0">
              <a:spcBef>
                <a:spcPts val="0"/>
              </a:spcBef>
              <a:buSzPct val="100000"/>
            </a:pPr>
            <a:r>
              <a:rPr lang="en" sz="2400"/>
              <a:t>Every node can handle write and then </a:t>
            </a:r>
            <a:r>
              <a:rPr lang="en" sz="2400">
                <a:solidFill>
                  <a:srgbClr val="990000"/>
                </a:solidFill>
              </a:rPr>
              <a:t>spreads the update</a:t>
            </a:r>
            <a:r>
              <a:rPr lang="en" sz="2400"/>
              <a:t> to the others</a:t>
            </a:r>
          </a:p>
          <a:p>
            <a:pPr marL="457200" lvl="0" indent="0" rtl="0">
              <a:spcBef>
                <a:spcPts val="0"/>
              </a:spcBef>
              <a:buNone/>
            </a:pPr>
            <a:endParaRPr sz="2400" dirty="0"/>
          </a:p>
          <a:p>
            <a:pPr lvl="0">
              <a:spcBef>
                <a:spcPts val="0"/>
              </a:spcBef>
              <a:buNone/>
            </a:pPr>
            <a:endParaRPr dirty="0"/>
          </a:p>
        </p:txBody>
      </p:sp>
      <p:sp>
        <p:nvSpPr>
          <p:cNvPr id="119" name="Shape 119"/>
          <p:cNvSpPr txBox="1"/>
          <p:nvPr/>
        </p:nvSpPr>
        <p:spPr>
          <a:xfrm>
            <a:off x="5466476" y="6429331"/>
            <a:ext cx="3646499" cy="382679"/>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666666"/>
                </a:solidFill>
              </a:rPr>
              <a:t>source: Sadalage &amp; Fowler: NoSQL Distilled, 2012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50E53123-D89D-4E7D-A120-CB75ABF5C6AB}" type="slidenum">
              <a:rPr lang="en-US" altLang="en-US" smtClean="0">
                <a:solidFill>
                  <a:schemeClr val="tx1"/>
                </a:solidFill>
                <a:ea typeface="MS PGothic" pitchFamily="34" charset="-128"/>
              </a:rPr>
              <a:pPr>
                <a:lnSpc>
                  <a:spcPct val="100000"/>
                </a:lnSpc>
                <a:buClrTx/>
                <a:buSzTx/>
                <a:buFontTx/>
                <a:buNone/>
              </a:pPr>
              <a:t>11</a:t>
            </a:fld>
            <a:endParaRPr lang="en-US" altLang="en-US" sz="1400" dirty="0" smtClean="0">
              <a:solidFill>
                <a:schemeClr val="tx1"/>
              </a:solidFill>
              <a:ea typeface="MS PGothic" pitchFamily="34" charset="-128"/>
            </a:endParaRPr>
          </a:p>
        </p:txBody>
      </p:sp>
      <p:sp>
        <p:nvSpPr>
          <p:cNvPr id="10243" name="Rectangle 2"/>
          <p:cNvSpPr>
            <a:spLocks noGrp="1" noChangeArrowheads="1"/>
          </p:cNvSpPr>
          <p:nvPr>
            <p:ph type="title"/>
          </p:nvPr>
        </p:nvSpPr>
        <p:spPr/>
        <p:txBody>
          <a:bodyPr/>
          <a:lstStyle/>
          <a:p>
            <a:r>
              <a:rPr kumimoji="0" lang="en-US" altLang="en-US" dirty="0" smtClean="0"/>
              <a:t>Relational Query Languages</a:t>
            </a:r>
          </a:p>
        </p:txBody>
      </p:sp>
      <p:sp>
        <p:nvSpPr>
          <p:cNvPr id="10244" name="Rectangle 3"/>
          <p:cNvSpPr>
            <a:spLocks noGrp="1" noChangeArrowheads="1"/>
          </p:cNvSpPr>
          <p:nvPr>
            <p:ph type="body" idx="1"/>
          </p:nvPr>
        </p:nvSpPr>
        <p:spPr/>
        <p:txBody>
          <a:bodyPr/>
          <a:lstStyle/>
          <a:p>
            <a:r>
              <a:rPr kumimoji="0" lang="en-US" altLang="en-US" sz="2800" dirty="0" smtClean="0"/>
              <a:t>Other Relational Query Languages:</a:t>
            </a:r>
          </a:p>
          <a:p>
            <a:pPr lvl="1"/>
            <a:r>
              <a:rPr kumimoji="0" lang="en-US" altLang="en-US" sz="2800" dirty="0" smtClean="0"/>
              <a:t>Datalog</a:t>
            </a:r>
          </a:p>
          <a:p>
            <a:pPr lvl="1"/>
            <a:r>
              <a:rPr kumimoji="0" lang="en-US" altLang="en-US" sz="2800" dirty="0" smtClean="0"/>
              <a:t>QUEL</a:t>
            </a:r>
          </a:p>
          <a:p>
            <a:pPr lvl="1"/>
            <a:r>
              <a:rPr kumimoji="0" lang="en-US" altLang="en-US" sz="2800" dirty="0" smtClean="0"/>
              <a:t>Query By Example (QBE)</a:t>
            </a:r>
          </a:p>
          <a:p>
            <a:pPr lvl="1"/>
            <a:r>
              <a:rPr kumimoji="0" lang="en-US" altLang="en-US" sz="2800" dirty="0" smtClean="0"/>
              <a:t>SQL variations</a:t>
            </a:r>
          </a:p>
          <a:p>
            <a:pPr lvl="1"/>
            <a:r>
              <a:rPr kumimoji="0" lang="en-US" altLang="en-US" sz="2800" dirty="0" smtClean="0"/>
              <a:t>shell scripts, with relational extensions</a:t>
            </a:r>
          </a:p>
          <a:p>
            <a:pPr lvl="1"/>
            <a:endParaRPr kumimoji="0" lang="en-US" altLang="en-US" sz="2800" dirty="0" smtClean="0"/>
          </a:p>
          <a:p>
            <a:pPr lvl="1"/>
            <a:endParaRPr kumimoji="0" lang="en-US" altLang="en-US" sz="1200" dirty="0" smtClean="0"/>
          </a:p>
          <a:p>
            <a:pPr marL="0" indent="0"/>
            <a:endParaRPr kumimoji="0" lang="en-US" altLang="en-US" sz="1200" dirty="0" smtClean="0"/>
          </a:p>
          <a:p>
            <a:pPr marL="0" indent="0"/>
            <a:endParaRPr kumimoji="0" lang="en-US" altLang="en-US" dirty="0" smtClean="0"/>
          </a:p>
          <a:p>
            <a:pPr lvl="1"/>
            <a:endParaRPr kumimoji="0" lang="en-US" altLang="en-US" dirty="0" smtClean="0"/>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685800"/>
            <a:ext cx="8229600" cy="880559"/>
          </a:xfrm>
          <a:prstGeom prst="rect">
            <a:avLst/>
          </a:prstGeom>
        </p:spPr>
        <p:txBody>
          <a:bodyPr lIns="91425" tIns="91425" rIns="91425" bIns="91425" anchor="b" anchorCtr="0">
            <a:noAutofit/>
          </a:bodyPr>
          <a:lstStyle/>
          <a:p>
            <a:pPr lvl="0"/>
            <a:r>
              <a:rPr lang="en" sz="3200" dirty="0"/>
              <a:t>Data </a:t>
            </a:r>
            <a:r>
              <a:rPr lang="en" sz="3200" dirty="0" smtClean="0"/>
              <a:t>Duplication </a:t>
            </a:r>
            <a:r>
              <a:rPr lang="en" sz="3200" dirty="0"/>
              <a:t>Models</a:t>
            </a:r>
            <a:br>
              <a:rPr lang="en" sz="3200" dirty="0"/>
            </a:br>
            <a:r>
              <a:rPr lang="en" sz="3200" dirty="0"/>
              <a:t>Peer-to-peer Replication (2)</a:t>
            </a:r>
          </a:p>
        </p:txBody>
      </p:sp>
      <p:sp>
        <p:nvSpPr>
          <p:cNvPr id="125" name="Shape 125"/>
          <p:cNvSpPr txBox="1">
            <a:spLocks noGrp="1"/>
          </p:cNvSpPr>
          <p:nvPr>
            <p:ph type="body" idx="1"/>
          </p:nvPr>
        </p:nvSpPr>
        <p:spPr>
          <a:xfrm>
            <a:off x="457200" y="1676400"/>
            <a:ext cx="8229600" cy="5321519"/>
          </a:xfrm>
          <a:prstGeom prst="rect">
            <a:avLst/>
          </a:prstGeom>
        </p:spPr>
        <p:txBody>
          <a:bodyPr lIns="91425" tIns="91425" rIns="91425" bIns="91425" anchor="t" anchorCtr="0">
            <a:noAutofit/>
          </a:bodyPr>
          <a:lstStyle/>
          <a:p>
            <a:pPr marL="457200" lvl="0" indent="-228600" rtl="0">
              <a:spcBef>
                <a:spcPts val="0"/>
              </a:spcBef>
            </a:pPr>
            <a:r>
              <a:rPr lang="en" sz="2800" dirty="0">
                <a:solidFill>
                  <a:srgbClr val="990000"/>
                </a:solidFill>
              </a:rPr>
              <a:t>Problem</a:t>
            </a:r>
            <a:r>
              <a:rPr lang="en" sz="2800" dirty="0"/>
              <a:t>: consistency</a:t>
            </a:r>
          </a:p>
          <a:p>
            <a:pPr marL="914400" lvl="1" indent="-228600" rtl="0">
              <a:spcBef>
                <a:spcPts val="0"/>
              </a:spcBef>
            </a:pPr>
            <a:r>
              <a:rPr lang="en" sz="2400" dirty="0"/>
              <a:t>Users can </a:t>
            </a:r>
            <a:r>
              <a:rPr lang="en" sz="2400" dirty="0">
                <a:solidFill>
                  <a:srgbClr val="990000"/>
                </a:solidFill>
              </a:rPr>
              <a:t>write simultaneously</a:t>
            </a:r>
            <a:r>
              <a:rPr lang="en" sz="2400" dirty="0"/>
              <a:t> at two different nodes</a:t>
            </a:r>
            <a:br>
              <a:rPr lang="en" sz="2400" dirty="0"/>
            </a:br>
            <a:endParaRPr lang="en" sz="2400" dirty="0"/>
          </a:p>
          <a:p>
            <a:pPr marL="457200" lvl="0" indent="-228600" rtl="0">
              <a:spcBef>
                <a:spcPts val="0"/>
              </a:spcBef>
            </a:pPr>
            <a:r>
              <a:rPr lang="en" sz="2800" dirty="0"/>
              <a:t>Solution:</a:t>
            </a:r>
          </a:p>
          <a:p>
            <a:pPr marL="914400" lvl="1" indent="-228600" rtl="0">
              <a:spcBef>
                <a:spcPts val="0"/>
              </a:spcBef>
            </a:pPr>
            <a:r>
              <a:rPr lang="en" sz="2400" dirty="0"/>
              <a:t>When writing, the </a:t>
            </a:r>
            <a:r>
              <a:rPr lang="en" sz="2400" dirty="0">
                <a:solidFill>
                  <a:srgbClr val="990000"/>
                </a:solidFill>
              </a:rPr>
              <a:t>replicas coordinate</a:t>
            </a:r>
            <a:r>
              <a:rPr lang="en" sz="2400" dirty="0"/>
              <a:t> to avoid conflict</a:t>
            </a:r>
          </a:p>
          <a:p>
            <a:pPr marL="1371600" lvl="2" indent="-228600" rtl="0">
              <a:spcBef>
                <a:spcPts val="0"/>
              </a:spcBef>
            </a:pPr>
            <a:r>
              <a:rPr lang="en" sz="2000" dirty="0"/>
              <a:t>At the cost of </a:t>
            </a:r>
            <a:r>
              <a:rPr lang="en" sz="2000" dirty="0">
                <a:solidFill>
                  <a:srgbClr val="990000"/>
                </a:solidFill>
              </a:rPr>
              <a:t>network traffic</a:t>
            </a:r>
          </a:p>
          <a:p>
            <a:pPr marL="1371600" lvl="2" indent="-228600" rtl="0">
              <a:spcBef>
                <a:spcPts val="0"/>
              </a:spcBef>
            </a:pPr>
            <a:r>
              <a:rPr lang="en" sz="2000" dirty="0">
                <a:solidFill>
                  <a:srgbClr val="000000"/>
                </a:solidFill>
              </a:rPr>
              <a:t>The </a:t>
            </a:r>
            <a:r>
              <a:rPr lang="en" sz="2000" dirty="0">
                <a:solidFill>
                  <a:srgbClr val="990000"/>
                </a:solidFill>
              </a:rPr>
              <a:t>write</a:t>
            </a:r>
            <a:r>
              <a:rPr lang="en" sz="2000" dirty="0">
                <a:solidFill>
                  <a:srgbClr val="000000"/>
                </a:solidFill>
              </a:rPr>
              <a:t> operation </a:t>
            </a:r>
            <a:r>
              <a:rPr lang="en" sz="2000" dirty="0">
                <a:solidFill>
                  <a:srgbClr val="990000"/>
                </a:solidFill>
              </a:rPr>
              <a:t>waits</a:t>
            </a:r>
            <a:r>
              <a:rPr lang="en" sz="2000" dirty="0">
                <a:solidFill>
                  <a:srgbClr val="000000"/>
                </a:solidFill>
              </a:rPr>
              <a:t> till the process is finished</a:t>
            </a:r>
            <a:r>
              <a:rPr lang="en" sz="2000" dirty="0">
                <a:solidFill>
                  <a:srgbClr val="990000"/>
                </a:solidFill>
              </a:rPr>
              <a:t/>
            </a:r>
            <a:br>
              <a:rPr lang="en" sz="2000" dirty="0">
                <a:solidFill>
                  <a:srgbClr val="990000"/>
                </a:solidFill>
              </a:rPr>
            </a:br>
            <a:endParaRPr lang="en" sz="2000" dirty="0">
              <a:solidFill>
                <a:srgbClr val="990000"/>
              </a:solidFill>
            </a:endParaRPr>
          </a:p>
          <a:p>
            <a:pPr marL="914400" lvl="1" indent="-228600" rtl="0">
              <a:spcBef>
                <a:spcPts val="0"/>
              </a:spcBef>
            </a:pPr>
            <a:r>
              <a:rPr lang="en" sz="2400" dirty="0"/>
              <a:t>Not all replicas need to </a:t>
            </a:r>
            <a:r>
              <a:rPr lang="en" sz="2400" dirty="0">
                <a:solidFill>
                  <a:srgbClr val="990000"/>
                </a:solidFill>
              </a:rPr>
              <a:t>agree on</a:t>
            </a:r>
            <a:r>
              <a:rPr lang="en" sz="2400" dirty="0"/>
              <a:t> the write, just a majority (details below)</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NoSQL Database Attributes</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111</a:t>
            </a:fld>
            <a:endParaRPr lang="en-US" dirty="0"/>
          </a:p>
        </p:txBody>
      </p:sp>
      <p:graphicFrame>
        <p:nvGraphicFramePr>
          <p:cNvPr id="5" name="Diagram 4"/>
          <p:cNvGraphicFramePr/>
          <p:nvPr>
            <p:extLst>
              <p:ext uri="{D42A27DB-BD31-4B8C-83A1-F6EECF244321}">
                <p14:modId xmlns:p14="http://schemas.microsoft.com/office/powerpoint/2010/main" val="2581634822"/>
              </p:ext>
            </p:extLst>
          </p:nvPr>
        </p:nvGraphicFramePr>
        <p:xfrm>
          <a:off x="914400" y="1473200"/>
          <a:ext cx="75438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768582"/>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Database Should I Choose?</a:t>
            </a:r>
            <a:endParaRPr lang="en-US" dirty="0"/>
          </a:p>
        </p:txBody>
      </p:sp>
      <p:sp>
        <p:nvSpPr>
          <p:cNvPr id="3" name="Footer Placeholder 2"/>
          <p:cNvSpPr>
            <a:spLocks noGrp="1"/>
          </p:cNvSpPr>
          <p:nvPr>
            <p:ph type="ftr" sz="quarter" idx="11"/>
          </p:nvPr>
        </p:nvSpPr>
        <p:spPr/>
        <p:txBody>
          <a:bodyPr/>
          <a:lstStyle/>
          <a:p>
            <a:r>
              <a:rPr lang="en-US"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112</a:t>
            </a:fld>
            <a:endParaRPr lang="en-US" dirty="0"/>
          </a:p>
        </p:txBody>
      </p:sp>
      <p:pic>
        <p:nvPicPr>
          <p:cNvPr id="5" name="Picture 4"/>
          <p:cNvPicPr>
            <a:picLocks noChangeAspect="1"/>
          </p:cNvPicPr>
          <p:nvPr/>
        </p:nvPicPr>
        <p:blipFill>
          <a:blip r:embed="rId2"/>
          <a:stretch>
            <a:fillRect/>
          </a:stretch>
        </p:blipFill>
        <p:spPr>
          <a:xfrm>
            <a:off x="228600" y="1447800"/>
            <a:ext cx="8670427" cy="5223933"/>
          </a:xfrm>
          <a:prstGeom prst="rect">
            <a:avLst/>
          </a:prstGeom>
        </p:spPr>
      </p:pic>
    </p:spTree>
    <p:extLst>
      <p:ext uri="{BB962C8B-B14F-4D97-AF65-F5344CB8AC3E}">
        <p14:creationId xmlns:p14="http://schemas.microsoft.com/office/powerpoint/2010/main" val="305042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latin typeface="+mn-lt"/>
                <a:ea typeface="ＭＳ Ｐゴシック" pitchFamily="34" charset="-128"/>
              </a:rPr>
              <a:t>Transactions – ACID Properties</a:t>
            </a:r>
          </a:p>
        </p:txBody>
      </p:sp>
      <p:sp>
        <p:nvSpPr>
          <p:cNvPr id="33795" name="Content Placeholder 2"/>
          <p:cNvSpPr>
            <a:spLocks noGrp="1"/>
          </p:cNvSpPr>
          <p:nvPr>
            <p:ph idx="1"/>
          </p:nvPr>
        </p:nvSpPr>
        <p:spPr/>
        <p:txBody>
          <a:bodyPr/>
          <a:lstStyle/>
          <a:p>
            <a:pPr>
              <a:lnSpc>
                <a:spcPct val="80000"/>
              </a:lnSpc>
            </a:pPr>
            <a:r>
              <a:rPr lang="en-US" altLang="en-US" sz="2800" dirty="0" smtClean="0">
                <a:ea typeface="ＭＳ Ｐゴシック" pitchFamily="34" charset="-128"/>
              </a:rPr>
              <a:t>Atomic – All of the work in a transaction completes (commit) or none of it completes</a:t>
            </a:r>
          </a:p>
          <a:p>
            <a:pPr>
              <a:lnSpc>
                <a:spcPct val="80000"/>
              </a:lnSpc>
            </a:pPr>
            <a:r>
              <a:rPr lang="en-US" altLang="en-US" sz="2800" dirty="0" smtClean="0">
                <a:ea typeface="ＭＳ Ｐゴシック" pitchFamily="34" charset="-128"/>
              </a:rPr>
              <a:t>Consistent – A transaction transforms the database from one consistent state to another consistent state. Consistency is defined in terms of constraints.</a:t>
            </a:r>
          </a:p>
          <a:p>
            <a:pPr>
              <a:lnSpc>
                <a:spcPct val="80000"/>
              </a:lnSpc>
            </a:pPr>
            <a:r>
              <a:rPr lang="en-US" altLang="en-US" sz="2800" dirty="0" smtClean="0">
                <a:ea typeface="ＭＳ Ｐゴシック" pitchFamily="34" charset="-128"/>
              </a:rPr>
              <a:t>Isolated – The results of any changes made during a transaction are not visible until the transaction has committed.</a:t>
            </a:r>
          </a:p>
          <a:p>
            <a:pPr>
              <a:lnSpc>
                <a:spcPct val="80000"/>
              </a:lnSpc>
            </a:pPr>
            <a:r>
              <a:rPr lang="en-US" altLang="en-US" sz="2800" dirty="0" smtClean="0">
                <a:ea typeface="ＭＳ Ｐゴシック" pitchFamily="34" charset="-128"/>
              </a:rPr>
              <a:t>Durable – The results of a committed transaction survive failures</a:t>
            </a:r>
          </a:p>
          <a:p>
            <a:pPr>
              <a:lnSpc>
                <a:spcPct val="80000"/>
              </a:lnSpc>
            </a:pPr>
            <a:endParaRPr lang="en-US" altLang="en-US" sz="2600" dirty="0" smtClean="0">
              <a:latin typeface="Garamond" pitchFamily="18" charset="0"/>
              <a:ea typeface="ＭＳ Ｐゴシック" pitchFamily="34" charset="-128"/>
            </a:endParaRP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fld id="{885230D7-7156-49BD-A02A-46B74A16248F}" type="slidenum">
              <a:rPr lang="en-US" altLang="en-US" sz="1800">
                <a:solidFill>
                  <a:schemeClr val="tx1"/>
                </a:solidFill>
                <a:latin typeface="Arial" pitchFamily="34" charset="0"/>
              </a:rPr>
              <a:pPr eaLnBrk="1" hangingPunct="1">
                <a:spcBef>
                  <a:spcPct val="0"/>
                </a:spcBef>
                <a:buClrTx/>
                <a:buSzTx/>
                <a:buFontTx/>
                <a:buNone/>
              </a:pPr>
              <a:t>12</a:t>
            </a:fld>
            <a:endParaRPr lang="en-US" altLang="en-US" sz="18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F</a:t>
            </a:r>
            <a:r>
              <a:rPr lang="en-US" dirty="0" smtClean="0"/>
              <a:t>eatures</a:t>
            </a:r>
            <a:endParaRPr lang="en-US" dirty="0"/>
          </a:p>
        </p:txBody>
      </p:sp>
      <p:sp>
        <p:nvSpPr>
          <p:cNvPr id="3" name="Content Placeholder 2"/>
          <p:cNvSpPr>
            <a:spLocks noGrp="1"/>
          </p:cNvSpPr>
          <p:nvPr>
            <p:ph idx="1"/>
          </p:nvPr>
        </p:nvSpPr>
        <p:spPr/>
        <p:txBody>
          <a:bodyPr/>
          <a:lstStyle/>
          <a:p>
            <a:r>
              <a:rPr lang="en-US" dirty="0" smtClean="0"/>
              <a:t>Rely </a:t>
            </a:r>
            <a:r>
              <a:rPr lang="en-US" dirty="0"/>
              <a:t>on relational tables</a:t>
            </a:r>
          </a:p>
          <a:p>
            <a:r>
              <a:rPr lang="it-IT" dirty="0"/>
              <a:t>Utilize </a:t>
            </a:r>
            <a:r>
              <a:rPr lang="it-IT" dirty="0" smtClean="0"/>
              <a:t>defined data </a:t>
            </a:r>
            <a:r>
              <a:rPr lang="it-IT" dirty="0"/>
              <a:t>schema</a:t>
            </a:r>
          </a:p>
          <a:p>
            <a:r>
              <a:rPr lang="en-US" dirty="0" smtClean="0"/>
              <a:t>Reduce </a:t>
            </a:r>
            <a:r>
              <a:rPr lang="en-US" dirty="0"/>
              <a:t>redundancy through </a:t>
            </a:r>
            <a:r>
              <a:rPr lang="en-US" dirty="0" smtClean="0"/>
              <a:t>normalization</a:t>
            </a:r>
          </a:p>
          <a:p>
            <a:r>
              <a:rPr lang="en-US" dirty="0"/>
              <a:t>Support JOIN functionality</a:t>
            </a:r>
          </a:p>
          <a:p>
            <a:r>
              <a:rPr lang="en-US" dirty="0"/>
              <a:t>Engineered for data integrity</a:t>
            </a:r>
          </a:p>
          <a:p>
            <a:r>
              <a:rPr lang="en-US" dirty="0"/>
              <a:t>Traditionally scale up, not out</a:t>
            </a:r>
          </a:p>
          <a:p>
            <a:r>
              <a:rPr lang="en-US" dirty="0"/>
              <a:t>Rely on a simple, standardized query language</a:t>
            </a:r>
          </a:p>
          <a:p>
            <a:r>
              <a:rPr lang="en-US" dirty="0"/>
              <a:t>Near universal in adoption</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Tree>
    <p:extLst>
      <p:ext uri="{BB962C8B-B14F-4D97-AF65-F5344CB8AC3E}">
        <p14:creationId xmlns:p14="http://schemas.microsoft.com/office/powerpoint/2010/main" val="30687292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Database Advantages</a:t>
            </a:r>
            <a:endParaRPr lang="en-US" dirty="0"/>
          </a:p>
        </p:txBody>
      </p:sp>
      <p:sp>
        <p:nvSpPr>
          <p:cNvPr id="3" name="Content Placeholder 2"/>
          <p:cNvSpPr>
            <a:spLocks noGrp="1"/>
          </p:cNvSpPr>
          <p:nvPr>
            <p:ph idx="1"/>
          </p:nvPr>
        </p:nvSpPr>
        <p:spPr/>
        <p:txBody>
          <a:bodyPr>
            <a:normAutofit/>
          </a:bodyPr>
          <a:lstStyle/>
          <a:p>
            <a:r>
              <a:rPr lang="en-US" dirty="0" smtClean="0"/>
              <a:t>ACID </a:t>
            </a:r>
            <a:r>
              <a:rPr lang="en-US" dirty="0"/>
              <a:t>transactions at the database level </a:t>
            </a:r>
            <a:r>
              <a:rPr lang="en-US" dirty="0" smtClean="0"/>
              <a:t>makes certain business app </a:t>
            </a:r>
            <a:r>
              <a:rPr lang="en-US" dirty="0"/>
              <a:t>development </a:t>
            </a:r>
            <a:r>
              <a:rPr lang="en-US" dirty="0" smtClean="0"/>
              <a:t>easier</a:t>
            </a:r>
            <a:endParaRPr lang="en-US" dirty="0"/>
          </a:p>
          <a:p>
            <a:r>
              <a:rPr lang="en-US" dirty="0"/>
              <a:t>Fine-grained security on columns and rows using views prevents views and changes by unauthorized </a:t>
            </a:r>
            <a:r>
              <a:rPr lang="en-US" dirty="0" smtClean="0"/>
              <a:t>users</a:t>
            </a:r>
            <a:endParaRPr lang="en-US" dirty="0"/>
          </a:p>
          <a:p>
            <a:r>
              <a:rPr lang="en-US" dirty="0"/>
              <a:t>Most SQL code is portable to other SQL databases, including open source </a:t>
            </a:r>
            <a:r>
              <a:rPr lang="en-US" dirty="0" smtClean="0"/>
              <a:t>options</a:t>
            </a:r>
            <a:endParaRPr lang="en-US" dirty="0"/>
          </a:p>
          <a:p>
            <a:r>
              <a:rPr lang="en-US" dirty="0"/>
              <a:t>Typed columns and constraints will validate data before it’s added to the database and increase data </a:t>
            </a:r>
            <a:r>
              <a:rPr lang="en-US" dirty="0" smtClean="0"/>
              <a:t>quality</a:t>
            </a:r>
            <a:endParaRPr lang="en-US" dirty="0"/>
          </a:p>
          <a:p>
            <a:r>
              <a:rPr lang="en-US" dirty="0"/>
              <a:t>Existing staff members are already familiar with entity-relational design and </a:t>
            </a:r>
            <a:r>
              <a:rPr lang="en-US" dirty="0" smtClean="0"/>
              <a:t>SQL</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270399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Database Drawbacks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object-relational mapping layer can be </a:t>
            </a:r>
            <a:r>
              <a:rPr lang="en-US" dirty="0" smtClean="0"/>
              <a:t>complex</a:t>
            </a:r>
            <a:endParaRPr lang="en-US" dirty="0"/>
          </a:p>
          <a:p>
            <a:r>
              <a:rPr lang="en-US" dirty="0"/>
              <a:t>Entity-relationship modeling must be completed before testing begins, which slows </a:t>
            </a:r>
            <a:r>
              <a:rPr lang="en-US" dirty="0" smtClean="0"/>
              <a:t>development</a:t>
            </a:r>
            <a:endParaRPr lang="en-US" dirty="0"/>
          </a:p>
          <a:p>
            <a:r>
              <a:rPr lang="en-US" dirty="0"/>
              <a:t>RDBMSs don’t scale out when joins are </a:t>
            </a:r>
            <a:r>
              <a:rPr lang="en-US" dirty="0" smtClean="0"/>
              <a:t>required</a:t>
            </a:r>
            <a:endParaRPr lang="en-US" dirty="0"/>
          </a:p>
          <a:p>
            <a:r>
              <a:rPr lang="en-US" dirty="0"/>
              <a:t>Sharding over many servers can be done but </a:t>
            </a:r>
            <a:r>
              <a:rPr lang="en-US" dirty="0" smtClean="0"/>
              <a:t>is costly and </a:t>
            </a:r>
            <a:r>
              <a:rPr lang="en-US" dirty="0"/>
              <a:t>will be operationally </a:t>
            </a:r>
            <a:r>
              <a:rPr lang="en-US" dirty="0" smtClean="0"/>
              <a:t>inefficient</a:t>
            </a:r>
            <a:endParaRPr lang="en-US" dirty="0"/>
          </a:p>
          <a:p>
            <a:r>
              <a:rPr lang="en-US" dirty="0"/>
              <a:t>Full-text search requires third-party </a:t>
            </a:r>
            <a:r>
              <a:rPr lang="en-US" dirty="0" smtClean="0"/>
              <a:t>tools</a:t>
            </a:r>
            <a:endParaRPr lang="en-US" dirty="0"/>
          </a:p>
          <a:p>
            <a:r>
              <a:rPr lang="en-US" dirty="0"/>
              <a:t>It can be difficult to store high-variability data in </a:t>
            </a:r>
            <a:r>
              <a:rPr lang="en-US" dirty="0" smtClean="0"/>
              <a:t>tables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4550662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a:t>
            </a:r>
            <a:r>
              <a:rPr lang="en-US" dirty="0" smtClean="0"/>
              <a:t>Databases</a:t>
            </a:r>
            <a:endParaRPr lang="en-US" dirty="0"/>
          </a:p>
        </p:txBody>
      </p:sp>
      <p:sp>
        <p:nvSpPr>
          <p:cNvPr id="3" name="Content Placeholder 2"/>
          <p:cNvSpPr>
            <a:spLocks noGrp="1"/>
          </p:cNvSpPr>
          <p:nvPr>
            <p:ph idx="1"/>
          </p:nvPr>
        </p:nvSpPr>
        <p:spPr/>
        <p:txBody>
          <a:bodyPr>
            <a:normAutofit/>
          </a:bodyPr>
          <a:lstStyle/>
          <a:p>
            <a:r>
              <a:rPr lang="en-US" dirty="0" smtClean="0"/>
              <a:t>While </a:t>
            </a:r>
            <a:r>
              <a:rPr lang="en-US" dirty="0"/>
              <a:t>NoSQL technologies have existed for decades, they didn't gain popularity until the </a:t>
            </a:r>
            <a:r>
              <a:rPr lang="en-US" dirty="0" smtClean="0"/>
              <a:t>early 2000s</a:t>
            </a:r>
          </a:p>
          <a:p>
            <a:r>
              <a:rPr lang="en-US" dirty="0"/>
              <a:t>O</a:t>
            </a:r>
            <a:r>
              <a:rPr lang="en-US" dirty="0" smtClean="0"/>
              <a:t>rganizations </a:t>
            </a:r>
            <a:r>
              <a:rPr lang="en-US" dirty="0"/>
              <a:t>sought solutions to house massive quantities of big data at rest </a:t>
            </a:r>
            <a:r>
              <a:rPr lang="en-US" dirty="0" smtClean="0"/>
              <a:t>more cheaply </a:t>
            </a:r>
            <a:r>
              <a:rPr lang="en-US" dirty="0"/>
              <a:t>than they could with RDBMSs </a:t>
            </a:r>
          </a:p>
          <a:p>
            <a:r>
              <a:rPr lang="en-US" dirty="0"/>
              <a:t>A</a:t>
            </a:r>
            <a:r>
              <a:rPr lang="en-US" dirty="0" smtClean="0"/>
              <a:t>nd </a:t>
            </a:r>
            <a:r>
              <a:rPr lang="en-US" dirty="0"/>
              <a:t>then to be able to handle the higher and higher </a:t>
            </a:r>
            <a:r>
              <a:rPr lang="en-US" dirty="0" smtClean="0"/>
              <a:t>velocity of </a:t>
            </a:r>
            <a:r>
              <a:rPr lang="en-US" dirty="0"/>
              <a:t>incoming data.</a:t>
            </a:r>
          </a:p>
          <a:p>
            <a:r>
              <a:rPr lang="en-US" dirty="0"/>
              <a:t>While </a:t>
            </a:r>
            <a:r>
              <a:rPr lang="en-US" dirty="0" smtClean="0"/>
              <a:t>an SQL (relational) database </a:t>
            </a:r>
            <a:r>
              <a:rPr lang="en-US" dirty="0"/>
              <a:t>is a </a:t>
            </a:r>
            <a:r>
              <a:rPr lang="en-US" dirty="0" smtClean="0"/>
              <a:t>defined, </a:t>
            </a:r>
            <a:r>
              <a:rPr lang="en-US" dirty="0"/>
              <a:t>concrete concept, </a:t>
            </a:r>
            <a:r>
              <a:rPr lang="en-US" dirty="0" smtClean="0"/>
              <a:t>a NoSQL database is not</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2860372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a:t>
            </a:r>
            <a:r>
              <a:rPr lang="en-US" dirty="0" smtClean="0"/>
              <a:t>Databases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is enormous variation </a:t>
            </a:r>
            <a:r>
              <a:rPr lang="en-US" dirty="0" smtClean="0"/>
              <a:t>in technologies </a:t>
            </a:r>
            <a:r>
              <a:rPr lang="en-US" dirty="0"/>
              <a:t>that fall under the NoSQL </a:t>
            </a:r>
            <a:r>
              <a:rPr lang="en-US" dirty="0" smtClean="0"/>
              <a:t>category</a:t>
            </a:r>
          </a:p>
          <a:p>
            <a:r>
              <a:rPr lang="en-US" dirty="0" smtClean="0"/>
              <a:t>So, </a:t>
            </a:r>
            <a:r>
              <a:rPr lang="en-US" dirty="0"/>
              <a:t>NoSQL is a term used for a broad group of </a:t>
            </a:r>
            <a:r>
              <a:rPr lang="en-US" dirty="0" smtClean="0"/>
              <a:t>data management technologies that vary </a:t>
            </a:r>
            <a:r>
              <a:rPr lang="en-US" dirty="0"/>
              <a:t>in features and </a:t>
            </a:r>
            <a:r>
              <a:rPr lang="en-US" dirty="0" smtClean="0"/>
              <a:t>functionality…</a:t>
            </a:r>
          </a:p>
          <a:p>
            <a:r>
              <a:rPr lang="en-US" dirty="0" smtClean="0"/>
              <a:t>But </a:t>
            </a:r>
            <a:r>
              <a:rPr lang="en-US" dirty="0"/>
              <a:t>which </a:t>
            </a:r>
            <a:r>
              <a:rPr lang="en-US" dirty="0" smtClean="0"/>
              <a:t>address some critical big data challenges of </a:t>
            </a:r>
            <a:r>
              <a:rPr lang="en-US" dirty="0"/>
              <a:t>SQL </a:t>
            </a:r>
            <a:r>
              <a:rPr lang="en-US" dirty="0" smtClean="0"/>
              <a:t>databases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8549200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Databases</a:t>
            </a:r>
          </a:p>
        </p:txBody>
      </p:sp>
      <p:sp>
        <p:nvSpPr>
          <p:cNvPr id="3" name="Content Placeholder 2"/>
          <p:cNvSpPr>
            <a:spLocks noGrp="1"/>
          </p:cNvSpPr>
          <p:nvPr>
            <p:ph idx="1"/>
          </p:nvPr>
        </p:nvSpPr>
        <p:spPr/>
        <p:txBody>
          <a:bodyPr/>
          <a:lstStyle/>
          <a:p>
            <a:r>
              <a:rPr lang="en-US" dirty="0"/>
              <a:t>A NoSQL </a:t>
            </a:r>
            <a:r>
              <a:rPr lang="en-US" dirty="0" smtClean="0"/>
              <a:t>database…</a:t>
            </a:r>
          </a:p>
          <a:p>
            <a:pPr lvl="1"/>
            <a:r>
              <a:rPr lang="en-US" dirty="0"/>
              <a:t>P</a:t>
            </a:r>
            <a:r>
              <a:rPr lang="en-US" dirty="0" smtClean="0"/>
              <a:t>rovides </a:t>
            </a:r>
            <a:r>
              <a:rPr lang="en-US" dirty="0"/>
              <a:t>a mechanism for storage and retrieval of </a:t>
            </a:r>
            <a:r>
              <a:rPr lang="en-US" dirty="0" smtClean="0"/>
              <a:t>data</a:t>
            </a:r>
          </a:p>
          <a:p>
            <a:pPr lvl="1"/>
            <a:r>
              <a:rPr lang="en-US" dirty="0" smtClean="0"/>
              <a:t>That is </a:t>
            </a:r>
            <a:r>
              <a:rPr lang="en-US" dirty="0"/>
              <a:t>modeled in means other than the tabular relations used in </a:t>
            </a:r>
            <a:r>
              <a:rPr lang="en-US" dirty="0" smtClean="0"/>
              <a:t>relational databases</a:t>
            </a:r>
          </a:p>
          <a:p>
            <a:pPr lvl="1"/>
            <a:endParaRPr lang="en-US" dirty="0"/>
          </a:p>
          <a:p>
            <a:r>
              <a:rPr lang="en-US" dirty="0"/>
              <a:t>A NoSQL </a:t>
            </a:r>
            <a:r>
              <a:rPr lang="en-US" dirty="0" smtClean="0"/>
              <a:t>database…</a:t>
            </a:r>
          </a:p>
          <a:p>
            <a:pPr lvl="1"/>
            <a:r>
              <a:rPr lang="en-US" dirty="0" smtClean="0"/>
              <a:t>Is a non-relational…</a:t>
            </a:r>
          </a:p>
          <a:p>
            <a:pPr lvl="1"/>
            <a:r>
              <a:rPr lang="en-US" dirty="0"/>
              <a:t>A</a:t>
            </a:r>
            <a:r>
              <a:rPr lang="en-US" dirty="0" smtClean="0"/>
              <a:t>nd </a:t>
            </a:r>
            <a:r>
              <a:rPr lang="en-US" dirty="0"/>
              <a:t>largely distributed database </a:t>
            </a:r>
            <a:r>
              <a:rPr lang="en-US" dirty="0" smtClean="0"/>
              <a:t>system…</a:t>
            </a:r>
          </a:p>
          <a:p>
            <a:pPr lvl="1"/>
            <a:r>
              <a:rPr lang="en-US" dirty="0" smtClean="0"/>
              <a:t>That enables </a:t>
            </a:r>
            <a:r>
              <a:rPr lang="en-US" dirty="0"/>
              <a:t>rapid, ad-hoc </a:t>
            </a:r>
            <a:r>
              <a:rPr lang="en-US" dirty="0" smtClean="0"/>
              <a:t>organization…</a:t>
            </a:r>
          </a:p>
          <a:p>
            <a:pPr lvl="1"/>
            <a:r>
              <a:rPr lang="en-US" dirty="0"/>
              <a:t>A</a:t>
            </a:r>
            <a:r>
              <a:rPr lang="en-US" dirty="0" smtClean="0"/>
              <a:t>nd </a:t>
            </a:r>
            <a:r>
              <a:rPr lang="en-US" dirty="0"/>
              <a:t>analysis of extremely high-volume, disparate data </a:t>
            </a:r>
            <a:r>
              <a:rPr lang="en-US" dirty="0" smtClean="0"/>
              <a:t>types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40068947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BASE Concept</a:t>
            </a:r>
          </a:p>
        </p:txBody>
      </p:sp>
      <p:sp>
        <p:nvSpPr>
          <p:cNvPr id="358" name="Shape 358"/>
          <p:cNvSpPr txBox="1">
            <a:spLocks noGrp="1"/>
          </p:cNvSpPr>
          <p:nvPr>
            <p:ph idx="1"/>
          </p:nvPr>
        </p:nvSpPr>
        <p:spPr>
          <a:prstGeom prst="rect">
            <a:avLst/>
          </a:prstGeom>
        </p:spPr>
        <p:txBody>
          <a:bodyPr lIns="91425" tIns="91425" rIns="91425" bIns="91425" anchor="t" anchorCtr="0">
            <a:noAutofit/>
          </a:bodyPr>
          <a:lstStyle/>
          <a:p>
            <a:pPr>
              <a:spcBef>
                <a:spcPts val="0"/>
              </a:spcBef>
            </a:pPr>
            <a:r>
              <a:rPr lang="en" dirty="0">
                <a:solidFill>
                  <a:srgbClr val="990000"/>
                </a:solidFill>
              </a:rPr>
              <a:t>BA</a:t>
            </a:r>
            <a:r>
              <a:rPr lang="en" dirty="0">
                <a:solidFill>
                  <a:srgbClr val="0B5394"/>
                </a:solidFill>
              </a:rPr>
              <a:t>S</a:t>
            </a:r>
            <a:r>
              <a:rPr lang="en" dirty="0">
                <a:solidFill>
                  <a:srgbClr val="274E13"/>
                </a:solidFill>
              </a:rPr>
              <a:t>E</a:t>
            </a:r>
            <a:r>
              <a:rPr lang="en" dirty="0"/>
              <a:t> is a vague term often used as contrast to ACID </a:t>
            </a:r>
          </a:p>
          <a:p>
            <a:pPr marL="457200" lvl="0" indent="-228600" rtl="0">
              <a:spcBef>
                <a:spcPts val="0"/>
              </a:spcBef>
            </a:pPr>
            <a:r>
              <a:rPr lang="en" dirty="0">
                <a:solidFill>
                  <a:srgbClr val="990000"/>
                </a:solidFill>
              </a:rPr>
              <a:t>B</a:t>
            </a:r>
            <a:r>
              <a:rPr lang="en" dirty="0"/>
              <a:t>asically </a:t>
            </a:r>
            <a:r>
              <a:rPr lang="en" dirty="0">
                <a:solidFill>
                  <a:srgbClr val="990000"/>
                </a:solidFill>
              </a:rPr>
              <a:t>A</a:t>
            </a:r>
            <a:r>
              <a:rPr lang="en" dirty="0"/>
              <a:t>vailable</a:t>
            </a:r>
          </a:p>
          <a:p>
            <a:pPr marL="914400" lvl="1" indent="-228600" rtl="0">
              <a:spcBef>
                <a:spcPts val="0"/>
              </a:spcBef>
            </a:pPr>
            <a:r>
              <a:rPr lang="en" dirty="0" smtClean="0"/>
              <a:t>Availability first</a:t>
            </a:r>
          </a:p>
          <a:p>
            <a:pPr marL="914400" lvl="1" indent="-228600" rtl="0">
              <a:spcBef>
                <a:spcPts val="0"/>
              </a:spcBef>
            </a:pPr>
            <a:r>
              <a:rPr lang="en" dirty="0" smtClean="0"/>
              <a:t>The </a:t>
            </a:r>
            <a:r>
              <a:rPr lang="en" dirty="0"/>
              <a:t>system works </a:t>
            </a:r>
            <a:r>
              <a:rPr lang="en" dirty="0">
                <a:solidFill>
                  <a:srgbClr val="990000"/>
                </a:solidFill>
              </a:rPr>
              <a:t>basically all the time</a:t>
            </a:r>
            <a:r>
              <a:rPr lang="en" dirty="0"/>
              <a:t> </a:t>
            </a:r>
          </a:p>
          <a:p>
            <a:pPr marL="914400" lvl="1" indent="-228600" rtl="0">
              <a:spcBef>
                <a:spcPts val="0"/>
              </a:spcBef>
            </a:pPr>
            <a:r>
              <a:rPr lang="en" dirty="0"/>
              <a:t>Partial failures can occur, but without total system failure</a:t>
            </a:r>
          </a:p>
          <a:p>
            <a:pPr marL="457200" lvl="0" indent="-228600" rtl="0">
              <a:spcBef>
                <a:spcPts val="0"/>
              </a:spcBef>
            </a:pPr>
            <a:r>
              <a:rPr lang="en" dirty="0">
                <a:solidFill>
                  <a:srgbClr val="0B5394"/>
                </a:solidFill>
              </a:rPr>
              <a:t>S</a:t>
            </a:r>
            <a:r>
              <a:rPr lang="en" dirty="0"/>
              <a:t>oft state</a:t>
            </a:r>
          </a:p>
          <a:p>
            <a:pPr marL="914400" lvl="1" indent="-228600" rtl="0">
              <a:spcBef>
                <a:spcPts val="0"/>
              </a:spcBef>
            </a:pPr>
            <a:r>
              <a:rPr lang="en" dirty="0"/>
              <a:t>The system is in flux (unstable), non-deterministic state</a:t>
            </a:r>
          </a:p>
          <a:p>
            <a:pPr marL="914400" lvl="1" indent="-228600" rtl="0">
              <a:spcBef>
                <a:spcPts val="0"/>
              </a:spcBef>
            </a:pPr>
            <a:r>
              <a:rPr lang="en" dirty="0">
                <a:solidFill>
                  <a:srgbClr val="990000"/>
                </a:solidFill>
              </a:rPr>
              <a:t>Changes</a:t>
            </a:r>
            <a:r>
              <a:rPr lang="en" dirty="0"/>
              <a:t> occur </a:t>
            </a:r>
            <a:r>
              <a:rPr lang="en" dirty="0">
                <a:solidFill>
                  <a:srgbClr val="990000"/>
                </a:solidFill>
              </a:rPr>
              <a:t>all the time</a:t>
            </a:r>
          </a:p>
          <a:p>
            <a:pPr marL="457200" lvl="0" indent="-228600" rtl="0">
              <a:spcBef>
                <a:spcPts val="0"/>
              </a:spcBef>
            </a:pPr>
            <a:r>
              <a:rPr lang="en" dirty="0">
                <a:solidFill>
                  <a:srgbClr val="274E13"/>
                </a:solidFill>
              </a:rPr>
              <a:t>E</a:t>
            </a:r>
            <a:r>
              <a:rPr lang="en" dirty="0"/>
              <a:t>ventual consistency</a:t>
            </a:r>
          </a:p>
          <a:p>
            <a:pPr marL="914400" lvl="1" indent="-228600" rtl="0">
              <a:spcBef>
                <a:spcPts val="0"/>
              </a:spcBef>
            </a:pPr>
            <a:r>
              <a:rPr lang="en" dirty="0"/>
              <a:t>The system </a:t>
            </a:r>
            <a:r>
              <a:rPr lang="en" dirty="0">
                <a:solidFill>
                  <a:srgbClr val="990000"/>
                </a:solidFill>
              </a:rPr>
              <a:t>will</a:t>
            </a:r>
            <a:r>
              <a:rPr lang="en" dirty="0"/>
              <a:t> be in some consistent state</a:t>
            </a:r>
          </a:p>
          <a:p>
            <a:pPr marL="914400" lvl="1" indent="-228600" rtl="0">
              <a:spcBef>
                <a:spcPts val="0"/>
              </a:spcBef>
            </a:pPr>
            <a:r>
              <a:rPr lang="en" dirty="0"/>
              <a:t>At some time </a:t>
            </a:r>
            <a:r>
              <a:rPr lang="en" dirty="0">
                <a:solidFill>
                  <a:srgbClr val="990000"/>
                </a:solidFill>
              </a:rPr>
              <a:t>in future</a:t>
            </a: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19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Leveraging the</a:t>
            </a:r>
            <a:br>
              <a:rPr lang="en-US" dirty="0" smtClean="0"/>
            </a:br>
            <a:r>
              <a:rPr lang="en-US" dirty="0" smtClean="0"/>
              <a:t>NoSQL Boom</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a:t>
            </a:fld>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74" t="17390" r="11473" b="13042"/>
          <a:stretch/>
        </p:blipFill>
        <p:spPr bwMode="auto">
          <a:xfrm>
            <a:off x="4191000" y="457200"/>
            <a:ext cx="4581487" cy="6352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6495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 F</a:t>
            </a:r>
            <a:r>
              <a:rPr lang="en-US" dirty="0" smtClean="0"/>
              <a:t>eatures</a:t>
            </a:r>
            <a:endParaRPr lang="en-US" dirty="0"/>
          </a:p>
        </p:txBody>
      </p:sp>
      <p:sp>
        <p:nvSpPr>
          <p:cNvPr id="3" name="Content Placeholder 2"/>
          <p:cNvSpPr>
            <a:spLocks noGrp="1"/>
          </p:cNvSpPr>
          <p:nvPr>
            <p:ph idx="1"/>
          </p:nvPr>
        </p:nvSpPr>
        <p:spPr/>
        <p:txBody>
          <a:bodyPr/>
          <a:lstStyle/>
          <a:p>
            <a:r>
              <a:rPr lang="en-US" dirty="0" smtClean="0"/>
              <a:t>High </a:t>
            </a:r>
            <a:r>
              <a:rPr lang="en-US" dirty="0"/>
              <a:t>performance writes and massive scalability</a:t>
            </a:r>
          </a:p>
          <a:p>
            <a:r>
              <a:rPr lang="en-US" dirty="0" smtClean="0"/>
              <a:t>Does </a:t>
            </a:r>
            <a:r>
              <a:rPr lang="en-US" dirty="0"/>
              <a:t>not require a </a:t>
            </a:r>
            <a:r>
              <a:rPr lang="en-US" dirty="0" smtClean="0"/>
              <a:t>defined schema </a:t>
            </a:r>
            <a:r>
              <a:rPr lang="en-US" dirty="0"/>
              <a:t>for writing data</a:t>
            </a:r>
          </a:p>
          <a:p>
            <a:r>
              <a:rPr lang="en-US" dirty="0"/>
              <a:t>Primarily eventually-consistent by default</a:t>
            </a:r>
          </a:p>
          <a:p>
            <a:r>
              <a:rPr lang="en-US" dirty="0"/>
              <a:t>Support wide range of modern programming languages and tools</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19131297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smtClean="0"/>
              <a:t>NoSQL?</a:t>
            </a:r>
            <a:endParaRPr lang="en-US" dirty="0"/>
          </a:p>
        </p:txBody>
      </p:sp>
      <p:sp>
        <p:nvSpPr>
          <p:cNvPr id="3" name="Content Placeholder 2"/>
          <p:cNvSpPr>
            <a:spLocks noGrp="1"/>
          </p:cNvSpPr>
          <p:nvPr>
            <p:ph idx="1"/>
          </p:nvPr>
        </p:nvSpPr>
        <p:spPr/>
        <p:txBody>
          <a:bodyPr>
            <a:normAutofit/>
          </a:bodyPr>
          <a:lstStyle/>
          <a:p>
            <a:r>
              <a:rPr lang="en-US" dirty="0" smtClean="0"/>
              <a:t>NoSQL </a:t>
            </a:r>
            <a:r>
              <a:rPr lang="en-US" dirty="0"/>
              <a:t>began as a movement to replace relational databases for </a:t>
            </a:r>
            <a:r>
              <a:rPr lang="en-US" dirty="0" smtClean="0"/>
              <a:t>specific needs…</a:t>
            </a:r>
          </a:p>
          <a:p>
            <a:r>
              <a:rPr lang="en-US" dirty="0" smtClean="0"/>
              <a:t>Particularly for </a:t>
            </a:r>
            <a:r>
              <a:rPr lang="en-US" dirty="0"/>
              <a:t>gathering and storing massive amounts of </a:t>
            </a:r>
            <a:r>
              <a:rPr lang="en-US" dirty="0" smtClean="0"/>
              <a:t>data…</a:t>
            </a:r>
          </a:p>
          <a:p>
            <a:r>
              <a:rPr lang="en-US" dirty="0"/>
              <a:t>L</a:t>
            </a:r>
            <a:r>
              <a:rPr lang="en-US" dirty="0" smtClean="0"/>
              <a:t>ike </a:t>
            </a:r>
            <a:r>
              <a:rPr lang="en-US" dirty="0"/>
              <a:t>all the web activity data of users of sites </a:t>
            </a:r>
            <a:r>
              <a:rPr lang="en-US" dirty="0" smtClean="0"/>
              <a:t>like Google</a:t>
            </a:r>
            <a:r>
              <a:rPr lang="en-US" dirty="0"/>
              <a:t>, Twitter, LinkedIn, and </a:t>
            </a:r>
            <a:r>
              <a:rPr lang="en-US" dirty="0" smtClean="0"/>
              <a:t>Facebook</a:t>
            </a:r>
          </a:p>
          <a:p>
            <a:r>
              <a:rPr lang="en-US" dirty="0" smtClean="0"/>
              <a:t>There </a:t>
            </a:r>
            <a:r>
              <a:rPr lang="en-US" dirty="0"/>
              <a:t>were no transactions going on -- just collecting and consolidating massive </a:t>
            </a:r>
            <a:r>
              <a:rPr lang="en-US" dirty="0" smtClean="0"/>
              <a:t>amounts of </a:t>
            </a:r>
            <a:r>
              <a:rPr lang="en-US" dirty="0"/>
              <a:t>data on page </a:t>
            </a:r>
            <a:r>
              <a:rPr lang="en-US" dirty="0" smtClean="0"/>
              <a:t>links</a:t>
            </a:r>
          </a:p>
          <a:p>
            <a:r>
              <a:rPr lang="en-US" dirty="0"/>
              <a:t>Also recall that Hadoop came out of Google's need to compute page rankings</a:t>
            </a:r>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33562626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smtClean="0"/>
              <a:t>NoSQL?</a:t>
            </a:r>
            <a:endParaRPr lang="en-US" dirty="0"/>
          </a:p>
        </p:txBody>
      </p:sp>
      <p:sp>
        <p:nvSpPr>
          <p:cNvPr id="3" name="Content Placeholder 2"/>
          <p:cNvSpPr>
            <a:spLocks noGrp="1"/>
          </p:cNvSpPr>
          <p:nvPr>
            <p:ph idx="1"/>
          </p:nvPr>
        </p:nvSpPr>
        <p:spPr/>
        <p:txBody>
          <a:bodyPr>
            <a:normAutofit/>
          </a:bodyPr>
          <a:lstStyle/>
          <a:p>
            <a:r>
              <a:rPr lang="en-US" dirty="0" smtClean="0"/>
              <a:t>Google </a:t>
            </a:r>
            <a:r>
              <a:rPr lang="en-US" dirty="0"/>
              <a:t>could easily </a:t>
            </a:r>
            <a:r>
              <a:rPr lang="en-US" dirty="0" smtClean="0"/>
              <a:t>throw out most </a:t>
            </a:r>
            <a:r>
              <a:rPr lang="en-US" dirty="0"/>
              <a:t>of the historical relational database </a:t>
            </a:r>
            <a:r>
              <a:rPr lang="en-US" dirty="0" smtClean="0"/>
              <a:t>model…</a:t>
            </a:r>
          </a:p>
          <a:p>
            <a:r>
              <a:rPr lang="en-US" dirty="0"/>
              <a:t>S</a:t>
            </a:r>
            <a:r>
              <a:rPr lang="en-US" dirty="0" smtClean="0"/>
              <a:t>ince </a:t>
            </a:r>
            <a:r>
              <a:rPr lang="en-US" dirty="0"/>
              <a:t>little of it </a:t>
            </a:r>
            <a:r>
              <a:rPr lang="en-US" dirty="0" smtClean="0"/>
              <a:t>was needed </a:t>
            </a:r>
            <a:r>
              <a:rPr lang="en-US" dirty="0"/>
              <a:t>for their use </a:t>
            </a:r>
            <a:r>
              <a:rPr lang="en-US" dirty="0" smtClean="0"/>
              <a:t>case</a:t>
            </a:r>
          </a:p>
          <a:p>
            <a:r>
              <a:rPr lang="en-US" dirty="0" smtClean="0"/>
              <a:t>They </a:t>
            </a:r>
            <a:r>
              <a:rPr lang="en-US" dirty="0"/>
              <a:t>wanted to store terabytes and then petabytes of data, cheaply </a:t>
            </a:r>
            <a:r>
              <a:rPr lang="en-US" dirty="0" smtClean="0"/>
              <a:t>and easily…</a:t>
            </a:r>
          </a:p>
          <a:p>
            <a:r>
              <a:rPr lang="en-US" dirty="0"/>
              <a:t>A</a:t>
            </a:r>
            <a:r>
              <a:rPr lang="en-US" dirty="0" smtClean="0"/>
              <a:t>nd then be </a:t>
            </a:r>
            <a:r>
              <a:rPr lang="en-US" dirty="0"/>
              <a:t>able to run batch analytics on all that </a:t>
            </a:r>
            <a:r>
              <a:rPr lang="en-US" dirty="0" smtClean="0"/>
              <a:t>data</a:t>
            </a:r>
          </a:p>
          <a:p>
            <a:r>
              <a:rPr lang="en-US" dirty="0"/>
              <a:t>O</a:t>
            </a:r>
            <a:r>
              <a:rPr lang="en-US" dirty="0" smtClean="0"/>
              <a:t>ther </a:t>
            </a:r>
            <a:r>
              <a:rPr lang="en-US" dirty="0"/>
              <a:t>large web-based companies </a:t>
            </a:r>
            <a:r>
              <a:rPr lang="en-US" dirty="0" smtClean="0"/>
              <a:t>also discovered </a:t>
            </a:r>
            <a:r>
              <a:rPr lang="en-US" dirty="0"/>
              <a:t>that traditional transactional systems </a:t>
            </a:r>
            <a:r>
              <a:rPr lang="en-US" dirty="0" smtClean="0"/>
              <a:t>had too much baggage…</a:t>
            </a:r>
          </a:p>
          <a:p>
            <a:r>
              <a:rPr lang="en-US" dirty="0"/>
              <a:t>A</a:t>
            </a:r>
            <a:r>
              <a:rPr lang="en-US" dirty="0" smtClean="0"/>
              <a:t>nd offered too few benefits for </a:t>
            </a:r>
            <a:r>
              <a:rPr lang="en-US" dirty="0"/>
              <a:t>their particular and distinct use </a:t>
            </a:r>
            <a:r>
              <a:rPr lang="en-US" dirty="0" smtClean="0"/>
              <a:t>cases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0566894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smtClean="0"/>
              <a:t>Google’s efforts were made public and documented in a </a:t>
            </a:r>
            <a:r>
              <a:rPr lang="en-US" dirty="0"/>
              <a:t>technical </a:t>
            </a:r>
            <a:r>
              <a:rPr lang="en-US" dirty="0" smtClean="0"/>
              <a:t>paper in 2006…</a:t>
            </a:r>
          </a:p>
          <a:p>
            <a:pPr marL="274320" lvl="1" indent="0">
              <a:buNone/>
            </a:pPr>
            <a:r>
              <a:rPr lang="en-US" dirty="0"/>
              <a:t>Bigtable: A Distributed Storage System for Structured Data, Fay Chang, Jeffrey Dean, Sanjay Ghemawat, Wilson C. Hsieh, Deborah A. Wallach, Mike Burrows, Tushar Chandra, Andrew Fikes, Robert E. Gruber, 7th USENIX Symposium on Operating Systems Design and Implementation (OSDI), 2006, pp. </a:t>
            </a:r>
            <a:r>
              <a:rPr lang="en-US" dirty="0" smtClean="0"/>
              <a:t>205-218.</a:t>
            </a:r>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41494293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smtClean="0"/>
              <a:t>It is important to understand that the authors of this paper focus on solving a set of pragmatic business problems…</a:t>
            </a:r>
          </a:p>
          <a:p>
            <a:r>
              <a:rPr lang="en-US" dirty="0" smtClean="0"/>
              <a:t>And not exploring the range of theoretical considerations around creating a distributed databases</a:t>
            </a:r>
          </a:p>
          <a:p>
            <a:r>
              <a:rPr lang="en-US" dirty="0" smtClean="0"/>
              <a:t>Instead they leverage a Google system called “Chubby” for distributed application management</a:t>
            </a:r>
          </a:p>
          <a:p>
            <a:r>
              <a:rPr lang="en-US" dirty="0" smtClean="0"/>
              <a:t>Chubby functions much the same as Apache Zookeeper which we encountered in our discussions of Hadoop</a:t>
            </a:r>
          </a:p>
          <a:p>
            <a:r>
              <a:rPr lang="en-US" dirty="0" smtClean="0"/>
              <a:t>But otherwise issues of data consistency and availability are considered in an engineering context</a:t>
            </a:r>
          </a:p>
          <a:p>
            <a:r>
              <a:rPr lang="en-US" dirty="0" smtClean="0"/>
              <a:t>So, NoSQL databases, while they can be understood via distributed system theories, are first business software</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32816983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smtClean="0"/>
              <a:t>NoSQL </a:t>
            </a:r>
            <a:r>
              <a:rPr lang="en-US" dirty="0"/>
              <a:t>solutions </a:t>
            </a:r>
            <a:r>
              <a:rPr lang="en-US" dirty="0" smtClean="0"/>
              <a:t>are primarily </a:t>
            </a:r>
            <a:r>
              <a:rPr lang="en-US" dirty="0"/>
              <a:t>about getting rid of </a:t>
            </a:r>
            <a:r>
              <a:rPr lang="en-US" dirty="0" smtClean="0"/>
              <a:t>structure</a:t>
            </a:r>
          </a:p>
          <a:p>
            <a:r>
              <a:rPr lang="en-US" dirty="0" smtClean="0"/>
              <a:t>Part </a:t>
            </a:r>
            <a:r>
              <a:rPr lang="en-US" dirty="0"/>
              <a:t>of </a:t>
            </a:r>
            <a:r>
              <a:rPr lang="en-US" dirty="0" smtClean="0"/>
              <a:t>the power </a:t>
            </a:r>
            <a:r>
              <a:rPr lang="en-US" dirty="0"/>
              <a:t>of relational database systems is the "relational" </a:t>
            </a:r>
            <a:r>
              <a:rPr lang="en-US" dirty="0" smtClean="0"/>
              <a:t>piece</a:t>
            </a:r>
          </a:p>
          <a:p>
            <a:r>
              <a:rPr lang="en-US" dirty="0" smtClean="0"/>
              <a:t>There </a:t>
            </a:r>
            <a:r>
              <a:rPr lang="en-US" dirty="0"/>
              <a:t>are strict </a:t>
            </a:r>
            <a:r>
              <a:rPr lang="en-US" dirty="0" smtClean="0"/>
              <a:t>and governed </a:t>
            </a:r>
            <a:r>
              <a:rPr lang="en-US" dirty="0"/>
              <a:t>relations within the database that are embodied in the </a:t>
            </a:r>
            <a:r>
              <a:rPr lang="en-US" dirty="0" smtClean="0"/>
              <a:t>schema</a:t>
            </a:r>
          </a:p>
          <a:p>
            <a:r>
              <a:rPr lang="en-US" dirty="0" smtClean="0"/>
              <a:t>You aren't </a:t>
            </a:r>
            <a:r>
              <a:rPr lang="en-US" dirty="0"/>
              <a:t>allowed to write arbitrary data into a relational </a:t>
            </a:r>
            <a:r>
              <a:rPr lang="en-US" dirty="0" smtClean="0"/>
              <a:t>database…</a:t>
            </a:r>
          </a:p>
          <a:p>
            <a:r>
              <a:rPr lang="en-US" dirty="0"/>
              <a:t>I</a:t>
            </a:r>
            <a:r>
              <a:rPr lang="en-US" dirty="0" smtClean="0"/>
              <a:t>t </a:t>
            </a:r>
            <a:r>
              <a:rPr lang="en-US" dirty="0"/>
              <a:t>has to </a:t>
            </a:r>
            <a:r>
              <a:rPr lang="en-US" dirty="0" smtClean="0"/>
              <a:t>fit properly </a:t>
            </a:r>
            <a:r>
              <a:rPr lang="en-US" dirty="0"/>
              <a:t>into the schema -- and the database software will deny the </a:t>
            </a:r>
            <a:r>
              <a:rPr lang="en-US" dirty="0" smtClean="0"/>
              <a:t>attempted write </a:t>
            </a:r>
            <a:r>
              <a:rPr lang="en-US" dirty="0"/>
              <a:t>if it </a:t>
            </a:r>
            <a:r>
              <a:rPr lang="en-US" dirty="0" smtClean="0"/>
              <a:t>doesn't</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41049295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lstStyle/>
          <a:p>
            <a:r>
              <a:rPr lang="en-US" dirty="0"/>
              <a:t>The primary need of </a:t>
            </a:r>
            <a:r>
              <a:rPr lang="en-US" dirty="0" smtClean="0"/>
              <a:t>the NoSQL designers was to… </a:t>
            </a:r>
          </a:p>
          <a:p>
            <a:r>
              <a:rPr lang="en-US" dirty="0"/>
              <a:t>C</a:t>
            </a:r>
            <a:r>
              <a:rPr lang="en-US" dirty="0" smtClean="0"/>
              <a:t>ollect </a:t>
            </a:r>
            <a:r>
              <a:rPr lang="en-US" dirty="0"/>
              <a:t>all the data that was being generated </a:t>
            </a:r>
            <a:r>
              <a:rPr lang="en-US" dirty="0" smtClean="0"/>
              <a:t>by and about </a:t>
            </a:r>
            <a:r>
              <a:rPr lang="en-US" dirty="0"/>
              <a:t>their users, regardless of the type of </a:t>
            </a:r>
            <a:r>
              <a:rPr lang="en-US" dirty="0" smtClean="0"/>
              <a:t>data</a:t>
            </a:r>
          </a:p>
          <a:p>
            <a:r>
              <a:rPr lang="en-US" dirty="0" smtClean="0"/>
              <a:t>They </a:t>
            </a:r>
            <a:r>
              <a:rPr lang="en-US" dirty="0"/>
              <a:t>didn't want to </a:t>
            </a:r>
            <a:r>
              <a:rPr lang="en-US" dirty="0" smtClean="0"/>
              <a:t>be encumbered </a:t>
            </a:r>
            <a:r>
              <a:rPr lang="en-US" dirty="0"/>
              <a:t>by schema, at least not when the data was being written ("schema on write</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3836201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NoSQL?</a:t>
            </a:r>
          </a:p>
        </p:txBody>
      </p:sp>
      <p:sp>
        <p:nvSpPr>
          <p:cNvPr id="3" name="Content Placeholder 2"/>
          <p:cNvSpPr>
            <a:spLocks noGrp="1"/>
          </p:cNvSpPr>
          <p:nvPr>
            <p:ph idx="1"/>
          </p:nvPr>
        </p:nvSpPr>
        <p:spPr/>
        <p:txBody>
          <a:bodyPr>
            <a:normAutofit/>
          </a:bodyPr>
          <a:lstStyle/>
          <a:p>
            <a:r>
              <a:rPr lang="en-US" dirty="0"/>
              <a:t>In order to analyze the data, you do need to know what and where the data you are trying </a:t>
            </a:r>
            <a:r>
              <a:rPr lang="en-US" dirty="0" smtClean="0"/>
              <a:t>to analyze is</a:t>
            </a:r>
          </a:p>
          <a:p>
            <a:r>
              <a:rPr lang="en-US" dirty="0" smtClean="0"/>
              <a:t>NoSQL </a:t>
            </a:r>
            <a:r>
              <a:rPr lang="en-US" dirty="0"/>
              <a:t>solutions </a:t>
            </a:r>
            <a:r>
              <a:rPr lang="en-US" dirty="0" smtClean="0"/>
              <a:t>in effect defer </a:t>
            </a:r>
            <a:r>
              <a:rPr lang="en-US" dirty="0"/>
              <a:t>the schema question -- they are happy to try </a:t>
            </a:r>
            <a:r>
              <a:rPr lang="en-US" dirty="0" smtClean="0"/>
              <a:t>to figure out </a:t>
            </a:r>
            <a:r>
              <a:rPr lang="en-US" dirty="0"/>
              <a:t>the schema of the data when they get around to analyzing </a:t>
            </a:r>
            <a:r>
              <a:rPr lang="en-US" dirty="0" smtClean="0"/>
              <a:t>it</a:t>
            </a:r>
            <a:r>
              <a:rPr lang="en-US" dirty="0"/>
              <a:t> </a:t>
            </a:r>
            <a:r>
              <a:rPr lang="en-US" dirty="0" smtClean="0"/>
              <a:t>("</a:t>
            </a:r>
            <a:r>
              <a:rPr lang="en-US" dirty="0"/>
              <a:t>schema on read") rather than when writing </a:t>
            </a:r>
            <a:r>
              <a:rPr lang="en-US" dirty="0" smtClean="0"/>
              <a:t>it</a:t>
            </a:r>
          </a:p>
          <a:p>
            <a:r>
              <a:rPr lang="en-US" dirty="0" smtClean="0"/>
              <a:t>So </a:t>
            </a:r>
            <a:r>
              <a:rPr lang="en-US" dirty="0"/>
              <a:t>not only do they not need </a:t>
            </a:r>
            <a:r>
              <a:rPr lang="en-US" dirty="0" smtClean="0"/>
              <a:t>to get </a:t>
            </a:r>
            <a:r>
              <a:rPr lang="en-US" dirty="0"/>
              <a:t>all the interested parties to agree on what the data is and where it </a:t>
            </a:r>
            <a:r>
              <a:rPr lang="en-US" dirty="0" smtClean="0"/>
              <a:t>fits ahead </a:t>
            </a:r>
            <a:r>
              <a:rPr lang="en-US" dirty="0"/>
              <a:t>of </a:t>
            </a:r>
            <a:r>
              <a:rPr lang="en-US" dirty="0" smtClean="0"/>
              <a:t>time</a:t>
            </a:r>
            <a:endParaRPr lang="en-US" dirty="0"/>
          </a:p>
          <a:p>
            <a:r>
              <a:rPr lang="en-US" dirty="0" smtClean="0"/>
              <a:t>It  provides flexibility in </a:t>
            </a:r>
            <a:r>
              <a:rPr lang="en-US" dirty="0"/>
              <a:t>allowing all those parties to view the data </a:t>
            </a:r>
            <a:r>
              <a:rPr lang="en-US" dirty="0" smtClean="0"/>
              <a:t>differently when </a:t>
            </a:r>
            <a:r>
              <a:rPr lang="en-US" dirty="0"/>
              <a:t>they want </a:t>
            </a:r>
            <a:r>
              <a:rPr lang="en-US" dirty="0" smtClean="0"/>
              <a:t>to consume it</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9516897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br>
              <a:rPr lang="en-US" dirty="0" smtClean="0"/>
            </a:br>
            <a:r>
              <a:rPr lang="en-US" dirty="0" smtClean="0"/>
              <a:t>Impedance Mismatch</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28</a:t>
            </a:fld>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206" t="-471" r="13932" b="3258"/>
          <a:stretch/>
        </p:blipFill>
        <p:spPr bwMode="auto">
          <a:xfrm>
            <a:off x="762000" y="1669190"/>
            <a:ext cx="7391400" cy="496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99583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r>
              <a:rPr lang="en-US" dirty="0"/>
              <a:t/>
            </a:r>
            <a:br>
              <a:rPr lang="en-US" dirty="0"/>
            </a:br>
            <a:r>
              <a:rPr lang="en-US" dirty="0" smtClean="0"/>
              <a:t>Impedance Mismatch</a:t>
            </a:r>
            <a:endParaRPr lang="en-US" dirty="0"/>
          </a:p>
        </p:txBody>
      </p:sp>
      <p:sp>
        <p:nvSpPr>
          <p:cNvPr id="3" name="Content Placeholder 2"/>
          <p:cNvSpPr>
            <a:spLocks noGrp="1"/>
          </p:cNvSpPr>
          <p:nvPr>
            <p:ph idx="1"/>
          </p:nvPr>
        </p:nvSpPr>
        <p:spPr/>
        <p:txBody>
          <a:bodyPr/>
          <a:lstStyle/>
          <a:p>
            <a:r>
              <a:rPr lang="en-US" dirty="0"/>
              <a:t>Application developers have been frustrated with the impedance mismatch between </a:t>
            </a:r>
            <a:r>
              <a:rPr lang="en-US" dirty="0" smtClean="0"/>
              <a:t>relational </a:t>
            </a:r>
            <a:r>
              <a:rPr lang="en-US" dirty="0"/>
              <a:t>data structures and the in-memory data structures of the </a:t>
            </a:r>
            <a:r>
              <a:rPr lang="en-US" dirty="0" smtClean="0"/>
              <a:t>application</a:t>
            </a:r>
          </a:p>
          <a:p>
            <a:r>
              <a:rPr lang="en-US" dirty="0" smtClean="0"/>
              <a:t>Using </a:t>
            </a:r>
            <a:r>
              <a:rPr lang="en-US" dirty="0"/>
              <a:t>NoSQL databases allows developers to develop without having to convert in-memory structures to relational </a:t>
            </a:r>
            <a:r>
              <a:rPr lang="en-US" dirty="0" smtClean="0"/>
              <a:t>structures </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2274962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Alternatives</a:t>
            </a:r>
            <a:endParaRPr lang="en-US" dirty="0"/>
          </a:p>
        </p:txBody>
      </p:sp>
      <p:sp>
        <p:nvSpPr>
          <p:cNvPr id="3" name="Content Placeholder 2"/>
          <p:cNvSpPr>
            <a:spLocks noGrp="1"/>
          </p:cNvSpPr>
          <p:nvPr>
            <p:ph idx="1"/>
          </p:nvPr>
        </p:nvSpPr>
        <p:spPr/>
        <p:txBody>
          <a:bodyPr/>
          <a:lstStyle/>
          <a:p>
            <a:r>
              <a:rPr lang="en-US" dirty="0" smtClean="0"/>
              <a:t>OldSQL</a:t>
            </a:r>
          </a:p>
          <a:p>
            <a:pPr lvl="1"/>
            <a:r>
              <a:rPr lang="en-US" dirty="0" smtClean="0"/>
              <a:t>Legacy relational databases</a:t>
            </a:r>
          </a:p>
          <a:p>
            <a:r>
              <a:rPr lang="en-US" dirty="0" smtClean="0"/>
              <a:t>NoSQL</a:t>
            </a:r>
          </a:p>
          <a:p>
            <a:pPr lvl="1"/>
            <a:r>
              <a:rPr lang="en-US" dirty="0" smtClean="0"/>
              <a:t>Give up SQL and ACID for performance</a:t>
            </a:r>
            <a:r>
              <a:rPr lang="en-US" dirty="0"/>
              <a:t>	</a:t>
            </a:r>
            <a:endParaRPr lang="en-US" dirty="0" smtClean="0"/>
          </a:p>
          <a:p>
            <a:r>
              <a:rPr lang="en-US" dirty="0" smtClean="0"/>
              <a:t>NewSQL</a:t>
            </a:r>
            <a:r>
              <a:rPr lang="en-US" dirty="0"/>
              <a:t>	</a:t>
            </a:r>
            <a:endParaRPr lang="en-US" dirty="0" smtClean="0"/>
          </a:p>
          <a:p>
            <a:pPr lvl="1"/>
            <a:r>
              <a:rPr lang="en-US" dirty="0" smtClean="0"/>
              <a:t>Preserve SQL and ACID</a:t>
            </a:r>
            <a:r>
              <a:rPr lang="en-US" dirty="0"/>
              <a:t>	</a:t>
            </a:r>
            <a:endParaRPr lang="en-US" dirty="0" smtClean="0"/>
          </a:p>
          <a:p>
            <a:pPr lvl="1"/>
            <a:r>
              <a:rPr lang="en-US" dirty="0" smtClean="0"/>
              <a:t>Get</a:t>
            </a:r>
            <a:r>
              <a:rPr lang="en-US" dirty="0"/>
              <a:t>	</a:t>
            </a:r>
            <a:r>
              <a:rPr lang="en-US" dirty="0" smtClean="0"/>
              <a:t>performance from a new architecture</a:t>
            </a:r>
            <a:r>
              <a:rPr lang="en-US" dirty="0"/>
              <a:t>	</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7712209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r>
              <a:rPr lang="en-US" dirty="0"/>
              <a:t/>
            </a:r>
            <a:br>
              <a:rPr lang="en-US" dirty="0"/>
            </a:br>
            <a:r>
              <a:rPr lang="en-US" dirty="0" smtClean="0"/>
              <a:t>Impedance Mismatch (In Depth)</a:t>
            </a:r>
            <a:endParaRPr lang="en-US" dirty="0"/>
          </a:p>
        </p:txBody>
      </p:sp>
      <p:sp>
        <p:nvSpPr>
          <p:cNvPr id="3" name="Content Placeholder 2"/>
          <p:cNvSpPr>
            <a:spLocks noGrp="1"/>
          </p:cNvSpPr>
          <p:nvPr>
            <p:ph idx="1"/>
          </p:nvPr>
        </p:nvSpPr>
        <p:spPr/>
        <p:txBody>
          <a:bodyPr>
            <a:normAutofit fontScale="92500"/>
          </a:bodyPr>
          <a:lstStyle/>
          <a:p>
            <a:r>
              <a:rPr lang="en-US" dirty="0"/>
              <a:t>Relational database modelling is vastly different than the types of data structures that application developers </a:t>
            </a:r>
            <a:r>
              <a:rPr lang="en-US" dirty="0" smtClean="0"/>
              <a:t>use</a:t>
            </a:r>
          </a:p>
          <a:p>
            <a:r>
              <a:rPr lang="en-US" dirty="0" smtClean="0"/>
              <a:t>Using </a:t>
            </a:r>
            <a:r>
              <a:rPr lang="en-US" dirty="0"/>
              <a:t>the data structures as modelled by the developers to solve different problem domains has given rise to movement away from relational modelling and towards aggregate models, </a:t>
            </a:r>
            <a:endParaRPr lang="en-US" dirty="0" smtClean="0"/>
          </a:p>
          <a:p>
            <a:pPr lvl="1"/>
            <a:r>
              <a:rPr lang="en-US" dirty="0"/>
              <a:t>M</a:t>
            </a:r>
            <a:r>
              <a:rPr lang="en-US" dirty="0" smtClean="0"/>
              <a:t>ost </a:t>
            </a:r>
            <a:r>
              <a:rPr lang="en-US" dirty="0"/>
              <a:t>of this is driven by </a:t>
            </a:r>
            <a:r>
              <a:rPr lang="en-US" i="1" dirty="0"/>
              <a:t>Domain Driven Design</a:t>
            </a:r>
            <a:r>
              <a:rPr lang="en-US" dirty="0"/>
              <a:t>, a book by Eric </a:t>
            </a:r>
            <a:r>
              <a:rPr lang="en-US" dirty="0" smtClean="0"/>
              <a:t>Evans</a:t>
            </a:r>
          </a:p>
          <a:p>
            <a:r>
              <a:rPr lang="en-US" dirty="0" smtClean="0"/>
              <a:t>An </a:t>
            </a:r>
            <a:r>
              <a:rPr lang="en-US" dirty="0"/>
              <a:t>aggregate is a collection of data that we interact with as a unit. </a:t>
            </a:r>
            <a:endParaRPr lang="en-US" dirty="0" smtClean="0"/>
          </a:p>
          <a:p>
            <a:r>
              <a:rPr lang="en-US" dirty="0" smtClean="0"/>
              <a:t>These </a:t>
            </a:r>
            <a:r>
              <a:rPr lang="en-US" dirty="0"/>
              <a:t>units of data or aggregates form the boundaries for ACID operations with the </a:t>
            </a:r>
            <a:r>
              <a:rPr lang="en-US" dirty="0" smtClean="0"/>
              <a:t>database</a:t>
            </a:r>
          </a:p>
          <a:p>
            <a:r>
              <a:rPr lang="en-US" dirty="0" smtClean="0"/>
              <a:t>Key-value</a:t>
            </a:r>
            <a:r>
              <a:rPr lang="en-US" dirty="0"/>
              <a:t>, Document, and Column-family databases can all be seen as forms of aggregate-oriented </a:t>
            </a:r>
            <a:r>
              <a:rPr lang="en-US" dirty="0" smtClean="0"/>
              <a:t>database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21602152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r>
              <a:rPr lang="en-US" dirty="0"/>
              <a:t/>
            </a:r>
            <a:br>
              <a:rPr lang="en-US" dirty="0"/>
            </a:br>
            <a:r>
              <a:rPr lang="en-US" dirty="0" smtClean="0"/>
              <a:t>Impedance Mismatch (In Depth)</a:t>
            </a:r>
            <a:endParaRPr lang="en-US" dirty="0"/>
          </a:p>
        </p:txBody>
      </p:sp>
      <p:sp>
        <p:nvSpPr>
          <p:cNvPr id="3" name="Content Placeholder 2"/>
          <p:cNvSpPr>
            <a:spLocks noGrp="1"/>
          </p:cNvSpPr>
          <p:nvPr>
            <p:ph idx="1"/>
          </p:nvPr>
        </p:nvSpPr>
        <p:spPr/>
        <p:txBody>
          <a:bodyPr>
            <a:normAutofit/>
          </a:bodyPr>
          <a:lstStyle/>
          <a:p>
            <a:r>
              <a:rPr lang="en-US" dirty="0" smtClean="0"/>
              <a:t>Aggregates </a:t>
            </a:r>
            <a:r>
              <a:rPr lang="en-US" dirty="0"/>
              <a:t>make it easier for the database to manage data storage over </a:t>
            </a:r>
            <a:r>
              <a:rPr lang="en-US" dirty="0" smtClean="0"/>
              <a:t>clusters…</a:t>
            </a:r>
          </a:p>
          <a:p>
            <a:r>
              <a:rPr lang="en-US" dirty="0"/>
              <a:t>S</a:t>
            </a:r>
            <a:r>
              <a:rPr lang="en-US" dirty="0" smtClean="0"/>
              <a:t>ince </a:t>
            </a:r>
            <a:r>
              <a:rPr lang="en-US" dirty="0"/>
              <a:t>the unit of data now could reside on any machine and when retrieved from the database gets all the related data along with </a:t>
            </a:r>
            <a:r>
              <a:rPr lang="en-US" dirty="0" smtClean="0"/>
              <a:t>it</a:t>
            </a:r>
          </a:p>
          <a:p>
            <a:r>
              <a:rPr lang="en-US" dirty="0" smtClean="0"/>
              <a:t>Aggregate-oriented </a:t>
            </a:r>
            <a:r>
              <a:rPr lang="en-US" dirty="0"/>
              <a:t>databases work best when most data interaction is done with the same aggregate, for example when there is need to get an order and all its </a:t>
            </a:r>
            <a:r>
              <a:rPr lang="en-US" dirty="0" smtClean="0"/>
              <a:t>details </a:t>
            </a:r>
          </a:p>
          <a:p>
            <a:r>
              <a:rPr lang="en-US" dirty="0"/>
              <a:t>I</a:t>
            </a:r>
            <a:r>
              <a:rPr lang="en-US" dirty="0" smtClean="0"/>
              <a:t>t </a:t>
            </a:r>
            <a:r>
              <a:rPr lang="en-US" dirty="0"/>
              <a:t>better to store order as an aggregate object but dealing with these aggregates to get item details on all the orders is not </a:t>
            </a:r>
            <a:r>
              <a:rPr lang="en-US" dirty="0" smtClean="0"/>
              <a:t>elegant</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2896766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r>
              <a:rPr lang="en-US" dirty="0"/>
              <a:t/>
            </a:r>
            <a:br>
              <a:rPr lang="en-US" dirty="0"/>
            </a:br>
            <a:r>
              <a:rPr lang="en-US" dirty="0" smtClean="0"/>
              <a:t>Impedance Mismatch (In Depth)</a:t>
            </a:r>
            <a:endParaRPr lang="en-US" dirty="0"/>
          </a:p>
        </p:txBody>
      </p:sp>
      <p:sp>
        <p:nvSpPr>
          <p:cNvPr id="3" name="Content Placeholder 2"/>
          <p:cNvSpPr>
            <a:spLocks noGrp="1"/>
          </p:cNvSpPr>
          <p:nvPr>
            <p:ph idx="1"/>
          </p:nvPr>
        </p:nvSpPr>
        <p:spPr/>
        <p:txBody>
          <a:bodyPr>
            <a:normAutofit/>
          </a:bodyPr>
          <a:lstStyle/>
          <a:p>
            <a:r>
              <a:rPr lang="en-US" dirty="0" smtClean="0"/>
              <a:t>Aggregate-oriented </a:t>
            </a:r>
            <a:r>
              <a:rPr lang="en-US" dirty="0"/>
              <a:t>databases make </a:t>
            </a:r>
            <a:r>
              <a:rPr lang="en-US" dirty="0" smtClean="0"/>
              <a:t>relationships between aggregates more </a:t>
            </a:r>
            <a:r>
              <a:rPr lang="en-US" dirty="0"/>
              <a:t>difficult to handle </a:t>
            </a:r>
            <a:endParaRPr lang="en-US" dirty="0" smtClean="0"/>
          </a:p>
          <a:p>
            <a:pPr lvl="1"/>
            <a:r>
              <a:rPr lang="en-US" dirty="0" smtClean="0"/>
              <a:t>Foreign keys relationships are often not supported</a:t>
            </a:r>
          </a:p>
          <a:p>
            <a:pPr lvl="1"/>
            <a:r>
              <a:rPr lang="en-US" dirty="0" smtClean="0"/>
              <a:t>Also joins are not often supported</a:t>
            </a:r>
          </a:p>
          <a:p>
            <a:r>
              <a:rPr lang="en-US" dirty="0" smtClean="0"/>
              <a:t>Aggregate-oriented databases often support computing (materialized) views </a:t>
            </a:r>
            <a:r>
              <a:rPr lang="en-US" dirty="0"/>
              <a:t>to provide data organized differently from </a:t>
            </a:r>
            <a:r>
              <a:rPr lang="en-US" dirty="0" smtClean="0"/>
              <a:t>the primary aggregates</a:t>
            </a:r>
          </a:p>
          <a:p>
            <a:pPr lvl="1"/>
            <a:r>
              <a:rPr lang="en-US" dirty="0" smtClean="0"/>
              <a:t>This </a:t>
            </a:r>
            <a:r>
              <a:rPr lang="en-US" dirty="0"/>
              <a:t>is often done with </a:t>
            </a:r>
            <a:r>
              <a:rPr lang="en-US" dirty="0" smtClean="0"/>
              <a:t>some variant of MapReduce computations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8868463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r>
              <a:rPr lang="en-US" dirty="0"/>
              <a:t/>
            </a:r>
            <a:br>
              <a:rPr lang="en-US" dirty="0"/>
            </a:br>
            <a:r>
              <a:rPr lang="en-US" dirty="0" smtClean="0"/>
              <a:t>Services Mismatch</a:t>
            </a:r>
            <a:endParaRPr lang="en-US" dirty="0"/>
          </a:p>
        </p:txBody>
      </p:sp>
      <p:sp>
        <p:nvSpPr>
          <p:cNvPr id="3" name="Content Placeholder 2"/>
          <p:cNvSpPr>
            <a:spLocks noGrp="1"/>
          </p:cNvSpPr>
          <p:nvPr>
            <p:ph idx="1"/>
          </p:nvPr>
        </p:nvSpPr>
        <p:spPr/>
        <p:txBody>
          <a:bodyPr/>
          <a:lstStyle/>
          <a:p>
            <a:r>
              <a:rPr lang="en-US" dirty="0" smtClean="0"/>
              <a:t>There </a:t>
            </a:r>
            <a:r>
              <a:rPr lang="en-US" dirty="0"/>
              <a:t>is also movement away from using databases as integration </a:t>
            </a:r>
            <a:r>
              <a:rPr lang="en-US" dirty="0" smtClean="0"/>
              <a:t>points…</a:t>
            </a:r>
          </a:p>
          <a:p>
            <a:r>
              <a:rPr lang="en-US" dirty="0"/>
              <a:t>I</a:t>
            </a:r>
            <a:r>
              <a:rPr lang="en-US" dirty="0" smtClean="0"/>
              <a:t>n </a:t>
            </a:r>
            <a:r>
              <a:rPr lang="en-US" dirty="0"/>
              <a:t>favor of encapsulating databases with applications and integrating using </a:t>
            </a:r>
            <a:r>
              <a:rPr lang="en-US" dirty="0" smtClean="0"/>
              <a:t>services (Web Services, Cloud, Docker)</a:t>
            </a:r>
            <a:endParaRPr lang="en-US" dirty="0"/>
          </a:p>
          <a:p>
            <a:r>
              <a:rPr lang="en-US" dirty="0"/>
              <a:t>The rise of the web as a platform also </a:t>
            </a:r>
            <a:r>
              <a:rPr lang="en-US" dirty="0" smtClean="0"/>
              <a:t>had a profound impact on data storage…</a:t>
            </a:r>
          </a:p>
          <a:p>
            <a:r>
              <a:rPr lang="en-US" dirty="0"/>
              <a:t>W</a:t>
            </a:r>
            <a:r>
              <a:rPr lang="en-US" dirty="0" smtClean="0"/>
              <a:t>ith the need </a:t>
            </a:r>
            <a:r>
              <a:rPr lang="en-US" dirty="0"/>
              <a:t>to support </a:t>
            </a:r>
            <a:r>
              <a:rPr lang="en-US" dirty="0" smtClean="0"/>
              <a:t>much larger volumes </a:t>
            </a:r>
            <a:r>
              <a:rPr lang="en-US" dirty="0"/>
              <a:t>of data by running on </a:t>
            </a:r>
            <a:r>
              <a:rPr lang="en-US" dirty="0" smtClean="0"/>
              <a:t>clusters</a:t>
            </a:r>
            <a:endParaRPr lang="en-US" dirty="0"/>
          </a:p>
          <a:p>
            <a:r>
              <a:rPr lang="en-US" dirty="0" smtClean="0"/>
              <a:t>But typical relational </a:t>
            </a:r>
            <a:r>
              <a:rPr lang="en-US" dirty="0"/>
              <a:t>databases were not designed to run efficiently on </a:t>
            </a:r>
            <a:r>
              <a:rPr lang="en-US" dirty="0" smtClean="0"/>
              <a:t>(large) clusters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33</a:t>
            </a:fld>
            <a:endParaRPr lang="en-US" dirty="0"/>
          </a:p>
        </p:txBody>
      </p:sp>
    </p:spTree>
    <p:extLst>
      <p:ext uri="{BB962C8B-B14F-4D97-AF65-F5344CB8AC3E}">
        <p14:creationId xmlns:p14="http://schemas.microsoft.com/office/powerpoint/2010/main" val="7220419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NoSQL?</a:t>
            </a:r>
            <a:r>
              <a:rPr lang="en-US" dirty="0"/>
              <a:t/>
            </a:r>
            <a:br>
              <a:rPr lang="en-US" dirty="0"/>
            </a:br>
            <a:r>
              <a:rPr lang="en-US" dirty="0"/>
              <a:t>Services Mismatch</a:t>
            </a: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34</a:t>
            </a:fld>
            <a:endParaRPr lang="en-US" dirty="0"/>
          </a:p>
        </p:txBody>
      </p:sp>
      <p:sp>
        <p:nvSpPr>
          <p:cNvPr id="5" name="Flowchart: Magnetic Disk 4"/>
          <p:cNvSpPr/>
          <p:nvPr/>
        </p:nvSpPr>
        <p:spPr>
          <a:xfrm>
            <a:off x="1524000" y="3352800"/>
            <a:ext cx="1676400" cy="1524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Common database for integration</a:t>
            </a:r>
            <a:endParaRPr lang="en-US" dirty="0"/>
          </a:p>
        </p:txBody>
      </p:sp>
      <p:sp>
        <p:nvSpPr>
          <p:cNvPr id="6" name="Rectangle 5"/>
          <p:cNvSpPr/>
          <p:nvPr/>
        </p:nvSpPr>
        <p:spPr>
          <a:xfrm>
            <a:off x="1752600" y="1676400"/>
            <a:ext cx="1143000" cy="914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Sales System</a:t>
            </a:r>
            <a:endParaRPr lang="en-US" dirty="0"/>
          </a:p>
        </p:txBody>
      </p:sp>
      <p:sp>
        <p:nvSpPr>
          <p:cNvPr id="7" name="Rectangle 6"/>
          <p:cNvSpPr/>
          <p:nvPr/>
        </p:nvSpPr>
        <p:spPr>
          <a:xfrm>
            <a:off x="1790700" y="5562600"/>
            <a:ext cx="1143000" cy="914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Inventory System</a:t>
            </a:r>
            <a:endParaRPr lang="en-US" dirty="0"/>
          </a:p>
        </p:txBody>
      </p:sp>
      <p:sp>
        <p:nvSpPr>
          <p:cNvPr id="8" name="Up-Down Arrow 7"/>
          <p:cNvSpPr/>
          <p:nvPr/>
        </p:nvSpPr>
        <p:spPr>
          <a:xfrm>
            <a:off x="2209800" y="2667000"/>
            <a:ext cx="304800" cy="6858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Up-Down Arrow 9"/>
          <p:cNvSpPr/>
          <p:nvPr/>
        </p:nvSpPr>
        <p:spPr>
          <a:xfrm>
            <a:off x="2209800" y="4876800"/>
            <a:ext cx="304800" cy="6858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5867400" y="1676400"/>
            <a:ext cx="1981200" cy="19245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Sales System</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12" name="Flowchart: Magnetic Disk 11"/>
          <p:cNvSpPr/>
          <p:nvPr/>
        </p:nvSpPr>
        <p:spPr>
          <a:xfrm>
            <a:off x="6019800" y="2293620"/>
            <a:ext cx="16764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 Database</a:t>
            </a:r>
            <a:endParaRPr lang="en-US" dirty="0"/>
          </a:p>
        </p:txBody>
      </p:sp>
      <p:sp>
        <p:nvSpPr>
          <p:cNvPr id="13" name="Rectangle 12"/>
          <p:cNvSpPr/>
          <p:nvPr/>
        </p:nvSpPr>
        <p:spPr>
          <a:xfrm>
            <a:off x="5867400" y="4552406"/>
            <a:ext cx="1981200" cy="19245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Inventory System</a:t>
            </a:r>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14" name="Flowchart: Magnetic Disk 13"/>
          <p:cNvSpPr/>
          <p:nvPr/>
        </p:nvSpPr>
        <p:spPr>
          <a:xfrm>
            <a:off x="6019800" y="5169626"/>
            <a:ext cx="16764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Inventory Database</a:t>
            </a:r>
            <a:endParaRPr lang="en-US" dirty="0"/>
          </a:p>
        </p:txBody>
      </p:sp>
      <p:sp>
        <p:nvSpPr>
          <p:cNvPr id="15" name="Up-Down Arrow 14"/>
          <p:cNvSpPr/>
          <p:nvPr/>
        </p:nvSpPr>
        <p:spPr>
          <a:xfrm>
            <a:off x="6705600" y="3733800"/>
            <a:ext cx="304800" cy="6858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TextBox 15"/>
          <p:cNvSpPr txBox="1"/>
          <p:nvPr/>
        </p:nvSpPr>
        <p:spPr>
          <a:xfrm>
            <a:off x="5559876" y="3773269"/>
            <a:ext cx="1069524" cy="646331"/>
          </a:xfrm>
          <a:prstGeom prst="rect">
            <a:avLst/>
          </a:prstGeom>
          <a:noFill/>
        </p:spPr>
        <p:txBody>
          <a:bodyPr wrap="none" rtlCol="0">
            <a:spAutoFit/>
          </a:bodyPr>
          <a:lstStyle/>
          <a:p>
            <a:pPr algn="r"/>
            <a:r>
              <a:rPr lang="en-US" dirty="0" smtClean="0"/>
              <a:t>Web </a:t>
            </a:r>
          </a:p>
          <a:p>
            <a:pPr algn="r"/>
            <a:r>
              <a:rPr lang="en-US" dirty="0" smtClean="0"/>
              <a:t>Services</a:t>
            </a:r>
            <a:endParaRPr lang="en-US" dirty="0"/>
          </a:p>
        </p:txBody>
      </p:sp>
    </p:spTree>
    <p:extLst>
      <p:ext uri="{BB962C8B-B14F-4D97-AF65-F5344CB8AC3E}">
        <p14:creationId xmlns:p14="http://schemas.microsoft.com/office/powerpoint/2010/main" val="11136363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smtClean="0">
                <a:latin typeface="+mn-lt"/>
                <a:ea typeface="ＭＳ Ｐゴシック" pitchFamily="34" charset="-128"/>
              </a:rPr>
              <a:t>NoSQL Summary</a:t>
            </a:r>
          </a:p>
        </p:txBody>
      </p:sp>
      <p:sp>
        <p:nvSpPr>
          <p:cNvPr id="52227" name="Content Placeholder 2"/>
          <p:cNvSpPr>
            <a:spLocks noGrp="1"/>
          </p:cNvSpPr>
          <p:nvPr>
            <p:ph idx="1"/>
          </p:nvPr>
        </p:nvSpPr>
        <p:spPr/>
        <p:txBody>
          <a:bodyPr/>
          <a:lstStyle/>
          <a:p>
            <a:pPr>
              <a:lnSpc>
                <a:spcPct val="90000"/>
              </a:lnSpc>
            </a:pPr>
            <a:r>
              <a:rPr lang="en-US" altLang="en-US" sz="2800" dirty="0" smtClean="0">
                <a:ea typeface="ＭＳ Ｐゴシック" pitchFamily="34" charset="-128"/>
              </a:rPr>
              <a:t>NoSQL databases reject:</a:t>
            </a:r>
          </a:p>
          <a:p>
            <a:pPr lvl="1">
              <a:lnSpc>
                <a:spcPct val="90000"/>
              </a:lnSpc>
            </a:pPr>
            <a:r>
              <a:rPr lang="en-US" altLang="en-US" sz="2400" dirty="0" smtClean="0">
                <a:ea typeface="ＭＳ Ｐゴシック" pitchFamily="34" charset="-128"/>
              </a:rPr>
              <a:t>Overhead of ACID transactions</a:t>
            </a:r>
          </a:p>
          <a:p>
            <a:pPr lvl="1">
              <a:lnSpc>
                <a:spcPct val="90000"/>
              </a:lnSpc>
            </a:pPr>
            <a:r>
              <a:rPr lang="ja-JP" altLang="en-US" sz="2400" dirty="0" smtClean="0">
                <a:ea typeface="ＭＳ Ｐゴシック" pitchFamily="34" charset="-128"/>
              </a:rPr>
              <a:t>“</a:t>
            </a:r>
            <a:r>
              <a:rPr lang="en-US" altLang="ja-JP" sz="2400" dirty="0" smtClean="0">
                <a:ea typeface="ＭＳ Ｐゴシック" pitchFamily="34" charset="-128"/>
              </a:rPr>
              <a:t>Complexity</a:t>
            </a:r>
            <a:r>
              <a:rPr lang="ja-JP" altLang="en-US" sz="2400" dirty="0" smtClean="0">
                <a:ea typeface="ＭＳ Ｐゴシック" pitchFamily="34" charset="-128"/>
              </a:rPr>
              <a:t>”</a:t>
            </a:r>
            <a:r>
              <a:rPr lang="en-US" altLang="ja-JP" sz="2400" dirty="0" smtClean="0">
                <a:ea typeface="ＭＳ Ｐゴシック" pitchFamily="34" charset="-128"/>
              </a:rPr>
              <a:t> of SQL</a:t>
            </a:r>
          </a:p>
          <a:p>
            <a:pPr lvl="1">
              <a:lnSpc>
                <a:spcPct val="90000"/>
              </a:lnSpc>
            </a:pPr>
            <a:r>
              <a:rPr lang="en-US" altLang="en-US" sz="2400" dirty="0" smtClean="0">
                <a:ea typeface="ＭＳ Ｐゴシック" pitchFamily="34" charset="-128"/>
              </a:rPr>
              <a:t>Burden of up-front schema design</a:t>
            </a:r>
          </a:p>
          <a:p>
            <a:pPr lvl="1">
              <a:lnSpc>
                <a:spcPct val="90000"/>
              </a:lnSpc>
            </a:pPr>
            <a:r>
              <a:rPr lang="en-US" altLang="en-US" sz="2400" dirty="0" smtClean="0">
                <a:ea typeface="ＭＳ Ｐゴシック" pitchFamily="34" charset="-128"/>
              </a:rPr>
              <a:t>Declarative query expression </a:t>
            </a:r>
          </a:p>
          <a:p>
            <a:pPr lvl="1">
              <a:lnSpc>
                <a:spcPct val="90000"/>
              </a:lnSpc>
            </a:pPr>
            <a:r>
              <a:rPr lang="en-US" altLang="en-US" sz="2400" dirty="0" smtClean="0">
                <a:ea typeface="ＭＳ Ｐゴシック" pitchFamily="34" charset="-128"/>
              </a:rPr>
              <a:t>Yesterday</a:t>
            </a:r>
            <a:r>
              <a:rPr lang="ja-JP" altLang="en-US" sz="2400" dirty="0" smtClean="0">
                <a:ea typeface="ＭＳ Ｐゴシック" pitchFamily="34" charset="-128"/>
              </a:rPr>
              <a:t>’</a:t>
            </a:r>
            <a:r>
              <a:rPr lang="en-US" altLang="ja-JP" sz="2400" dirty="0" smtClean="0">
                <a:ea typeface="ＭＳ Ｐゴシック" pitchFamily="34" charset="-128"/>
              </a:rPr>
              <a:t>s technology</a:t>
            </a:r>
          </a:p>
          <a:p>
            <a:pPr>
              <a:lnSpc>
                <a:spcPct val="90000"/>
              </a:lnSpc>
            </a:pPr>
            <a:r>
              <a:rPr lang="en-US" altLang="en-US" sz="2800" dirty="0" smtClean="0">
                <a:ea typeface="ＭＳ Ｐゴシック" pitchFamily="34" charset="-128"/>
              </a:rPr>
              <a:t>Programmer responsible for</a:t>
            </a:r>
          </a:p>
          <a:p>
            <a:pPr lvl="1">
              <a:lnSpc>
                <a:spcPct val="90000"/>
              </a:lnSpc>
            </a:pPr>
            <a:r>
              <a:rPr lang="en-US" altLang="en-US" sz="2400" dirty="0" smtClean="0">
                <a:ea typeface="ＭＳ Ｐゴシック" pitchFamily="34" charset="-128"/>
              </a:rPr>
              <a:t>Step-by-step procedural language</a:t>
            </a:r>
          </a:p>
          <a:p>
            <a:pPr lvl="1">
              <a:lnSpc>
                <a:spcPct val="90000"/>
              </a:lnSpc>
            </a:pPr>
            <a:r>
              <a:rPr lang="en-US" altLang="en-US" sz="2400" dirty="0" smtClean="0">
                <a:ea typeface="ＭＳ Ｐゴシック" pitchFamily="34" charset="-128"/>
              </a:rPr>
              <a:t>Navigating access path</a:t>
            </a:r>
          </a:p>
          <a:p>
            <a:pPr lvl="1">
              <a:lnSpc>
                <a:spcPct val="90000"/>
              </a:lnSpc>
            </a:pPr>
            <a:endParaRPr lang="en-US" altLang="en-US" sz="2400" b="1" dirty="0" smtClean="0">
              <a:latin typeface="Garamond" pitchFamily="18" charset="0"/>
              <a:ea typeface="ＭＳ Ｐゴシック" pitchFamily="34" charset="-128"/>
            </a:endParaRPr>
          </a:p>
          <a:p>
            <a:pPr lvl="1">
              <a:lnSpc>
                <a:spcPct val="90000"/>
              </a:lnSpc>
            </a:pPr>
            <a:endParaRPr lang="en-US" altLang="en-US" sz="2400" b="1" dirty="0" smtClean="0">
              <a:latin typeface="Garamond" pitchFamily="18" charset="0"/>
              <a:ea typeface="ＭＳ Ｐゴシック" pitchFamily="34" charset="-128"/>
            </a:endParaRPr>
          </a:p>
          <a:p>
            <a:pPr lvl="1">
              <a:lnSpc>
                <a:spcPct val="90000"/>
              </a:lnSpc>
            </a:pPr>
            <a:endParaRPr lang="en-US" altLang="en-US" dirty="0" smtClean="0">
              <a:latin typeface="Garamond" pitchFamily="18" charset="0"/>
              <a:ea typeface="ＭＳ Ｐゴシック" pitchFamily="34" charset="-128"/>
            </a:endParaRPr>
          </a:p>
          <a:p>
            <a:pPr>
              <a:lnSpc>
                <a:spcPct val="90000"/>
              </a:lnSpc>
            </a:pPr>
            <a:endParaRPr lang="en-US" altLang="en-US" dirty="0" smtClean="0">
              <a:latin typeface="Garamond" pitchFamily="18" charset="0"/>
              <a:ea typeface="ＭＳ Ｐゴシック" pitchFamily="34" charset="-128"/>
            </a:endParaRPr>
          </a:p>
        </p:txBody>
      </p:sp>
      <p:sp>
        <p:nvSpPr>
          <p:cNvPr id="52229" name="Footer Placeholder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r>
              <a:rPr lang="en-US" altLang="en-US" sz="1800" dirty="0" smtClean="0">
                <a:solidFill>
                  <a:schemeClr val="tx1"/>
                </a:solidFill>
                <a:latin typeface="Arial" pitchFamily="34" charset="0"/>
              </a:rPr>
              <a:t>CS595 Module 11</a:t>
            </a:r>
            <a:endParaRPr lang="en-US" altLang="en-US" sz="1800" dirty="0">
              <a:solidFill>
                <a:schemeClr val="tx1"/>
              </a:solidFill>
              <a:latin typeface="Arial" pitchFamily="34" charset="0"/>
            </a:endParaRPr>
          </a:p>
        </p:txBody>
      </p:sp>
      <p:sp>
        <p:nvSpPr>
          <p:cNvPr id="522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fld id="{7D9DC89E-3F68-4A47-926D-5A6BD79ACFBB}" type="slidenum">
              <a:rPr lang="en-US" altLang="en-US" sz="1800">
                <a:solidFill>
                  <a:schemeClr val="tx1"/>
                </a:solidFill>
                <a:latin typeface="Arial" pitchFamily="34" charset="0"/>
              </a:rPr>
              <a:pPr eaLnBrk="1" hangingPunct="1">
                <a:spcBef>
                  <a:spcPct val="0"/>
                </a:spcBef>
                <a:buClrTx/>
                <a:buSzTx/>
                <a:buFontTx/>
                <a:buNone/>
              </a:pPr>
              <a:t>35</a:t>
            </a:fld>
            <a:endParaRPr lang="en-US" altLang="en-US" sz="18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Database Advantages</a:t>
            </a:r>
            <a:endParaRPr lang="en-US" dirty="0"/>
          </a:p>
        </p:txBody>
      </p:sp>
      <p:sp>
        <p:nvSpPr>
          <p:cNvPr id="3" name="Content Placeholder 2"/>
          <p:cNvSpPr>
            <a:spLocks noGrp="1"/>
          </p:cNvSpPr>
          <p:nvPr>
            <p:ph idx="1"/>
          </p:nvPr>
        </p:nvSpPr>
        <p:spPr/>
        <p:txBody>
          <a:bodyPr>
            <a:normAutofit/>
          </a:bodyPr>
          <a:lstStyle/>
          <a:p>
            <a:r>
              <a:rPr lang="en-US" dirty="0" smtClean="0"/>
              <a:t>Linear </a:t>
            </a:r>
            <a:r>
              <a:rPr lang="en-US" dirty="0"/>
              <a:t>scaling takes place as new processing nodes are added to the </a:t>
            </a:r>
            <a:r>
              <a:rPr lang="en-US" dirty="0" smtClean="0"/>
              <a:t>cluster</a:t>
            </a:r>
            <a:endParaRPr lang="en-US" dirty="0"/>
          </a:p>
          <a:p>
            <a:r>
              <a:rPr lang="en-US" dirty="0"/>
              <a:t>Lower operational costs are obtained by </a:t>
            </a:r>
            <a:r>
              <a:rPr lang="en-US" dirty="0" smtClean="0"/>
              <a:t>auto-sharding</a:t>
            </a:r>
            <a:endParaRPr lang="en-US" dirty="0"/>
          </a:p>
          <a:p>
            <a:r>
              <a:rPr lang="en-US" dirty="0" smtClean="0"/>
              <a:t>There’s </a:t>
            </a:r>
            <a:r>
              <a:rPr lang="en-US" dirty="0"/>
              <a:t>no need for an object-relational mapping </a:t>
            </a:r>
            <a:r>
              <a:rPr lang="en-US" dirty="0" smtClean="0"/>
              <a:t>layer</a:t>
            </a:r>
            <a:endParaRPr lang="en-US" dirty="0"/>
          </a:p>
          <a:p>
            <a:r>
              <a:rPr lang="en-US" dirty="0"/>
              <a:t>It’s easy to store high-variability </a:t>
            </a:r>
            <a:r>
              <a:rPr lang="en-US" dirty="0" smtClean="0"/>
              <a:t>data</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327898181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Database Drawbacks</a:t>
            </a:r>
            <a:endParaRPr lang="en-US" dirty="0"/>
          </a:p>
        </p:txBody>
      </p:sp>
      <p:sp>
        <p:nvSpPr>
          <p:cNvPr id="3" name="Content Placeholder 2"/>
          <p:cNvSpPr>
            <a:spLocks noGrp="1"/>
          </p:cNvSpPr>
          <p:nvPr>
            <p:ph idx="1"/>
          </p:nvPr>
        </p:nvSpPr>
        <p:spPr/>
        <p:txBody>
          <a:bodyPr>
            <a:normAutofit/>
          </a:bodyPr>
          <a:lstStyle/>
          <a:p>
            <a:r>
              <a:rPr lang="en-US" dirty="0" smtClean="0"/>
              <a:t>ACID </a:t>
            </a:r>
            <a:r>
              <a:rPr lang="en-US" dirty="0"/>
              <a:t>transactions can be done only within a </a:t>
            </a:r>
            <a:r>
              <a:rPr lang="en-US" dirty="0" smtClean="0"/>
              <a:t>row or document </a:t>
            </a:r>
            <a:r>
              <a:rPr lang="en-US" dirty="0"/>
              <a:t>at the database </a:t>
            </a:r>
            <a:r>
              <a:rPr lang="en-US" dirty="0" smtClean="0"/>
              <a:t>level</a:t>
            </a:r>
          </a:p>
          <a:p>
            <a:pPr lvl="1"/>
            <a:r>
              <a:rPr lang="en-US" dirty="0" smtClean="0"/>
              <a:t>Other </a:t>
            </a:r>
            <a:r>
              <a:rPr lang="en-US" dirty="0"/>
              <a:t>transactions must be done at the application </a:t>
            </a:r>
            <a:r>
              <a:rPr lang="en-US" dirty="0" smtClean="0"/>
              <a:t>level</a:t>
            </a:r>
            <a:endParaRPr lang="en-US" dirty="0"/>
          </a:p>
          <a:p>
            <a:r>
              <a:rPr lang="en-US" dirty="0"/>
              <a:t>Document stores don’t provide fine-grained security at the element </a:t>
            </a:r>
            <a:r>
              <a:rPr lang="en-US" dirty="0" smtClean="0"/>
              <a:t>level</a:t>
            </a:r>
            <a:endParaRPr lang="en-US" dirty="0"/>
          </a:p>
          <a:p>
            <a:r>
              <a:rPr lang="en-US" dirty="0"/>
              <a:t>NoSQL systems are new to many staff members and additional training may be </a:t>
            </a:r>
            <a:r>
              <a:rPr lang="en-US" dirty="0" smtClean="0"/>
              <a:t>required</a:t>
            </a:r>
            <a:endParaRPr lang="en-US" dirty="0"/>
          </a:p>
          <a:p>
            <a:r>
              <a:rPr lang="en-US" dirty="0"/>
              <a:t>H</a:t>
            </a:r>
            <a:r>
              <a:rPr lang="en-US" dirty="0" smtClean="0"/>
              <a:t>as </a:t>
            </a:r>
            <a:r>
              <a:rPr lang="en-US" dirty="0"/>
              <a:t>its own proprietary nonstandard query language, which prohibits </a:t>
            </a:r>
            <a:r>
              <a:rPr lang="en-US" dirty="0" smtClean="0"/>
              <a:t>portability</a:t>
            </a:r>
            <a:endParaRPr lang="en-US" dirty="0"/>
          </a:p>
          <a:p>
            <a:r>
              <a:rPr lang="en-US" dirty="0" smtClean="0"/>
              <a:t>May not work </a:t>
            </a:r>
            <a:r>
              <a:rPr lang="en-US" dirty="0"/>
              <a:t>with existing reporting and OLAP </a:t>
            </a:r>
            <a:r>
              <a:rPr lang="en-US" dirty="0" smtClean="0"/>
              <a:t>tools</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37</a:t>
            </a:fld>
            <a:endParaRPr lang="en-US" dirty="0"/>
          </a:p>
        </p:txBody>
      </p:sp>
    </p:spTree>
    <p:extLst>
      <p:ext uri="{BB962C8B-B14F-4D97-AF65-F5344CB8AC3E}">
        <p14:creationId xmlns:p14="http://schemas.microsoft.com/office/powerpoint/2010/main" val="11626071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or NoSQL: Which is Right for You?</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70365984"/>
              </p:ext>
            </p:extLst>
          </p:nvPr>
        </p:nvGraphicFramePr>
        <p:xfrm>
          <a:off x="457200" y="1524000"/>
          <a:ext cx="8229600" cy="5029200"/>
        </p:xfrm>
        <a:graphic>
          <a:graphicData uri="http://schemas.openxmlformats.org/drawingml/2006/table">
            <a:tbl>
              <a:tblPr firstRow="1" bandRow="1">
                <a:tableStyleId>{5C22544A-7EE6-4342-B048-85BDC9FD1C3A}</a:tableStyleId>
              </a:tblPr>
              <a:tblGrid>
                <a:gridCol w="4191000"/>
                <a:gridCol w="2133600"/>
                <a:gridCol w="1905000"/>
              </a:tblGrid>
              <a:tr h="370840">
                <a:tc>
                  <a:txBody>
                    <a:bodyPr/>
                    <a:lstStyle/>
                    <a:p>
                      <a:pPr algn="ctr"/>
                      <a:r>
                        <a:rPr lang="en-US" sz="2400" dirty="0" smtClean="0"/>
                        <a:t>Need</a:t>
                      </a:r>
                      <a:endParaRPr lang="en-US" sz="2400" dirty="0"/>
                    </a:p>
                  </a:txBody>
                  <a:tcPr anchor="ctr"/>
                </a:tc>
                <a:tc>
                  <a:txBody>
                    <a:bodyPr/>
                    <a:lstStyle/>
                    <a:p>
                      <a:pPr algn="ctr"/>
                      <a:r>
                        <a:rPr lang="en-US" sz="2400" dirty="0" smtClean="0"/>
                        <a:t>NoSQL</a:t>
                      </a:r>
                      <a:endParaRPr lang="en-US" sz="2400" dirty="0"/>
                    </a:p>
                  </a:txBody>
                  <a:tcPr anchor="ctr"/>
                </a:tc>
                <a:tc>
                  <a:txBody>
                    <a:bodyPr/>
                    <a:lstStyle/>
                    <a:p>
                      <a:pPr algn="ctr"/>
                      <a:r>
                        <a:rPr lang="en-US" sz="2400" dirty="0" smtClean="0"/>
                        <a:t>SQL</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Do you want a relational database?</a:t>
                      </a:r>
                      <a:endParaRPr lang="en-US" sz="2400" dirty="0"/>
                    </a:p>
                  </a:txBody>
                  <a:tcPr/>
                </a:tc>
                <a:tc>
                  <a:txBody>
                    <a:bodyPr/>
                    <a:lstStyle/>
                    <a:p>
                      <a:pPr algn="ctr"/>
                      <a:r>
                        <a:rPr lang="en-US" sz="2400" dirty="0" smtClean="0"/>
                        <a:t>No</a:t>
                      </a:r>
                      <a:endParaRPr lang="en-US" sz="2400" dirty="0"/>
                    </a:p>
                  </a:txBody>
                  <a:tcPr anchor="ctr"/>
                </a:tc>
                <a:tc>
                  <a:txBody>
                    <a:bodyPr/>
                    <a:lstStyle/>
                    <a:p>
                      <a:pPr algn="ctr"/>
                      <a:r>
                        <a:rPr lang="en-US" sz="2400" dirty="0" smtClean="0"/>
                        <a:t>Yes</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Do your records have consistent properties?</a:t>
                      </a:r>
                      <a:endParaRPr lang="en-US" sz="2400" dirty="0"/>
                    </a:p>
                  </a:txBody>
                  <a:tcPr/>
                </a:tc>
                <a:tc>
                  <a:txBody>
                    <a:bodyPr/>
                    <a:lstStyle/>
                    <a:p>
                      <a:pPr algn="ctr"/>
                      <a:r>
                        <a:rPr lang="en-US" sz="2400" dirty="0" smtClean="0"/>
                        <a:t>No</a:t>
                      </a:r>
                      <a:endParaRPr lang="en-US" sz="2400" dirty="0"/>
                    </a:p>
                  </a:txBody>
                  <a:tcPr anchor="ctr"/>
                </a:tc>
                <a:tc>
                  <a:txBody>
                    <a:bodyPr/>
                    <a:lstStyle/>
                    <a:p>
                      <a:pPr algn="ctr"/>
                      <a:r>
                        <a:rPr lang="en-US" sz="2400" dirty="0" smtClean="0"/>
                        <a:t>Yes</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Is your data highly variable in structure?</a:t>
                      </a:r>
                      <a:endParaRPr lang="en-US" sz="2400" dirty="0"/>
                    </a:p>
                  </a:txBody>
                  <a:tcPr/>
                </a:tc>
                <a:tc>
                  <a:txBody>
                    <a:bodyPr/>
                    <a:lstStyle/>
                    <a:p>
                      <a:pPr algn="ctr"/>
                      <a:r>
                        <a:rPr lang="en-US" sz="2400" dirty="0" smtClean="0"/>
                        <a:t>Yes</a:t>
                      </a:r>
                      <a:endParaRPr lang="en-US" sz="2400" dirty="0"/>
                    </a:p>
                  </a:txBody>
                  <a:tcPr anchor="ctr"/>
                </a:tc>
                <a:tc>
                  <a:txBody>
                    <a:bodyPr/>
                    <a:lstStyle/>
                    <a:p>
                      <a:pPr algn="ctr"/>
                      <a:r>
                        <a:rPr lang="en-US" sz="2400" dirty="0" smtClean="0"/>
                        <a:t>No</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How would you like relationships captured?</a:t>
                      </a:r>
                      <a:endParaRPr lang="en-US" sz="2400" dirty="0"/>
                    </a:p>
                  </a:txBody>
                  <a:tcPr/>
                </a:tc>
                <a:tc>
                  <a:txBody>
                    <a:bodyPr/>
                    <a:lstStyle/>
                    <a:p>
                      <a:pPr algn="ctr"/>
                      <a:r>
                        <a:rPr lang="en-US" sz="2400" b="0" i="0" u="none" strike="noStrike" kern="1200" baseline="0" dirty="0" smtClean="0">
                          <a:solidFill>
                            <a:schemeClr val="dk1"/>
                          </a:solidFill>
                          <a:latin typeface="+mn-lt"/>
                          <a:ea typeface="+mn-ea"/>
                          <a:cs typeface="+mn-cs"/>
                        </a:rPr>
                        <a:t>Denormalized</a:t>
                      </a:r>
                    </a:p>
                  </a:txBody>
                  <a:tcPr anchor="ctr"/>
                </a:tc>
                <a:tc>
                  <a:txBody>
                    <a:bodyPr/>
                    <a:lstStyle/>
                    <a:p>
                      <a:pPr algn="ctr"/>
                      <a:r>
                        <a:rPr lang="en-US" sz="2400" dirty="0" smtClean="0"/>
                        <a:t>Normalized</a:t>
                      </a:r>
                      <a:endParaRPr lang="en-US" sz="2400" dirty="0"/>
                    </a:p>
                  </a:txBody>
                  <a:tcPr anchor="ctr"/>
                </a:tc>
              </a:tr>
              <a:tr h="370840">
                <a:tc>
                  <a:txBody>
                    <a:bodyPr/>
                    <a:lstStyle/>
                    <a:p>
                      <a:r>
                        <a:rPr lang="en-US" sz="2400" dirty="0" smtClean="0"/>
                        <a:t>Do you want to easily join across data?</a:t>
                      </a:r>
                      <a:endParaRPr lang="en-US" sz="2400" dirty="0"/>
                    </a:p>
                  </a:txBody>
                  <a:tcPr/>
                </a:tc>
                <a:tc>
                  <a:txBody>
                    <a:bodyPr/>
                    <a:lstStyle/>
                    <a:p>
                      <a:pPr algn="ctr"/>
                      <a:r>
                        <a:rPr lang="en-US" sz="2400" b="0" i="0" u="none" strike="noStrike" kern="1200" baseline="0" dirty="0" smtClean="0">
                          <a:solidFill>
                            <a:schemeClr val="dk1"/>
                          </a:solidFill>
                          <a:latin typeface="+mn-lt"/>
                          <a:ea typeface="+mn-ea"/>
                          <a:cs typeface="+mn-cs"/>
                        </a:rPr>
                        <a:t>No</a:t>
                      </a:r>
                    </a:p>
                  </a:txBody>
                  <a:tcPr anchor="ctr"/>
                </a:tc>
                <a:tc>
                  <a:txBody>
                    <a:bodyPr/>
                    <a:lstStyle/>
                    <a:p>
                      <a:pPr algn="ctr"/>
                      <a:r>
                        <a:rPr lang="en-US" sz="2400" dirty="0" smtClean="0"/>
                        <a:t>Yes</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Is your data structured?</a:t>
                      </a:r>
                      <a:endParaRPr lang="en-US" sz="2400" dirty="0"/>
                    </a:p>
                  </a:txBody>
                  <a:tcPr/>
                </a:tc>
                <a:tc>
                  <a:txBody>
                    <a:bodyPr/>
                    <a:lstStyle/>
                    <a:p>
                      <a:pPr algn="ctr"/>
                      <a:r>
                        <a:rPr lang="en-US" sz="2400" dirty="0" smtClean="0"/>
                        <a:t>Sort of</a:t>
                      </a:r>
                      <a:endParaRPr lang="en-US" sz="2400" dirty="0"/>
                    </a:p>
                  </a:txBody>
                  <a:tcPr anchor="ctr"/>
                </a:tc>
                <a:tc>
                  <a:txBody>
                    <a:bodyPr/>
                    <a:lstStyle/>
                    <a:p>
                      <a:pPr algn="ctr"/>
                      <a:r>
                        <a:rPr lang="en-US" sz="2400" dirty="0" smtClean="0"/>
                        <a:t>Yes</a:t>
                      </a:r>
                      <a:endParaRPr lang="en-US" sz="2400" dirty="0"/>
                    </a:p>
                  </a:txBody>
                  <a:tcPr anchor="ctr"/>
                </a:tc>
              </a:tr>
            </a:tbl>
          </a:graphicData>
        </a:graphic>
      </p:graphicFrame>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239010637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or NoSQL: Which is Right for You?</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77121082"/>
              </p:ext>
            </p:extLst>
          </p:nvPr>
        </p:nvGraphicFramePr>
        <p:xfrm>
          <a:off x="457200" y="1600200"/>
          <a:ext cx="8229600" cy="4480560"/>
        </p:xfrm>
        <a:graphic>
          <a:graphicData uri="http://schemas.openxmlformats.org/drawingml/2006/table">
            <a:tbl>
              <a:tblPr firstRow="1" bandRow="1">
                <a:tableStyleId>{5C22544A-7EE6-4342-B048-85BDC9FD1C3A}</a:tableStyleId>
              </a:tblPr>
              <a:tblGrid>
                <a:gridCol w="4114800"/>
                <a:gridCol w="2209800"/>
                <a:gridCol w="1905000"/>
              </a:tblGrid>
              <a:tr h="370840">
                <a:tc>
                  <a:txBody>
                    <a:bodyPr/>
                    <a:lstStyle/>
                    <a:p>
                      <a:pPr algn="ctr"/>
                      <a:r>
                        <a:rPr lang="en-US" sz="2400" dirty="0" smtClean="0"/>
                        <a:t>Need</a:t>
                      </a:r>
                      <a:endParaRPr lang="en-US" sz="2400" dirty="0"/>
                    </a:p>
                  </a:txBody>
                  <a:tcPr anchor="ctr"/>
                </a:tc>
                <a:tc>
                  <a:txBody>
                    <a:bodyPr/>
                    <a:lstStyle/>
                    <a:p>
                      <a:pPr algn="ctr"/>
                      <a:r>
                        <a:rPr lang="en-US" sz="2400" dirty="0" smtClean="0"/>
                        <a:t>NoSQL</a:t>
                      </a:r>
                      <a:endParaRPr lang="en-US" sz="2400" dirty="0"/>
                    </a:p>
                  </a:txBody>
                  <a:tcPr anchor="ctr"/>
                </a:tc>
                <a:tc>
                  <a:txBody>
                    <a:bodyPr/>
                    <a:lstStyle/>
                    <a:p>
                      <a:pPr algn="ctr"/>
                      <a:r>
                        <a:rPr lang="en-US" sz="2400" dirty="0" smtClean="0"/>
                        <a:t>SQL</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How are your schemas?</a:t>
                      </a:r>
                      <a:endParaRPr lang="en-US" sz="2400" dirty="0"/>
                    </a:p>
                  </a:txBody>
                  <a:tcPr/>
                </a:tc>
                <a:tc>
                  <a:txBody>
                    <a:bodyPr/>
                    <a:lstStyle/>
                    <a:p>
                      <a:pPr algn="ctr"/>
                      <a:r>
                        <a:rPr lang="en-US" sz="2400" b="0" i="0" u="none" strike="noStrike" kern="1200" baseline="0" dirty="0" smtClean="0">
                          <a:solidFill>
                            <a:schemeClr val="dk1"/>
                          </a:solidFill>
                          <a:latin typeface="+mn-lt"/>
                          <a:ea typeface="+mn-ea"/>
                          <a:cs typeface="+mn-cs"/>
                        </a:rPr>
                        <a:t>Dynamic, flexible or none</a:t>
                      </a:r>
                      <a:endParaRPr lang="en-US" sz="2400" dirty="0"/>
                    </a:p>
                  </a:txBody>
                  <a:tcPr anchor="ctr"/>
                </a:tc>
                <a:tc>
                  <a:txBody>
                    <a:bodyPr/>
                    <a:lstStyle/>
                    <a:p>
                      <a:pPr algn="ctr"/>
                      <a:r>
                        <a:rPr lang="en-US" sz="2400" dirty="0" smtClean="0"/>
                        <a:t>Static and well defined</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Do you require ACID transactions?</a:t>
                      </a:r>
                      <a:endParaRPr lang="en-US" sz="2400" dirty="0"/>
                    </a:p>
                  </a:txBody>
                  <a:tcPr/>
                </a:tc>
                <a:tc>
                  <a:txBody>
                    <a:bodyPr/>
                    <a:lstStyle/>
                    <a:p>
                      <a:pPr algn="ctr"/>
                      <a:r>
                        <a:rPr lang="en-US" sz="2400" dirty="0" smtClean="0"/>
                        <a:t>No</a:t>
                      </a:r>
                      <a:endParaRPr lang="en-US" sz="2400" dirty="0"/>
                    </a:p>
                  </a:txBody>
                  <a:tcPr anchor="ctr"/>
                </a:tc>
                <a:tc>
                  <a:txBody>
                    <a:bodyPr/>
                    <a:lstStyle/>
                    <a:p>
                      <a:pPr algn="ctr"/>
                      <a:r>
                        <a:rPr lang="en-US" sz="2400" dirty="0" smtClean="0"/>
                        <a:t>Yes</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How important is consistency?</a:t>
                      </a:r>
                      <a:endParaRPr lang="en-US" sz="2400" dirty="0"/>
                    </a:p>
                  </a:txBody>
                  <a:tcPr/>
                </a:tc>
                <a:tc>
                  <a:txBody>
                    <a:bodyPr/>
                    <a:lstStyle/>
                    <a:p>
                      <a:pPr algn="ctr"/>
                      <a:r>
                        <a:rPr lang="en-US" sz="2400" b="0" i="0" u="none" strike="noStrike" kern="1200" baseline="0" dirty="0" smtClean="0">
                          <a:solidFill>
                            <a:schemeClr val="dk1"/>
                          </a:solidFill>
                          <a:latin typeface="+mn-lt"/>
                          <a:ea typeface="+mn-ea"/>
                          <a:cs typeface="+mn-cs"/>
                        </a:rPr>
                        <a:t>Varies according to</a:t>
                      </a:r>
                    </a:p>
                    <a:p>
                      <a:pPr algn="ctr"/>
                      <a:r>
                        <a:rPr lang="en-US" sz="2400" b="0" i="0" u="none" strike="noStrike" kern="1200" baseline="0" dirty="0" smtClean="0">
                          <a:solidFill>
                            <a:schemeClr val="dk1"/>
                          </a:solidFill>
                          <a:latin typeface="+mn-lt"/>
                          <a:ea typeface="+mn-ea"/>
                          <a:cs typeface="+mn-cs"/>
                        </a:rPr>
                        <a:t>solution</a:t>
                      </a:r>
                      <a:endParaRPr lang="en-US" sz="2400" dirty="0"/>
                    </a:p>
                  </a:txBody>
                  <a:tcPr anchor="ctr"/>
                </a:tc>
                <a:tc>
                  <a:txBody>
                    <a:bodyPr/>
                    <a:lstStyle/>
                    <a:p>
                      <a:pPr algn="ctr"/>
                      <a:r>
                        <a:rPr lang="en-US" sz="2400" b="0" i="0" u="none" strike="noStrike" kern="1200" baseline="0" dirty="0" smtClean="0">
                          <a:solidFill>
                            <a:schemeClr val="dk1"/>
                          </a:solidFill>
                          <a:latin typeface="+mn-lt"/>
                          <a:ea typeface="+mn-ea"/>
                          <a:cs typeface="+mn-cs"/>
                        </a:rPr>
                        <a:t>Strong support for</a:t>
                      </a:r>
                    </a:p>
                    <a:p>
                      <a:pPr algn="ctr"/>
                      <a:r>
                        <a:rPr lang="en-US" sz="2400" b="0" i="0" u="none" strike="noStrike" kern="1200" baseline="0" dirty="0" smtClean="0">
                          <a:solidFill>
                            <a:schemeClr val="dk1"/>
                          </a:solidFill>
                          <a:latin typeface="+mn-lt"/>
                          <a:ea typeface="+mn-ea"/>
                          <a:cs typeface="+mn-cs"/>
                        </a:rPr>
                        <a:t>consistency</a:t>
                      </a:r>
                      <a:endParaRPr lang="en-US" sz="2400" dirty="0"/>
                    </a:p>
                  </a:txBody>
                  <a:tcPr anchor="ctr"/>
                </a:tc>
              </a:tr>
              <a:tr h="370840">
                <a:tc>
                  <a:txBody>
                    <a:bodyPr/>
                    <a:lstStyle/>
                    <a:p>
                      <a:r>
                        <a:rPr lang="en-US" sz="2400" b="0" i="0" u="none" strike="noStrike" kern="1200" baseline="0" dirty="0" smtClean="0">
                          <a:solidFill>
                            <a:schemeClr val="dk1"/>
                          </a:solidFill>
                          <a:latin typeface="+mn-lt"/>
                          <a:ea typeface="+mn-ea"/>
                          <a:cs typeface="+mn-cs"/>
                        </a:rPr>
                        <a:t>How would you like to scale?</a:t>
                      </a:r>
                      <a:endParaRPr lang="en-US" sz="2400" dirty="0"/>
                    </a:p>
                  </a:txBody>
                  <a:tcPr/>
                </a:tc>
                <a:tc>
                  <a:txBody>
                    <a:bodyPr/>
                    <a:lstStyle/>
                    <a:p>
                      <a:pPr algn="ctr"/>
                      <a:r>
                        <a:rPr lang="en-US" sz="2400" dirty="0" smtClean="0"/>
                        <a:t>Mostly</a:t>
                      </a:r>
                      <a:r>
                        <a:rPr lang="en-US" sz="2400" baseline="0" dirty="0" smtClean="0"/>
                        <a:t> h</a:t>
                      </a:r>
                      <a:r>
                        <a:rPr lang="en-US" sz="2400" dirty="0" smtClean="0"/>
                        <a:t>orizontally </a:t>
                      </a:r>
                      <a:endParaRPr lang="en-US" sz="2400" dirty="0"/>
                    </a:p>
                  </a:txBody>
                  <a:tcPr anchor="ctr"/>
                </a:tc>
                <a:tc>
                  <a:txBody>
                    <a:bodyPr/>
                    <a:lstStyle/>
                    <a:p>
                      <a:pPr algn="ctr"/>
                      <a:r>
                        <a:rPr lang="en-US" sz="2400" dirty="0" smtClean="0"/>
                        <a:t>Mostly vertically</a:t>
                      </a:r>
                      <a:endParaRPr lang="en-US" sz="2400" dirty="0"/>
                    </a:p>
                  </a:txBody>
                  <a:tcPr anchor="ctr"/>
                </a:tc>
              </a:tr>
            </a:tbl>
          </a:graphicData>
        </a:graphic>
      </p:graphicFrame>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2258003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kumimoji="0" lang="en-US" altLang="en-US" dirty="0" smtClean="0"/>
              <a:t>The Relational Model</a:t>
            </a:r>
          </a:p>
        </p:txBody>
      </p:sp>
      <p:sp>
        <p:nvSpPr>
          <p:cNvPr id="5124" name="Rectangle 3"/>
          <p:cNvSpPr>
            <a:spLocks noGrp="1" noChangeArrowheads="1"/>
          </p:cNvSpPr>
          <p:nvPr>
            <p:ph idx="1"/>
          </p:nvPr>
        </p:nvSpPr>
        <p:spPr/>
        <p:txBody>
          <a:bodyPr>
            <a:normAutofit/>
          </a:bodyPr>
          <a:lstStyle/>
          <a:p>
            <a:r>
              <a:rPr kumimoji="0" lang="en-US" altLang="en-US" dirty="0" smtClean="0"/>
              <a:t>E.F. Codd: (1923-2003)</a:t>
            </a:r>
          </a:p>
          <a:p>
            <a:pPr lvl="1"/>
            <a:r>
              <a:rPr kumimoji="0" lang="en-US" altLang="en-US" sz="2400" dirty="0" smtClean="0"/>
              <a:t>Developed the relational model while at IBM San Jose Research Laboratory</a:t>
            </a:r>
          </a:p>
          <a:p>
            <a:pPr lvl="1"/>
            <a:r>
              <a:rPr kumimoji="0" lang="en-US" altLang="en-US" sz="2400" dirty="0" smtClean="0"/>
              <a:t>IBM Fellow 1976</a:t>
            </a:r>
          </a:p>
          <a:p>
            <a:pPr lvl="1"/>
            <a:r>
              <a:rPr kumimoji="0" lang="en-US" altLang="en-US" sz="2400" dirty="0" smtClean="0"/>
              <a:t>Turing Award 1981</a:t>
            </a:r>
          </a:p>
          <a:p>
            <a:pPr lvl="1"/>
            <a:r>
              <a:rPr kumimoji="0" lang="en-US" altLang="en-US" sz="2400" dirty="0" smtClean="0"/>
              <a:t>ACM Fellow 1994</a:t>
            </a:r>
          </a:p>
          <a:p>
            <a:pPr lvl="1"/>
            <a:r>
              <a:rPr kumimoji="0" lang="en-US" altLang="en-US" sz="2400" dirty="0" smtClean="0"/>
              <a:t>British, by birth</a:t>
            </a:r>
          </a:p>
          <a:p>
            <a:pPr lvl="1"/>
            <a:endParaRPr kumimoji="0" lang="en-US" altLang="en-US" dirty="0" smtClean="0"/>
          </a:p>
        </p:txBody>
      </p:sp>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3F7331C3-F37D-43AB-AF37-2D43D820A8A5}" type="slidenum">
              <a:rPr lang="en-US" altLang="en-US" smtClean="0">
                <a:solidFill>
                  <a:schemeClr val="tx1"/>
                </a:solidFill>
                <a:ea typeface="MS PGothic" pitchFamily="34" charset="-128"/>
              </a:rPr>
              <a:pPr>
                <a:lnSpc>
                  <a:spcPct val="100000"/>
                </a:lnSpc>
                <a:buClrTx/>
                <a:buSzTx/>
                <a:buFontTx/>
                <a:buNone/>
              </a:pPr>
              <a:t>4</a:t>
            </a:fld>
            <a:endParaRPr lang="en-US" altLang="en-US" sz="1400" dirty="0" smtClean="0">
              <a:solidFill>
                <a:schemeClr val="tx1"/>
              </a:solidFill>
              <a:ea typeface="MS PGothic" pitchFamily="34" charset="-128"/>
            </a:endParaRP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US" altLang="en-US" dirty="0" smtClean="0">
                <a:ea typeface="ＭＳ Ｐゴシック" pitchFamily="34" charset="-128"/>
              </a:rPr>
              <a:t>NewSQL</a:t>
            </a:r>
            <a:br>
              <a:rPr lang="en-US" altLang="en-US" dirty="0" smtClean="0">
                <a:ea typeface="ＭＳ Ｐゴシック" pitchFamily="34" charset="-128"/>
              </a:rPr>
            </a:br>
            <a:r>
              <a:rPr lang="en-US" altLang="en-US" sz="3100" dirty="0">
                <a:ea typeface="ＭＳ Ｐゴシック" pitchFamily="34" charset="-128"/>
              </a:rPr>
              <a:t>M</a:t>
            </a:r>
            <a:r>
              <a:rPr lang="en-US" altLang="en-US" sz="3100" dirty="0" smtClean="0">
                <a:ea typeface="ＭＳ Ｐゴシック" pitchFamily="34" charset="-128"/>
              </a:rPr>
              <a:t>ore OLTP Throughput, Real-time </a:t>
            </a:r>
            <a:r>
              <a:rPr lang="en-US" altLang="en-US" sz="3100" dirty="0">
                <a:ea typeface="ＭＳ Ｐゴシック" pitchFamily="34" charset="-128"/>
              </a:rPr>
              <a:t>A</a:t>
            </a:r>
            <a:r>
              <a:rPr lang="en-US" altLang="en-US" sz="3100" dirty="0" smtClean="0">
                <a:ea typeface="ＭＳ Ｐゴシック" pitchFamily="34" charset="-128"/>
              </a:rPr>
              <a:t>nalytics</a:t>
            </a:r>
          </a:p>
        </p:txBody>
      </p:sp>
      <p:sp>
        <p:nvSpPr>
          <p:cNvPr id="34819" name="Content Placeholder 2"/>
          <p:cNvSpPr>
            <a:spLocks noGrp="1"/>
          </p:cNvSpPr>
          <p:nvPr>
            <p:ph idx="1"/>
          </p:nvPr>
        </p:nvSpPr>
        <p:spPr/>
        <p:txBody>
          <a:bodyPr/>
          <a:lstStyle/>
          <a:p>
            <a:r>
              <a:rPr lang="en-US" altLang="en-US" dirty="0" smtClean="0">
                <a:ea typeface="ＭＳ Ｐゴシック" pitchFamily="34" charset="-128"/>
              </a:rPr>
              <a:t>SQL as the primary mechanism for application interaction</a:t>
            </a:r>
          </a:p>
          <a:p>
            <a:r>
              <a:rPr lang="en-US" altLang="en-US" dirty="0" smtClean="0">
                <a:ea typeface="ＭＳ Ｐゴシック" pitchFamily="34" charset="-128"/>
              </a:rPr>
              <a:t>ACID support for transactions</a:t>
            </a:r>
          </a:p>
          <a:p>
            <a:r>
              <a:rPr lang="en-US" altLang="en-US" dirty="0" smtClean="0">
                <a:ea typeface="ＭＳ Ｐゴシック" pitchFamily="34" charset="-128"/>
              </a:rPr>
              <a:t>A non-locking concurrency control mechanism so real-time reads will not conflict with writes, and thereby cause them to stall.</a:t>
            </a:r>
          </a:p>
          <a:p>
            <a:r>
              <a:rPr lang="en-US" altLang="en-US" dirty="0" smtClean="0">
                <a:ea typeface="ＭＳ Ｐゴシック" pitchFamily="34" charset="-128"/>
              </a:rPr>
              <a:t>An architecture providing much higher per-node performance than available from traditional relational databases</a:t>
            </a:r>
            <a:endParaRPr lang="en-US" altLang="en-US" dirty="0">
              <a:ea typeface="ＭＳ Ｐゴシック" pitchFamily="34" charset="-128"/>
            </a:endParaRPr>
          </a:p>
          <a:p>
            <a:r>
              <a:rPr lang="en-US" altLang="en-US" dirty="0" smtClean="0">
                <a:ea typeface="ＭＳ Ｐゴシック" pitchFamily="34" charset="-128"/>
              </a:rPr>
              <a:t>A scale-out, shared-nothing architecture, capable of running on a large number of nodes without bottlenecking</a:t>
            </a: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40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latin typeface="+mn-lt"/>
                <a:ea typeface="ＭＳ Ｐゴシック" pitchFamily="34" charset="-128"/>
              </a:rPr>
              <a:t>Database Summary</a:t>
            </a:r>
          </a:p>
        </p:txBody>
      </p:sp>
      <p:sp>
        <p:nvSpPr>
          <p:cNvPr id="53251" name="Content Placeholder 2"/>
          <p:cNvSpPr>
            <a:spLocks noGrp="1"/>
          </p:cNvSpPr>
          <p:nvPr>
            <p:ph idx="1"/>
          </p:nvPr>
        </p:nvSpPr>
        <p:spPr/>
        <p:txBody>
          <a:bodyPr/>
          <a:lstStyle/>
          <a:p>
            <a:pPr>
              <a:lnSpc>
                <a:spcPct val="90000"/>
              </a:lnSpc>
            </a:pPr>
            <a:r>
              <a:rPr lang="en-US" altLang="en-US" sz="2800" dirty="0" smtClean="0">
                <a:ea typeface="ＭＳ Ｐゴシック" pitchFamily="34" charset="-128"/>
              </a:rPr>
              <a:t>SQL Databases</a:t>
            </a:r>
          </a:p>
          <a:p>
            <a:pPr lvl="1">
              <a:lnSpc>
                <a:spcPct val="90000"/>
              </a:lnSpc>
            </a:pPr>
            <a:r>
              <a:rPr lang="en-US" altLang="en-US" sz="2400" dirty="0" smtClean="0">
                <a:ea typeface="ＭＳ Ｐゴシック" pitchFamily="34" charset="-128"/>
              </a:rPr>
              <a:t>Predefined Schema</a:t>
            </a:r>
          </a:p>
          <a:p>
            <a:pPr lvl="1">
              <a:lnSpc>
                <a:spcPct val="90000"/>
              </a:lnSpc>
            </a:pPr>
            <a:r>
              <a:rPr lang="en-US" altLang="en-US" sz="2400" dirty="0" smtClean="0">
                <a:ea typeface="ＭＳ Ｐゴシック" pitchFamily="34" charset="-128"/>
              </a:rPr>
              <a:t>Standard definition and interface language</a:t>
            </a:r>
          </a:p>
          <a:p>
            <a:pPr lvl="1">
              <a:lnSpc>
                <a:spcPct val="90000"/>
              </a:lnSpc>
            </a:pPr>
            <a:r>
              <a:rPr lang="en-US" altLang="en-US" sz="2400" dirty="0" smtClean="0">
                <a:ea typeface="ＭＳ Ｐゴシック" pitchFamily="34" charset="-128"/>
              </a:rPr>
              <a:t>Tight consistency</a:t>
            </a:r>
          </a:p>
          <a:p>
            <a:pPr lvl="1">
              <a:lnSpc>
                <a:spcPct val="90000"/>
              </a:lnSpc>
            </a:pPr>
            <a:r>
              <a:rPr lang="en-US" altLang="en-US" sz="2400" dirty="0" smtClean="0">
                <a:ea typeface="ＭＳ Ｐゴシック" pitchFamily="34" charset="-128"/>
              </a:rPr>
              <a:t>Well defined semantics</a:t>
            </a:r>
          </a:p>
          <a:p>
            <a:pPr>
              <a:lnSpc>
                <a:spcPct val="90000"/>
              </a:lnSpc>
            </a:pPr>
            <a:r>
              <a:rPr lang="en-US" altLang="en-US" sz="2800" dirty="0" smtClean="0">
                <a:ea typeface="ＭＳ Ｐゴシック" pitchFamily="34" charset="-128"/>
              </a:rPr>
              <a:t>NoSQL Database</a:t>
            </a:r>
          </a:p>
          <a:p>
            <a:pPr lvl="1">
              <a:lnSpc>
                <a:spcPct val="90000"/>
              </a:lnSpc>
            </a:pPr>
            <a:r>
              <a:rPr lang="en-US" altLang="en-US" sz="2400" dirty="0" smtClean="0">
                <a:ea typeface="ＭＳ Ｐゴシック" pitchFamily="34" charset="-128"/>
              </a:rPr>
              <a:t>No predefined Schema</a:t>
            </a:r>
          </a:p>
          <a:p>
            <a:pPr lvl="1">
              <a:lnSpc>
                <a:spcPct val="90000"/>
              </a:lnSpc>
            </a:pPr>
            <a:r>
              <a:rPr lang="en-US" altLang="en-US" sz="2400" dirty="0" smtClean="0">
                <a:ea typeface="ＭＳ Ｐゴシック" pitchFamily="34" charset="-128"/>
              </a:rPr>
              <a:t>Per-product definition and interface language</a:t>
            </a:r>
          </a:p>
          <a:p>
            <a:pPr lvl="1">
              <a:lnSpc>
                <a:spcPct val="90000"/>
              </a:lnSpc>
            </a:pPr>
            <a:r>
              <a:rPr lang="en-US" altLang="en-US" sz="2400" dirty="0" smtClean="0">
                <a:ea typeface="ＭＳ Ｐゴシック" pitchFamily="34" charset="-128"/>
              </a:rPr>
              <a:t>Getting an answer quickly is more important than getting a correct answer</a:t>
            </a:r>
          </a:p>
        </p:txBody>
      </p:sp>
      <p:sp>
        <p:nvSpPr>
          <p:cNvPr id="53253" name="Footer Placeholder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r>
              <a:rPr lang="en-US" altLang="en-US" sz="1800" dirty="0" smtClean="0">
                <a:solidFill>
                  <a:schemeClr val="tx1"/>
                </a:solidFill>
                <a:latin typeface="Arial" pitchFamily="34" charset="0"/>
              </a:rPr>
              <a:t>CS595 Module 11</a:t>
            </a:r>
            <a:endParaRPr lang="en-US" altLang="en-US" sz="1800" dirty="0">
              <a:solidFill>
                <a:schemeClr val="tx1"/>
              </a:solidFill>
              <a:latin typeface="Arial" pitchFamily="34" charset="0"/>
            </a:endParaRPr>
          </a:p>
        </p:txBody>
      </p:sp>
      <p:sp>
        <p:nvSpPr>
          <p:cNvPr id="532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2000"/>
              </a:spcBef>
              <a:buClr>
                <a:schemeClr val="accent1"/>
              </a:buClr>
              <a:buSzPct val="75000"/>
              <a:buFont typeface="Wingdings" pitchFamily="2" charset="2"/>
              <a:buChar char="n"/>
              <a:defRPr sz="2000">
                <a:solidFill>
                  <a:srgbClr val="595959"/>
                </a:solidFill>
                <a:latin typeface="Rockwell" pitchFamily="18" charset="0"/>
                <a:ea typeface="ＭＳ Ｐゴシック" pitchFamily="34" charset="-128"/>
              </a:defRPr>
            </a:lvl1pPr>
            <a:lvl2pPr marL="742950" indent="-28575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2pPr>
            <a:lvl3pPr marL="11430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3pPr>
            <a:lvl4pPr marL="1600200" indent="-228600" eaLnBrk="0" hangingPunct="0">
              <a:spcBef>
                <a:spcPts val="600"/>
              </a:spcBef>
              <a:buClr>
                <a:srgbClr val="B870B8"/>
              </a:buClr>
              <a:buSzPct val="75000"/>
              <a:buFont typeface="Wingdings" pitchFamily="2" charset="2"/>
              <a:buChar char="n"/>
              <a:defRPr>
                <a:solidFill>
                  <a:srgbClr val="595959"/>
                </a:solidFill>
                <a:latin typeface="Rockwell" pitchFamily="18" charset="0"/>
                <a:ea typeface="ＭＳ Ｐゴシック" pitchFamily="34" charset="-128"/>
              </a:defRPr>
            </a:lvl4pPr>
            <a:lvl5pPr marL="2057400" indent="-228600" eaLnBrk="0" hangingPunct="0">
              <a:spcBef>
                <a:spcPts val="600"/>
              </a:spcBef>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5pPr>
            <a:lvl6pPr marL="25146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6pPr>
            <a:lvl7pPr marL="29718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7pPr>
            <a:lvl8pPr marL="34290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8pPr>
            <a:lvl9pPr marL="3886200" indent="-228600" eaLnBrk="0" fontAlgn="base" hangingPunct="0">
              <a:spcBef>
                <a:spcPts val="600"/>
              </a:spcBef>
              <a:spcAft>
                <a:spcPct val="0"/>
              </a:spcAft>
              <a:buClr>
                <a:schemeClr val="accent1"/>
              </a:buClr>
              <a:buSzPct val="75000"/>
              <a:buFont typeface="Wingdings" pitchFamily="2" charset="2"/>
              <a:buChar char="n"/>
              <a:defRPr>
                <a:solidFill>
                  <a:srgbClr val="595959"/>
                </a:solidFill>
                <a:latin typeface="Rockwell" pitchFamily="18" charset="0"/>
                <a:ea typeface="ＭＳ Ｐゴシック" pitchFamily="34" charset="-128"/>
              </a:defRPr>
            </a:lvl9pPr>
          </a:lstStyle>
          <a:p>
            <a:pPr eaLnBrk="1" hangingPunct="1">
              <a:spcBef>
                <a:spcPct val="0"/>
              </a:spcBef>
              <a:buClrTx/>
              <a:buSzTx/>
              <a:buFontTx/>
              <a:buNone/>
            </a:pPr>
            <a:fld id="{952C3463-E00D-4998-BF65-1499502AE2EB}" type="slidenum">
              <a:rPr lang="en-US" altLang="en-US" sz="1800">
                <a:solidFill>
                  <a:schemeClr val="tx1"/>
                </a:solidFill>
                <a:latin typeface="Arial" pitchFamily="34" charset="0"/>
              </a:rPr>
              <a:pPr eaLnBrk="1" hangingPunct="1">
                <a:spcBef>
                  <a:spcPct val="0"/>
                </a:spcBef>
                <a:buClrTx/>
                <a:buSzTx/>
                <a:buFontTx/>
                <a:buNone/>
              </a:pPr>
              <a:t>41</a:t>
            </a:fld>
            <a:endParaRPr lang="en-US" altLang="en-US" sz="18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 Level System Classification</a:t>
            </a:r>
            <a:endParaRPr lang="en-US" dirty="0"/>
          </a:p>
        </p:txBody>
      </p:sp>
      <p:sp>
        <p:nvSpPr>
          <p:cNvPr id="3" name="Content Placeholder 2"/>
          <p:cNvSpPr>
            <a:spLocks noGrp="1"/>
          </p:cNvSpPr>
          <p:nvPr>
            <p:ph idx="1"/>
          </p:nvPr>
        </p:nvSpPr>
        <p:spPr/>
        <p:txBody>
          <a:bodyPr/>
          <a:lstStyle/>
          <a:p>
            <a:r>
              <a:rPr lang="en-US" dirty="0"/>
              <a:t>T</a:t>
            </a:r>
            <a:r>
              <a:rPr lang="en-US" dirty="0" smtClean="0"/>
              <a:t>o </a:t>
            </a:r>
            <a:r>
              <a:rPr lang="en-US" dirty="0"/>
              <a:t>abstract from </a:t>
            </a:r>
            <a:r>
              <a:rPr lang="en-US" dirty="0" smtClean="0"/>
              <a:t>the implementation </a:t>
            </a:r>
            <a:r>
              <a:rPr lang="en-US" dirty="0"/>
              <a:t>details of individual NoSQL systems, high-level classification criteria can be used to group similar data stores into </a:t>
            </a:r>
            <a:r>
              <a:rPr lang="en-US" dirty="0" smtClean="0"/>
              <a:t>categories</a:t>
            </a:r>
          </a:p>
          <a:p>
            <a:r>
              <a:rPr lang="en-US" dirty="0" smtClean="0"/>
              <a:t>Here we </a:t>
            </a:r>
            <a:r>
              <a:rPr lang="en-US" dirty="0"/>
              <a:t>introduce the two most prominent approaches: data models and CAP theorem </a:t>
            </a:r>
            <a:r>
              <a:rPr lang="en-US" dirty="0" smtClean="0"/>
              <a:t>classes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29995075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a:t>
            </a:r>
            <a:endParaRPr lang="en-US" dirty="0"/>
          </a:p>
        </p:txBody>
      </p:sp>
      <p:sp>
        <p:nvSpPr>
          <p:cNvPr id="3" name="Content Placeholder 2"/>
          <p:cNvSpPr>
            <a:spLocks noGrp="1"/>
          </p:cNvSpPr>
          <p:nvPr>
            <p:ph idx="1"/>
          </p:nvPr>
        </p:nvSpPr>
        <p:spPr/>
        <p:txBody>
          <a:bodyPr/>
          <a:lstStyle/>
          <a:p>
            <a:r>
              <a:rPr lang="en-US" dirty="0" smtClean="0"/>
              <a:t>The most common distinction </a:t>
            </a:r>
            <a:r>
              <a:rPr lang="en-US" dirty="0"/>
              <a:t>between NoSQL databases is the way they store and allow access to </a:t>
            </a:r>
            <a:r>
              <a:rPr lang="en-US" dirty="0" smtClean="0"/>
              <a:t>data</a:t>
            </a:r>
          </a:p>
          <a:p>
            <a:r>
              <a:rPr lang="en-US" dirty="0" smtClean="0"/>
              <a:t>Each NoSQL database can </a:t>
            </a:r>
            <a:r>
              <a:rPr lang="en-US" dirty="0"/>
              <a:t>be </a:t>
            </a:r>
            <a:r>
              <a:rPr lang="en-US" dirty="0" smtClean="0"/>
              <a:t>categorized </a:t>
            </a:r>
            <a:r>
              <a:rPr lang="en-US" dirty="0"/>
              <a:t>as </a:t>
            </a:r>
            <a:r>
              <a:rPr lang="en-US" dirty="0" smtClean="0"/>
              <a:t>aligning with one of four possible data models</a:t>
            </a:r>
          </a:p>
          <a:p>
            <a:pPr lvl="1"/>
            <a:r>
              <a:rPr lang="en-US" dirty="0" smtClean="0"/>
              <a:t>Key-value store</a:t>
            </a:r>
          </a:p>
          <a:p>
            <a:pPr lvl="1"/>
            <a:r>
              <a:rPr lang="en-US" dirty="0"/>
              <a:t>D</a:t>
            </a:r>
            <a:r>
              <a:rPr lang="en-US" dirty="0" smtClean="0"/>
              <a:t>ocument store</a:t>
            </a:r>
          </a:p>
          <a:p>
            <a:pPr lvl="1"/>
            <a:r>
              <a:rPr lang="en-US" dirty="0" smtClean="0"/>
              <a:t>Wide column store</a:t>
            </a:r>
          </a:p>
          <a:p>
            <a:pPr lvl="1"/>
            <a:r>
              <a:rPr lang="en-US" dirty="0" smtClean="0"/>
              <a:t>Graph store</a:t>
            </a:r>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36373814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a:t>
            </a:r>
            <a:endParaRPr lang="en-US" dirty="0"/>
          </a:p>
        </p:txBody>
      </p:sp>
      <p:sp>
        <p:nvSpPr>
          <p:cNvPr id="3" name="Content Placeholder 2"/>
          <p:cNvSpPr>
            <a:spLocks noGrp="1"/>
          </p:cNvSpPr>
          <p:nvPr>
            <p:ph idx="1"/>
          </p:nvPr>
        </p:nvSpPr>
        <p:spPr/>
        <p:txBody>
          <a:bodyPr/>
          <a:lstStyle/>
          <a:p>
            <a:r>
              <a:rPr lang="en-US" dirty="0" smtClean="0"/>
              <a:t>Note that SQL databases may also store data from one or more of these categories…</a:t>
            </a:r>
          </a:p>
          <a:p>
            <a:r>
              <a:rPr lang="en-US" dirty="0" smtClean="0"/>
              <a:t>But in doing so they diverge from the relational model in one way or another and depart from use of standard SQL</a:t>
            </a:r>
          </a:p>
          <a:p>
            <a:r>
              <a:rPr lang="en-US" dirty="0" smtClean="0"/>
              <a:t>Also such databases do not offer the horizontal scalability and high availability characteristics of a NoSQL database</a:t>
            </a:r>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354012544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Value Store</a:t>
            </a:r>
          </a:p>
        </p:txBody>
      </p:sp>
      <p:sp>
        <p:nvSpPr>
          <p:cNvPr id="94" name="Content Placeholder 93"/>
          <p:cNvSpPr>
            <a:spLocks noGrp="1"/>
          </p:cNvSpPr>
          <p:nvPr>
            <p:ph idx="1"/>
          </p:nvPr>
        </p:nvSpPr>
        <p:spPr/>
        <p:txBody>
          <a:bodyPr>
            <a:normAutofit fontScale="92500" lnSpcReduction="10000"/>
          </a:bodyPr>
          <a:lstStyle/>
          <a:p>
            <a:r>
              <a:rPr lang="en-US" dirty="0"/>
              <a:t>A key-value store consists of a set of key-value pairs with unique </a:t>
            </a:r>
            <a:r>
              <a:rPr lang="en-US" dirty="0" smtClean="0"/>
              <a:t>keys</a:t>
            </a:r>
          </a:p>
          <a:p>
            <a:r>
              <a:rPr lang="en-US" dirty="0" smtClean="0"/>
              <a:t>Due </a:t>
            </a:r>
            <a:r>
              <a:rPr lang="en-US" dirty="0"/>
              <a:t>to this simple structure, it only supports get and put </a:t>
            </a:r>
            <a:r>
              <a:rPr lang="en-US" dirty="0" smtClean="0"/>
              <a:t>operations</a:t>
            </a:r>
          </a:p>
          <a:p>
            <a:r>
              <a:rPr lang="en-US" dirty="0" smtClean="0"/>
              <a:t>As </a:t>
            </a:r>
            <a:r>
              <a:rPr lang="en-US" dirty="0"/>
              <a:t>the nature of the stored value is transparent to the </a:t>
            </a:r>
            <a:r>
              <a:rPr lang="en-US" dirty="0" smtClean="0"/>
              <a:t>database…</a:t>
            </a:r>
          </a:p>
          <a:p>
            <a:r>
              <a:rPr lang="en-US" dirty="0"/>
              <a:t>P</a:t>
            </a:r>
            <a:r>
              <a:rPr lang="en-US" dirty="0" smtClean="0"/>
              <a:t>ure </a:t>
            </a:r>
            <a:r>
              <a:rPr lang="en-US" dirty="0"/>
              <a:t>key-value stores do not support operations beyond </a:t>
            </a:r>
            <a:r>
              <a:rPr lang="en-US" dirty="0" smtClean="0"/>
              <a:t>simple Create</a:t>
            </a:r>
            <a:r>
              <a:rPr lang="en-US" dirty="0"/>
              <a:t>, Read, Update, </a:t>
            </a:r>
            <a:r>
              <a:rPr lang="en-US" dirty="0" smtClean="0"/>
              <a:t>Delete (CRUD)</a:t>
            </a:r>
          </a:p>
          <a:p>
            <a:r>
              <a:rPr lang="en-US" dirty="0" smtClean="0"/>
              <a:t>Key-value </a:t>
            </a:r>
            <a:r>
              <a:rPr lang="en-US" dirty="0"/>
              <a:t>stores are therefore often referred to as </a:t>
            </a:r>
            <a:r>
              <a:rPr lang="en-US" dirty="0" smtClean="0"/>
              <a:t>schemaless…</a:t>
            </a:r>
          </a:p>
          <a:p>
            <a:r>
              <a:rPr lang="en-US" dirty="0"/>
              <a:t>A</a:t>
            </a:r>
            <a:r>
              <a:rPr lang="en-US" dirty="0" smtClean="0"/>
              <a:t>ny </a:t>
            </a:r>
            <a:r>
              <a:rPr lang="en-US" dirty="0"/>
              <a:t>assumptions about the structure of stored data are implicitly encoded in the application logic (</a:t>
            </a:r>
            <a:r>
              <a:rPr lang="en-US" dirty="0" smtClean="0"/>
              <a:t>schema-on-read)…</a:t>
            </a:r>
          </a:p>
          <a:p>
            <a:r>
              <a:rPr lang="en-US" dirty="0"/>
              <a:t>A</a:t>
            </a:r>
            <a:r>
              <a:rPr lang="en-US" dirty="0" smtClean="0"/>
              <a:t>nd </a:t>
            </a:r>
            <a:r>
              <a:rPr lang="en-US" dirty="0"/>
              <a:t>not explicitly defined through a data definition language (schema-on-write).</a:t>
            </a: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32848550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Value Store</a:t>
            </a:r>
          </a:p>
        </p:txBody>
      </p:sp>
      <p:sp>
        <p:nvSpPr>
          <p:cNvPr id="3" name="Content Placeholder 2"/>
          <p:cNvSpPr>
            <a:spLocks noGrp="1"/>
          </p:cNvSpPr>
          <p:nvPr>
            <p:ph idx="1"/>
          </p:nvPr>
        </p:nvSpPr>
        <p:spPr/>
        <p:txBody>
          <a:bodyPr>
            <a:normAutofit/>
          </a:bodyPr>
          <a:lstStyle/>
          <a:p>
            <a:r>
              <a:rPr lang="en-US" dirty="0"/>
              <a:t>The obvious advantages of this data model lie in its </a:t>
            </a:r>
            <a:r>
              <a:rPr lang="en-US" dirty="0" smtClean="0"/>
              <a:t>simplicity</a:t>
            </a:r>
            <a:endParaRPr lang="en-US" dirty="0"/>
          </a:p>
          <a:p>
            <a:r>
              <a:rPr lang="en-US" dirty="0"/>
              <a:t>The very simple abstraction makes it easy to </a:t>
            </a:r>
            <a:r>
              <a:rPr lang="en-US" dirty="0" smtClean="0"/>
              <a:t>partition and </a:t>
            </a:r>
            <a:r>
              <a:rPr lang="en-US" dirty="0"/>
              <a:t>query the </a:t>
            </a:r>
            <a:r>
              <a:rPr lang="en-US" dirty="0" smtClean="0"/>
              <a:t>data…</a:t>
            </a:r>
          </a:p>
          <a:p>
            <a:r>
              <a:rPr lang="en-US" dirty="0"/>
              <a:t>S</a:t>
            </a:r>
            <a:r>
              <a:rPr lang="en-US" dirty="0" smtClean="0"/>
              <a:t>o </a:t>
            </a:r>
            <a:r>
              <a:rPr lang="en-US" dirty="0"/>
              <a:t>that the database system can </a:t>
            </a:r>
            <a:r>
              <a:rPr lang="en-US" dirty="0" smtClean="0"/>
              <a:t>achieve low </a:t>
            </a:r>
            <a:r>
              <a:rPr lang="en-US" dirty="0"/>
              <a:t>latency as well as high </a:t>
            </a:r>
            <a:r>
              <a:rPr lang="en-US" dirty="0" smtClean="0"/>
              <a:t>throughput</a:t>
            </a:r>
          </a:p>
          <a:p>
            <a:r>
              <a:rPr lang="en-US" dirty="0"/>
              <a:t>I</a:t>
            </a:r>
            <a:r>
              <a:rPr lang="en-US" dirty="0" smtClean="0"/>
              <a:t>f </a:t>
            </a:r>
            <a:r>
              <a:rPr lang="en-US" dirty="0"/>
              <a:t>an </a:t>
            </a:r>
            <a:r>
              <a:rPr lang="en-US" dirty="0" smtClean="0"/>
              <a:t>application demands </a:t>
            </a:r>
            <a:r>
              <a:rPr lang="en-US" dirty="0"/>
              <a:t>more complex operations, e.g. range </a:t>
            </a:r>
            <a:r>
              <a:rPr lang="en-US" dirty="0" smtClean="0"/>
              <a:t>queries, this </a:t>
            </a:r>
            <a:r>
              <a:rPr lang="en-US" dirty="0"/>
              <a:t>data model is not powerful </a:t>
            </a:r>
            <a:r>
              <a:rPr lang="en-US" dirty="0" smtClean="0"/>
              <a:t>enough</a:t>
            </a:r>
          </a:p>
          <a:p>
            <a:r>
              <a:rPr lang="en-US" dirty="0" smtClean="0"/>
              <a:t>Since </a:t>
            </a:r>
            <a:r>
              <a:rPr lang="en-US" dirty="0"/>
              <a:t>queries more complex than simple </a:t>
            </a:r>
            <a:r>
              <a:rPr lang="en-US" dirty="0" smtClean="0"/>
              <a:t>lookups are </a:t>
            </a:r>
            <a:r>
              <a:rPr lang="en-US" dirty="0"/>
              <a:t>not </a:t>
            </a:r>
            <a:r>
              <a:rPr lang="en-US" dirty="0" smtClean="0"/>
              <a:t>supported…</a:t>
            </a:r>
          </a:p>
          <a:p>
            <a:r>
              <a:rPr lang="en-US" dirty="0"/>
              <a:t>D</a:t>
            </a:r>
            <a:r>
              <a:rPr lang="en-US" dirty="0" smtClean="0"/>
              <a:t>ata </a:t>
            </a:r>
            <a:r>
              <a:rPr lang="en-US" dirty="0"/>
              <a:t>has to be analyzed inefficiently </a:t>
            </a:r>
            <a:r>
              <a:rPr lang="en-US" dirty="0" smtClean="0"/>
              <a:t>in application </a:t>
            </a:r>
            <a:r>
              <a:rPr lang="en-US" dirty="0"/>
              <a:t>code to extract </a:t>
            </a:r>
            <a:r>
              <a:rPr lang="en-US" dirty="0" smtClean="0"/>
              <a:t>information</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85295956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Store</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47</a:t>
            </a:fld>
            <a:endParaRPr lang="en-US"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662"/>
          <a:stretch/>
        </p:blipFill>
        <p:spPr bwMode="auto">
          <a:xfrm>
            <a:off x="381000" y="2057400"/>
            <a:ext cx="8188325" cy="3737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40822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Column Store</a:t>
            </a:r>
            <a:endParaRPr lang="en-US" dirty="0"/>
          </a:p>
        </p:txBody>
      </p:sp>
      <p:sp>
        <p:nvSpPr>
          <p:cNvPr id="3" name="Content Placeholder 2"/>
          <p:cNvSpPr>
            <a:spLocks noGrp="1"/>
          </p:cNvSpPr>
          <p:nvPr>
            <p:ph idx="1"/>
          </p:nvPr>
        </p:nvSpPr>
        <p:spPr>
          <a:xfrm>
            <a:off x="457200" y="1600200"/>
            <a:ext cx="8229600" cy="2286000"/>
          </a:xfrm>
        </p:spPr>
        <p:txBody>
          <a:bodyPr>
            <a:normAutofit lnSpcReduction="10000"/>
          </a:bodyPr>
          <a:lstStyle/>
          <a:p>
            <a:r>
              <a:rPr lang="en-US" dirty="0" smtClean="0"/>
              <a:t>Wide column stores extend key value stores by imposing some structure on the value linked to each row key</a:t>
            </a:r>
          </a:p>
          <a:p>
            <a:r>
              <a:rPr lang="en-US" dirty="0" smtClean="0"/>
              <a:t>This structure has four levels: column, column family,  row, table</a:t>
            </a:r>
          </a:p>
          <a:p>
            <a:r>
              <a:rPr lang="en-US" dirty="0" smtClean="0"/>
              <a:t>A column is something like a name value pair and a column family is a named group of columns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218842298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99B9C5CC-7A76-4CD0-B160-C7B0350D511C}" type="slidenum">
              <a:rPr lang="en-US" altLang="en-US" smtClean="0">
                <a:solidFill>
                  <a:schemeClr val="tx1"/>
                </a:solidFill>
                <a:ea typeface="MS PGothic" pitchFamily="34" charset="-128"/>
              </a:rPr>
              <a:pPr>
                <a:lnSpc>
                  <a:spcPct val="100000"/>
                </a:lnSpc>
                <a:buClrTx/>
                <a:buSzTx/>
                <a:buFontTx/>
                <a:buNone/>
              </a:pPr>
              <a:t>49</a:t>
            </a:fld>
            <a:endParaRPr lang="en-US" altLang="en-US" sz="1400" dirty="0" smtClean="0">
              <a:solidFill>
                <a:schemeClr val="tx1"/>
              </a:solidFill>
              <a:ea typeface="MS PGothic" pitchFamily="34" charset="-128"/>
            </a:endParaRPr>
          </a:p>
        </p:txBody>
      </p:sp>
      <p:sp>
        <p:nvSpPr>
          <p:cNvPr id="21507" name="Rectangle 2"/>
          <p:cNvSpPr>
            <a:spLocks noGrp="1" noChangeArrowheads="1"/>
          </p:cNvSpPr>
          <p:nvPr>
            <p:ph type="title"/>
          </p:nvPr>
        </p:nvSpPr>
        <p:spPr/>
        <p:txBody>
          <a:bodyPr/>
          <a:lstStyle/>
          <a:p>
            <a:r>
              <a:rPr kumimoji="0" lang="en-US" altLang="en-US" dirty="0" smtClean="0"/>
              <a:t>Wide Column Store</a:t>
            </a:r>
          </a:p>
        </p:txBody>
      </p:sp>
      <p:graphicFrame>
        <p:nvGraphicFramePr>
          <p:cNvPr id="9" name="Table 8"/>
          <p:cNvGraphicFramePr>
            <a:graphicFrameLocks noGrp="1"/>
          </p:cNvGraphicFramePr>
          <p:nvPr>
            <p:extLst>
              <p:ext uri="{D42A27DB-BD31-4B8C-83A1-F6EECF244321}">
                <p14:modId xmlns:p14="http://schemas.microsoft.com/office/powerpoint/2010/main" val="285096649"/>
              </p:ext>
            </p:extLst>
          </p:nvPr>
        </p:nvGraphicFramePr>
        <p:xfrm>
          <a:off x="269873" y="2922588"/>
          <a:ext cx="8416927" cy="579222"/>
        </p:xfrm>
        <a:graphic>
          <a:graphicData uri="http://schemas.openxmlformats.org/drawingml/2006/table">
            <a:tbl>
              <a:tblPr firstRow="1" bandRow="1">
                <a:tableStyleId>{5C22544A-7EE6-4342-B048-85BDC9FD1C3A}</a:tableStyleId>
              </a:tblPr>
              <a:tblGrid>
                <a:gridCol w="485591"/>
                <a:gridCol w="1133048"/>
                <a:gridCol w="1133048"/>
                <a:gridCol w="1133048"/>
                <a:gridCol w="1133048"/>
                <a:gridCol w="1133048"/>
                <a:gridCol w="1133048"/>
                <a:gridCol w="1133048"/>
              </a:tblGrid>
              <a:tr h="512762">
                <a:tc>
                  <a:txBody>
                    <a:bodyPr/>
                    <a:lstStyle/>
                    <a:p>
                      <a:pPr algn="ctr"/>
                      <a:r>
                        <a:rPr lang="en-US" sz="1600" dirty="0" smtClean="0"/>
                        <a:t>ID</a:t>
                      </a:r>
                      <a:endParaRPr lang="en-US" sz="1600" dirty="0"/>
                    </a:p>
                  </a:txBody>
                  <a:tcPr marL="91445" marR="91445" marT="45771" marB="45771" anchor="ctr">
                    <a:solidFill>
                      <a:srgbClr val="CC9900"/>
                    </a:solidFill>
                  </a:tcPr>
                </a:tc>
                <a:tc>
                  <a:txBody>
                    <a:bodyPr/>
                    <a:lstStyle/>
                    <a:p>
                      <a:pPr algn="ctr"/>
                      <a:r>
                        <a:rPr lang="en-US" sz="1600" dirty="0" smtClean="0"/>
                        <a:t>First Name</a:t>
                      </a:r>
                      <a:endParaRPr lang="en-US" sz="1600" dirty="0"/>
                    </a:p>
                  </a:txBody>
                  <a:tcPr marL="91445" marR="91445" marT="45771" marB="45771" anchor="ctr">
                    <a:solidFill>
                      <a:srgbClr val="CC9900"/>
                    </a:solidFill>
                  </a:tcPr>
                </a:tc>
                <a:tc>
                  <a:txBody>
                    <a:bodyPr/>
                    <a:lstStyle/>
                    <a:p>
                      <a:pPr algn="ctr"/>
                      <a:r>
                        <a:rPr lang="en-US" sz="1600" dirty="0" smtClean="0"/>
                        <a:t>Last Name</a:t>
                      </a:r>
                      <a:endParaRPr lang="en-US" sz="1600" dirty="0"/>
                    </a:p>
                  </a:txBody>
                  <a:tcPr marL="91445" marR="91445" marT="45771" marB="45771" anchor="ctr">
                    <a:solidFill>
                      <a:srgbClr val="CC9900"/>
                    </a:solidFill>
                  </a:tcPr>
                </a:tc>
                <a:tc>
                  <a:txBody>
                    <a:bodyPr/>
                    <a:lstStyle/>
                    <a:p>
                      <a:pPr algn="ctr"/>
                      <a:r>
                        <a:rPr lang="en-US" sz="1600" dirty="0" smtClean="0"/>
                        <a:t>Date of Birth</a:t>
                      </a:r>
                      <a:endParaRPr lang="en-US" sz="1600" dirty="0"/>
                    </a:p>
                  </a:txBody>
                  <a:tcPr marL="91445" marR="91445" marT="45771" marB="45771" anchor="ctr">
                    <a:solidFill>
                      <a:srgbClr val="CC9900"/>
                    </a:solidFill>
                  </a:tcPr>
                </a:tc>
                <a:tc>
                  <a:txBody>
                    <a:bodyPr/>
                    <a:lstStyle/>
                    <a:p>
                      <a:pPr algn="ctr"/>
                      <a:r>
                        <a:rPr lang="en-US" sz="1600" dirty="0" smtClean="0"/>
                        <a:t>Job</a:t>
                      </a:r>
                      <a:r>
                        <a:rPr lang="en-US" sz="1600" baseline="0" dirty="0" smtClean="0"/>
                        <a:t> Category</a:t>
                      </a:r>
                      <a:endParaRPr lang="en-US" sz="1600" dirty="0"/>
                    </a:p>
                  </a:txBody>
                  <a:tcPr marL="91445" marR="91445" marT="45771" marB="45771" anchor="ctr">
                    <a:solidFill>
                      <a:srgbClr val="CC9900"/>
                    </a:solidFill>
                  </a:tcPr>
                </a:tc>
                <a:tc>
                  <a:txBody>
                    <a:bodyPr/>
                    <a:lstStyle/>
                    <a:p>
                      <a:pPr algn="ctr"/>
                      <a:r>
                        <a:rPr lang="en-US" sz="1600" dirty="0" smtClean="0"/>
                        <a:t>Salary</a:t>
                      </a:r>
                      <a:endParaRPr lang="en-US" sz="1600" dirty="0"/>
                    </a:p>
                  </a:txBody>
                  <a:tcPr marL="91445" marR="91445" marT="45771" marB="45771" anchor="ctr">
                    <a:solidFill>
                      <a:srgbClr val="CC9900"/>
                    </a:solidFill>
                  </a:tcPr>
                </a:tc>
                <a:tc>
                  <a:txBody>
                    <a:bodyPr/>
                    <a:lstStyle/>
                    <a:p>
                      <a:pPr algn="ctr"/>
                      <a:r>
                        <a:rPr lang="en-US" sz="1600" dirty="0" smtClean="0"/>
                        <a:t>Date of Hire</a:t>
                      </a:r>
                      <a:endParaRPr lang="en-US" sz="1600" dirty="0"/>
                    </a:p>
                  </a:txBody>
                  <a:tcPr marL="91445" marR="91445" marT="45771" marB="45771" anchor="ctr">
                    <a:solidFill>
                      <a:srgbClr val="CC9900"/>
                    </a:solidFill>
                  </a:tcPr>
                </a:tc>
                <a:tc>
                  <a:txBody>
                    <a:bodyPr/>
                    <a:lstStyle/>
                    <a:p>
                      <a:pPr algn="ctr"/>
                      <a:r>
                        <a:rPr lang="en-US" sz="1600" dirty="0" smtClean="0"/>
                        <a:t>Employer</a:t>
                      </a:r>
                      <a:endParaRPr lang="en-US" sz="1600" dirty="0"/>
                    </a:p>
                  </a:txBody>
                  <a:tcPr marL="91445" marR="91445" marT="45771" marB="45771" anchor="ctr">
                    <a:solidFill>
                      <a:srgbClr val="CC9900"/>
                    </a:solidFill>
                  </a:tcPr>
                </a:tc>
              </a:tr>
            </a:tbl>
          </a:graphicData>
        </a:graphic>
      </p:graphicFrame>
      <p:sp>
        <p:nvSpPr>
          <p:cNvPr id="11" name="TextBox 10"/>
          <p:cNvSpPr txBox="1">
            <a:spLocks noChangeArrowheads="1"/>
          </p:cNvSpPr>
          <p:nvPr/>
        </p:nvSpPr>
        <p:spPr bwMode="auto">
          <a:xfrm>
            <a:off x="1563528" y="2408238"/>
            <a:ext cx="17892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Personal data</a:t>
            </a:r>
          </a:p>
        </p:txBody>
      </p:sp>
      <p:sp>
        <p:nvSpPr>
          <p:cNvPr id="16" name="TextBox 15"/>
          <p:cNvSpPr txBox="1">
            <a:spLocks noChangeArrowheads="1"/>
          </p:cNvSpPr>
          <p:nvPr/>
        </p:nvSpPr>
        <p:spPr bwMode="auto">
          <a:xfrm>
            <a:off x="5002213" y="2408238"/>
            <a:ext cx="22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Professional data</a:t>
            </a:r>
          </a:p>
        </p:txBody>
      </p:sp>
      <p:sp>
        <p:nvSpPr>
          <p:cNvPr id="21530" name="TextBox 11"/>
          <p:cNvSpPr txBox="1">
            <a:spLocks noChangeArrowheads="1"/>
          </p:cNvSpPr>
          <p:nvPr/>
        </p:nvSpPr>
        <p:spPr bwMode="auto">
          <a:xfrm>
            <a:off x="422275" y="1944688"/>
            <a:ext cx="1144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Row key</a:t>
            </a:r>
          </a:p>
        </p:txBody>
      </p:sp>
      <p:cxnSp>
        <p:nvCxnSpPr>
          <p:cNvPr id="21531" name="Straight Arrow Connector 13"/>
          <p:cNvCxnSpPr>
            <a:cxnSpLocks noChangeShapeType="1"/>
          </p:cNvCxnSpPr>
          <p:nvPr/>
        </p:nvCxnSpPr>
        <p:spPr bwMode="auto">
          <a:xfrm flipH="1">
            <a:off x="533400" y="2262188"/>
            <a:ext cx="441325" cy="615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3554413" y="1365250"/>
            <a:ext cx="20281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Column families</a:t>
            </a:r>
          </a:p>
        </p:txBody>
      </p:sp>
      <p:cxnSp>
        <p:nvCxnSpPr>
          <p:cNvPr id="19" name="Straight Arrow Connector 18"/>
          <p:cNvCxnSpPr>
            <a:cxnSpLocks noChangeShapeType="1"/>
          </p:cNvCxnSpPr>
          <p:nvPr/>
        </p:nvCxnSpPr>
        <p:spPr bwMode="auto">
          <a:xfrm flipH="1">
            <a:off x="3381375" y="1643063"/>
            <a:ext cx="496888" cy="4794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a:off x="4564063" y="1643063"/>
            <a:ext cx="541337" cy="4794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3343723" y="4857690"/>
            <a:ext cx="2218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000" dirty="0">
                <a:solidFill>
                  <a:schemeClr val="tx1"/>
                </a:solidFill>
              </a:rPr>
              <a:t>Column qualifiers</a:t>
            </a:r>
          </a:p>
        </p:txBody>
      </p:sp>
      <p:cxnSp>
        <p:nvCxnSpPr>
          <p:cNvPr id="26" name="Straight Arrow Connector 25"/>
          <p:cNvCxnSpPr>
            <a:cxnSpLocks noChangeShapeType="1"/>
          </p:cNvCxnSpPr>
          <p:nvPr/>
        </p:nvCxnSpPr>
        <p:spPr bwMode="auto">
          <a:xfrm flipV="1">
            <a:off x="4483100" y="3679765"/>
            <a:ext cx="0"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84" name="Straight Arrow Connector 16383"/>
          <p:cNvCxnSpPr>
            <a:cxnSpLocks noChangeShapeType="1"/>
          </p:cNvCxnSpPr>
          <p:nvPr/>
        </p:nvCxnSpPr>
        <p:spPr bwMode="auto">
          <a:xfrm flipH="1" flipV="1">
            <a:off x="2965450" y="3679765"/>
            <a:ext cx="1517650"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87" name="Straight Arrow Connector 16386"/>
          <p:cNvCxnSpPr>
            <a:cxnSpLocks noChangeShapeType="1"/>
          </p:cNvCxnSpPr>
          <p:nvPr/>
        </p:nvCxnSpPr>
        <p:spPr bwMode="auto">
          <a:xfrm flipH="1" flipV="1">
            <a:off x="3629025" y="3679765"/>
            <a:ext cx="854075"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42"/>
          <p:cNvCxnSpPr>
            <a:cxnSpLocks noChangeShapeType="1"/>
          </p:cNvCxnSpPr>
          <p:nvPr/>
        </p:nvCxnSpPr>
        <p:spPr bwMode="auto">
          <a:xfrm flipH="1" flipV="1">
            <a:off x="2236788" y="3679765"/>
            <a:ext cx="2246312"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flipV="1">
            <a:off x="4483100" y="3679765"/>
            <a:ext cx="758825"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 name="Straight Arrow Connector 45"/>
          <p:cNvCxnSpPr>
            <a:cxnSpLocks noChangeShapeType="1"/>
          </p:cNvCxnSpPr>
          <p:nvPr/>
        </p:nvCxnSpPr>
        <p:spPr bwMode="auto">
          <a:xfrm flipV="1">
            <a:off x="4483100" y="3679765"/>
            <a:ext cx="1470025"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 name="Straight Arrow Connector 46"/>
          <p:cNvCxnSpPr>
            <a:cxnSpLocks noChangeShapeType="1"/>
          </p:cNvCxnSpPr>
          <p:nvPr/>
        </p:nvCxnSpPr>
        <p:spPr bwMode="auto">
          <a:xfrm flipV="1">
            <a:off x="4471988" y="3679765"/>
            <a:ext cx="2278062" cy="9366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01" name="Rectangle 16400"/>
          <p:cNvSpPr>
            <a:spLocks noChangeArrowheads="1"/>
          </p:cNvSpPr>
          <p:nvPr/>
        </p:nvSpPr>
        <p:spPr bwMode="auto">
          <a:xfrm>
            <a:off x="838200" y="2878138"/>
            <a:ext cx="3179763" cy="703262"/>
          </a:xfrm>
          <a:prstGeom prst="rect">
            <a:avLst/>
          </a:prstGeom>
          <a:noFill/>
          <a:ln w="38100" algn="ctr">
            <a:solidFill>
              <a:schemeClr val="tx1"/>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57" name="Rectangle 56"/>
          <p:cNvSpPr>
            <a:spLocks noChangeArrowheads="1"/>
          </p:cNvSpPr>
          <p:nvPr/>
        </p:nvSpPr>
        <p:spPr bwMode="auto">
          <a:xfrm>
            <a:off x="4108450" y="2878138"/>
            <a:ext cx="4502150" cy="703262"/>
          </a:xfrm>
          <a:prstGeom prst="rect">
            <a:avLst/>
          </a:prstGeom>
          <a:noFill/>
          <a:ln w="38100" algn="ctr">
            <a:solidFill>
              <a:schemeClr val="tx1"/>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0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4" grpId="0"/>
      <p:bldP spid="16401"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6D4196AD-A4E2-4C60-8290-FF4865435FF9}" type="slidenum">
              <a:rPr lang="en-US" altLang="en-US" smtClean="0">
                <a:solidFill>
                  <a:schemeClr val="tx1"/>
                </a:solidFill>
                <a:ea typeface="MS PGothic" pitchFamily="34" charset="-128"/>
              </a:rPr>
              <a:pPr>
                <a:lnSpc>
                  <a:spcPct val="100000"/>
                </a:lnSpc>
                <a:buClrTx/>
                <a:buSzTx/>
                <a:buFontTx/>
                <a:buNone/>
              </a:pPr>
              <a:t>5</a:t>
            </a:fld>
            <a:endParaRPr lang="en-US" altLang="en-US" sz="1400" dirty="0" smtClean="0">
              <a:solidFill>
                <a:schemeClr val="tx1"/>
              </a:solidFill>
              <a:ea typeface="MS PGothic" pitchFamily="34" charset="-128"/>
            </a:endParaRPr>
          </a:p>
        </p:txBody>
      </p:sp>
      <p:sp>
        <p:nvSpPr>
          <p:cNvPr id="5123" name="Rectangle 2"/>
          <p:cNvSpPr>
            <a:spLocks noGrp="1" noChangeArrowheads="1"/>
          </p:cNvSpPr>
          <p:nvPr>
            <p:ph type="title"/>
          </p:nvPr>
        </p:nvSpPr>
        <p:spPr/>
        <p:txBody>
          <a:bodyPr/>
          <a:lstStyle/>
          <a:p>
            <a:r>
              <a:rPr kumimoji="0" lang="en-US" altLang="en-US" dirty="0" smtClean="0"/>
              <a:t>The Relational Model</a:t>
            </a:r>
          </a:p>
        </p:txBody>
      </p:sp>
      <p:sp>
        <p:nvSpPr>
          <p:cNvPr id="5124" name="Rectangle 3"/>
          <p:cNvSpPr>
            <a:spLocks noGrp="1" noChangeArrowheads="1"/>
          </p:cNvSpPr>
          <p:nvPr>
            <p:ph type="body" idx="1"/>
          </p:nvPr>
        </p:nvSpPr>
        <p:spPr/>
        <p:txBody>
          <a:bodyPr>
            <a:normAutofit lnSpcReduction="10000"/>
          </a:bodyPr>
          <a:lstStyle/>
          <a:p>
            <a:r>
              <a:rPr kumimoji="0" lang="en-US" altLang="en-US" dirty="0" smtClean="0"/>
              <a:t>“A Relational Model of Data for Large Shared Data Banks,” E.F. Codd, Communications of the ACM, Vol. 13, No. 6, June, 1970.</a:t>
            </a:r>
          </a:p>
          <a:p>
            <a:endParaRPr kumimoji="0" lang="en-US" altLang="en-US" dirty="0" smtClean="0"/>
          </a:p>
          <a:p>
            <a:r>
              <a:rPr kumimoji="0" lang="en-US" altLang="en-US" dirty="0" smtClean="0"/>
              <a:t>“Further Normalization of the Data Base Relational Model,” E.F. Codd, </a:t>
            </a:r>
            <a:r>
              <a:rPr lang="en-US" altLang="en-US" i="1" dirty="0" smtClean="0"/>
              <a:t>Data Base Systems</a:t>
            </a:r>
            <a:r>
              <a:rPr lang="en-US" altLang="en-US" dirty="0" smtClean="0"/>
              <a:t>, Proceedings of 6th Courant Computer Science Symposium, May, 1971.</a:t>
            </a:r>
            <a:endParaRPr kumimoji="0" lang="en-US" altLang="en-US" dirty="0" smtClean="0"/>
          </a:p>
          <a:p>
            <a:endParaRPr kumimoji="0" lang="en-US" altLang="en-US" dirty="0" smtClean="0"/>
          </a:p>
          <a:p>
            <a:r>
              <a:rPr kumimoji="0" lang="en-US" altLang="en-US" dirty="0" smtClean="0"/>
              <a:t>“Relational Completeness of Data Base Sublanguages,” E.F. Codd, </a:t>
            </a:r>
            <a:r>
              <a:rPr lang="en-US" altLang="en-US" i="1" dirty="0" smtClean="0"/>
              <a:t>Data Base Systems</a:t>
            </a:r>
            <a:r>
              <a:rPr lang="en-US" altLang="en-US" dirty="0" smtClean="0"/>
              <a:t>, Proceedings of 6th Courant Computer Science Symposium, May, 1971.</a:t>
            </a:r>
          </a:p>
          <a:p>
            <a:endParaRPr kumimoji="0" lang="en-US" altLang="en-US" dirty="0" smtClean="0"/>
          </a:p>
          <a:p>
            <a:r>
              <a:rPr kumimoji="0" lang="en-US" altLang="en-US" dirty="0" smtClean="0"/>
              <a:t>Plus others…</a:t>
            </a:r>
          </a:p>
          <a:p>
            <a:pPr marL="0" indent="0"/>
            <a:endParaRPr kumimoji="0" lang="en-US" altLang="en-US" dirty="0" smtClean="0"/>
          </a:p>
          <a:p>
            <a:pPr lvl="1"/>
            <a:endParaRPr kumimoji="0" lang="en-US" altLang="en-US" dirty="0" smtClean="0"/>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AC22F4F8-32EB-4A7C-8551-5AB2FC760393}" type="slidenum">
              <a:rPr lang="en-US" altLang="en-US" smtClean="0">
                <a:solidFill>
                  <a:schemeClr val="tx1"/>
                </a:solidFill>
                <a:ea typeface="MS PGothic" pitchFamily="34" charset="-128"/>
              </a:rPr>
              <a:pPr>
                <a:lnSpc>
                  <a:spcPct val="100000"/>
                </a:lnSpc>
                <a:buClrTx/>
                <a:buSzTx/>
                <a:buFontTx/>
                <a:buNone/>
              </a:pPr>
              <a:t>50</a:t>
            </a:fld>
            <a:endParaRPr lang="en-US" altLang="en-US" sz="1400" dirty="0" smtClean="0">
              <a:solidFill>
                <a:schemeClr val="tx1"/>
              </a:solidFill>
              <a:ea typeface="MS PGothic" pitchFamily="34" charset="-128"/>
            </a:endParaRPr>
          </a:p>
        </p:txBody>
      </p:sp>
      <p:sp>
        <p:nvSpPr>
          <p:cNvPr id="22531" name="Rectangle 2"/>
          <p:cNvSpPr>
            <a:spLocks noGrp="1" noChangeArrowheads="1"/>
          </p:cNvSpPr>
          <p:nvPr>
            <p:ph type="title"/>
          </p:nvPr>
        </p:nvSpPr>
        <p:spPr/>
        <p:txBody>
          <a:bodyPr/>
          <a:lstStyle/>
          <a:p>
            <a:r>
              <a:rPr kumimoji="0" lang="en-US" altLang="en-US" dirty="0" smtClean="0"/>
              <a:t>Wide Column Store</a:t>
            </a:r>
          </a:p>
        </p:txBody>
      </p:sp>
      <p:graphicFrame>
        <p:nvGraphicFramePr>
          <p:cNvPr id="9" name="Table 8"/>
          <p:cNvGraphicFramePr>
            <a:graphicFrameLocks noGrp="1"/>
          </p:cNvGraphicFramePr>
          <p:nvPr>
            <p:extLst>
              <p:ext uri="{D42A27DB-BD31-4B8C-83A1-F6EECF244321}">
                <p14:modId xmlns:p14="http://schemas.microsoft.com/office/powerpoint/2010/main" val="3149481333"/>
              </p:ext>
            </p:extLst>
          </p:nvPr>
        </p:nvGraphicFramePr>
        <p:xfrm>
          <a:off x="762000" y="1887538"/>
          <a:ext cx="7848603" cy="517979"/>
        </p:xfrm>
        <a:graphic>
          <a:graphicData uri="http://schemas.openxmlformats.org/drawingml/2006/table">
            <a:tbl>
              <a:tblPr firstRow="1" bandRow="1">
                <a:tableStyleId>{5C22544A-7EE6-4342-B048-85BDC9FD1C3A}</a:tableStyleId>
              </a:tblPr>
              <a:tblGrid>
                <a:gridCol w="452802"/>
                <a:gridCol w="1056543"/>
                <a:gridCol w="1056543"/>
                <a:gridCol w="1056543"/>
                <a:gridCol w="1056543"/>
                <a:gridCol w="1056543"/>
                <a:gridCol w="1056543"/>
                <a:gridCol w="1056543"/>
              </a:tblGrid>
              <a:tr h="511175">
                <a:tc>
                  <a:txBody>
                    <a:bodyPr/>
                    <a:lstStyle/>
                    <a:p>
                      <a:pPr algn="ctr"/>
                      <a:r>
                        <a:rPr lang="en-US" sz="1400" dirty="0" smtClean="0"/>
                        <a:t>ID</a:t>
                      </a:r>
                      <a:endParaRPr lang="en-US" sz="1400" dirty="0"/>
                    </a:p>
                  </a:txBody>
                  <a:tcPr marL="91445" marR="91445" marT="45630" marB="45630" anchor="ctr">
                    <a:solidFill>
                      <a:srgbClr val="CC9900"/>
                    </a:solidFill>
                  </a:tcPr>
                </a:tc>
                <a:tc>
                  <a:txBody>
                    <a:bodyPr/>
                    <a:lstStyle/>
                    <a:p>
                      <a:pPr algn="ctr"/>
                      <a:r>
                        <a:rPr lang="en-US" sz="1400" dirty="0" smtClean="0"/>
                        <a:t>First Name</a:t>
                      </a:r>
                      <a:endParaRPr lang="en-US" sz="1400" dirty="0"/>
                    </a:p>
                  </a:txBody>
                  <a:tcPr marL="91445" marR="91445" marT="45630" marB="45630" anchor="ctr">
                    <a:solidFill>
                      <a:srgbClr val="CC9900"/>
                    </a:solidFill>
                  </a:tcPr>
                </a:tc>
                <a:tc>
                  <a:txBody>
                    <a:bodyPr/>
                    <a:lstStyle/>
                    <a:p>
                      <a:pPr algn="ctr"/>
                      <a:r>
                        <a:rPr lang="en-US" sz="1400" dirty="0" smtClean="0"/>
                        <a:t>Last Name</a:t>
                      </a:r>
                      <a:endParaRPr lang="en-US" sz="1400" dirty="0"/>
                    </a:p>
                  </a:txBody>
                  <a:tcPr marL="91445" marR="91445" marT="45630" marB="45630" anchor="ctr">
                    <a:solidFill>
                      <a:srgbClr val="CC9900"/>
                    </a:solidFill>
                  </a:tcPr>
                </a:tc>
                <a:tc>
                  <a:txBody>
                    <a:bodyPr/>
                    <a:lstStyle/>
                    <a:p>
                      <a:pPr algn="ctr"/>
                      <a:r>
                        <a:rPr lang="en-US" sz="1400" dirty="0" smtClean="0"/>
                        <a:t>Date of Birth</a:t>
                      </a:r>
                      <a:endParaRPr lang="en-US" sz="1400" dirty="0"/>
                    </a:p>
                  </a:txBody>
                  <a:tcPr marL="91445" marR="91445" marT="45630" marB="45630" anchor="ctr">
                    <a:solidFill>
                      <a:srgbClr val="CC9900"/>
                    </a:solidFill>
                  </a:tcPr>
                </a:tc>
                <a:tc>
                  <a:txBody>
                    <a:bodyPr/>
                    <a:lstStyle/>
                    <a:p>
                      <a:pPr algn="ctr"/>
                      <a:r>
                        <a:rPr lang="en-US" sz="1400" dirty="0" smtClean="0"/>
                        <a:t>Job</a:t>
                      </a:r>
                      <a:r>
                        <a:rPr lang="en-US" sz="1400" baseline="0" dirty="0" smtClean="0"/>
                        <a:t> Category</a:t>
                      </a:r>
                      <a:endParaRPr lang="en-US" sz="1400" dirty="0"/>
                    </a:p>
                  </a:txBody>
                  <a:tcPr marL="91445" marR="91445" marT="45630" marB="45630" anchor="ctr">
                    <a:solidFill>
                      <a:srgbClr val="CC9900"/>
                    </a:solidFill>
                  </a:tcPr>
                </a:tc>
                <a:tc>
                  <a:txBody>
                    <a:bodyPr/>
                    <a:lstStyle/>
                    <a:p>
                      <a:pPr algn="ctr"/>
                      <a:r>
                        <a:rPr lang="en-US" sz="1400" dirty="0" smtClean="0"/>
                        <a:t>Salary</a:t>
                      </a:r>
                      <a:endParaRPr lang="en-US" sz="1400" dirty="0"/>
                    </a:p>
                  </a:txBody>
                  <a:tcPr marL="91445" marR="91445" marT="45630" marB="45630" anchor="ctr">
                    <a:solidFill>
                      <a:srgbClr val="CC9900"/>
                    </a:solidFill>
                  </a:tcPr>
                </a:tc>
                <a:tc>
                  <a:txBody>
                    <a:bodyPr/>
                    <a:lstStyle/>
                    <a:p>
                      <a:pPr algn="ctr"/>
                      <a:r>
                        <a:rPr lang="en-US" sz="1400" dirty="0" smtClean="0"/>
                        <a:t>Date of Hire</a:t>
                      </a:r>
                      <a:endParaRPr lang="en-US" sz="1400" dirty="0"/>
                    </a:p>
                  </a:txBody>
                  <a:tcPr marL="91445" marR="91445" marT="45630" marB="45630" anchor="ctr">
                    <a:solidFill>
                      <a:srgbClr val="CC9900"/>
                    </a:solidFill>
                  </a:tcPr>
                </a:tc>
                <a:tc>
                  <a:txBody>
                    <a:bodyPr/>
                    <a:lstStyle/>
                    <a:p>
                      <a:pPr algn="ctr"/>
                      <a:r>
                        <a:rPr lang="en-US" sz="1400" dirty="0" smtClean="0"/>
                        <a:t>Employer</a:t>
                      </a:r>
                      <a:endParaRPr lang="en-US" sz="1400" dirty="0"/>
                    </a:p>
                  </a:txBody>
                  <a:tcPr marL="91445" marR="91445" marT="45630" marB="45630" anchor="ctr">
                    <a:solidFill>
                      <a:srgbClr val="CC9900"/>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305996265"/>
              </p:ext>
            </p:extLst>
          </p:nvPr>
        </p:nvGraphicFramePr>
        <p:xfrm>
          <a:off x="762001" y="2692400"/>
          <a:ext cx="7848598" cy="517979"/>
        </p:xfrm>
        <a:graphic>
          <a:graphicData uri="http://schemas.openxmlformats.org/drawingml/2006/table">
            <a:tbl>
              <a:tblPr firstRow="1" bandRow="1">
                <a:tableStyleId>{5C22544A-7EE6-4342-B048-85BDC9FD1C3A}</a:tableStyleId>
              </a:tblPr>
              <a:tblGrid>
                <a:gridCol w="523240"/>
                <a:gridCol w="1220893"/>
                <a:gridCol w="1220893"/>
                <a:gridCol w="1220893"/>
                <a:gridCol w="1220893"/>
                <a:gridCol w="1220893"/>
                <a:gridCol w="1220893"/>
              </a:tblGrid>
              <a:tr h="511175">
                <a:tc>
                  <a:txBody>
                    <a:bodyPr/>
                    <a:lstStyle/>
                    <a:p>
                      <a:pPr algn="ctr"/>
                      <a:r>
                        <a:rPr lang="en-US" sz="1400" dirty="0" smtClean="0"/>
                        <a:t>ID</a:t>
                      </a:r>
                      <a:endParaRPr lang="en-US" sz="1400" dirty="0"/>
                    </a:p>
                  </a:txBody>
                  <a:tcPr marL="91452" marR="91452" marT="45630" marB="45630" anchor="ctr">
                    <a:solidFill>
                      <a:srgbClr val="CC9900"/>
                    </a:solidFill>
                  </a:tcPr>
                </a:tc>
                <a:tc>
                  <a:txBody>
                    <a:bodyPr/>
                    <a:lstStyle/>
                    <a:p>
                      <a:pPr algn="ctr"/>
                      <a:r>
                        <a:rPr lang="en-US" sz="1400" dirty="0" smtClean="0"/>
                        <a:t>First Name</a:t>
                      </a:r>
                      <a:endParaRPr lang="en-US" sz="1400" dirty="0"/>
                    </a:p>
                  </a:txBody>
                  <a:tcPr marL="91452" marR="91452" marT="45630" marB="45630" anchor="ctr">
                    <a:solidFill>
                      <a:srgbClr val="CC9900"/>
                    </a:solidFill>
                  </a:tcPr>
                </a:tc>
                <a:tc>
                  <a:txBody>
                    <a:bodyPr/>
                    <a:lstStyle/>
                    <a:p>
                      <a:pPr algn="ctr"/>
                      <a:r>
                        <a:rPr lang="en-US" sz="1400" dirty="0" smtClean="0"/>
                        <a:t>Middle Name</a:t>
                      </a:r>
                      <a:endParaRPr lang="en-US" sz="1400" dirty="0"/>
                    </a:p>
                  </a:txBody>
                  <a:tcPr marL="91452" marR="91452" marT="45630" marB="45630" anchor="ctr">
                    <a:solidFill>
                      <a:srgbClr val="CC9900"/>
                    </a:solidFill>
                  </a:tcPr>
                </a:tc>
                <a:tc>
                  <a:txBody>
                    <a:bodyPr/>
                    <a:lstStyle/>
                    <a:p>
                      <a:pPr algn="ctr"/>
                      <a:r>
                        <a:rPr lang="en-US" sz="1400" dirty="0" smtClean="0"/>
                        <a:t>Last Name</a:t>
                      </a:r>
                      <a:endParaRPr lang="en-US" sz="1400" dirty="0"/>
                    </a:p>
                  </a:txBody>
                  <a:tcPr marL="91452" marR="91452" marT="45630" marB="45630" anchor="ctr">
                    <a:solidFill>
                      <a:srgbClr val="CC9900"/>
                    </a:solidFill>
                  </a:tcPr>
                </a:tc>
                <a:tc>
                  <a:txBody>
                    <a:bodyPr/>
                    <a:lstStyle/>
                    <a:p>
                      <a:pPr algn="ctr"/>
                      <a:r>
                        <a:rPr lang="en-US" sz="1400" dirty="0" smtClean="0"/>
                        <a:t>Job</a:t>
                      </a:r>
                      <a:r>
                        <a:rPr lang="en-US" sz="1400" baseline="0" dirty="0" smtClean="0"/>
                        <a:t> Category</a:t>
                      </a:r>
                      <a:endParaRPr lang="en-US" sz="1400" dirty="0"/>
                    </a:p>
                  </a:txBody>
                  <a:tcPr marL="91452" marR="91452" marT="45630" marB="45630" anchor="ctr">
                    <a:solidFill>
                      <a:srgbClr val="CC9900"/>
                    </a:solidFill>
                  </a:tcPr>
                </a:tc>
                <a:tc>
                  <a:txBody>
                    <a:bodyPr/>
                    <a:lstStyle/>
                    <a:p>
                      <a:pPr algn="ctr"/>
                      <a:r>
                        <a:rPr lang="en-US" sz="1400" dirty="0" smtClean="0"/>
                        <a:t>Employer</a:t>
                      </a:r>
                      <a:endParaRPr lang="en-US" sz="1400" dirty="0"/>
                    </a:p>
                  </a:txBody>
                  <a:tcPr marL="91452" marR="91452" marT="45630" marB="45630" anchor="ctr">
                    <a:solidFill>
                      <a:srgbClr val="CC9900"/>
                    </a:solidFill>
                  </a:tcPr>
                </a:tc>
                <a:tc>
                  <a:txBody>
                    <a:bodyPr/>
                    <a:lstStyle/>
                    <a:p>
                      <a:pPr algn="ctr"/>
                      <a:r>
                        <a:rPr lang="en-US" sz="1400" dirty="0" smtClean="0"/>
                        <a:t>Hourly Rate</a:t>
                      </a:r>
                      <a:endParaRPr lang="en-US" sz="1400" dirty="0"/>
                    </a:p>
                  </a:txBody>
                  <a:tcPr marL="91452" marR="91452" marT="45630" marB="45630" anchor="ctr">
                    <a:solidFill>
                      <a:srgbClr val="CC9900"/>
                    </a:solidFill>
                  </a:tcPr>
                </a:tc>
              </a:tr>
            </a:tbl>
          </a:graphicData>
        </a:graphic>
      </p:graphicFrame>
      <p:sp>
        <p:nvSpPr>
          <p:cNvPr id="22570" name="TextBox 27"/>
          <p:cNvSpPr txBox="1">
            <a:spLocks noChangeArrowheads="1"/>
          </p:cNvSpPr>
          <p:nvPr/>
        </p:nvSpPr>
        <p:spPr bwMode="auto">
          <a:xfrm>
            <a:off x="2457450" y="1489075"/>
            <a:ext cx="1144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dirty="0">
                <a:solidFill>
                  <a:schemeClr val="tx1"/>
                </a:solidFill>
              </a:rPr>
              <a:t>Personal data</a:t>
            </a:r>
          </a:p>
        </p:txBody>
      </p:sp>
      <p:sp>
        <p:nvSpPr>
          <p:cNvPr id="22571" name="TextBox 29"/>
          <p:cNvSpPr txBox="1">
            <a:spLocks noChangeArrowheads="1"/>
          </p:cNvSpPr>
          <p:nvPr/>
        </p:nvSpPr>
        <p:spPr bwMode="auto">
          <a:xfrm>
            <a:off x="5164138" y="1489075"/>
            <a:ext cx="1422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dirty="0">
                <a:solidFill>
                  <a:schemeClr val="tx1"/>
                </a:solidFill>
              </a:rPr>
              <a:t>Professional data</a:t>
            </a:r>
          </a:p>
        </p:txBody>
      </p:sp>
      <p:sp>
        <p:nvSpPr>
          <p:cNvPr id="22572" name="Rectangle 1"/>
          <p:cNvSpPr>
            <a:spLocks noChangeArrowheads="1"/>
          </p:cNvSpPr>
          <p:nvPr/>
        </p:nvSpPr>
        <p:spPr bwMode="auto">
          <a:xfrm>
            <a:off x="1295399" y="1836738"/>
            <a:ext cx="2993231" cy="593725"/>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573" name="Rectangle 30"/>
          <p:cNvSpPr>
            <a:spLocks noChangeArrowheads="1"/>
          </p:cNvSpPr>
          <p:nvPr/>
        </p:nvSpPr>
        <p:spPr bwMode="auto">
          <a:xfrm>
            <a:off x="4346575" y="1838325"/>
            <a:ext cx="4187825" cy="593725"/>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574" name="Rectangle 31"/>
          <p:cNvSpPr>
            <a:spLocks noChangeArrowheads="1"/>
          </p:cNvSpPr>
          <p:nvPr/>
        </p:nvSpPr>
        <p:spPr bwMode="auto">
          <a:xfrm>
            <a:off x="5048250" y="2646363"/>
            <a:ext cx="3486150" cy="593725"/>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575" name="Rectangle 32"/>
          <p:cNvSpPr>
            <a:spLocks noChangeArrowheads="1"/>
          </p:cNvSpPr>
          <p:nvPr/>
        </p:nvSpPr>
        <p:spPr bwMode="auto">
          <a:xfrm>
            <a:off x="1371600" y="2646363"/>
            <a:ext cx="3505200" cy="593725"/>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graphicFrame>
        <p:nvGraphicFramePr>
          <p:cNvPr id="34" name="Table 33"/>
          <p:cNvGraphicFramePr>
            <a:graphicFrameLocks noGrp="1"/>
          </p:cNvGraphicFramePr>
          <p:nvPr>
            <p:extLst>
              <p:ext uri="{D42A27DB-BD31-4B8C-83A1-F6EECF244321}">
                <p14:modId xmlns:p14="http://schemas.microsoft.com/office/powerpoint/2010/main" val="1166282046"/>
              </p:ext>
            </p:extLst>
          </p:nvPr>
        </p:nvGraphicFramePr>
        <p:xfrm>
          <a:off x="276229" y="3517900"/>
          <a:ext cx="8704257" cy="512763"/>
        </p:xfrm>
        <a:graphic>
          <a:graphicData uri="http://schemas.openxmlformats.org/drawingml/2006/table">
            <a:tbl>
              <a:tblPr firstRow="1" bandRow="1">
                <a:tableStyleId>{5C22544A-7EE6-4342-B048-85BDC9FD1C3A}</a:tableStyleId>
              </a:tblPr>
              <a:tblGrid>
                <a:gridCol w="426912"/>
                <a:gridCol w="919705"/>
                <a:gridCol w="919705"/>
                <a:gridCol w="919705"/>
                <a:gridCol w="804944"/>
                <a:gridCol w="1034466"/>
                <a:gridCol w="919705"/>
                <a:gridCol w="919705"/>
                <a:gridCol w="919705"/>
                <a:gridCol w="919705"/>
              </a:tblGrid>
              <a:tr h="512763">
                <a:tc>
                  <a:txBody>
                    <a:bodyPr/>
                    <a:lstStyle/>
                    <a:p>
                      <a:pPr algn="ctr"/>
                      <a:r>
                        <a:rPr lang="en-US" sz="1300" dirty="0" smtClean="0"/>
                        <a:t>ID</a:t>
                      </a:r>
                      <a:endParaRPr lang="en-US" sz="1300" dirty="0"/>
                    </a:p>
                  </a:txBody>
                  <a:tcPr marL="91437" marR="91437" marT="45771" marB="45771" anchor="ctr">
                    <a:solidFill>
                      <a:srgbClr val="CC9900"/>
                    </a:solidFill>
                  </a:tcPr>
                </a:tc>
                <a:tc>
                  <a:txBody>
                    <a:bodyPr/>
                    <a:lstStyle/>
                    <a:p>
                      <a:pPr algn="ctr"/>
                      <a:r>
                        <a:rPr lang="en-US" sz="1300" dirty="0" smtClean="0"/>
                        <a:t>First Name</a:t>
                      </a:r>
                      <a:endParaRPr lang="en-US" sz="1300" dirty="0"/>
                    </a:p>
                  </a:txBody>
                  <a:tcPr marL="91437" marR="91437" marT="45771" marB="45771" anchor="ctr">
                    <a:solidFill>
                      <a:srgbClr val="CC9900"/>
                    </a:solidFill>
                  </a:tcPr>
                </a:tc>
                <a:tc>
                  <a:txBody>
                    <a:bodyPr/>
                    <a:lstStyle/>
                    <a:p>
                      <a:pPr algn="ctr"/>
                      <a:r>
                        <a:rPr lang="en-US" sz="1300" dirty="0" smtClean="0"/>
                        <a:t>Last Name</a:t>
                      </a:r>
                      <a:endParaRPr lang="en-US" sz="1300" dirty="0"/>
                    </a:p>
                  </a:txBody>
                  <a:tcPr marL="91437" marR="91437" marT="45771" marB="45771" anchor="ctr">
                    <a:solidFill>
                      <a:srgbClr val="CC9900"/>
                    </a:solidFill>
                  </a:tcPr>
                </a:tc>
                <a:tc>
                  <a:txBody>
                    <a:bodyPr/>
                    <a:lstStyle/>
                    <a:p>
                      <a:pPr algn="ctr"/>
                      <a:r>
                        <a:rPr lang="en-US" sz="1300" dirty="0" smtClean="0"/>
                        <a:t>Job Category</a:t>
                      </a:r>
                      <a:endParaRPr lang="en-US" sz="1300" dirty="0"/>
                    </a:p>
                  </a:txBody>
                  <a:tcPr marL="91437" marR="91437" marT="45771" marB="45771" anchor="ctr">
                    <a:solidFill>
                      <a:srgbClr val="CC9900"/>
                    </a:solidFill>
                  </a:tcPr>
                </a:tc>
                <a:tc>
                  <a:txBody>
                    <a:bodyPr/>
                    <a:lstStyle/>
                    <a:p>
                      <a:pPr algn="ctr"/>
                      <a:r>
                        <a:rPr lang="en-US" sz="1300" dirty="0" smtClean="0"/>
                        <a:t>Salary</a:t>
                      </a:r>
                      <a:endParaRPr lang="en-US" sz="1300" dirty="0"/>
                    </a:p>
                  </a:txBody>
                  <a:tcPr marL="91437" marR="91437" marT="45771" marB="45771" anchor="ctr">
                    <a:solidFill>
                      <a:srgbClr val="CC9900"/>
                    </a:solidFill>
                  </a:tcPr>
                </a:tc>
                <a:tc>
                  <a:txBody>
                    <a:bodyPr/>
                    <a:lstStyle/>
                    <a:p>
                      <a:pPr algn="ctr"/>
                      <a:r>
                        <a:rPr lang="en-US" sz="1300" dirty="0" smtClean="0"/>
                        <a:t>Employer</a:t>
                      </a:r>
                      <a:endParaRPr lang="en-US" sz="1300" dirty="0"/>
                    </a:p>
                  </a:txBody>
                  <a:tcPr marL="91437" marR="91437" marT="45771" marB="45771" anchor="ctr">
                    <a:solidFill>
                      <a:srgbClr val="CC9900"/>
                    </a:solidFill>
                  </a:tcPr>
                </a:tc>
                <a:tc>
                  <a:txBody>
                    <a:bodyPr/>
                    <a:lstStyle/>
                    <a:p>
                      <a:pPr algn="ctr"/>
                      <a:r>
                        <a:rPr lang="en-US" sz="1300" dirty="0" smtClean="0"/>
                        <a:t>Group</a:t>
                      </a:r>
                      <a:endParaRPr lang="en-US" sz="1300" dirty="0"/>
                    </a:p>
                  </a:txBody>
                  <a:tcPr marL="91437" marR="91437" marT="45771" marB="45771" anchor="ctr">
                    <a:solidFill>
                      <a:srgbClr val="CC9900"/>
                    </a:solidFill>
                  </a:tcPr>
                </a:tc>
                <a:tc>
                  <a:txBody>
                    <a:bodyPr/>
                    <a:lstStyle/>
                    <a:p>
                      <a:pPr algn="ctr"/>
                      <a:r>
                        <a:rPr lang="en-US" sz="1300" dirty="0" smtClean="0"/>
                        <a:t>Seniority</a:t>
                      </a:r>
                      <a:endParaRPr lang="en-US" sz="1300" dirty="0"/>
                    </a:p>
                  </a:txBody>
                  <a:tcPr marL="91437" marR="91437" marT="45771" marB="45771" anchor="ctr">
                    <a:solidFill>
                      <a:srgbClr val="CC9900"/>
                    </a:solidFill>
                  </a:tcPr>
                </a:tc>
                <a:tc>
                  <a:txBody>
                    <a:bodyPr/>
                    <a:lstStyle/>
                    <a:p>
                      <a:pPr algn="ctr"/>
                      <a:r>
                        <a:rPr lang="en-US" sz="1300" dirty="0" smtClean="0"/>
                        <a:t>Bldg #</a:t>
                      </a:r>
                      <a:endParaRPr lang="en-US" sz="1300" dirty="0"/>
                    </a:p>
                  </a:txBody>
                  <a:tcPr marL="91437" marR="91437" marT="45771" marB="45771" anchor="ctr">
                    <a:solidFill>
                      <a:srgbClr val="CC9900"/>
                    </a:solidFill>
                  </a:tcPr>
                </a:tc>
                <a:tc>
                  <a:txBody>
                    <a:bodyPr/>
                    <a:lstStyle/>
                    <a:p>
                      <a:pPr algn="ctr"/>
                      <a:r>
                        <a:rPr lang="en-US" sz="1300" dirty="0" smtClean="0"/>
                        <a:t>Office #</a:t>
                      </a:r>
                      <a:endParaRPr lang="en-US" sz="1300" dirty="0"/>
                    </a:p>
                  </a:txBody>
                  <a:tcPr marL="91437" marR="91437" marT="45771" marB="45771" anchor="ctr">
                    <a:solidFill>
                      <a:srgbClr val="CC9900"/>
                    </a:solidFill>
                  </a:tcPr>
                </a:tc>
              </a:tr>
            </a:tbl>
          </a:graphicData>
        </a:graphic>
      </p:graphicFrame>
      <p:sp>
        <p:nvSpPr>
          <p:cNvPr id="22600" name="Rectangle 34"/>
          <p:cNvSpPr>
            <a:spLocks noChangeArrowheads="1"/>
          </p:cNvSpPr>
          <p:nvPr/>
        </p:nvSpPr>
        <p:spPr bwMode="auto">
          <a:xfrm>
            <a:off x="2541588" y="3478213"/>
            <a:ext cx="6353174" cy="592137"/>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2601" name="Rectangle 35"/>
          <p:cNvSpPr>
            <a:spLocks noChangeArrowheads="1"/>
          </p:cNvSpPr>
          <p:nvPr/>
        </p:nvSpPr>
        <p:spPr bwMode="auto">
          <a:xfrm>
            <a:off x="838200" y="3505200"/>
            <a:ext cx="1619250" cy="592138"/>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749306104"/>
              </p:ext>
            </p:extLst>
          </p:nvPr>
        </p:nvGraphicFramePr>
        <p:xfrm>
          <a:off x="685798" y="4321175"/>
          <a:ext cx="7696200" cy="511175"/>
        </p:xfrm>
        <a:graphic>
          <a:graphicData uri="http://schemas.openxmlformats.org/drawingml/2006/table">
            <a:tbl>
              <a:tblPr firstRow="1" bandRow="1">
                <a:tableStyleId>{5C22544A-7EE6-4342-B048-85BDC9FD1C3A}</a:tableStyleId>
              </a:tblPr>
              <a:tblGrid>
                <a:gridCol w="444011"/>
                <a:gridCol w="1036027"/>
                <a:gridCol w="1036027"/>
                <a:gridCol w="1036027"/>
                <a:gridCol w="1036027"/>
                <a:gridCol w="1036027"/>
                <a:gridCol w="1036027"/>
                <a:gridCol w="1036027"/>
              </a:tblGrid>
              <a:tr h="511175">
                <a:tc>
                  <a:txBody>
                    <a:bodyPr/>
                    <a:lstStyle/>
                    <a:p>
                      <a:pPr algn="ctr"/>
                      <a:r>
                        <a:rPr lang="en-US" sz="1200" dirty="0" smtClean="0"/>
                        <a:t>ID</a:t>
                      </a:r>
                      <a:endParaRPr lang="en-US" sz="1200" dirty="0"/>
                    </a:p>
                  </a:txBody>
                  <a:tcPr marL="91445" marR="91445" marT="45630" marB="45630" anchor="ctr">
                    <a:solidFill>
                      <a:srgbClr val="CC9900"/>
                    </a:solidFill>
                  </a:tcPr>
                </a:tc>
                <a:tc>
                  <a:txBody>
                    <a:bodyPr/>
                    <a:lstStyle/>
                    <a:p>
                      <a:pPr algn="ctr"/>
                      <a:r>
                        <a:rPr lang="en-US" sz="1200" dirty="0" smtClean="0"/>
                        <a:t>Last Name</a:t>
                      </a:r>
                      <a:endParaRPr lang="en-US" sz="1200" dirty="0"/>
                    </a:p>
                  </a:txBody>
                  <a:tcPr marL="91445" marR="91445" marT="45630" marB="45630" anchor="ctr">
                    <a:solidFill>
                      <a:srgbClr val="CC9900"/>
                    </a:solidFill>
                  </a:tcPr>
                </a:tc>
                <a:tc>
                  <a:txBody>
                    <a:bodyPr/>
                    <a:lstStyle/>
                    <a:p>
                      <a:pPr algn="ctr"/>
                      <a:r>
                        <a:rPr lang="en-US" sz="1200" dirty="0" smtClean="0"/>
                        <a:t>Job Category</a:t>
                      </a:r>
                      <a:endParaRPr lang="en-US" sz="1200" dirty="0"/>
                    </a:p>
                  </a:txBody>
                  <a:tcPr marL="91445" marR="91445" marT="45630" marB="45630" anchor="ctr">
                    <a:solidFill>
                      <a:srgbClr val="CC9900"/>
                    </a:solidFill>
                  </a:tcPr>
                </a:tc>
                <a:tc>
                  <a:txBody>
                    <a:bodyPr/>
                    <a:lstStyle/>
                    <a:p>
                      <a:pPr algn="ctr"/>
                      <a:r>
                        <a:rPr lang="en-US" sz="1200" dirty="0" smtClean="0"/>
                        <a:t>Salary</a:t>
                      </a:r>
                      <a:endParaRPr lang="en-US" sz="1200" dirty="0"/>
                    </a:p>
                  </a:txBody>
                  <a:tcPr marL="91445" marR="91445" marT="45630" marB="45630" anchor="ctr">
                    <a:solidFill>
                      <a:srgbClr val="CC9900"/>
                    </a:solidFill>
                  </a:tcPr>
                </a:tc>
                <a:tc>
                  <a:txBody>
                    <a:bodyPr/>
                    <a:lstStyle/>
                    <a:p>
                      <a:pPr algn="ctr"/>
                      <a:r>
                        <a:rPr lang="en-US" sz="1200" dirty="0" smtClean="0"/>
                        <a:t>Date of Hire</a:t>
                      </a:r>
                      <a:endParaRPr lang="en-US" sz="1200" dirty="0"/>
                    </a:p>
                  </a:txBody>
                  <a:tcPr marL="91445" marR="91445" marT="45630" marB="45630" anchor="ctr">
                    <a:solidFill>
                      <a:srgbClr val="CC9900"/>
                    </a:solidFill>
                  </a:tcPr>
                </a:tc>
                <a:tc>
                  <a:txBody>
                    <a:bodyPr/>
                    <a:lstStyle/>
                    <a:p>
                      <a:pPr algn="ctr"/>
                      <a:r>
                        <a:rPr lang="en-US" sz="1200" dirty="0" smtClean="0"/>
                        <a:t>Employer</a:t>
                      </a:r>
                      <a:endParaRPr lang="en-US" sz="1200" dirty="0"/>
                    </a:p>
                  </a:txBody>
                  <a:tcPr marL="91445" marR="91445" marT="45630" marB="45630" anchor="ctr">
                    <a:solidFill>
                      <a:srgbClr val="CC9900"/>
                    </a:solidFill>
                  </a:tcPr>
                </a:tc>
                <a:tc>
                  <a:txBody>
                    <a:bodyPr/>
                    <a:lstStyle/>
                    <a:p>
                      <a:pPr algn="ctr"/>
                      <a:r>
                        <a:rPr lang="en-US" sz="1200" baseline="0" dirty="0" smtClean="0"/>
                        <a:t>Insurance ID</a:t>
                      </a:r>
                      <a:endParaRPr lang="en-US" sz="1200" dirty="0"/>
                    </a:p>
                  </a:txBody>
                  <a:tcPr marL="91445" marR="91445" marT="45630" marB="45630" anchor="ctr">
                    <a:solidFill>
                      <a:srgbClr val="CC9900"/>
                    </a:solidFill>
                  </a:tcPr>
                </a:tc>
                <a:tc>
                  <a:txBody>
                    <a:bodyPr/>
                    <a:lstStyle/>
                    <a:p>
                      <a:pPr algn="ctr"/>
                      <a:r>
                        <a:rPr lang="en-US" sz="1200" dirty="0" smtClean="0"/>
                        <a:t>Emergency Contact</a:t>
                      </a:r>
                      <a:endParaRPr lang="en-US" sz="1200" dirty="0"/>
                    </a:p>
                  </a:txBody>
                  <a:tcPr marL="91445" marR="91445" marT="45630" marB="45630" anchor="ctr">
                    <a:solidFill>
                      <a:srgbClr val="CC9900"/>
                    </a:solidFill>
                  </a:tcPr>
                </a:tc>
              </a:tr>
            </a:tbl>
          </a:graphicData>
        </a:graphic>
      </p:graphicFrame>
      <p:sp>
        <p:nvSpPr>
          <p:cNvPr id="22622" name="TextBox 29"/>
          <p:cNvSpPr txBox="1">
            <a:spLocks noChangeArrowheads="1"/>
          </p:cNvSpPr>
          <p:nvPr/>
        </p:nvSpPr>
        <p:spPr bwMode="auto">
          <a:xfrm>
            <a:off x="6259513" y="5018088"/>
            <a:ext cx="1101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dirty="0">
                <a:solidFill>
                  <a:schemeClr val="tx1"/>
                </a:solidFill>
              </a:rPr>
              <a:t>Medical data</a:t>
            </a:r>
          </a:p>
        </p:txBody>
      </p:sp>
      <p:sp>
        <p:nvSpPr>
          <p:cNvPr id="22623" name="Rectangle 1"/>
          <p:cNvSpPr>
            <a:spLocks noChangeArrowheads="1"/>
          </p:cNvSpPr>
          <p:nvPr/>
        </p:nvSpPr>
        <p:spPr bwMode="auto">
          <a:xfrm>
            <a:off x="1222375" y="4270375"/>
            <a:ext cx="911225" cy="593725"/>
          </a:xfrm>
          <a:prstGeom prst="rect">
            <a:avLst/>
          </a:prstGeom>
          <a:noFill/>
          <a:ln w="38100" algn="ctr">
            <a:solidFill>
              <a:srgbClr val="009900"/>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2624" name="Rectangle 30"/>
          <p:cNvSpPr>
            <a:spLocks noChangeArrowheads="1"/>
          </p:cNvSpPr>
          <p:nvPr/>
        </p:nvSpPr>
        <p:spPr bwMode="auto">
          <a:xfrm>
            <a:off x="2362200" y="4271963"/>
            <a:ext cx="5943599" cy="593725"/>
          </a:xfrm>
          <a:prstGeom prst="rect">
            <a:avLst/>
          </a:prstGeom>
          <a:noFill/>
          <a:ln w="38100" algn="ctr">
            <a:solidFill>
              <a:srgbClr val="0066FF"/>
            </a:solidFill>
            <a:prstDash val="dash"/>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0" name="Oval 19"/>
          <p:cNvSpPr>
            <a:spLocks noChangeArrowheads="1"/>
          </p:cNvSpPr>
          <p:nvPr/>
        </p:nvSpPr>
        <p:spPr bwMode="auto">
          <a:xfrm>
            <a:off x="276225" y="857250"/>
            <a:ext cx="8704263" cy="4965700"/>
          </a:xfrm>
          <a:prstGeom prst="ellipse">
            <a:avLst/>
          </a:prstGeom>
          <a:noFill/>
          <a:ln w="9525" algn="ctr">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dirty="0">
              <a:solidFill>
                <a:schemeClr val="tx1"/>
              </a:solidFill>
            </a:endParaRPr>
          </a:p>
        </p:txBody>
      </p:sp>
      <p:sp>
        <p:nvSpPr>
          <p:cNvPr id="21" name="TextBox 20"/>
          <p:cNvSpPr txBox="1">
            <a:spLocks noChangeArrowheads="1"/>
          </p:cNvSpPr>
          <p:nvPr/>
        </p:nvSpPr>
        <p:spPr bwMode="auto">
          <a:xfrm>
            <a:off x="4037013" y="5983288"/>
            <a:ext cx="10112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gn="ctr">
              <a:lnSpc>
                <a:spcPct val="100000"/>
              </a:lnSpc>
              <a:buClrTx/>
              <a:buSzTx/>
              <a:buFontTx/>
              <a:buNone/>
            </a:pPr>
            <a:r>
              <a:rPr kumimoji="0" lang="en-US" altLang="en-US" dirty="0">
                <a:solidFill>
                  <a:schemeClr val="tx1"/>
                </a:solidFill>
              </a:rPr>
              <a:t>One “table”</a:t>
            </a: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p:cNvGrpSpPr>
          <p:nvPr/>
        </p:nvGrpSpPr>
        <p:grpSpPr bwMode="auto">
          <a:xfrm>
            <a:off x="2674938" y="1590675"/>
            <a:ext cx="952500" cy="962025"/>
            <a:chOff x="2674874" y="1590705"/>
            <a:chExt cx="952564" cy="961495"/>
          </a:xfrm>
        </p:grpSpPr>
        <p:sp>
          <p:nvSpPr>
            <p:cNvPr id="23601" name="Rectangle 28"/>
            <p:cNvSpPr>
              <a:spLocks noChangeArrowheads="1"/>
            </p:cNvSpPr>
            <p:nvPr/>
          </p:nvSpPr>
          <p:spPr bwMode="auto">
            <a:xfrm>
              <a:off x="2983652" y="2130425"/>
              <a:ext cx="643786" cy="421775"/>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cxnSp>
          <p:nvCxnSpPr>
            <p:cNvPr id="23602" name="Straight Arrow Connector 13"/>
            <p:cNvCxnSpPr>
              <a:cxnSpLocks noChangeShapeType="1"/>
            </p:cNvCxnSpPr>
            <p:nvPr/>
          </p:nvCxnSpPr>
          <p:spPr bwMode="auto">
            <a:xfrm>
              <a:off x="2867025" y="1847850"/>
              <a:ext cx="99773" cy="2214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603" name="TextBox 34"/>
            <p:cNvSpPr txBox="1">
              <a:spLocks noChangeArrowheads="1"/>
            </p:cNvSpPr>
            <p:nvPr/>
          </p:nvSpPr>
          <p:spPr bwMode="auto">
            <a:xfrm>
              <a:off x="2674874" y="1590705"/>
              <a:ext cx="324150" cy="307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eaLnBrk="1" hangingPunct="1">
                <a:lnSpc>
                  <a:spcPct val="100000"/>
                </a:lnSpc>
                <a:buClrTx/>
                <a:buSzTx/>
                <a:buFontTx/>
                <a:buNone/>
              </a:pPr>
              <a:r>
                <a:rPr kumimoji="0" lang="en-US" altLang="en-US" sz="1400" i="1" dirty="0">
                  <a:solidFill>
                    <a:schemeClr val="tx1"/>
                  </a:solidFill>
                </a:rPr>
                <a:t>t</a:t>
              </a:r>
              <a:r>
                <a:rPr kumimoji="0" lang="en-US" altLang="en-US" sz="1400" i="1" baseline="-25000" dirty="0">
                  <a:solidFill>
                    <a:schemeClr val="tx1"/>
                  </a:solidFill>
                </a:rPr>
                <a:t>1</a:t>
              </a:r>
              <a:endParaRPr kumimoji="0" lang="en-US" altLang="en-US" sz="1100" i="1" baseline="-25000" dirty="0">
                <a:solidFill>
                  <a:schemeClr val="tx1"/>
                </a:solidFill>
              </a:endParaRPr>
            </a:p>
          </p:txBody>
        </p:sp>
      </p:grpSp>
      <p:grpSp>
        <p:nvGrpSpPr>
          <p:cNvPr id="12" name="Group 11"/>
          <p:cNvGrpSpPr>
            <a:grpSpLocks/>
          </p:cNvGrpSpPr>
          <p:nvPr/>
        </p:nvGrpSpPr>
        <p:grpSpPr bwMode="auto">
          <a:xfrm>
            <a:off x="2365375" y="1835150"/>
            <a:ext cx="1146175" cy="842963"/>
            <a:chOff x="2365994" y="1834580"/>
            <a:chExt cx="1144817" cy="843533"/>
          </a:xfrm>
        </p:grpSpPr>
        <p:sp>
          <p:nvSpPr>
            <p:cNvPr id="23598" name="Rectangle 29"/>
            <p:cNvSpPr>
              <a:spLocks noChangeArrowheads="1"/>
            </p:cNvSpPr>
            <p:nvPr/>
          </p:nvSpPr>
          <p:spPr bwMode="auto">
            <a:xfrm>
              <a:off x="2867025" y="2256338"/>
              <a:ext cx="643786" cy="421775"/>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9" name="TextBox 1"/>
            <p:cNvSpPr txBox="1">
              <a:spLocks noChangeArrowheads="1"/>
            </p:cNvSpPr>
            <p:nvPr/>
          </p:nvSpPr>
          <p:spPr bwMode="auto">
            <a:xfrm>
              <a:off x="2365994" y="1834580"/>
              <a:ext cx="342957" cy="30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eaLnBrk="1" hangingPunct="1">
                <a:lnSpc>
                  <a:spcPct val="100000"/>
                </a:lnSpc>
                <a:buClrTx/>
                <a:buSzTx/>
                <a:buFontTx/>
                <a:buNone/>
              </a:pPr>
              <a:r>
                <a:rPr kumimoji="0" lang="en-US" altLang="en-US" sz="1400" i="1" dirty="0">
                  <a:solidFill>
                    <a:schemeClr val="tx1"/>
                  </a:solidFill>
                </a:rPr>
                <a:t>t</a:t>
              </a:r>
              <a:r>
                <a:rPr kumimoji="0" lang="en-US" altLang="en-US" sz="1400" i="1" baseline="-25000" dirty="0">
                  <a:solidFill>
                    <a:schemeClr val="tx1"/>
                  </a:solidFill>
                </a:rPr>
                <a:t>0</a:t>
              </a:r>
              <a:endParaRPr kumimoji="0" lang="en-US" altLang="en-US" sz="1100" i="1" baseline="-25000" dirty="0">
                <a:solidFill>
                  <a:schemeClr val="tx1"/>
                </a:solidFill>
              </a:endParaRPr>
            </a:p>
          </p:txBody>
        </p:sp>
        <p:cxnSp>
          <p:nvCxnSpPr>
            <p:cNvPr id="23600" name="Straight Arrow Connector 13"/>
            <p:cNvCxnSpPr>
              <a:cxnSpLocks noChangeShapeType="1"/>
            </p:cNvCxnSpPr>
            <p:nvPr/>
          </p:nvCxnSpPr>
          <p:spPr bwMode="auto">
            <a:xfrm>
              <a:off x="2605866" y="2058054"/>
              <a:ext cx="180466" cy="1663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 name="Group 6"/>
          <p:cNvGrpSpPr>
            <a:grpSpLocks/>
          </p:cNvGrpSpPr>
          <p:nvPr/>
        </p:nvGrpSpPr>
        <p:grpSpPr bwMode="auto">
          <a:xfrm>
            <a:off x="7070725" y="2130425"/>
            <a:ext cx="760413" cy="547688"/>
            <a:chOff x="6903107" y="2131159"/>
            <a:chExt cx="760397" cy="546194"/>
          </a:xfrm>
        </p:grpSpPr>
        <p:sp>
          <p:nvSpPr>
            <p:cNvPr id="23596" name="Rectangle 40"/>
            <p:cNvSpPr>
              <a:spLocks noChangeArrowheads="1"/>
            </p:cNvSpPr>
            <p:nvPr/>
          </p:nvSpPr>
          <p:spPr bwMode="auto">
            <a:xfrm>
              <a:off x="7019732" y="2131159"/>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7" name="Rectangle 41"/>
            <p:cNvSpPr>
              <a:spLocks noChangeArrowheads="1"/>
            </p:cNvSpPr>
            <p:nvPr/>
          </p:nvSpPr>
          <p:spPr bwMode="auto">
            <a:xfrm>
              <a:off x="6903107" y="2256729"/>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grpSp>
      <p:grpSp>
        <p:nvGrpSpPr>
          <p:cNvPr id="6" name="Group 5"/>
          <p:cNvGrpSpPr>
            <a:grpSpLocks/>
          </p:cNvGrpSpPr>
          <p:nvPr/>
        </p:nvGrpSpPr>
        <p:grpSpPr bwMode="auto">
          <a:xfrm>
            <a:off x="4594225" y="1973263"/>
            <a:ext cx="876300" cy="671512"/>
            <a:chOff x="4608152" y="1972670"/>
            <a:chExt cx="877023" cy="671764"/>
          </a:xfrm>
        </p:grpSpPr>
        <p:sp>
          <p:nvSpPr>
            <p:cNvPr id="23593" name="Rectangle 34"/>
            <p:cNvSpPr>
              <a:spLocks noChangeArrowheads="1"/>
            </p:cNvSpPr>
            <p:nvPr/>
          </p:nvSpPr>
          <p:spPr bwMode="auto">
            <a:xfrm>
              <a:off x="4841403" y="197267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4" name="Rectangle 35"/>
            <p:cNvSpPr>
              <a:spLocks noChangeArrowheads="1"/>
            </p:cNvSpPr>
            <p:nvPr/>
          </p:nvSpPr>
          <p:spPr bwMode="auto">
            <a:xfrm>
              <a:off x="4724777" y="209824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5" name="Rectangle 36"/>
            <p:cNvSpPr>
              <a:spLocks noChangeArrowheads="1"/>
            </p:cNvSpPr>
            <p:nvPr/>
          </p:nvSpPr>
          <p:spPr bwMode="auto">
            <a:xfrm>
              <a:off x="4608152" y="222381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grpSp>
      <p:sp>
        <p:nvSpPr>
          <p:cNvPr id="235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A3729ED3-C2D8-44A4-824C-1E762B9717A5}" type="slidenum">
              <a:rPr lang="en-US" altLang="en-US" smtClean="0">
                <a:solidFill>
                  <a:schemeClr val="tx1"/>
                </a:solidFill>
                <a:ea typeface="MS PGothic" pitchFamily="34" charset="-128"/>
              </a:rPr>
              <a:pPr>
                <a:lnSpc>
                  <a:spcPct val="100000"/>
                </a:lnSpc>
                <a:buClrTx/>
                <a:buSzTx/>
                <a:buFontTx/>
                <a:buNone/>
              </a:pPr>
              <a:t>51</a:t>
            </a:fld>
            <a:endParaRPr lang="en-US" altLang="en-US" sz="1400" dirty="0" smtClean="0">
              <a:solidFill>
                <a:schemeClr val="tx1"/>
              </a:solidFill>
              <a:ea typeface="MS PGothic" pitchFamily="34" charset="-128"/>
            </a:endParaRPr>
          </a:p>
        </p:txBody>
      </p:sp>
      <p:sp>
        <p:nvSpPr>
          <p:cNvPr id="23559" name="Rectangle 2"/>
          <p:cNvSpPr>
            <a:spLocks noGrp="1" noChangeArrowheads="1"/>
          </p:cNvSpPr>
          <p:nvPr>
            <p:ph type="title"/>
          </p:nvPr>
        </p:nvSpPr>
        <p:spPr/>
        <p:txBody>
          <a:bodyPr/>
          <a:lstStyle/>
          <a:p>
            <a:r>
              <a:rPr kumimoji="0" lang="en-US" altLang="en-US" dirty="0" smtClean="0"/>
              <a:t>Wide Column Store</a:t>
            </a:r>
          </a:p>
        </p:txBody>
      </p:sp>
      <p:grpSp>
        <p:nvGrpSpPr>
          <p:cNvPr id="4" name="Group 3"/>
          <p:cNvGrpSpPr>
            <a:grpSpLocks/>
          </p:cNvGrpSpPr>
          <p:nvPr/>
        </p:nvGrpSpPr>
        <p:grpSpPr bwMode="auto">
          <a:xfrm>
            <a:off x="5383213" y="1847850"/>
            <a:ext cx="993775" cy="796925"/>
            <a:chOff x="5383984" y="1788580"/>
            <a:chExt cx="993648" cy="797334"/>
          </a:xfrm>
        </p:grpSpPr>
        <p:sp>
          <p:nvSpPr>
            <p:cNvPr id="23589" name="Rectangle 23"/>
            <p:cNvSpPr>
              <a:spLocks noChangeArrowheads="1"/>
            </p:cNvSpPr>
            <p:nvPr/>
          </p:nvSpPr>
          <p:spPr bwMode="auto">
            <a:xfrm>
              <a:off x="5733860" y="178858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0" name="Rectangle 21"/>
            <p:cNvSpPr>
              <a:spLocks noChangeArrowheads="1"/>
            </p:cNvSpPr>
            <p:nvPr/>
          </p:nvSpPr>
          <p:spPr bwMode="auto">
            <a:xfrm>
              <a:off x="5617235" y="191415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1" name="Rectangle 20"/>
            <p:cNvSpPr>
              <a:spLocks noChangeArrowheads="1"/>
            </p:cNvSpPr>
            <p:nvPr/>
          </p:nvSpPr>
          <p:spPr bwMode="auto">
            <a:xfrm>
              <a:off x="5500609" y="203972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92" name="Rectangle 1"/>
            <p:cNvSpPr>
              <a:spLocks noChangeArrowheads="1"/>
            </p:cNvSpPr>
            <p:nvPr/>
          </p:nvSpPr>
          <p:spPr bwMode="auto">
            <a:xfrm>
              <a:off x="5383984" y="2165290"/>
              <a:ext cx="643772" cy="420624"/>
            </a:xfrm>
            <a:prstGeom prst="rect">
              <a:avLst/>
            </a:prstGeom>
            <a:solidFill>
              <a:srgbClr val="66CCFF"/>
            </a:solidFill>
            <a:ln w="9525" algn="ctr">
              <a:solidFill>
                <a:schemeClr val="tx1"/>
              </a:solidFill>
              <a:round/>
              <a:headEnd/>
              <a:tailEnd type="triangle" w="sm" len="sm"/>
            </a:ln>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grpSp>
      <p:graphicFrame>
        <p:nvGraphicFramePr>
          <p:cNvPr id="9" name="Table 8"/>
          <p:cNvGraphicFramePr>
            <a:graphicFrameLocks noGrp="1"/>
          </p:cNvGraphicFramePr>
          <p:nvPr>
            <p:extLst>
              <p:ext uri="{D42A27DB-BD31-4B8C-83A1-F6EECF244321}">
                <p14:modId xmlns:p14="http://schemas.microsoft.com/office/powerpoint/2010/main" val="387974924"/>
              </p:ext>
            </p:extLst>
          </p:nvPr>
        </p:nvGraphicFramePr>
        <p:xfrm>
          <a:off x="1412875" y="2362200"/>
          <a:ext cx="6218241" cy="511175"/>
        </p:xfrm>
        <a:graphic>
          <a:graphicData uri="http://schemas.openxmlformats.org/drawingml/2006/table">
            <a:tbl>
              <a:tblPr firstRow="1" bandRow="1">
                <a:tableStyleId>{5C22544A-7EE6-4342-B048-85BDC9FD1C3A}</a:tableStyleId>
              </a:tblPr>
              <a:tblGrid>
                <a:gridCol w="358744"/>
                <a:gridCol w="837071"/>
                <a:gridCol w="837071"/>
                <a:gridCol w="837071"/>
                <a:gridCol w="837071"/>
                <a:gridCol w="837071"/>
                <a:gridCol w="837071"/>
                <a:gridCol w="837071"/>
              </a:tblGrid>
              <a:tr h="511175">
                <a:tc>
                  <a:txBody>
                    <a:bodyPr/>
                    <a:lstStyle/>
                    <a:p>
                      <a:pPr algn="ctr"/>
                      <a:r>
                        <a:rPr lang="en-US" sz="1000" dirty="0" smtClean="0"/>
                        <a:t>ID</a:t>
                      </a:r>
                      <a:endParaRPr lang="en-US" sz="1000" dirty="0"/>
                    </a:p>
                  </a:txBody>
                  <a:tcPr marL="91445" marR="91445" marT="45630" marB="45630" anchor="ctr">
                    <a:solidFill>
                      <a:srgbClr val="CC9900"/>
                    </a:solidFill>
                  </a:tcPr>
                </a:tc>
                <a:tc>
                  <a:txBody>
                    <a:bodyPr/>
                    <a:lstStyle/>
                    <a:p>
                      <a:pPr algn="ctr"/>
                      <a:r>
                        <a:rPr lang="en-US" sz="1000" dirty="0" smtClean="0"/>
                        <a:t>First Name</a:t>
                      </a:r>
                      <a:endParaRPr lang="en-US" sz="1000" dirty="0"/>
                    </a:p>
                  </a:txBody>
                  <a:tcPr marL="91445" marR="91445" marT="45630" marB="45630" anchor="ctr">
                    <a:solidFill>
                      <a:srgbClr val="CC9900"/>
                    </a:solidFill>
                  </a:tcPr>
                </a:tc>
                <a:tc>
                  <a:txBody>
                    <a:bodyPr/>
                    <a:lstStyle/>
                    <a:p>
                      <a:pPr algn="ctr"/>
                      <a:r>
                        <a:rPr lang="en-US" sz="1000" dirty="0" smtClean="0"/>
                        <a:t>Last Name</a:t>
                      </a:r>
                      <a:endParaRPr lang="en-US" sz="1000" dirty="0"/>
                    </a:p>
                  </a:txBody>
                  <a:tcPr marL="91445" marR="91445" marT="45630" marB="45630" anchor="ctr">
                    <a:solidFill>
                      <a:srgbClr val="CC9900"/>
                    </a:solidFill>
                  </a:tcPr>
                </a:tc>
                <a:tc>
                  <a:txBody>
                    <a:bodyPr/>
                    <a:lstStyle/>
                    <a:p>
                      <a:pPr algn="ctr"/>
                      <a:r>
                        <a:rPr lang="en-US" sz="1000" dirty="0" smtClean="0"/>
                        <a:t>Date of Birth</a:t>
                      </a:r>
                      <a:endParaRPr lang="en-US" sz="1000" dirty="0"/>
                    </a:p>
                  </a:txBody>
                  <a:tcPr marL="91445" marR="91445" marT="45630" marB="45630" anchor="ctr">
                    <a:solidFill>
                      <a:srgbClr val="CC9900"/>
                    </a:solidFill>
                  </a:tcPr>
                </a:tc>
                <a:tc>
                  <a:txBody>
                    <a:bodyPr/>
                    <a:lstStyle/>
                    <a:p>
                      <a:pPr algn="ctr"/>
                      <a:r>
                        <a:rPr lang="en-US" sz="1000" dirty="0" smtClean="0"/>
                        <a:t>Job</a:t>
                      </a:r>
                      <a:r>
                        <a:rPr lang="en-US" sz="1000" baseline="0" dirty="0" smtClean="0"/>
                        <a:t> Category</a:t>
                      </a:r>
                      <a:endParaRPr lang="en-US" sz="1000" dirty="0"/>
                    </a:p>
                  </a:txBody>
                  <a:tcPr marL="91445" marR="91445" marT="45630" marB="45630" anchor="ctr">
                    <a:solidFill>
                      <a:srgbClr val="CC9900"/>
                    </a:solidFill>
                  </a:tcPr>
                </a:tc>
                <a:tc>
                  <a:txBody>
                    <a:bodyPr/>
                    <a:lstStyle/>
                    <a:p>
                      <a:pPr algn="ctr"/>
                      <a:r>
                        <a:rPr lang="en-US" sz="1000" dirty="0" smtClean="0"/>
                        <a:t>Salary</a:t>
                      </a:r>
                      <a:endParaRPr lang="en-US" sz="1000" dirty="0"/>
                    </a:p>
                  </a:txBody>
                  <a:tcPr marL="91445" marR="91445" marT="45630" marB="45630" anchor="ctr">
                    <a:solidFill>
                      <a:srgbClr val="CC9900"/>
                    </a:solidFill>
                  </a:tcPr>
                </a:tc>
                <a:tc>
                  <a:txBody>
                    <a:bodyPr/>
                    <a:lstStyle/>
                    <a:p>
                      <a:pPr algn="ctr"/>
                      <a:r>
                        <a:rPr lang="en-US" sz="1000" dirty="0" smtClean="0"/>
                        <a:t>Date of Hire</a:t>
                      </a:r>
                      <a:endParaRPr lang="en-US" sz="1000" dirty="0"/>
                    </a:p>
                  </a:txBody>
                  <a:tcPr marL="91445" marR="91445" marT="45630" marB="45630" anchor="ctr">
                    <a:solidFill>
                      <a:srgbClr val="CC9900"/>
                    </a:solidFill>
                  </a:tcPr>
                </a:tc>
                <a:tc>
                  <a:txBody>
                    <a:bodyPr/>
                    <a:lstStyle/>
                    <a:p>
                      <a:pPr algn="ctr"/>
                      <a:r>
                        <a:rPr lang="en-US" sz="1000" dirty="0" smtClean="0"/>
                        <a:t>Employer</a:t>
                      </a:r>
                      <a:endParaRPr lang="en-US" sz="1000" dirty="0"/>
                    </a:p>
                  </a:txBody>
                  <a:tcPr marL="91445" marR="91445" marT="45630" marB="45630" anchor="ctr">
                    <a:solidFill>
                      <a:srgbClr val="CC9900"/>
                    </a:solidFill>
                  </a:tcPr>
                </a:tc>
              </a:tr>
            </a:tbl>
          </a:graphicData>
        </a:graphic>
      </p:graphicFrame>
      <p:sp>
        <p:nvSpPr>
          <p:cNvPr id="8" name="Oval 7"/>
          <p:cNvSpPr>
            <a:spLocks noChangeArrowheads="1"/>
          </p:cNvSpPr>
          <p:nvPr/>
        </p:nvSpPr>
        <p:spPr bwMode="auto">
          <a:xfrm>
            <a:off x="914400" y="1331913"/>
            <a:ext cx="7497763" cy="2384425"/>
          </a:xfrm>
          <a:prstGeom prst="ellipse">
            <a:avLst/>
          </a:prstGeom>
          <a:noFill/>
          <a:ln w="9525" algn="ctr">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10" name="TextBox 9"/>
          <p:cNvSpPr txBox="1">
            <a:spLocks noChangeArrowheads="1"/>
          </p:cNvSpPr>
          <p:nvPr/>
        </p:nvSpPr>
        <p:spPr bwMode="auto">
          <a:xfrm>
            <a:off x="780223" y="4010025"/>
            <a:ext cx="752481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gn="ctr">
              <a:lnSpc>
                <a:spcPct val="100000"/>
              </a:lnSpc>
              <a:buClrTx/>
              <a:buSzTx/>
              <a:buFontTx/>
              <a:buNone/>
            </a:pPr>
            <a:r>
              <a:rPr kumimoji="0" lang="en-US" altLang="en-US" sz="2000" dirty="0">
                <a:solidFill>
                  <a:schemeClr val="tx1"/>
                </a:solidFill>
              </a:rPr>
              <a:t>One “row”</a:t>
            </a: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endParaRPr kumimoji="0" lang="en-US" altLang="en-US" sz="2000" dirty="0">
              <a:solidFill>
                <a:schemeClr val="tx1"/>
              </a:solidFill>
            </a:endParaRPr>
          </a:p>
          <a:p>
            <a:pPr algn="ctr">
              <a:lnSpc>
                <a:spcPct val="100000"/>
              </a:lnSpc>
              <a:buClrTx/>
              <a:buSzTx/>
              <a:buFontTx/>
              <a:buNone/>
            </a:pPr>
            <a:r>
              <a:rPr kumimoji="0" lang="en-US" altLang="en-US" sz="2000" dirty="0">
                <a:solidFill>
                  <a:schemeClr val="tx1"/>
                </a:solidFill>
              </a:rPr>
              <a:t>One “row” in a wide-column NoSQL database table</a:t>
            </a:r>
          </a:p>
          <a:p>
            <a:pPr algn="ctr">
              <a:lnSpc>
                <a:spcPct val="100000"/>
              </a:lnSpc>
              <a:buClrTx/>
              <a:buSzTx/>
              <a:buFontTx/>
              <a:buNone/>
            </a:pPr>
            <a:r>
              <a:rPr kumimoji="0" lang="en-US" altLang="en-US" sz="2000" dirty="0">
                <a:solidFill>
                  <a:schemeClr val="tx1"/>
                </a:solidFill>
              </a:rPr>
              <a:t>=</a:t>
            </a:r>
          </a:p>
          <a:p>
            <a:pPr algn="ctr">
              <a:lnSpc>
                <a:spcPct val="100000"/>
              </a:lnSpc>
              <a:buClrTx/>
              <a:buSzTx/>
              <a:buFontTx/>
              <a:buNone/>
            </a:pPr>
            <a:r>
              <a:rPr kumimoji="0" lang="en-US" altLang="en-US" sz="2000" dirty="0">
                <a:solidFill>
                  <a:schemeClr val="tx1"/>
                </a:solidFill>
              </a:rPr>
              <a:t>Many rows in several relations/tables in a relational database</a:t>
            </a:r>
          </a:p>
        </p:txBody>
      </p:sp>
      <p:sp>
        <p:nvSpPr>
          <p:cNvPr id="23583" name="Rectangle 1"/>
          <p:cNvSpPr>
            <a:spLocks noChangeArrowheads="1"/>
          </p:cNvSpPr>
          <p:nvPr/>
        </p:nvSpPr>
        <p:spPr bwMode="auto">
          <a:xfrm>
            <a:off x="1849438" y="2311400"/>
            <a:ext cx="2360612" cy="593725"/>
          </a:xfrm>
          <a:prstGeom prst="rect">
            <a:avLst/>
          </a:prstGeom>
          <a:noFill/>
          <a:ln w="15875" algn="ctr">
            <a:solidFill>
              <a:srgbClr val="0099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84" name="Rectangle 30"/>
          <p:cNvSpPr>
            <a:spLocks noChangeArrowheads="1"/>
          </p:cNvSpPr>
          <p:nvPr/>
        </p:nvSpPr>
        <p:spPr bwMode="auto">
          <a:xfrm>
            <a:off x="4346575" y="2312988"/>
            <a:ext cx="3230563" cy="593725"/>
          </a:xfrm>
          <a:prstGeom prst="rect">
            <a:avLst/>
          </a:prstGeom>
          <a:noFill/>
          <a:ln w="15875" algn="ctr">
            <a:solidFill>
              <a:srgbClr val="0066FF"/>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endParaRPr kumimoji="0" lang="en-US" altLang="en-US" sz="2400" dirty="0">
              <a:solidFill>
                <a:schemeClr val="tx1"/>
              </a:solidFill>
            </a:endParaRPr>
          </a:p>
        </p:txBody>
      </p:sp>
      <p:sp>
        <p:nvSpPr>
          <p:cNvPr id="23585" name="TextBox 27"/>
          <p:cNvSpPr txBox="1">
            <a:spLocks noChangeArrowheads="1"/>
          </p:cNvSpPr>
          <p:nvPr/>
        </p:nvSpPr>
        <p:spPr bwMode="auto">
          <a:xfrm>
            <a:off x="2457450" y="3016250"/>
            <a:ext cx="21066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400" dirty="0">
                <a:solidFill>
                  <a:schemeClr val="tx1"/>
                </a:solidFill>
              </a:rPr>
              <a:t>Personal data</a:t>
            </a:r>
          </a:p>
        </p:txBody>
      </p:sp>
      <p:sp>
        <p:nvSpPr>
          <p:cNvPr id="23586" name="TextBox 29"/>
          <p:cNvSpPr txBox="1">
            <a:spLocks noChangeArrowheads="1"/>
          </p:cNvSpPr>
          <p:nvPr/>
        </p:nvSpPr>
        <p:spPr bwMode="auto">
          <a:xfrm>
            <a:off x="5164138" y="3016250"/>
            <a:ext cx="2661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400" dirty="0">
                <a:solidFill>
                  <a:schemeClr val="tx1"/>
                </a:solidFill>
              </a:rPr>
              <a:t>Professional data</a:t>
            </a:r>
          </a:p>
        </p:txBody>
      </p:sp>
      <p:sp>
        <p:nvSpPr>
          <p:cNvPr id="23587" name="TextBox 11"/>
          <p:cNvSpPr txBox="1">
            <a:spLocks noChangeArrowheads="1"/>
          </p:cNvSpPr>
          <p:nvPr/>
        </p:nvSpPr>
        <p:spPr bwMode="auto">
          <a:xfrm>
            <a:off x="422275" y="1314450"/>
            <a:ext cx="1337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r>
              <a:rPr kumimoji="0" lang="en-US" altLang="en-US" sz="2400" dirty="0">
                <a:solidFill>
                  <a:schemeClr val="tx1"/>
                </a:solidFill>
              </a:rPr>
              <a:t>Row key</a:t>
            </a:r>
          </a:p>
        </p:txBody>
      </p:sp>
      <p:cxnSp>
        <p:nvCxnSpPr>
          <p:cNvPr id="23588" name="Straight Arrow Connector 13"/>
          <p:cNvCxnSpPr>
            <a:cxnSpLocks noChangeShapeType="1"/>
          </p:cNvCxnSpPr>
          <p:nvPr/>
        </p:nvCxnSpPr>
        <p:spPr bwMode="auto">
          <a:xfrm>
            <a:off x="974725" y="1631950"/>
            <a:ext cx="371475" cy="5699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 Column Store</a:t>
            </a:r>
          </a:p>
        </p:txBody>
      </p:sp>
      <p:sp>
        <p:nvSpPr>
          <p:cNvPr id="3" name="Content Placeholder 2"/>
          <p:cNvSpPr>
            <a:spLocks noGrp="1"/>
          </p:cNvSpPr>
          <p:nvPr>
            <p:ph idx="1"/>
          </p:nvPr>
        </p:nvSpPr>
        <p:spPr/>
        <p:txBody>
          <a:bodyPr>
            <a:normAutofit fontScale="92500" lnSpcReduction="10000"/>
          </a:bodyPr>
          <a:lstStyle/>
          <a:p>
            <a:r>
              <a:rPr lang="en-US" dirty="0" smtClean="0"/>
              <a:t>A sparse storage </a:t>
            </a:r>
            <a:r>
              <a:rPr lang="en-US" dirty="0"/>
              <a:t>scheme makes tables with arbitrarily many columns </a:t>
            </a:r>
            <a:r>
              <a:rPr lang="en-US" dirty="0" smtClean="0"/>
              <a:t>feasible…</a:t>
            </a:r>
          </a:p>
          <a:p>
            <a:r>
              <a:rPr lang="en-US" dirty="0"/>
              <a:t>B</a:t>
            </a:r>
            <a:r>
              <a:rPr lang="en-US" dirty="0" smtClean="0"/>
              <a:t>ecause </a:t>
            </a:r>
            <a:r>
              <a:rPr lang="en-US" dirty="0"/>
              <a:t>there is no column key without a corresponding </a:t>
            </a:r>
            <a:r>
              <a:rPr lang="en-US" dirty="0" smtClean="0"/>
              <a:t>value</a:t>
            </a:r>
          </a:p>
          <a:p>
            <a:r>
              <a:rPr lang="en-US" dirty="0" smtClean="0"/>
              <a:t>Hence</a:t>
            </a:r>
            <a:r>
              <a:rPr lang="en-US" dirty="0"/>
              <a:t>, null values can be stored without any space </a:t>
            </a:r>
            <a:r>
              <a:rPr lang="en-US" dirty="0" smtClean="0"/>
              <a:t>overhead</a:t>
            </a:r>
          </a:p>
          <a:p>
            <a:r>
              <a:rPr lang="en-US" dirty="0" smtClean="0"/>
              <a:t>The </a:t>
            </a:r>
            <a:r>
              <a:rPr lang="en-US" dirty="0"/>
              <a:t>set of all columns </a:t>
            </a:r>
            <a:r>
              <a:rPr lang="en-US" dirty="0" smtClean="0"/>
              <a:t>of a column family is collocated on </a:t>
            </a:r>
            <a:r>
              <a:rPr lang="en-US" dirty="0"/>
              <a:t>disk </a:t>
            </a:r>
            <a:r>
              <a:rPr lang="en-US" dirty="0" smtClean="0"/>
              <a:t>for efficient access together</a:t>
            </a:r>
          </a:p>
          <a:p>
            <a:r>
              <a:rPr lang="en-US" dirty="0" smtClean="0"/>
              <a:t>On </a:t>
            </a:r>
            <a:r>
              <a:rPr lang="en-US" dirty="0"/>
              <a:t>disk, wide-column stores do not </a:t>
            </a:r>
            <a:r>
              <a:rPr lang="en-US" dirty="0" smtClean="0"/>
              <a:t>group all </a:t>
            </a:r>
            <a:r>
              <a:rPr lang="en-US" dirty="0"/>
              <a:t>data from each </a:t>
            </a:r>
            <a:r>
              <a:rPr lang="en-US" dirty="0" smtClean="0"/>
              <a:t>row together…</a:t>
            </a:r>
          </a:p>
          <a:p>
            <a:r>
              <a:rPr lang="en-US" dirty="0"/>
              <a:t>B</a:t>
            </a:r>
            <a:r>
              <a:rPr lang="en-US" dirty="0" smtClean="0"/>
              <a:t>ut </a:t>
            </a:r>
            <a:r>
              <a:rPr lang="en-US" dirty="0"/>
              <a:t>instead </a:t>
            </a:r>
            <a:r>
              <a:rPr lang="en-US" dirty="0" smtClean="0"/>
              <a:t>group values </a:t>
            </a:r>
            <a:r>
              <a:rPr lang="en-US" dirty="0"/>
              <a:t>of the same column family and from the same </a:t>
            </a:r>
            <a:r>
              <a:rPr lang="en-US" dirty="0" smtClean="0"/>
              <a:t>row</a:t>
            </a:r>
          </a:p>
          <a:p>
            <a:r>
              <a:rPr lang="en-US" dirty="0" smtClean="0"/>
              <a:t>So, a row cannot </a:t>
            </a:r>
            <a:r>
              <a:rPr lang="en-US" dirty="0"/>
              <a:t>be retrieved by one single lookup as in a document store, but has to be joined </a:t>
            </a:r>
            <a:r>
              <a:rPr lang="en-US" dirty="0" smtClean="0"/>
              <a:t>together…</a:t>
            </a:r>
          </a:p>
          <a:p>
            <a:r>
              <a:rPr lang="en-US" dirty="0" smtClean="0"/>
              <a:t>Each column facility acts somewhat like a separate table in a relational database</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401472859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Column Store</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53</a:t>
            </a:fld>
            <a:endParaRPr lang="en-US" dirty="0"/>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080"/>
          <a:stretch/>
        </p:blipFill>
        <p:spPr bwMode="auto">
          <a:xfrm>
            <a:off x="598487" y="2327564"/>
            <a:ext cx="7631113" cy="301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85800" y="5638800"/>
            <a:ext cx="7478713" cy="502702"/>
          </a:xfrm>
          <a:prstGeom prst="rect">
            <a:avLst/>
          </a:prstGeom>
        </p:spPr>
        <p:txBody>
          <a:bodyPr wrap="square">
            <a:spAutoFit/>
          </a:bodyPr>
          <a:lstStyle/>
          <a:p>
            <a:pPr marL="175895" marR="0">
              <a:lnSpc>
                <a:spcPts val="3150"/>
              </a:lnSpc>
              <a:spcBef>
                <a:spcPts val="0"/>
              </a:spcBef>
              <a:spcAft>
                <a:spcPts val="0"/>
              </a:spcAft>
              <a:tabLst>
                <a:tab pos="431800" algn="l"/>
              </a:tabLst>
            </a:pPr>
            <a:r>
              <a:rPr lang="en-US" sz="2400" dirty="0">
                <a:solidFill>
                  <a:srgbClr val="000000"/>
                </a:solidFill>
                <a:latin typeface="Calibri Light"/>
                <a:ea typeface="Calibri Light"/>
                <a:cs typeface="Calibri Light"/>
              </a:rPr>
              <a:t>E</a:t>
            </a:r>
            <a:r>
              <a:rPr lang="en-US" sz="2400" spc="-55" dirty="0">
                <a:solidFill>
                  <a:srgbClr val="000000"/>
                </a:solidFill>
                <a:latin typeface="Calibri Light"/>
                <a:ea typeface="Calibri Light"/>
                <a:cs typeface="Calibri Light"/>
              </a:rPr>
              <a:t>x</a:t>
            </a:r>
            <a:r>
              <a:rPr lang="en-US" sz="2400" dirty="0">
                <a:solidFill>
                  <a:srgbClr val="000000"/>
                </a:solidFill>
                <a:latin typeface="Calibri Light"/>
                <a:ea typeface="Calibri Light"/>
                <a:cs typeface="Calibri Light"/>
              </a:rPr>
              <a:t>ampl</a:t>
            </a:r>
            <a:r>
              <a:rPr lang="en-US" sz="2400" spc="-5" dirty="0">
                <a:solidFill>
                  <a:srgbClr val="000000"/>
                </a:solidFill>
                <a:latin typeface="Calibri Light"/>
                <a:ea typeface="Calibri Light"/>
                <a:cs typeface="Calibri Light"/>
              </a:rPr>
              <a:t>e</a:t>
            </a:r>
            <a:r>
              <a:rPr lang="en-US" sz="2400" dirty="0">
                <a:solidFill>
                  <a:srgbClr val="000000"/>
                </a:solidFill>
                <a:latin typeface="Calibri Light"/>
                <a:ea typeface="Calibri Light"/>
                <a:cs typeface="Calibri Light"/>
              </a:rPr>
              <a:t>s:</a:t>
            </a:r>
            <a:r>
              <a:rPr lang="en-US" sz="2400" spc="-10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Cassand</a:t>
            </a:r>
            <a:r>
              <a:rPr lang="en-US" sz="2400" spc="-55" dirty="0">
                <a:solidFill>
                  <a:srgbClr val="000000"/>
                </a:solidFill>
                <a:latin typeface="Calibri Light"/>
                <a:ea typeface="Calibri Light"/>
                <a:cs typeface="Calibri Light"/>
              </a:rPr>
              <a:t>r</a:t>
            </a:r>
            <a:r>
              <a:rPr lang="en-US" sz="2400" dirty="0">
                <a:solidFill>
                  <a:srgbClr val="000000"/>
                </a:solidFill>
                <a:latin typeface="Calibri Light"/>
                <a:ea typeface="Calibri Light"/>
                <a:cs typeface="Calibri Light"/>
              </a:rPr>
              <a:t>a</a:t>
            </a:r>
            <a:r>
              <a:rPr lang="en-US" sz="2400" spc="-115" dirty="0">
                <a:solidFill>
                  <a:srgbClr val="000000"/>
                </a:solidFill>
                <a:latin typeface="Calibri Light"/>
                <a:ea typeface="Calibri Light"/>
                <a:cs typeface="Calibri Light"/>
              </a:rPr>
              <a:t> </a:t>
            </a:r>
            <a:r>
              <a:rPr lang="en-US" sz="2400" spc="10" dirty="0">
                <a:solidFill>
                  <a:srgbClr val="000000"/>
                </a:solidFill>
                <a:latin typeface="Calibri Light"/>
                <a:ea typeface="Calibri Light"/>
                <a:cs typeface="Calibri Light"/>
              </a:rPr>
              <a:t>(</a:t>
            </a:r>
            <a:r>
              <a:rPr lang="en-US" sz="2400" dirty="0">
                <a:solidFill>
                  <a:srgbClr val="000000"/>
                </a:solidFill>
                <a:latin typeface="Calibri Light"/>
                <a:ea typeface="Calibri Light"/>
                <a:cs typeface="Calibri Light"/>
              </a:rPr>
              <a:t>AP),</a:t>
            </a:r>
            <a:r>
              <a:rPr lang="en-US" sz="2400" spc="-4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Go</a:t>
            </a:r>
            <a:r>
              <a:rPr lang="en-US" sz="2400" spc="5" dirty="0">
                <a:solidFill>
                  <a:srgbClr val="000000"/>
                </a:solidFill>
                <a:latin typeface="Calibri Light"/>
                <a:ea typeface="Calibri Light"/>
                <a:cs typeface="Calibri Light"/>
              </a:rPr>
              <a:t>o</a:t>
            </a:r>
            <a:r>
              <a:rPr lang="en-US" sz="2400" dirty="0">
                <a:solidFill>
                  <a:srgbClr val="000000"/>
                </a:solidFill>
                <a:latin typeface="Calibri Light"/>
                <a:ea typeface="Calibri Light"/>
                <a:cs typeface="Calibri Light"/>
              </a:rPr>
              <a:t>g</a:t>
            </a:r>
            <a:r>
              <a:rPr lang="en-US" sz="2400" spc="-5" dirty="0">
                <a:solidFill>
                  <a:srgbClr val="000000"/>
                </a:solidFill>
                <a:latin typeface="Calibri Light"/>
                <a:ea typeface="Calibri Light"/>
                <a:cs typeface="Calibri Light"/>
              </a:rPr>
              <a:t>l</a:t>
            </a:r>
            <a:r>
              <a:rPr lang="en-US" sz="2400" dirty="0">
                <a:solidFill>
                  <a:srgbClr val="000000"/>
                </a:solidFill>
                <a:latin typeface="Calibri Light"/>
                <a:ea typeface="Calibri Light"/>
                <a:cs typeface="Calibri Light"/>
              </a:rPr>
              <a:t>e</a:t>
            </a:r>
            <a:r>
              <a:rPr lang="en-US" sz="2400" spc="-40"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Big</a:t>
            </a:r>
            <a:r>
              <a:rPr lang="en-US" sz="2400" spc="-215" dirty="0">
                <a:solidFill>
                  <a:srgbClr val="000000"/>
                </a:solidFill>
                <a:latin typeface="Calibri Light"/>
                <a:ea typeface="Calibri Light"/>
                <a:cs typeface="Calibri Light"/>
              </a:rPr>
              <a:t>T</a:t>
            </a:r>
            <a:r>
              <a:rPr lang="en-US" sz="2400" dirty="0">
                <a:solidFill>
                  <a:srgbClr val="000000"/>
                </a:solidFill>
                <a:latin typeface="Calibri Light"/>
                <a:ea typeface="Calibri Light"/>
                <a:cs typeface="Calibri Light"/>
              </a:rPr>
              <a:t>able</a:t>
            </a:r>
            <a:r>
              <a:rPr lang="en-US" sz="2400" spc="-9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(CP</a:t>
            </a:r>
            <a:r>
              <a:rPr lang="en-US" sz="2400" dirty="0" smtClean="0">
                <a:solidFill>
                  <a:srgbClr val="000000"/>
                </a:solidFill>
                <a:latin typeface="Calibri Light"/>
                <a:ea typeface="Calibri Light"/>
                <a:cs typeface="Calibri Light"/>
              </a:rPr>
              <a:t>),</a:t>
            </a:r>
            <a:r>
              <a:rPr lang="en-US" sz="1050" dirty="0" smtClean="0">
                <a:latin typeface="Calibri"/>
                <a:ea typeface="Calibri Light"/>
                <a:cs typeface="Times New Roman"/>
              </a:rPr>
              <a:t> </a:t>
            </a:r>
            <a:r>
              <a:rPr lang="en-US" sz="2400" dirty="0" smtClean="0">
                <a:latin typeface="Calibri Light"/>
                <a:ea typeface="Calibri Light"/>
                <a:cs typeface="Calibri Light"/>
              </a:rPr>
              <a:t>HBase</a:t>
            </a:r>
            <a:r>
              <a:rPr lang="en-US" sz="2400" spc="-45" dirty="0" smtClean="0">
                <a:latin typeface="Calibri Light"/>
                <a:ea typeface="Calibri Light"/>
                <a:cs typeface="Calibri Light"/>
              </a:rPr>
              <a:t> </a:t>
            </a:r>
            <a:r>
              <a:rPr lang="en-US" sz="2400" dirty="0">
                <a:latin typeface="Calibri Light"/>
                <a:ea typeface="Calibri Light"/>
                <a:cs typeface="Calibri Light"/>
              </a:rPr>
              <a:t>(CP)</a:t>
            </a:r>
            <a:endParaRPr lang="en-US" sz="1050" dirty="0">
              <a:effectLst/>
              <a:latin typeface="Calibri"/>
              <a:ea typeface="Calibri"/>
              <a:cs typeface="Times New Roman"/>
            </a:endParaRPr>
          </a:p>
        </p:txBody>
      </p:sp>
    </p:spTree>
    <p:extLst>
      <p:ext uri="{BB962C8B-B14F-4D97-AF65-F5344CB8AC3E}">
        <p14:creationId xmlns:p14="http://schemas.microsoft.com/office/powerpoint/2010/main" val="101606275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Stores</a:t>
            </a:r>
            <a:endParaRPr lang="en-US" dirty="0"/>
          </a:p>
        </p:txBody>
      </p:sp>
      <p:sp>
        <p:nvSpPr>
          <p:cNvPr id="5" name="Content Placeholder 4"/>
          <p:cNvSpPr>
            <a:spLocks noGrp="1"/>
          </p:cNvSpPr>
          <p:nvPr>
            <p:ph idx="1"/>
          </p:nvPr>
        </p:nvSpPr>
        <p:spPr>
          <a:xfrm>
            <a:off x="457200" y="1600200"/>
            <a:ext cx="8229600" cy="5029200"/>
          </a:xfrm>
        </p:spPr>
        <p:txBody>
          <a:bodyPr>
            <a:normAutofit lnSpcReduction="10000"/>
          </a:bodyPr>
          <a:lstStyle/>
          <a:p>
            <a:r>
              <a:rPr lang="en-US" dirty="0"/>
              <a:t>A document store is a key-value store that restricts values</a:t>
            </a:r>
          </a:p>
          <a:p>
            <a:r>
              <a:rPr lang="en-US" dirty="0"/>
              <a:t>to semi-structured formats such as </a:t>
            </a:r>
            <a:r>
              <a:rPr lang="en-US" dirty="0" smtClean="0"/>
              <a:t>JSON documents</a:t>
            </a:r>
          </a:p>
          <a:p>
            <a:r>
              <a:rPr lang="en-US" dirty="0" smtClean="0"/>
              <a:t>This</a:t>
            </a:r>
            <a:r>
              <a:rPr lang="en-US" dirty="0"/>
              <a:t> </a:t>
            </a:r>
            <a:r>
              <a:rPr lang="en-US" dirty="0" smtClean="0"/>
              <a:t>restriction, in </a:t>
            </a:r>
            <a:r>
              <a:rPr lang="en-US" dirty="0"/>
              <a:t>comparison to key-value </a:t>
            </a:r>
            <a:r>
              <a:rPr lang="en-US" dirty="0" smtClean="0"/>
              <a:t>stores, </a:t>
            </a:r>
            <a:r>
              <a:rPr lang="en-US" dirty="0"/>
              <a:t>brings </a:t>
            </a:r>
            <a:r>
              <a:rPr lang="en-US" dirty="0" smtClean="0"/>
              <a:t>great flexibility </a:t>
            </a:r>
            <a:r>
              <a:rPr lang="en-US" dirty="0"/>
              <a:t>in accessing the </a:t>
            </a:r>
            <a:r>
              <a:rPr lang="en-US" dirty="0" smtClean="0"/>
              <a:t>data</a:t>
            </a:r>
          </a:p>
          <a:p>
            <a:r>
              <a:rPr lang="en-US" dirty="0" smtClean="0"/>
              <a:t>It </a:t>
            </a:r>
            <a:r>
              <a:rPr lang="en-US" dirty="0"/>
              <a:t>is not only possible </a:t>
            </a:r>
            <a:r>
              <a:rPr lang="en-US" dirty="0" smtClean="0"/>
              <a:t>to fetch </a:t>
            </a:r>
            <a:r>
              <a:rPr lang="en-US" dirty="0"/>
              <a:t>an entire document by </a:t>
            </a:r>
            <a:r>
              <a:rPr lang="en-US" dirty="0" smtClean="0"/>
              <a:t>its key, </a:t>
            </a:r>
            <a:r>
              <a:rPr lang="en-US" dirty="0"/>
              <a:t>but also to retrieve </a:t>
            </a:r>
            <a:r>
              <a:rPr lang="en-US" dirty="0" smtClean="0"/>
              <a:t>only parts </a:t>
            </a:r>
            <a:r>
              <a:rPr lang="en-US" dirty="0"/>
              <a:t>of a </a:t>
            </a:r>
            <a:r>
              <a:rPr lang="en-US" dirty="0" smtClean="0"/>
              <a:t>document…</a:t>
            </a:r>
          </a:p>
          <a:p>
            <a:r>
              <a:rPr lang="en-US" dirty="0" smtClean="0"/>
              <a:t>And to also execute range queries or full-text searches</a:t>
            </a:r>
          </a:p>
          <a:p>
            <a:r>
              <a:rPr lang="en-US" dirty="0"/>
              <a:t>Unlike traditional relational databases, the schema for each </a:t>
            </a:r>
            <a:r>
              <a:rPr lang="en-US" dirty="0" smtClean="0"/>
              <a:t>document, even in the same collection, can vary</a:t>
            </a:r>
          </a:p>
          <a:p>
            <a:r>
              <a:rPr lang="en-US" dirty="0"/>
              <a:t>Documents are grouped into “collections,” which serve a similar purpose to a relational </a:t>
            </a:r>
            <a:r>
              <a:rPr lang="en-US" dirty="0" smtClean="0"/>
              <a:t>table</a:t>
            </a:r>
          </a:p>
          <a:p>
            <a:r>
              <a:rPr lang="en-US" dirty="0" smtClean="0"/>
              <a:t>A </a:t>
            </a:r>
            <a:r>
              <a:rPr lang="en-US" dirty="0"/>
              <a:t>document database provides a query mechanism to search collections for documents with particular </a:t>
            </a:r>
            <a:r>
              <a:rPr lang="en-US" dirty="0" smtClean="0"/>
              <a:t>attributes</a:t>
            </a: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412542238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Stores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2128"/>
          <a:stretch/>
        </p:blipFill>
        <p:spPr bwMode="auto">
          <a:xfrm>
            <a:off x="685800" y="1676400"/>
            <a:ext cx="7658372" cy="4592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18440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Stores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a:t>Graph databases allow you to store entities and relationships between these </a:t>
            </a:r>
            <a:r>
              <a:rPr lang="en-US" dirty="0" smtClean="0"/>
              <a:t>entities</a:t>
            </a:r>
          </a:p>
          <a:p>
            <a:r>
              <a:rPr lang="en-US" dirty="0" smtClean="0"/>
              <a:t>Entities </a:t>
            </a:r>
            <a:r>
              <a:rPr lang="en-US" dirty="0"/>
              <a:t>are also known as </a:t>
            </a:r>
            <a:r>
              <a:rPr lang="en-US" dirty="0" smtClean="0"/>
              <a:t>nodes (vertices), </a:t>
            </a:r>
            <a:r>
              <a:rPr lang="en-US" dirty="0"/>
              <a:t>which have </a:t>
            </a:r>
            <a:r>
              <a:rPr lang="en-US" dirty="0" smtClean="0"/>
              <a:t>properties</a:t>
            </a:r>
          </a:p>
          <a:p>
            <a:r>
              <a:rPr lang="en-US" dirty="0" smtClean="0"/>
              <a:t>Think </a:t>
            </a:r>
            <a:r>
              <a:rPr lang="en-US" dirty="0"/>
              <a:t>of a node as an instance of an object in the </a:t>
            </a:r>
            <a:r>
              <a:rPr lang="en-US" dirty="0" smtClean="0"/>
              <a:t>application</a:t>
            </a:r>
          </a:p>
          <a:p>
            <a:r>
              <a:rPr lang="en-US" dirty="0" smtClean="0"/>
              <a:t>Relations </a:t>
            </a:r>
            <a:r>
              <a:rPr lang="en-US" dirty="0"/>
              <a:t>are known as edges that can have </a:t>
            </a:r>
            <a:r>
              <a:rPr lang="en-US" dirty="0" smtClean="0"/>
              <a:t>properties</a:t>
            </a:r>
          </a:p>
          <a:p>
            <a:r>
              <a:rPr lang="en-US" dirty="0"/>
              <a:t>N</a:t>
            </a:r>
            <a:r>
              <a:rPr lang="en-US" dirty="0" smtClean="0"/>
              <a:t>odes </a:t>
            </a:r>
            <a:r>
              <a:rPr lang="en-US" dirty="0"/>
              <a:t>are organized by relationships which allow you to find interesting patterns between the </a:t>
            </a:r>
            <a:r>
              <a:rPr lang="en-US" dirty="0" smtClean="0"/>
              <a:t>nodes</a:t>
            </a:r>
          </a:p>
          <a:p>
            <a:r>
              <a:rPr lang="en-US" dirty="0" smtClean="0"/>
              <a:t>The </a:t>
            </a:r>
            <a:r>
              <a:rPr lang="en-US" dirty="0"/>
              <a:t>organization of the graph lets the data </a:t>
            </a:r>
            <a:r>
              <a:rPr lang="en-US" dirty="0" smtClean="0"/>
              <a:t>be </a:t>
            </a:r>
            <a:r>
              <a:rPr lang="en-US" dirty="0"/>
              <a:t>stored once and then interpreted in different ways based on relationships</a:t>
            </a:r>
            <a:r>
              <a:rPr lang="en-US" dirty="0" smtClean="0"/>
              <a:t>.</a:t>
            </a:r>
            <a:endParaRPr lang="en-US" dirty="0"/>
          </a:p>
          <a:p>
            <a:r>
              <a:rPr lang="en-US" dirty="0"/>
              <a:t>In graph databases, traversing the joins or relationships is very </a:t>
            </a:r>
            <a:r>
              <a:rPr lang="en-US" dirty="0" smtClean="0"/>
              <a:t>fast</a:t>
            </a:r>
          </a:p>
          <a:p>
            <a:r>
              <a:rPr lang="en-US" dirty="0" smtClean="0"/>
              <a:t>The </a:t>
            </a:r>
            <a:r>
              <a:rPr lang="en-US" dirty="0"/>
              <a:t>relationship between nodes is not calculated at query time but is actually persisted as a </a:t>
            </a:r>
            <a:r>
              <a:rPr lang="en-US" dirty="0" smtClean="0"/>
              <a:t>relationship</a:t>
            </a:r>
          </a:p>
          <a:p>
            <a:r>
              <a:rPr lang="en-US" dirty="0" smtClean="0"/>
              <a:t>Traversing </a:t>
            </a:r>
            <a:r>
              <a:rPr lang="en-US" dirty="0"/>
              <a:t>persisted relationships is faster than calculating them for every query.</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147643377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Stores</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57</a:t>
            </a:fld>
            <a:endParaRPr lang="en-US" dirty="0"/>
          </a:p>
        </p:txBody>
      </p:sp>
      <p:pic>
        <p:nvPicPr>
          <p:cNvPr id="102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416"/>
          <a:stretch/>
        </p:blipFill>
        <p:spPr bwMode="auto">
          <a:xfrm>
            <a:off x="422275" y="2057400"/>
            <a:ext cx="8035925" cy="3209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7680" y="5318390"/>
            <a:ext cx="8001000" cy="481350"/>
          </a:xfrm>
          <a:prstGeom prst="rect">
            <a:avLst/>
          </a:prstGeom>
        </p:spPr>
        <p:txBody>
          <a:bodyPr wrap="square">
            <a:spAutoFit/>
          </a:bodyPr>
          <a:lstStyle/>
          <a:p>
            <a:pPr marL="175895" marR="0">
              <a:lnSpc>
                <a:spcPts val="3150"/>
              </a:lnSpc>
              <a:spcBef>
                <a:spcPts val="0"/>
              </a:spcBef>
              <a:spcAft>
                <a:spcPts val="0"/>
              </a:spcAft>
              <a:tabLst>
                <a:tab pos="431800" algn="l"/>
              </a:tabLst>
            </a:pPr>
            <a:r>
              <a:rPr lang="en-US" sz="2400" dirty="0">
                <a:solidFill>
                  <a:srgbClr val="000000"/>
                </a:solidFill>
                <a:latin typeface="Calibri Light"/>
                <a:ea typeface="Calibri Light"/>
                <a:cs typeface="Calibri Light"/>
              </a:rPr>
              <a:t>E</a:t>
            </a:r>
            <a:r>
              <a:rPr lang="en-US" sz="2400" spc="-55" dirty="0">
                <a:solidFill>
                  <a:srgbClr val="000000"/>
                </a:solidFill>
                <a:latin typeface="Calibri Light"/>
                <a:ea typeface="Calibri Light"/>
                <a:cs typeface="Calibri Light"/>
              </a:rPr>
              <a:t>x</a:t>
            </a:r>
            <a:r>
              <a:rPr lang="en-US" sz="2400" dirty="0">
                <a:solidFill>
                  <a:srgbClr val="000000"/>
                </a:solidFill>
                <a:latin typeface="Calibri Light"/>
                <a:ea typeface="Calibri Light"/>
                <a:cs typeface="Calibri Light"/>
              </a:rPr>
              <a:t>ampl</a:t>
            </a:r>
            <a:r>
              <a:rPr lang="en-US" sz="2400" spc="-5" dirty="0">
                <a:solidFill>
                  <a:srgbClr val="000000"/>
                </a:solidFill>
                <a:latin typeface="Calibri Light"/>
                <a:ea typeface="Calibri Light"/>
                <a:cs typeface="Calibri Light"/>
              </a:rPr>
              <a:t>e</a:t>
            </a:r>
            <a:r>
              <a:rPr lang="en-US" sz="2400" dirty="0">
                <a:solidFill>
                  <a:srgbClr val="000000"/>
                </a:solidFill>
                <a:latin typeface="Calibri Light"/>
                <a:ea typeface="Calibri Light"/>
                <a:cs typeface="Calibri Light"/>
              </a:rPr>
              <a:t>s:</a:t>
            </a:r>
            <a:r>
              <a:rPr lang="en-US" sz="2400" spc="-10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Ne</a:t>
            </a:r>
            <a:r>
              <a:rPr lang="en-US" sz="2400" spc="5" dirty="0">
                <a:solidFill>
                  <a:srgbClr val="000000"/>
                </a:solidFill>
                <a:latin typeface="Calibri Light"/>
                <a:ea typeface="Calibri Light"/>
                <a:cs typeface="Calibri Light"/>
              </a:rPr>
              <a:t>o</a:t>
            </a:r>
            <a:r>
              <a:rPr lang="en-US" sz="2400" dirty="0">
                <a:solidFill>
                  <a:srgbClr val="000000"/>
                </a:solidFill>
                <a:latin typeface="Calibri Light"/>
                <a:ea typeface="Calibri Light"/>
                <a:cs typeface="Calibri Light"/>
              </a:rPr>
              <a:t>4j</a:t>
            </a:r>
            <a:r>
              <a:rPr lang="en-US" sz="2400" spc="-3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(CA</a:t>
            </a:r>
            <a:r>
              <a:rPr lang="en-US" sz="2400" spc="10" dirty="0">
                <a:solidFill>
                  <a:srgbClr val="000000"/>
                </a:solidFill>
                <a:latin typeface="Calibri Light"/>
                <a:ea typeface="Calibri Light"/>
                <a:cs typeface="Calibri Light"/>
              </a:rPr>
              <a:t>)</a:t>
            </a:r>
            <a:r>
              <a:rPr lang="en-US" sz="2400" dirty="0">
                <a:solidFill>
                  <a:srgbClr val="000000"/>
                </a:solidFill>
                <a:latin typeface="Calibri Light"/>
                <a:ea typeface="Calibri Light"/>
                <a:cs typeface="Calibri Light"/>
              </a:rPr>
              <a:t>,</a:t>
            </a:r>
            <a:r>
              <a:rPr lang="en-US" sz="2400" spc="-40"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I</a:t>
            </a:r>
            <a:r>
              <a:rPr lang="en-US" sz="2400" spc="-10" dirty="0">
                <a:solidFill>
                  <a:srgbClr val="000000"/>
                </a:solidFill>
                <a:latin typeface="Calibri Light"/>
                <a:ea typeface="Calibri Light"/>
                <a:cs typeface="Calibri Light"/>
              </a:rPr>
              <a:t>n</a:t>
            </a:r>
            <a:r>
              <a:rPr lang="en-US" sz="2400" dirty="0">
                <a:solidFill>
                  <a:srgbClr val="000000"/>
                </a:solidFill>
                <a:latin typeface="Calibri Light"/>
                <a:ea typeface="Calibri Light"/>
                <a:cs typeface="Calibri Light"/>
              </a:rPr>
              <a:t>fin</a:t>
            </a:r>
            <a:r>
              <a:rPr lang="en-US" sz="2400" spc="-5" dirty="0">
                <a:solidFill>
                  <a:srgbClr val="000000"/>
                </a:solidFill>
                <a:latin typeface="Calibri Light"/>
                <a:ea typeface="Calibri Light"/>
                <a:cs typeface="Calibri Light"/>
              </a:rPr>
              <a:t>i</a:t>
            </a:r>
            <a:r>
              <a:rPr lang="en-US" sz="2400" spc="-20" dirty="0">
                <a:solidFill>
                  <a:srgbClr val="000000"/>
                </a:solidFill>
                <a:latin typeface="Calibri Light"/>
                <a:ea typeface="Calibri Light"/>
                <a:cs typeface="Calibri Light"/>
              </a:rPr>
              <a:t>t</a:t>
            </a:r>
            <a:r>
              <a:rPr lang="en-US" sz="2400" dirty="0">
                <a:solidFill>
                  <a:srgbClr val="000000"/>
                </a:solidFill>
                <a:latin typeface="Calibri Light"/>
                <a:ea typeface="Calibri Light"/>
                <a:cs typeface="Calibri Light"/>
              </a:rPr>
              <a:t>eG</a:t>
            </a:r>
            <a:r>
              <a:rPr lang="en-US" sz="2400" spc="-70" dirty="0">
                <a:solidFill>
                  <a:srgbClr val="000000"/>
                </a:solidFill>
                <a:latin typeface="Calibri Light"/>
                <a:ea typeface="Calibri Light"/>
                <a:cs typeface="Calibri Light"/>
              </a:rPr>
              <a:t>r</a:t>
            </a:r>
            <a:r>
              <a:rPr lang="en-US" sz="2400" dirty="0">
                <a:solidFill>
                  <a:srgbClr val="000000"/>
                </a:solidFill>
                <a:latin typeface="Calibri Light"/>
                <a:ea typeface="Calibri Light"/>
                <a:cs typeface="Calibri Light"/>
              </a:rPr>
              <a:t>aph</a:t>
            </a:r>
            <a:r>
              <a:rPr lang="en-US" sz="2400" spc="-135" dirty="0">
                <a:solidFill>
                  <a:srgbClr val="000000"/>
                </a:solidFill>
                <a:latin typeface="Calibri Light"/>
                <a:ea typeface="Calibri Light"/>
                <a:cs typeface="Calibri Light"/>
              </a:rPr>
              <a:t> </a:t>
            </a:r>
            <a:r>
              <a:rPr lang="en-US" sz="2400" dirty="0">
                <a:solidFill>
                  <a:srgbClr val="000000"/>
                </a:solidFill>
                <a:latin typeface="Calibri Light"/>
                <a:ea typeface="Calibri Light"/>
                <a:cs typeface="Calibri Light"/>
              </a:rPr>
              <a:t>(CA</a:t>
            </a:r>
            <a:r>
              <a:rPr lang="en-US" sz="2400" spc="10" dirty="0">
                <a:solidFill>
                  <a:srgbClr val="000000"/>
                </a:solidFill>
                <a:latin typeface="Calibri Light"/>
                <a:ea typeface="Calibri Light"/>
                <a:cs typeface="Calibri Light"/>
              </a:rPr>
              <a:t>)</a:t>
            </a:r>
            <a:r>
              <a:rPr lang="en-US" sz="2400" dirty="0">
                <a:solidFill>
                  <a:srgbClr val="000000"/>
                </a:solidFill>
                <a:latin typeface="Calibri Light"/>
                <a:ea typeface="Calibri Light"/>
                <a:cs typeface="Calibri Light"/>
              </a:rPr>
              <a:t>,</a:t>
            </a:r>
            <a:r>
              <a:rPr lang="en-US" sz="2400" spc="-45" dirty="0">
                <a:solidFill>
                  <a:srgbClr val="000000"/>
                </a:solidFill>
                <a:latin typeface="Calibri Light"/>
                <a:ea typeface="Calibri Light"/>
                <a:cs typeface="Calibri Light"/>
              </a:rPr>
              <a:t> </a:t>
            </a:r>
            <a:r>
              <a:rPr lang="en-US" sz="2400" dirty="0" smtClean="0">
                <a:solidFill>
                  <a:srgbClr val="000000"/>
                </a:solidFill>
                <a:latin typeface="Calibri Light"/>
                <a:ea typeface="Calibri Light"/>
                <a:cs typeface="Calibri Light"/>
              </a:rPr>
              <a:t>O</a:t>
            </a:r>
            <a:r>
              <a:rPr lang="en-US" sz="2400" spc="-10" dirty="0" smtClean="0">
                <a:solidFill>
                  <a:srgbClr val="000000"/>
                </a:solidFill>
                <a:latin typeface="Calibri Light"/>
                <a:ea typeface="Calibri Light"/>
                <a:cs typeface="Calibri Light"/>
              </a:rPr>
              <a:t>r</a:t>
            </a:r>
            <a:r>
              <a:rPr lang="en-US" sz="2400" dirty="0" smtClean="0">
                <a:solidFill>
                  <a:srgbClr val="000000"/>
                </a:solidFill>
                <a:latin typeface="Calibri Light"/>
                <a:ea typeface="Calibri Light"/>
                <a:cs typeface="Calibri Light"/>
              </a:rPr>
              <a:t>ie</a:t>
            </a:r>
            <a:r>
              <a:rPr lang="en-US" sz="2400" spc="-30" dirty="0" smtClean="0">
                <a:solidFill>
                  <a:srgbClr val="000000"/>
                </a:solidFill>
                <a:latin typeface="Calibri Light"/>
                <a:ea typeface="Calibri Light"/>
                <a:cs typeface="Calibri Light"/>
              </a:rPr>
              <a:t>n</a:t>
            </a:r>
            <a:r>
              <a:rPr lang="en-US" sz="2400" dirty="0" smtClean="0">
                <a:solidFill>
                  <a:srgbClr val="000000"/>
                </a:solidFill>
                <a:latin typeface="Calibri Light"/>
                <a:ea typeface="Calibri Light"/>
                <a:cs typeface="Calibri Light"/>
              </a:rPr>
              <a:t>tDB</a:t>
            </a:r>
            <a:r>
              <a:rPr lang="en-US" sz="1050" dirty="0" smtClean="0">
                <a:latin typeface="Calibri"/>
                <a:ea typeface="Calibri Light"/>
                <a:cs typeface="Times New Roman"/>
              </a:rPr>
              <a:t> </a:t>
            </a:r>
            <a:r>
              <a:rPr lang="en-US" sz="2400" dirty="0" smtClean="0">
                <a:latin typeface="Calibri Light"/>
                <a:ea typeface="Calibri Light"/>
                <a:cs typeface="Calibri Light"/>
              </a:rPr>
              <a:t>(CA</a:t>
            </a:r>
            <a:r>
              <a:rPr lang="en-US" sz="2400" dirty="0">
                <a:latin typeface="Calibri Light"/>
                <a:ea typeface="Calibri Light"/>
                <a:cs typeface="Calibri Light"/>
              </a:rPr>
              <a:t>)</a:t>
            </a:r>
            <a:endParaRPr lang="en-US" sz="1050" dirty="0">
              <a:effectLst/>
              <a:latin typeface="Calibri"/>
              <a:ea typeface="Calibri"/>
              <a:cs typeface="Times New Roman"/>
            </a:endParaRPr>
          </a:p>
        </p:txBody>
      </p:sp>
    </p:spTree>
    <p:extLst>
      <p:ext uri="{BB962C8B-B14F-4D97-AF65-F5344CB8AC3E}">
        <p14:creationId xmlns:p14="http://schemas.microsoft.com/office/powerpoint/2010/main" val="201430154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Consistency Versus Availability</a:t>
            </a:r>
            <a:endParaRPr lang="en-US" dirty="0"/>
          </a:p>
        </p:txBody>
      </p:sp>
      <p:sp>
        <p:nvSpPr>
          <p:cNvPr id="3" name="Content Placeholder 2"/>
          <p:cNvSpPr>
            <a:spLocks noGrp="1"/>
          </p:cNvSpPr>
          <p:nvPr>
            <p:ph idx="1"/>
          </p:nvPr>
        </p:nvSpPr>
        <p:spPr/>
        <p:txBody>
          <a:bodyPr>
            <a:normAutofit/>
          </a:bodyPr>
          <a:lstStyle/>
          <a:p>
            <a:r>
              <a:rPr lang="en-US" dirty="0"/>
              <a:t>Another defining property of a </a:t>
            </a:r>
            <a:r>
              <a:rPr lang="en-US" dirty="0" smtClean="0"/>
              <a:t>NoSQL (distributed) database, is </a:t>
            </a:r>
            <a:r>
              <a:rPr lang="en-US" dirty="0"/>
              <a:t>the level </a:t>
            </a:r>
            <a:r>
              <a:rPr lang="en-US" dirty="0" smtClean="0"/>
              <a:t>of functionality that it provided during a network partition</a:t>
            </a:r>
          </a:p>
          <a:p>
            <a:r>
              <a:rPr lang="en-US" dirty="0" smtClean="0"/>
              <a:t>Network Partition</a:t>
            </a:r>
          </a:p>
          <a:p>
            <a:pPr lvl="1"/>
            <a:r>
              <a:rPr lang="en-US" dirty="0"/>
              <a:t>T</a:t>
            </a:r>
            <a:r>
              <a:rPr lang="en-US" dirty="0" smtClean="0"/>
              <a:t>he </a:t>
            </a:r>
            <a:r>
              <a:rPr lang="en-US" dirty="0"/>
              <a:t>network stops delivering messages between </a:t>
            </a:r>
            <a:r>
              <a:rPr lang="en-US" dirty="0" smtClean="0"/>
              <a:t>subsets </a:t>
            </a:r>
            <a:r>
              <a:rPr lang="en-US" dirty="0"/>
              <a:t>of </a:t>
            </a:r>
            <a:r>
              <a:rPr lang="en-US" dirty="0" smtClean="0"/>
              <a:t>servers</a:t>
            </a:r>
          </a:p>
          <a:p>
            <a:pPr lvl="1"/>
            <a:r>
              <a:rPr lang="en-US" dirty="0" smtClean="0"/>
              <a:t>Clients may access servers in each partition but these servers cannot communicate with one another</a:t>
            </a:r>
          </a:p>
          <a:p>
            <a:pPr lvl="1"/>
            <a:r>
              <a:rPr lang="en-US" dirty="0" smtClean="0"/>
              <a:t>So a write to servers in one partition cannot be shared with servers in other partitions</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155138409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Consistency Versus Availability</a:t>
            </a:r>
            <a:endParaRPr lang="en-US" dirty="0"/>
          </a:p>
        </p:txBody>
      </p:sp>
      <p:sp>
        <p:nvSpPr>
          <p:cNvPr id="3" name="Content Placeholder 2"/>
          <p:cNvSpPr>
            <a:spLocks noGrp="1"/>
          </p:cNvSpPr>
          <p:nvPr>
            <p:ph idx="1"/>
          </p:nvPr>
        </p:nvSpPr>
        <p:spPr/>
        <p:txBody>
          <a:bodyPr>
            <a:normAutofit/>
          </a:bodyPr>
          <a:lstStyle/>
          <a:p>
            <a:r>
              <a:rPr lang="en-US" dirty="0" smtClean="0"/>
              <a:t>Some </a:t>
            </a:r>
            <a:r>
              <a:rPr lang="en-US" dirty="0"/>
              <a:t>databases are built to </a:t>
            </a:r>
            <a:r>
              <a:rPr lang="en-US" dirty="0" smtClean="0"/>
              <a:t>favor consistency under a network partition while others favor availability</a:t>
            </a:r>
          </a:p>
          <a:p>
            <a:r>
              <a:rPr lang="en-US" dirty="0" smtClean="0"/>
              <a:t>This </a:t>
            </a:r>
            <a:r>
              <a:rPr lang="en-US" dirty="0"/>
              <a:t>trade-off is </a:t>
            </a:r>
            <a:r>
              <a:rPr lang="en-US" dirty="0" smtClean="0"/>
              <a:t>inherent to </a:t>
            </a:r>
            <a:r>
              <a:rPr lang="en-US" dirty="0"/>
              <a:t>every distributed database </a:t>
            </a:r>
            <a:r>
              <a:rPr lang="en-US" dirty="0" smtClean="0"/>
              <a:t>system</a:t>
            </a:r>
          </a:p>
          <a:p>
            <a:r>
              <a:rPr lang="en-US" dirty="0"/>
              <a:t>The huge number of different NoSQL systems shows that there is a wide spectrum between the two paradigms</a:t>
            </a:r>
          </a:p>
          <a:p>
            <a:r>
              <a:rPr lang="en-US" dirty="0"/>
              <a:t>In the following, we explain two theorems, CAP and PACELC…</a:t>
            </a:r>
          </a:p>
          <a:p>
            <a:r>
              <a:rPr lang="en-US" dirty="0"/>
              <a:t>According to which database systems can be categorized by their respective positions in this spectrum</a:t>
            </a:r>
          </a:p>
          <a:p>
            <a:endParaRPr lang="en-US" dirty="0" smtClean="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40950558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A58FC13F-E461-423E-8984-2020FC41A84E}" type="slidenum">
              <a:rPr lang="en-US" altLang="en-US" smtClean="0">
                <a:solidFill>
                  <a:schemeClr val="tx1"/>
                </a:solidFill>
                <a:ea typeface="MS PGothic" pitchFamily="34" charset="-128"/>
              </a:rPr>
              <a:pPr>
                <a:lnSpc>
                  <a:spcPct val="100000"/>
                </a:lnSpc>
                <a:buClrTx/>
                <a:buSzTx/>
                <a:buFontTx/>
                <a:buNone/>
              </a:pPr>
              <a:t>6</a:t>
            </a:fld>
            <a:endParaRPr lang="en-US" altLang="en-US" sz="1400" dirty="0" smtClean="0">
              <a:solidFill>
                <a:schemeClr val="tx1"/>
              </a:solidFill>
              <a:ea typeface="MS PGothic" pitchFamily="34" charset="-128"/>
            </a:endParaRPr>
          </a:p>
        </p:txBody>
      </p:sp>
      <p:sp>
        <p:nvSpPr>
          <p:cNvPr id="6147" name="Rectangle 2"/>
          <p:cNvSpPr>
            <a:spLocks noGrp="1" noChangeArrowheads="1"/>
          </p:cNvSpPr>
          <p:nvPr>
            <p:ph type="title"/>
          </p:nvPr>
        </p:nvSpPr>
        <p:spPr/>
        <p:txBody>
          <a:bodyPr/>
          <a:lstStyle/>
          <a:p>
            <a:r>
              <a:rPr kumimoji="0" lang="en-US" altLang="en-US" dirty="0" smtClean="0"/>
              <a:t>The Relational Model</a:t>
            </a:r>
          </a:p>
        </p:txBody>
      </p:sp>
      <p:sp>
        <p:nvSpPr>
          <p:cNvPr id="5124" name="Rectangle 3"/>
          <p:cNvSpPr>
            <a:spLocks noGrp="1" noChangeArrowheads="1"/>
          </p:cNvSpPr>
          <p:nvPr>
            <p:ph type="body" idx="1"/>
          </p:nvPr>
        </p:nvSpPr>
        <p:spPr>
          <a:xfrm>
            <a:off x="457200" y="1447800"/>
            <a:ext cx="4953000" cy="5181600"/>
          </a:xfrm>
        </p:spPr>
        <p:txBody>
          <a:bodyPr>
            <a:normAutofit lnSpcReduction="10000"/>
          </a:bodyPr>
          <a:lstStyle/>
          <a:p>
            <a:r>
              <a:rPr kumimoji="0" lang="en-US" altLang="en-US" sz="2200" dirty="0" smtClean="0"/>
              <a:t>The basic data model:</a:t>
            </a:r>
          </a:p>
          <a:p>
            <a:pPr lvl="1"/>
            <a:r>
              <a:rPr kumimoji="0" lang="en-US" altLang="en-US" sz="2200" dirty="0" smtClean="0"/>
              <a:t>Relations, tuples, attributes, domains</a:t>
            </a:r>
          </a:p>
          <a:p>
            <a:pPr lvl="1"/>
            <a:r>
              <a:rPr kumimoji="0" lang="en-US" altLang="en-US" sz="2200" dirty="0" smtClean="0"/>
              <a:t>Primary &amp; foreign keys		</a:t>
            </a:r>
          </a:p>
          <a:p>
            <a:pPr lvl="1"/>
            <a:r>
              <a:rPr kumimoji="0" lang="en-US" altLang="en-US" sz="2200" dirty="0" smtClean="0"/>
              <a:t>Normal forms</a:t>
            </a:r>
          </a:p>
          <a:p>
            <a:endParaRPr kumimoji="0" lang="en-US" altLang="en-US" sz="2200" dirty="0" smtClean="0"/>
          </a:p>
          <a:p>
            <a:r>
              <a:rPr kumimoji="0" lang="en-US" altLang="en-US" sz="2200" dirty="0" smtClean="0"/>
              <a:t>Query model:</a:t>
            </a:r>
          </a:p>
          <a:p>
            <a:pPr lvl="1"/>
            <a:r>
              <a:rPr kumimoji="0" lang="en-US" altLang="en-US" sz="2200" dirty="0" smtClean="0"/>
              <a:t>Relational algebra – Cartesian product, selection, projection, union, set-difference</a:t>
            </a:r>
          </a:p>
          <a:p>
            <a:pPr lvl="1"/>
            <a:r>
              <a:rPr kumimoji="0" lang="en-US" altLang="en-US" sz="2200" dirty="0" smtClean="0"/>
              <a:t>Relational calculus</a:t>
            </a:r>
          </a:p>
          <a:p>
            <a:endParaRPr kumimoji="0" lang="en-US" altLang="en-US" sz="2200" dirty="0" smtClean="0"/>
          </a:p>
          <a:p>
            <a:r>
              <a:rPr kumimoji="0" lang="en-US" altLang="en-US" sz="2200" dirty="0" smtClean="0"/>
              <a:t>A primary theme:</a:t>
            </a:r>
          </a:p>
          <a:p>
            <a:pPr lvl="1"/>
            <a:r>
              <a:rPr kumimoji="0" lang="en-US" altLang="en-US" sz="2200" dirty="0" smtClean="0"/>
              <a:t>Physical data independence</a:t>
            </a:r>
            <a:r>
              <a:rPr kumimoji="0" lang="en-US" altLang="en-US" dirty="0" smtClean="0"/>
              <a:t> </a:t>
            </a:r>
          </a:p>
          <a:p>
            <a:pPr lvl="1"/>
            <a:endParaRPr kumimoji="0" lang="en-US" altLang="en-US" dirty="0" smtClean="0"/>
          </a:p>
        </p:txBody>
      </p:sp>
      <p:sp>
        <p:nvSpPr>
          <p:cNvPr id="6149" name="TextBox 1"/>
          <p:cNvSpPr txBox="1">
            <a:spLocks noChangeArrowheads="1"/>
          </p:cNvSpPr>
          <p:nvPr/>
        </p:nvSpPr>
        <p:spPr bwMode="auto">
          <a:xfrm>
            <a:off x="4114800" y="1981200"/>
            <a:ext cx="4953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2600"/>
              </a:lnSpc>
              <a:buClr>
                <a:srgbClr val="003399"/>
              </a:buClr>
              <a:buSzPct val="50000"/>
              <a:buFont typeface="Monotype Sorts" pitchFamily="96" charset="2"/>
              <a:tabLst>
                <a:tab pos="457200" algn="l"/>
                <a:tab pos="1147763" algn="l"/>
                <a:tab pos="1371600" algn="l"/>
                <a:tab pos="2286000" algn="l"/>
              </a:tabLst>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tabLst>
                <a:tab pos="457200" algn="l"/>
                <a:tab pos="1147763" algn="l"/>
                <a:tab pos="1371600" algn="l"/>
                <a:tab pos="2286000" algn="l"/>
              </a:tabLst>
              <a:defRPr kumimoji="1">
                <a:solidFill>
                  <a:schemeClr val="tx1"/>
                </a:solidFill>
                <a:latin typeface="Comic Sans MS" pitchFamily="66" charset="0"/>
              </a:defRPr>
            </a:lvl2pPr>
            <a:lvl3pPr eaLnBrk="0" hangingPunct="0">
              <a:lnSpc>
                <a:spcPts val="2600"/>
              </a:lnSpc>
              <a:buClr>
                <a:schemeClr val="tx1"/>
              </a:buClr>
              <a:buSzPct val="80000"/>
              <a:buChar char="–"/>
              <a:tabLst>
                <a:tab pos="457200" algn="l"/>
                <a:tab pos="1147763" algn="l"/>
                <a:tab pos="1371600" algn="l"/>
                <a:tab pos="2286000" algn="l"/>
              </a:tabLst>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tabLst>
                <a:tab pos="457200" algn="l"/>
                <a:tab pos="1147763" algn="l"/>
                <a:tab pos="1371600" algn="l"/>
                <a:tab pos="2286000" algn="l"/>
              </a:tabLst>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tabLst>
                <a:tab pos="457200" algn="l"/>
                <a:tab pos="1147763" algn="l"/>
                <a:tab pos="1371600" algn="l"/>
                <a:tab pos="2286000" algn="l"/>
              </a:tabLst>
              <a:defRPr kumimoji="1">
                <a:solidFill>
                  <a:schemeClr val="tx1"/>
                </a:solidFill>
                <a:latin typeface="Comic Sans MS" pitchFamily="66" charset="0"/>
              </a:defRPr>
            </a:lvl9pPr>
          </a:lstStyle>
          <a:p>
            <a:pPr eaLnBrk="1" hangingPunct="1">
              <a:lnSpc>
                <a:spcPct val="100000"/>
              </a:lnSpc>
              <a:buClrTx/>
              <a:buSzTx/>
              <a:buFontTx/>
              <a:buNone/>
            </a:pPr>
            <a:r>
              <a:rPr kumimoji="0" lang="en-US" altLang="en-US" sz="1400" b="1" dirty="0">
                <a:solidFill>
                  <a:schemeClr val="tx1"/>
                </a:solidFill>
              </a:rPr>
              <a:t>		</a:t>
            </a:r>
            <a:r>
              <a:rPr kumimoji="0" lang="en-US" altLang="en-US" sz="1400" b="1" dirty="0">
                <a:solidFill>
                  <a:srgbClr val="0070C0"/>
                </a:solidFill>
              </a:rPr>
              <a:t>“Employee”</a:t>
            </a:r>
          </a:p>
          <a:p>
            <a:pPr eaLnBrk="1" hangingPunct="1">
              <a:lnSpc>
                <a:spcPct val="100000"/>
              </a:lnSpc>
              <a:buClrTx/>
              <a:buSzTx/>
              <a:buFontTx/>
              <a:buNone/>
            </a:pPr>
            <a:endParaRPr kumimoji="0" lang="en-US" altLang="en-US" sz="1400" b="1" dirty="0">
              <a:solidFill>
                <a:srgbClr val="0070C0"/>
              </a:solidFill>
            </a:endParaRPr>
          </a:p>
          <a:p>
            <a:pPr eaLnBrk="1" hangingPunct="1">
              <a:lnSpc>
                <a:spcPct val="100000"/>
              </a:lnSpc>
              <a:buClrTx/>
              <a:buSzTx/>
              <a:buFontTx/>
              <a:buNone/>
            </a:pPr>
            <a:r>
              <a:rPr kumimoji="0" lang="en-US" altLang="en-US" sz="1400" b="1" u="sng" dirty="0">
                <a:solidFill>
                  <a:srgbClr val="0070C0"/>
                </a:solidFill>
              </a:rPr>
              <a:t>ID</a:t>
            </a:r>
            <a:r>
              <a:rPr kumimoji="0" lang="en-US" altLang="en-US" sz="1400" b="1" dirty="0">
                <a:solidFill>
                  <a:srgbClr val="0070C0"/>
                </a:solidFill>
              </a:rPr>
              <a:t>	</a:t>
            </a:r>
            <a:r>
              <a:rPr kumimoji="0" lang="en-US" altLang="en-US" sz="1400" b="1" u="sng" dirty="0">
                <a:solidFill>
                  <a:srgbClr val="0070C0"/>
                </a:solidFill>
              </a:rPr>
              <a:t>Last-Name</a:t>
            </a:r>
            <a:r>
              <a:rPr kumimoji="0" lang="en-US" altLang="en-US" sz="1400" b="1" dirty="0">
                <a:solidFill>
                  <a:srgbClr val="0070C0"/>
                </a:solidFill>
              </a:rPr>
              <a:t>	</a:t>
            </a:r>
            <a:r>
              <a:rPr kumimoji="0" lang="en-US" altLang="en-US" sz="1400" b="1" u="sng" dirty="0">
                <a:solidFill>
                  <a:srgbClr val="0070C0"/>
                </a:solidFill>
              </a:rPr>
              <a:t>Date-of-Birth</a:t>
            </a:r>
            <a:r>
              <a:rPr kumimoji="0" lang="en-US" altLang="en-US" sz="1400" b="1" dirty="0">
                <a:solidFill>
                  <a:srgbClr val="0070C0"/>
                </a:solidFill>
              </a:rPr>
              <a:t>	</a:t>
            </a:r>
            <a:r>
              <a:rPr kumimoji="0" lang="en-US" altLang="en-US" sz="1400" b="1" u="sng" dirty="0" smtClean="0">
                <a:solidFill>
                  <a:srgbClr val="0070C0"/>
                </a:solidFill>
              </a:rPr>
              <a:t>Job-Type</a:t>
            </a:r>
            <a:endParaRPr kumimoji="0" lang="en-US" altLang="en-US" sz="1400" b="1" u="sng" dirty="0">
              <a:solidFill>
                <a:srgbClr val="0070C0"/>
              </a:solidFill>
            </a:endParaRPr>
          </a:p>
          <a:p>
            <a:pPr marL="0" lvl="2" eaLnBrk="1" hangingPunct="1">
              <a:lnSpc>
                <a:spcPct val="100000"/>
              </a:lnSpc>
              <a:buClrTx/>
              <a:buSzTx/>
              <a:buFontTx/>
              <a:buNone/>
            </a:pPr>
            <a:r>
              <a:rPr kumimoji="0" lang="en-US" altLang="en-US" sz="1400" dirty="0">
                <a:solidFill>
                  <a:srgbClr val="0070C0"/>
                </a:solidFill>
              </a:rPr>
              <a:t>15394  	Jones	11/3/75	Software</a:t>
            </a:r>
          </a:p>
          <a:p>
            <a:pPr eaLnBrk="1" hangingPunct="1">
              <a:lnSpc>
                <a:spcPct val="100000"/>
              </a:lnSpc>
              <a:buClrTx/>
              <a:buSzTx/>
              <a:buFontTx/>
              <a:buNone/>
            </a:pPr>
            <a:r>
              <a:rPr kumimoji="0" lang="en-US" altLang="en-US" sz="1400" dirty="0">
                <a:solidFill>
                  <a:srgbClr val="0070C0"/>
                </a:solidFill>
              </a:rPr>
              <a:t>21621	Smith	6/24/69	Management</a:t>
            </a:r>
          </a:p>
          <a:p>
            <a:pPr eaLnBrk="1" hangingPunct="1">
              <a:lnSpc>
                <a:spcPct val="100000"/>
              </a:lnSpc>
              <a:buClrTx/>
              <a:buSzTx/>
              <a:buFontTx/>
              <a:buNone/>
            </a:pPr>
            <a:r>
              <a:rPr kumimoji="0" lang="en-US" altLang="en-US" sz="1400" dirty="0">
                <a:solidFill>
                  <a:srgbClr val="0070C0"/>
                </a:solidFill>
              </a:rPr>
              <a:t>17852	Brown	8/14/72	Hardware</a:t>
            </a:r>
          </a:p>
          <a:p>
            <a:pPr eaLnBrk="1" hangingPunct="1">
              <a:lnSpc>
                <a:spcPct val="100000"/>
              </a:lnSpc>
              <a:buClrTx/>
              <a:buSzTx/>
              <a:buFontTx/>
              <a:buNone/>
            </a:pPr>
            <a:r>
              <a:rPr kumimoji="0" lang="en-US" altLang="en-US" sz="1400" dirty="0">
                <a:solidFill>
                  <a:srgbClr val="0070C0"/>
                </a:solidFill>
              </a:rPr>
              <a:t>32904	Carson	10/29/64	Software</a:t>
            </a:r>
          </a:p>
          <a:p>
            <a:pPr eaLnBrk="1" hangingPunct="1">
              <a:lnSpc>
                <a:spcPct val="100000"/>
              </a:lnSpc>
              <a:buClrTx/>
              <a:buSzTx/>
              <a:buFontTx/>
              <a:buNone/>
            </a:pPr>
            <a:r>
              <a:rPr kumimoji="0" lang="en-US" altLang="en-US" sz="1400" dirty="0">
                <a:solidFill>
                  <a:schemeClr val="tx1"/>
                </a:solidFill>
              </a:rPr>
              <a:t>		     :</a:t>
            </a:r>
          </a:p>
          <a:p>
            <a:pPr eaLnBrk="1" hangingPunct="1">
              <a:lnSpc>
                <a:spcPct val="100000"/>
              </a:lnSpc>
              <a:buClrTx/>
              <a:buSzTx/>
              <a:buFontTx/>
              <a:buNone/>
            </a:pPr>
            <a:r>
              <a:rPr kumimoji="0" lang="en-US" altLang="en-US" sz="1400" dirty="0">
                <a:solidFill>
                  <a:schemeClr val="tx1"/>
                </a:solidFill>
              </a:rPr>
              <a:t>		     :</a:t>
            </a: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7" name="Content Placeholder 6"/>
          <p:cNvSpPr>
            <a:spLocks noGrp="1"/>
          </p:cNvSpPr>
          <p:nvPr>
            <p:ph idx="1"/>
          </p:nvPr>
        </p:nvSpPr>
        <p:spPr/>
        <p:txBody>
          <a:bodyPr/>
          <a:lstStyle/>
          <a:p>
            <a:pPr marL="285750" indent="-285750">
              <a:buFontTx/>
              <a:buChar char="•"/>
            </a:pPr>
            <a:r>
              <a:rPr lang="en-US" dirty="0"/>
              <a:t>Conjectured by Prof. Eric Brewer at PODC (Principle of Distributed Computing) 2000 keynote </a:t>
            </a:r>
            <a:r>
              <a:rPr lang="en-US" dirty="0" smtClean="0"/>
              <a:t>talk</a:t>
            </a:r>
            <a:endParaRPr lang="en-US" dirty="0"/>
          </a:p>
          <a:p>
            <a:pPr marL="285750" indent="-285750">
              <a:buFontTx/>
              <a:buChar char="•"/>
            </a:pPr>
            <a:r>
              <a:rPr lang="en-US" dirty="0"/>
              <a:t>Described the </a:t>
            </a:r>
            <a:r>
              <a:rPr lang="en-US" i="1" dirty="0"/>
              <a:t>trade-offs involved in distributed </a:t>
            </a:r>
            <a:r>
              <a:rPr lang="en-US" i="1" dirty="0" smtClean="0"/>
              <a:t>systems around consistency and availability</a:t>
            </a:r>
            <a:endParaRPr lang="en-US" i="1" dirty="0"/>
          </a:p>
          <a:p>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276909177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lnSpcReduction="10000"/>
          </a:bodyPr>
          <a:lstStyle/>
          <a:p>
            <a:r>
              <a:rPr lang="en-US" dirty="0"/>
              <a:t>Brewer argues that a system can be both available and </a:t>
            </a:r>
            <a:r>
              <a:rPr lang="en-US" dirty="0" smtClean="0"/>
              <a:t>consistent in </a:t>
            </a:r>
            <a:r>
              <a:rPr lang="en-US" dirty="0"/>
              <a:t>normal operation, but in the presence of a </a:t>
            </a:r>
            <a:r>
              <a:rPr lang="en-US" dirty="0" smtClean="0"/>
              <a:t>system partition</a:t>
            </a:r>
            <a:r>
              <a:rPr lang="en-US" dirty="0"/>
              <a:t>, this is not </a:t>
            </a:r>
            <a:r>
              <a:rPr lang="en-US" dirty="0" smtClean="0"/>
              <a:t>possible</a:t>
            </a:r>
          </a:p>
          <a:p>
            <a:r>
              <a:rPr lang="en-US" dirty="0" smtClean="0"/>
              <a:t>If a system </a:t>
            </a:r>
            <a:r>
              <a:rPr lang="en-US" dirty="0"/>
              <a:t>continues to </a:t>
            </a:r>
            <a:r>
              <a:rPr lang="en-US" dirty="0" smtClean="0"/>
              <a:t>work in </a:t>
            </a:r>
            <a:r>
              <a:rPr lang="en-US" dirty="0"/>
              <a:t>spite of the </a:t>
            </a:r>
            <a:r>
              <a:rPr lang="en-US" dirty="0" smtClean="0"/>
              <a:t>partition…</a:t>
            </a:r>
          </a:p>
          <a:p>
            <a:r>
              <a:rPr lang="en-US" dirty="0"/>
              <a:t>T</a:t>
            </a:r>
            <a:r>
              <a:rPr lang="en-US" dirty="0" smtClean="0"/>
              <a:t>here </a:t>
            </a:r>
            <a:r>
              <a:rPr lang="en-US" dirty="0"/>
              <a:t>is some non-failing node </a:t>
            </a:r>
            <a:r>
              <a:rPr lang="en-US" dirty="0" smtClean="0"/>
              <a:t>that has </a:t>
            </a:r>
            <a:r>
              <a:rPr lang="en-US" dirty="0"/>
              <a:t>lost contact to the other </a:t>
            </a:r>
            <a:r>
              <a:rPr lang="en-US" dirty="0" smtClean="0"/>
              <a:t>nodes so the system must decide among 2 options</a:t>
            </a:r>
          </a:p>
          <a:p>
            <a:pPr marL="731520" lvl="1" indent="-457200">
              <a:buFont typeface="+mj-lt"/>
              <a:buAutoNum type="arabicPeriod"/>
            </a:pPr>
            <a:r>
              <a:rPr lang="en-US" dirty="0" smtClean="0"/>
              <a:t>To continue </a:t>
            </a:r>
            <a:r>
              <a:rPr lang="en-US" dirty="0"/>
              <a:t>processing client requests to preserve </a:t>
            </a:r>
            <a:r>
              <a:rPr lang="en-US" dirty="0" smtClean="0"/>
              <a:t>availability (AP)</a:t>
            </a:r>
          </a:p>
          <a:p>
            <a:pPr marL="731520" lvl="1" indent="-457200">
              <a:buFont typeface="+mj-lt"/>
              <a:buAutoNum type="arabicPeriod"/>
            </a:pPr>
            <a:r>
              <a:rPr lang="en-US" dirty="0" smtClean="0"/>
              <a:t>Or to reject client requests </a:t>
            </a:r>
            <a:r>
              <a:rPr lang="en-US" dirty="0"/>
              <a:t>in order to uphold </a:t>
            </a:r>
            <a:r>
              <a:rPr lang="en-US" dirty="0" smtClean="0"/>
              <a:t>consistency </a:t>
            </a:r>
            <a:r>
              <a:rPr lang="en-US" dirty="0"/>
              <a:t>guarantees (</a:t>
            </a:r>
            <a:r>
              <a:rPr lang="en-US" dirty="0" smtClean="0"/>
              <a:t>CP)</a:t>
            </a:r>
          </a:p>
          <a:p>
            <a:r>
              <a:rPr lang="en-US" dirty="0" smtClean="0"/>
              <a:t>The first </a:t>
            </a:r>
            <a:r>
              <a:rPr lang="en-US" dirty="0"/>
              <a:t>option violates consistency, because it might lead </a:t>
            </a:r>
            <a:r>
              <a:rPr lang="en-US" dirty="0" smtClean="0"/>
              <a:t>to stale </a:t>
            </a:r>
            <a:r>
              <a:rPr lang="en-US" dirty="0"/>
              <a:t>reads and conflicting </a:t>
            </a:r>
            <a:r>
              <a:rPr lang="en-US" dirty="0" smtClean="0"/>
              <a:t>writes</a:t>
            </a:r>
          </a:p>
          <a:p>
            <a:r>
              <a:rPr lang="en-US" dirty="0" smtClean="0"/>
              <a:t>While the second option obviously </a:t>
            </a:r>
            <a:r>
              <a:rPr lang="en-US" dirty="0"/>
              <a:t>sacrifices </a:t>
            </a:r>
            <a:r>
              <a:rPr lang="en-US" dirty="0" smtClean="0"/>
              <a:t>availability</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241114332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Database System</a:t>
            </a:r>
            <a:br>
              <a:rPr lang="en-US" dirty="0" smtClean="0"/>
            </a:br>
            <a:r>
              <a:rPr lang="en-US" sz="3100" dirty="0" smtClean="0"/>
              <a:t>Model</a:t>
            </a:r>
            <a:endParaRPr lang="en-US" sz="3100" dirty="0"/>
          </a:p>
        </p:txBody>
      </p:sp>
      <p:sp>
        <p:nvSpPr>
          <p:cNvPr id="3" name="Content Placeholder 2"/>
          <p:cNvSpPr>
            <a:spLocks noGrp="1"/>
          </p:cNvSpPr>
          <p:nvPr>
            <p:ph idx="1"/>
          </p:nvPr>
        </p:nvSpPr>
        <p:spPr>
          <a:xfrm>
            <a:off x="457200" y="1600200"/>
            <a:ext cx="4419600" cy="4876800"/>
          </a:xfrm>
        </p:spPr>
        <p:txBody>
          <a:bodyPr>
            <a:normAutofit/>
          </a:bodyPr>
          <a:lstStyle/>
          <a:p>
            <a:r>
              <a:rPr lang="en-US" dirty="0" smtClean="0"/>
              <a:t>Let's consider a very simple distributed system</a:t>
            </a:r>
          </a:p>
          <a:p>
            <a:r>
              <a:rPr lang="en-US" dirty="0" smtClean="0"/>
              <a:t>Our </a:t>
            </a:r>
            <a:r>
              <a:rPr lang="en-US" dirty="0"/>
              <a:t>system is composed of two servers, </a:t>
            </a:r>
            <a:r>
              <a:rPr lang="en-US" dirty="0" smtClean="0"/>
              <a:t>G1 </a:t>
            </a:r>
            <a:r>
              <a:rPr lang="en-US" dirty="0"/>
              <a:t>and </a:t>
            </a:r>
            <a:r>
              <a:rPr lang="en-US" dirty="0" smtClean="0"/>
              <a:t>G2</a:t>
            </a:r>
          </a:p>
          <a:p>
            <a:r>
              <a:rPr lang="en-US" dirty="0" smtClean="0"/>
              <a:t>Both servers keep </a:t>
            </a:r>
            <a:r>
              <a:rPr lang="en-US" dirty="0"/>
              <a:t>track of the same </a:t>
            </a:r>
            <a:r>
              <a:rPr lang="en-US" dirty="0" smtClean="0"/>
              <a:t>variable v, with an initial value v0</a:t>
            </a:r>
          </a:p>
          <a:p>
            <a:r>
              <a:rPr lang="en-US" dirty="0" smtClean="0"/>
              <a:t>G1 </a:t>
            </a:r>
            <a:r>
              <a:rPr lang="en-US" dirty="0"/>
              <a:t>and </a:t>
            </a:r>
            <a:r>
              <a:rPr lang="en-US" dirty="0" smtClean="0"/>
              <a:t>G2 </a:t>
            </a:r>
            <a:r>
              <a:rPr lang="en-US" dirty="0"/>
              <a:t>can communicate with each other and can also communicate with external </a:t>
            </a:r>
            <a:r>
              <a:rPr lang="en-US" dirty="0" smtClean="0"/>
              <a:t>clients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438400"/>
            <a:ext cx="3661954" cy="3192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23675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a:t>
            </a:r>
            <a:r>
              <a:rPr lang="en-US" dirty="0"/>
              <a:t>Database </a:t>
            </a:r>
            <a:r>
              <a:rPr lang="en-US" dirty="0" smtClean="0"/>
              <a:t>System</a:t>
            </a:r>
            <a:br>
              <a:rPr lang="en-US" dirty="0" smtClean="0"/>
            </a:br>
            <a:r>
              <a:rPr lang="en-US" sz="3100" dirty="0" smtClean="0"/>
              <a:t>Consistency</a:t>
            </a:r>
            <a:endParaRPr lang="en-US" sz="3100" dirty="0"/>
          </a:p>
        </p:txBody>
      </p:sp>
      <p:sp>
        <p:nvSpPr>
          <p:cNvPr id="3" name="Content Placeholder 2"/>
          <p:cNvSpPr>
            <a:spLocks noGrp="1"/>
          </p:cNvSpPr>
          <p:nvPr>
            <p:ph idx="1"/>
          </p:nvPr>
        </p:nvSpPr>
        <p:spPr/>
        <p:txBody>
          <a:bodyPr/>
          <a:lstStyle/>
          <a:p>
            <a:r>
              <a:rPr lang="en-US" dirty="0"/>
              <a:t>A</a:t>
            </a:r>
            <a:r>
              <a:rPr lang="en-US" dirty="0" smtClean="0"/>
              <a:t>ny </a:t>
            </a:r>
            <a:r>
              <a:rPr lang="en-US" dirty="0"/>
              <a:t>read operation that begins after a write operation completes must return that </a:t>
            </a:r>
            <a:r>
              <a:rPr lang="en-US" dirty="0" smtClean="0"/>
              <a:t>value (or the result of a later write operation)</a:t>
            </a:r>
          </a:p>
          <a:p>
            <a:endParaRPr lang="en-US" dirty="0" smtClean="0"/>
          </a:p>
          <a:p>
            <a:r>
              <a:rPr lang="en-US" dirty="0" smtClean="0"/>
              <a:t>In a consistent system, once a </a:t>
            </a:r>
            <a:r>
              <a:rPr lang="en-US" dirty="0"/>
              <a:t>client writes a value to any server and gets a response, it expects to get that value </a:t>
            </a:r>
            <a:r>
              <a:rPr lang="en-US" dirty="0" smtClean="0"/>
              <a:t>(or a fresher value) back </a:t>
            </a:r>
            <a:r>
              <a:rPr lang="en-US" dirty="0"/>
              <a:t>from any server it reads </a:t>
            </a:r>
            <a:r>
              <a:rPr lang="en-US" dirty="0" smtClean="0"/>
              <a:t>from.</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170874667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a:t>
            </a:r>
            <a:r>
              <a:rPr lang="en-US" dirty="0"/>
              <a:t>Database </a:t>
            </a:r>
            <a:r>
              <a:rPr lang="en-US" dirty="0" smtClean="0"/>
              <a:t>System</a:t>
            </a:r>
            <a:br>
              <a:rPr lang="en-US" dirty="0" smtClean="0"/>
            </a:br>
            <a:r>
              <a:rPr lang="en-US" sz="3100" dirty="0" smtClean="0"/>
              <a:t>Example of a Consistent System (Write Phase)</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6" y="1600200"/>
            <a:ext cx="3372394" cy="2697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0"/>
            <a:ext cx="3200400" cy="2790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048125"/>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048124"/>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89308" y="2336857"/>
            <a:ext cx="851515" cy="369332"/>
          </a:xfrm>
          <a:prstGeom prst="rect">
            <a:avLst/>
          </a:prstGeom>
          <a:noFill/>
        </p:spPr>
        <p:txBody>
          <a:bodyPr wrap="none" rtlCol="0">
            <a:spAutoFit/>
          </a:bodyPr>
          <a:lstStyle/>
          <a:p>
            <a:r>
              <a:rPr lang="en-US" i="1" dirty="0" smtClean="0"/>
              <a:t>Step 1</a:t>
            </a:r>
            <a:endParaRPr lang="en-US" i="1" dirty="0"/>
          </a:p>
        </p:txBody>
      </p:sp>
      <p:sp>
        <p:nvSpPr>
          <p:cNvPr id="11" name="TextBox 10"/>
          <p:cNvSpPr txBox="1"/>
          <p:nvPr/>
        </p:nvSpPr>
        <p:spPr>
          <a:xfrm>
            <a:off x="8001000" y="2368120"/>
            <a:ext cx="851515" cy="369332"/>
          </a:xfrm>
          <a:prstGeom prst="rect">
            <a:avLst/>
          </a:prstGeom>
          <a:noFill/>
        </p:spPr>
        <p:txBody>
          <a:bodyPr wrap="none" rtlCol="0">
            <a:spAutoFit/>
          </a:bodyPr>
          <a:lstStyle/>
          <a:p>
            <a:r>
              <a:rPr lang="en-US" i="1" dirty="0" smtClean="0"/>
              <a:t>Step 2</a:t>
            </a:r>
            <a:endParaRPr lang="en-US" i="1" dirty="0"/>
          </a:p>
        </p:txBody>
      </p:sp>
      <p:sp>
        <p:nvSpPr>
          <p:cNvPr id="12" name="TextBox 11"/>
          <p:cNvSpPr txBox="1"/>
          <p:nvPr/>
        </p:nvSpPr>
        <p:spPr>
          <a:xfrm>
            <a:off x="275993" y="4953000"/>
            <a:ext cx="851515" cy="369332"/>
          </a:xfrm>
          <a:prstGeom prst="rect">
            <a:avLst/>
          </a:prstGeom>
          <a:noFill/>
        </p:spPr>
        <p:txBody>
          <a:bodyPr wrap="none" rtlCol="0">
            <a:spAutoFit/>
          </a:bodyPr>
          <a:lstStyle/>
          <a:p>
            <a:r>
              <a:rPr lang="en-US" i="1" dirty="0" smtClean="0"/>
              <a:t>Step 3</a:t>
            </a:r>
            <a:endParaRPr lang="en-US" i="1" dirty="0"/>
          </a:p>
        </p:txBody>
      </p:sp>
      <p:sp>
        <p:nvSpPr>
          <p:cNvPr id="13" name="TextBox 12"/>
          <p:cNvSpPr txBox="1"/>
          <p:nvPr/>
        </p:nvSpPr>
        <p:spPr>
          <a:xfrm>
            <a:off x="7987685" y="4984263"/>
            <a:ext cx="851515" cy="369332"/>
          </a:xfrm>
          <a:prstGeom prst="rect">
            <a:avLst/>
          </a:prstGeom>
          <a:noFill/>
        </p:spPr>
        <p:txBody>
          <a:bodyPr wrap="none" rtlCol="0">
            <a:spAutoFit/>
          </a:bodyPr>
          <a:lstStyle/>
          <a:p>
            <a:r>
              <a:rPr lang="en-US" i="1" dirty="0" smtClean="0"/>
              <a:t>Step 4</a:t>
            </a:r>
            <a:endParaRPr lang="en-US" i="1" dirty="0"/>
          </a:p>
        </p:txBody>
      </p:sp>
    </p:spTree>
    <p:extLst>
      <p:ext uri="{BB962C8B-B14F-4D97-AF65-F5344CB8AC3E}">
        <p14:creationId xmlns:p14="http://schemas.microsoft.com/office/powerpoint/2010/main" val="16884409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Distributed Database </a:t>
            </a:r>
            <a:r>
              <a:rPr lang="en-US" sz="3200" dirty="0" smtClean="0"/>
              <a:t>System </a:t>
            </a:r>
            <a:br>
              <a:rPr lang="en-US" sz="3200" dirty="0" smtClean="0"/>
            </a:br>
            <a:r>
              <a:rPr lang="en-US" sz="3100" dirty="0" smtClean="0"/>
              <a:t>Example </a:t>
            </a:r>
            <a:r>
              <a:rPr lang="en-US" sz="3100" dirty="0"/>
              <a:t>of a Consistent System </a:t>
            </a:r>
            <a:r>
              <a:rPr lang="en-US" sz="3100" dirty="0" smtClean="0"/>
              <a:t>(Read </a:t>
            </a:r>
            <a:r>
              <a:rPr lang="en-US" sz="3100" dirty="0"/>
              <a:t>Phase)</a:t>
            </a:r>
          </a:p>
        </p:txBody>
      </p:sp>
      <p:sp>
        <p:nvSpPr>
          <p:cNvPr id="6" name="Content Placeholder 5"/>
          <p:cNvSpPr>
            <a:spLocks noGrp="1"/>
          </p:cNvSpPr>
          <p:nvPr>
            <p:ph idx="1"/>
          </p:nvPr>
        </p:nvSpPr>
        <p:spPr>
          <a:xfrm>
            <a:off x="685800" y="4953000"/>
            <a:ext cx="7848600" cy="1447800"/>
          </a:xfrm>
        </p:spPr>
        <p:txBody>
          <a:bodyPr>
            <a:normAutofit fontScale="92500" lnSpcReduction="10000"/>
          </a:bodyPr>
          <a:lstStyle/>
          <a:p>
            <a:r>
              <a:rPr lang="en-US" dirty="0"/>
              <a:t>In this system, </a:t>
            </a:r>
            <a:r>
              <a:rPr lang="en-US" dirty="0" smtClean="0"/>
              <a:t>G1 replicates </a:t>
            </a:r>
            <a:r>
              <a:rPr lang="en-US" dirty="0"/>
              <a:t>its value to </a:t>
            </a:r>
            <a:r>
              <a:rPr lang="en-US" dirty="0" smtClean="0"/>
              <a:t>G2</a:t>
            </a:r>
            <a:r>
              <a:rPr lang="en-US" dirty="0"/>
              <a:t> before sending an acknowledgement to the </a:t>
            </a:r>
            <a:r>
              <a:rPr lang="en-US" dirty="0" smtClean="0"/>
              <a:t>client</a:t>
            </a:r>
          </a:p>
          <a:p>
            <a:r>
              <a:rPr lang="en-US" dirty="0"/>
              <a:t>W</a:t>
            </a:r>
            <a:r>
              <a:rPr lang="en-US" dirty="0" smtClean="0"/>
              <a:t>hen </a:t>
            </a:r>
            <a:r>
              <a:rPr lang="en-US" dirty="0"/>
              <a:t>the client reads from </a:t>
            </a:r>
            <a:r>
              <a:rPr lang="en-US" dirty="0" smtClean="0"/>
              <a:t>G2, it </a:t>
            </a:r>
            <a:r>
              <a:rPr lang="en-US" dirty="0"/>
              <a:t>gets the most up to date value of </a:t>
            </a:r>
            <a:r>
              <a:rPr lang="en-US" dirty="0" smtClean="0"/>
              <a:t>v which is v1</a:t>
            </a:r>
            <a:endParaRPr lang="en-US"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65</a:t>
            </a:fld>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8541"/>
            <a:ext cx="3429000" cy="298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8541"/>
            <a:ext cx="3429000" cy="298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74677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200" dirty="0"/>
              <a:t>Distributed Database </a:t>
            </a:r>
            <a:r>
              <a:rPr lang="en-US" sz="3200" dirty="0" smtClean="0"/>
              <a:t>System </a:t>
            </a:r>
            <a:br>
              <a:rPr lang="en-US" sz="3200" dirty="0" smtClean="0"/>
            </a:br>
            <a:r>
              <a:rPr lang="en-US" sz="3100" dirty="0" smtClean="0"/>
              <a:t>Example </a:t>
            </a:r>
            <a:r>
              <a:rPr lang="en-US" sz="3100" dirty="0"/>
              <a:t>of a </a:t>
            </a:r>
            <a:r>
              <a:rPr lang="en-US" sz="3100" dirty="0" smtClean="0"/>
              <a:t>Inconsistent System (Write Phase)</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9725"/>
            <a:ext cx="34290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39015"/>
            <a:ext cx="3276600" cy="2856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5" descr="http://mwhittaker.github.io/assets/cap/cap1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548527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200" dirty="0" smtClean="0"/>
              <a:t>Distributed Database System </a:t>
            </a:r>
            <a:br>
              <a:rPr lang="en-US" sz="3200" dirty="0" smtClean="0"/>
            </a:br>
            <a:r>
              <a:rPr lang="en-US" sz="3100" dirty="0" smtClean="0"/>
              <a:t>Example </a:t>
            </a:r>
            <a:r>
              <a:rPr lang="en-US" sz="3100" dirty="0"/>
              <a:t>of a </a:t>
            </a:r>
            <a:r>
              <a:rPr lang="en-US" sz="3100" dirty="0" smtClean="0"/>
              <a:t>Inconsistent System (Read Phase)</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
        <p:nvSpPr>
          <p:cNvPr id="7" name="AutoShape 5" descr="http://mwhittaker.github.io/assets/cap/cap10.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81200"/>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5"/>
          <p:cNvSpPr txBox="1">
            <a:spLocks/>
          </p:cNvSpPr>
          <p:nvPr/>
        </p:nvSpPr>
        <p:spPr>
          <a:xfrm>
            <a:off x="685800" y="4953000"/>
            <a:ext cx="7848600" cy="1447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Our client writes </a:t>
            </a:r>
            <a:r>
              <a:rPr lang="en-US" i="1" dirty="0" smtClean="0"/>
              <a:t>v</a:t>
            </a:r>
            <a:r>
              <a:rPr lang="en-US" dirty="0" smtClean="0"/>
              <a:t>1 to G1 and G1 </a:t>
            </a:r>
            <a:r>
              <a:rPr lang="en-US" dirty="0"/>
              <a:t>acknowledges, but when it reads from </a:t>
            </a:r>
            <a:r>
              <a:rPr lang="en-US" dirty="0" smtClean="0"/>
              <a:t>G2 </a:t>
            </a:r>
            <a:r>
              <a:rPr lang="en-US" dirty="0"/>
              <a:t>, it gets stale </a:t>
            </a:r>
            <a:r>
              <a:rPr lang="en-US" dirty="0" smtClean="0"/>
              <a:t>data v0</a:t>
            </a:r>
          </a:p>
        </p:txBody>
      </p:sp>
    </p:spTree>
    <p:extLst>
      <p:ext uri="{BB962C8B-B14F-4D97-AF65-F5344CB8AC3E}">
        <p14:creationId xmlns:p14="http://schemas.microsoft.com/office/powerpoint/2010/main" val="385711511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a:t>
            </a:r>
            <a:r>
              <a:rPr lang="en-US" dirty="0" smtClean="0"/>
              <a:t>Database System </a:t>
            </a:r>
            <a:br>
              <a:rPr lang="en-US" dirty="0" smtClean="0"/>
            </a:br>
            <a:r>
              <a:rPr lang="en-US" sz="3100" dirty="0" smtClean="0"/>
              <a:t>Availability</a:t>
            </a:r>
            <a:endParaRPr lang="en-US" sz="3100" dirty="0"/>
          </a:p>
        </p:txBody>
      </p:sp>
      <p:sp>
        <p:nvSpPr>
          <p:cNvPr id="3" name="Content Placeholder 2"/>
          <p:cNvSpPr>
            <a:spLocks noGrp="1"/>
          </p:cNvSpPr>
          <p:nvPr>
            <p:ph idx="1"/>
          </p:nvPr>
        </p:nvSpPr>
        <p:spPr/>
        <p:txBody>
          <a:bodyPr/>
          <a:lstStyle/>
          <a:p>
            <a:pPr fontAlgn="base"/>
            <a:r>
              <a:rPr lang="en-US" dirty="0"/>
              <a:t>E</a:t>
            </a:r>
            <a:r>
              <a:rPr lang="en-US" dirty="0" smtClean="0"/>
              <a:t>very </a:t>
            </a:r>
            <a:r>
              <a:rPr lang="en-US" dirty="0"/>
              <a:t>request received by a non-failing node in the system must result in a response</a:t>
            </a:r>
          </a:p>
          <a:p>
            <a:pPr fontAlgn="base"/>
            <a:r>
              <a:rPr lang="en-US" dirty="0"/>
              <a:t>In an available system, if our client sends a request to a server and the server has not crashed, then the server must eventually respond to the </a:t>
            </a:r>
            <a:r>
              <a:rPr lang="en-US" dirty="0" smtClean="0"/>
              <a:t>client</a:t>
            </a:r>
          </a:p>
          <a:p>
            <a:pPr fontAlgn="base"/>
            <a:r>
              <a:rPr lang="en-US" dirty="0" smtClean="0"/>
              <a:t>The </a:t>
            </a:r>
            <a:r>
              <a:rPr lang="en-US" dirty="0"/>
              <a:t>server is not allowed to ignore the client's </a:t>
            </a:r>
            <a:r>
              <a:rPr lang="en-US" dirty="0" smtClean="0"/>
              <a:t>requests</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358413697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a:t>
            </a:r>
            <a:r>
              <a:rPr lang="en-US" dirty="0" smtClean="0"/>
              <a:t>System</a:t>
            </a:r>
            <a:br>
              <a:rPr lang="en-US" dirty="0" smtClean="0"/>
            </a:br>
            <a:r>
              <a:rPr lang="en-US" sz="3100" dirty="0" smtClean="0"/>
              <a:t>Example of Availability</a:t>
            </a:r>
            <a:endParaRPr lang="en-US" sz="3100" dirty="0"/>
          </a:p>
        </p:txBody>
      </p:sp>
      <p:sp>
        <p:nvSpPr>
          <p:cNvPr id="3" name="Content Placeholder 2"/>
          <p:cNvSpPr>
            <a:spLocks noGrp="1"/>
          </p:cNvSpPr>
          <p:nvPr>
            <p:ph idx="1"/>
          </p:nvPr>
        </p:nvSpPr>
        <p:spPr>
          <a:xfrm>
            <a:off x="457200" y="5029200"/>
            <a:ext cx="8229600" cy="1600200"/>
          </a:xfrm>
        </p:spPr>
        <p:txBody>
          <a:bodyPr/>
          <a:lstStyle/>
          <a:p>
            <a:r>
              <a:rPr lang="en-US" dirty="0" smtClean="0"/>
              <a:t>Even though G1 has failed, this does not impact the ability of G2 to service requests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8541"/>
            <a:ext cx="3429000" cy="298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8541"/>
            <a:ext cx="3429000" cy="298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066800" y="1973759"/>
            <a:ext cx="561372" cy="769441"/>
          </a:xfrm>
          <a:prstGeom prst="rect">
            <a:avLst/>
          </a:prstGeom>
          <a:noFill/>
        </p:spPr>
        <p:txBody>
          <a:bodyPr wrap="none" rtlCol="0">
            <a:spAutoFit/>
          </a:bodyPr>
          <a:lstStyle/>
          <a:p>
            <a:r>
              <a:rPr lang="en-US" sz="4400" dirty="0" smtClean="0"/>
              <a:t>X</a:t>
            </a:r>
            <a:endParaRPr lang="en-US" sz="4400" dirty="0"/>
          </a:p>
        </p:txBody>
      </p:sp>
      <p:sp>
        <p:nvSpPr>
          <p:cNvPr id="9" name="TextBox 8"/>
          <p:cNvSpPr txBox="1"/>
          <p:nvPr/>
        </p:nvSpPr>
        <p:spPr>
          <a:xfrm>
            <a:off x="4648200" y="1973759"/>
            <a:ext cx="561372" cy="769441"/>
          </a:xfrm>
          <a:prstGeom prst="rect">
            <a:avLst/>
          </a:prstGeom>
          <a:noFill/>
        </p:spPr>
        <p:txBody>
          <a:bodyPr wrap="none" rtlCol="0">
            <a:spAutoFit/>
          </a:bodyPr>
          <a:lstStyle/>
          <a:p>
            <a:r>
              <a:rPr lang="en-US" sz="4400" dirty="0" smtClean="0"/>
              <a:t>X</a:t>
            </a:r>
            <a:endParaRPr lang="en-US" sz="4400" dirty="0"/>
          </a:p>
        </p:txBody>
      </p:sp>
    </p:spTree>
    <p:extLst>
      <p:ext uri="{BB962C8B-B14F-4D97-AF65-F5344CB8AC3E}">
        <p14:creationId xmlns:p14="http://schemas.microsoft.com/office/powerpoint/2010/main" val="10829541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8BCA7E38-1BDE-4018-933C-72B9CEB612CA}" type="slidenum">
              <a:rPr lang="en-US" altLang="en-US" smtClean="0">
                <a:solidFill>
                  <a:schemeClr val="tx1"/>
                </a:solidFill>
                <a:ea typeface="MS PGothic" pitchFamily="34" charset="-128"/>
              </a:rPr>
              <a:pPr>
                <a:lnSpc>
                  <a:spcPct val="100000"/>
                </a:lnSpc>
                <a:buClrTx/>
                <a:buSzTx/>
                <a:buFontTx/>
                <a:buNone/>
              </a:pPr>
              <a:t>7</a:t>
            </a:fld>
            <a:endParaRPr lang="en-US" altLang="en-US" sz="1400" dirty="0" smtClean="0">
              <a:solidFill>
                <a:schemeClr val="tx1"/>
              </a:solidFill>
              <a:ea typeface="MS PGothic" pitchFamily="34" charset="-128"/>
            </a:endParaRPr>
          </a:p>
        </p:txBody>
      </p:sp>
      <p:sp>
        <p:nvSpPr>
          <p:cNvPr id="7171" name="Rectangle 2"/>
          <p:cNvSpPr>
            <a:spLocks noGrp="1" noChangeArrowheads="1"/>
          </p:cNvSpPr>
          <p:nvPr>
            <p:ph type="title"/>
          </p:nvPr>
        </p:nvSpPr>
        <p:spPr/>
        <p:txBody>
          <a:bodyPr>
            <a:noAutofit/>
          </a:bodyPr>
          <a:lstStyle/>
          <a:p>
            <a:r>
              <a:rPr kumimoji="0" lang="en-US" altLang="en-US" sz="2800" dirty="0" smtClean="0"/>
              <a:t>Relational Database Management Systems (RDBMS)</a:t>
            </a:r>
          </a:p>
        </p:txBody>
      </p:sp>
      <p:sp>
        <p:nvSpPr>
          <p:cNvPr id="7172" name="Rectangle 3"/>
          <p:cNvSpPr>
            <a:spLocks noGrp="1" noChangeArrowheads="1"/>
          </p:cNvSpPr>
          <p:nvPr>
            <p:ph type="body" idx="1"/>
          </p:nvPr>
        </p:nvSpPr>
        <p:spPr/>
        <p:txBody>
          <a:bodyPr/>
          <a:lstStyle/>
          <a:p>
            <a:r>
              <a:rPr kumimoji="0" lang="en-US" altLang="en-US" sz="2000" dirty="0" smtClean="0"/>
              <a:t>Database Management Systems Based on the Relational Model:</a:t>
            </a:r>
          </a:p>
          <a:p>
            <a:pPr lvl="1"/>
            <a:r>
              <a:rPr kumimoji="0" lang="en-US" altLang="en-US" dirty="0" smtClean="0"/>
              <a:t>System R – IBM research project (1974)</a:t>
            </a:r>
          </a:p>
          <a:p>
            <a:pPr lvl="1"/>
            <a:r>
              <a:rPr kumimoji="0" lang="en-US" altLang="en-US" dirty="0" smtClean="0"/>
              <a:t>Ingres – University of California Berkeley (early 1970’s)</a:t>
            </a:r>
          </a:p>
          <a:p>
            <a:pPr lvl="1"/>
            <a:r>
              <a:rPr kumimoji="0" lang="en-US" altLang="en-US" dirty="0" smtClean="0"/>
              <a:t>Oracle – Rational Software, now Oracle Corporation (1974)</a:t>
            </a:r>
          </a:p>
          <a:p>
            <a:pPr lvl="1"/>
            <a:r>
              <a:rPr kumimoji="0" lang="en-US" altLang="en-US" dirty="0" smtClean="0"/>
              <a:t>SQL/DS – IBM’s first commercial RDBMS (1981)</a:t>
            </a:r>
          </a:p>
          <a:p>
            <a:pPr lvl="1"/>
            <a:r>
              <a:rPr kumimoji="0" lang="en-US" altLang="en-US" dirty="0" smtClean="0"/>
              <a:t>Informix – Relational Database Systems, now IBM (1981)</a:t>
            </a:r>
          </a:p>
          <a:p>
            <a:pPr lvl="1"/>
            <a:r>
              <a:rPr kumimoji="0" lang="en-US" altLang="en-US" dirty="0" smtClean="0"/>
              <a:t>DB2 – IBM (1984)</a:t>
            </a:r>
          </a:p>
          <a:p>
            <a:pPr lvl="1"/>
            <a:r>
              <a:rPr kumimoji="0" lang="en-US" altLang="en-US" dirty="0" smtClean="0"/>
              <a:t>Sybase SQL Server – Sybase, now SAP (1988)</a:t>
            </a:r>
          </a:p>
          <a:p>
            <a:pPr marL="0" indent="0"/>
            <a:endParaRPr kumimoji="0" lang="en-US" altLang="en-US" sz="1200" dirty="0" smtClean="0"/>
          </a:p>
          <a:p>
            <a:pPr marL="0" indent="0"/>
            <a:endParaRPr kumimoji="0" lang="en-US" altLang="en-US" dirty="0" smtClean="0"/>
          </a:p>
          <a:p>
            <a:pPr lvl="1"/>
            <a:endParaRPr kumimoji="0" lang="en-US" altLang="en-US" dirty="0" smtClean="0"/>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a:t>
            </a:r>
            <a:r>
              <a:rPr lang="en-US" dirty="0" smtClean="0"/>
              <a:t>System </a:t>
            </a:r>
            <a:br>
              <a:rPr lang="en-US" dirty="0" smtClean="0"/>
            </a:br>
            <a:r>
              <a:rPr lang="en-US" sz="3100" dirty="0" smtClean="0"/>
              <a:t>Partition Tolerance</a:t>
            </a:r>
            <a:endParaRPr lang="en-US" dirty="0"/>
          </a:p>
        </p:txBody>
      </p:sp>
      <p:sp>
        <p:nvSpPr>
          <p:cNvPr id="3" name="Content Placeholder 2"/>
          <p:cNvSpPr>
            <a:spLocks noGrp="1"/>
          </p:cNvSpPr>
          <p:nvPr>
            <p:ph idx="1"/>
          </p:nvPr>
        </p:nvSpPr>
        <p:spPr/>
        <p:txBody>
          <a:bodyPr/>
          <a:lstStyle/>
          <a:p>
            <a:pPr fontAlgn="base"/>
            <a:r>
              <a:rPr lang="en-US" dirty="0" smtClean="0"/>
              <a:t>The </a:t>
            </a:r>
            <a:r>
              <a:rPr lang="en-US" dirty="0"/>
              <a:t>network will be allowed to lose arbitrarily many messages sent from one node to another</a:t>
            </a:r>
          </a:p>
          <a:p>
            <a:pPr fontAlgn="base"/>
            <a:r>
              <a:rPr lang="en-US" dirty="0"/>
              <a:t>This means that any messages </a:t>
            </a:r>
            <a:r>
              <a:rPr lang="en-US" dirty="0" smtClean="0"/>
              <a:t>G1</a:t>
            </a:r>
            <a:r>
              <a:rPr lang="en-US" dirty="0"/>
              <a:t> and </a:t>
            </a:r>
            <a:r>
              <a:rPr lang="en-US" dirty="0" smtClean="0"/>
              <a:t>G2</a:t>
            </a:r>
            <a:r>
              <a:rPr lang="en-US" dirty="0"/>
              <a:t> send to one another can be </a:t>
            </a:r>
            <a:r>
              <a:rPr lang="en-US" dirty="0" smtClean="0"/>
              <a:t>dropped</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260810882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Database </a:t>
            </a:r>
            <a:r>
              <a:rPr lang="en-US" dirty="0" smtClean="0"/>
              <a:t>System </a:t>
            </a:r>
            <a:br>
              <a:rPr lang="en-US" dirty="0" smtClean="0"/>
            </a:br>
            <a:r>
              <a:rPr lang="en-US" sz="3100" dirty="0" smtClean="0"/>
              <a:t>Example of Partition Tolerance</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8541"/>
            <a:ext cx="3429000" cy="298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58541"/>
            <a:ext cx="3429000" cy="298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410428" y="1973759"/>
            <a:ext cx="561372" cy="769441"/>
          </a:xfrm>
          <a:prstGeom prst="rect">
            <a:avLst/>
          </a:prstGeom>
          <a:noFill/>
        </p:spPr>
        <p:txBody>
          <a:bodyPr wrap="none" rtlCol="0">
            <a:spAutoFit/>
          </a:bodyPr>
          <a:lstStyle/>
          <a:p>
            <a:r>
              <a:rPr lang="en-US" sz="4400" dirty="0" smtClean="0"/>
              <a:t>X</a:t>
            </a:r>
            <a:endParaRPr lang="en-US" sz="4400" dirty="0"/>
          </a:p>
        </p:txBody>
      </p:sp>
      <p:sp>
        <p:nvSpPr>
          <p:cNvPr id="10" name="TextBox 9"/>
          <p:cNvSpPr txBox="1"/>
          <p:nvPr/>
        </p:nvSpPr>
        <p:spPr>
          <a:xfrm>
            <a:off x="5943600" y="1973759"/>
            <a:ext cx="561372" cy="769441"/>
          </a:xfrm>
          <a:prstGeom prst="rect">
            <a:avLst/>
          </a:prstGeom>
          <a:noFill/>
        </p:spPr>
        <p:txBody>
          <a:bodyPr wrap="none" rtlCol="0">
            <a:spAutoFit/>
          </a:bodyPr>
          <a:lstStyle/>
          <a:p>
            <a:r>
              <a:rPr lang="en-US" sz="4400" dirty="0" smtClean="0"/>
              <a:t>X</a:t>
            </a:r>
            <a:endParaRPr lang="en-US" sz="4400" dirty="0"/>
          </a:p>
        </p:txBody>
      </p:sp>
      <p:sp>
        <p:nvSpPr>
          <p:cNvPr id="11" name="Content Placeholder 2"/>
          <p:cNvSpPr>
            <a:spLocks noGrp="1"/>
          </p:cNvSpPr>
          <p:nvPr>
            <p:ph idx="1"/>
          </p:nvPr>
        </p:nvSpPr>
        <p:spPr>
          <a:xfrm>
            <a:off x="457200" y="5029200"/>
            <a:ext cx="8229600" cy="1600200"/>
          </a:xfrm>
        </p:spPr>
        <p:txBody>
          <a:bodyPr/>
          <a:lstStyle/>
          <a:p>
            <a:r>
              <a:rPr lang="en-US" dirty="0" smtClean="0"/>
              <a:t>Even though the connection between G1 and G2 has failed, this does not impact the ability of G2 to service requests</a:t>
            </a:r>
            <a:endParaRPr lang="en-US" dirty="0"/>
          </a:p>
        </p:txBody>
      </p:sp>
    </p:spTree>
    <p:extLst>
      <p:ext uri="{BB962C8B-B14F-4D97-AF65-F5344CB8AC3E}">
        <p14:creationId xmlns:p14="http://schemas.microsoft.com/office/powerpoint/2010/main" val="420944069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a:xfrm>
            <a:off x="457200" y="1295400"/>
            <a:ext cx="8229600" cy="4876800"/>
          </a:xfrm>
        </p:spPr>
        <p:txBody>
          <a:bodyPr/>
          <a:lstStyle/>
          <a:p>
            <a:r>
              <a:rPr lang="en-US" dirty="0" smtClean="0"/>
              <a:t>In the face of a network partition a distributed database must choose to be either available or consistent, but it cannot choose both</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30" t="5479" r="8713" b="9042"/>
          <a:stretch/>
        </p:blipFill>
        <p:spPr bwMode="auto">
          <a:xfrm>
            <a:off x="1295400" y="2509344"/>
            <a:ext cx="6321973" cy="4272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32102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a:xfrm>
            <a:off x="457200" y="1600200"/>
            <a:ext cx="4876800" cy="5105400"/>
          </a:xfrm>
        </p:spPr>
        <p:txBody>
          <a:bodyPr>
            <a:normAutofit/>
          </a:bodyPr>
          <a:lstStyle/>
          <a:p>
            <a:r>
              <a:rPr lang="en-US" dirty="0"/>
              <a:t>T</a:t>
            </a:r>
            <a:r>
              <a:rPr lang="en-US" dirty="0" smtClean="0"/>
              <a:t>he </a:t>
            </a:r>
            <a:r>
              <a:rPr lang="en-US" dirty="0"/>
              <a:t>CAP theorem demands you </a:t>
            </a:r>
            <a:r>
              <a:rPr lang="en-US" dirty="0" smtClean="0"/>
              <a:t>answer this question…</a:t>
            </a:r>
          </a:p>
          <a:p>
            <a:pPr marL="0" indent="0">
              <a:buNone/>
            </a:pPr>
            <a:endParaRPr lang="en-US" dirty="0" smtClean="0"/>
          </a:p>
          <a:p>
            <a:pPr marL="0" indent="0">
              <a:buNone/>
            </a:pPr>
            <a:r>
              <a:rPr lang="en-US" i="1" dirty="0" smtClean="0">
                <a:solidFill>
                  <a:srgbClr val="0070C0"/>
                </a:solidFill>
              </a:rPr>
              <a:t>Do </a:t>
            </a:r>
            <a:r>
              <a:rPr lang="en-US" i="1" dirty="0">
                <a:solidFill>
                  <a:srgbClr val="0070C0"/>
                </a:solidFill>
              </a:rPr>
              <a:t>I give up strict consistency, or give up ensured availability? </a:t>
            </a:r>
            <a:endParaRPr lang="en-US" i="1" dirty="0" smtClean="0">
              <a:solidFill>
                <a:srgbClr val="0070C0"/>
              </a:solidFill>
            </a:endParaRPr>
          </a:p>
          <a:p>
            <a:pPr marL="0" indent="0">
              <a:buNone/>
            </a:pPr>
            <a:endParaRPr lang="en-US" i="1" dirty="0" smtClean="0">
              <a:solidFill>
                <a:srgbClr val="0070C0"/>
              </a:solidFill>
            </a:endParaRPr>
          </a:p>
          <a:p>
            <a:r>
              <a:rPr lang="en-US" dirty="0" smtClean="0"/>
              <a:t>Do we lock </a:t>
            </a:r>
            <a:r>
              <a:rPr lang="en-US" dirty="0"/>
              <a:t>out requests until </a:t>
            </a:r>
            <a:r>
              <a:rPr lang="en-US" dirty="0" smtClean="0"/>
              <a:t>consistency can be enforced across all nodes</a:t>
            </a:r>
            <a:r>
              <a:rPr lang="en-US" dirty="0"/>
              <a:t>? </a:t>
            </a:r>
          </a:p>
          <a:p>
            <a:r>
              <a:rPr lang="en-US" dirty="0" smtClean="0"/>
              <a:t>Or do we service requests and accept that data on nodes may be (or become) inconsistent?</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graphicFrame>
        <p:nvGraphicFramePr>
          <p:cNvPr id="6" name="Diagram 5"/>
          <p:cNvGraphicFramePr/>
          <p:nvPr>
            <p:extLst>
              <p:ext uri="{D42A27DB-BD31-4B8C-83A1-F6EECF244321}">
                <p14:modId xmlns:p14="http://schemas.microsoft.com/office/powerpoint/2010/main" val="3918693712"/>
              </p:ext>
            </p:extLst>
          </p:nvPr>
        </p:nvGraphicFramePr>
        <p:xfrm>
          <a:off x="4800600" y="1981200"/>
          <a:ext cx="41148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158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a:t>
            </a:r>
            <a:r>
              <a:rPr lang="en-US" dirty="0"/>
              <a:t/>
            </a:r>
            <a:br>
              <a:rPr lang="en-US" dirty="0"/>
            </a:br>
            <a:r>
              <a:rPr lang="en-US" sz="2700" dirty="0" smtClean="0"/>
              <a:t>AP: Available, Partition Tolerant, Not Consistent (Write Phase)</a:t>
            </a:r>
            <a:r>
              <a:rPr lang="en-US" sz="3600" dirty="0" smtClean="0"/>
              <a:t> </a:t>
            </a:r>
            <a:endParaRPr lang="en-US" sz="3600"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74</a:t>
            </a:fld>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30480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0"/>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57200" y="5029200"/>
            <a:ext cx="8229600" cy="16002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Since our system is </a:t>
            </a:r>
            <a:r>
              <a:rPr lang="en-US" dirty="0" smtClean="0"/>
              <a:t>available G1 </a:t>
            </a:r>
            <a:r>
              <a:rPr lang="en-US" dirty="0"/>
              <a:t>must </a:t>
            </a:r>
            <a:r>
              <a:rPr lang="en-US" dirty="0" smtClean="0"/>
              <a:t>respond</a:t>
            </a:r>
          </a:p>
          <a:p>
            <a:r>
              <a:rPr lang="en-US" dirty="0" smtClean="0"/>
              <a:t>Since </a:t>
            </a:r>
            <a:r>
              <a:rPr lang="en-US" dirty="0"/>
              <a:t>the network is </a:t>
            </a:r>
            <a:r>
              <a:rPr lang="en-US" dirty="0" smtClean="0"/>
              <a:t>partitioned G1 </a:t>
            </a:r>
            <a:r>
              <a:rPr lang="en-US" dirty="0"/>
              <a:t>cannot replicate its data to </a:t>
            </a:r>
            <a:r>
              <a:rPr lang="en-US" i="1" dirty="0" smtClean="0"/>
              <a:t>G</a:t>
            </a:r>
            <a:r>
              <a:rPr lang="en-US" dirty="0" smtClean="0"/>
              <a:t>2</a:t>
            </a:r>
            <a:endParaRPr lang="en-US" dirty="0"/>
          </a:p>
        </p:txBody>
      </p:sp>
    </p:spTree>
    <p:extLst>
      <p:ext uri="{BB962C8B-B14F-4D97-AF65-F5344CB8AC3E}">
        <p14:creationId xmlns:p14="http://schemas.microsoft.com/office/powerpoint/2010/main" val="347932815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a:t>
            </a:r>
            <a:r>
              <a:rPr lang="en-US" dirty="0"/>
              <a:t/>
            </a:r>
            <a:br>
              <a:rPr lang="en-US" dirty="0"/>
            </a:br>
            <a:r>
              <a:rPr lang="en-US" sz="2700" dirty="0"/>
              <a:t>AP: </a:t>
            </a:r>
            <a:r>
              <a:rPr lang="en-US" sz="2700" dirty="0" smtClean="0"/>
              <a:t>Available, Partition Tolerant, Not Consistent (Read Phase)</a:t>
            </a:r>
            <a:r>
              <a:rPr lang="en-US" sz="3600" dirty="0" smtClean="0"/>
              <a:t> </a:t>
            </a:r>
            <a:endParaRPr lang="en-US" sz="3600"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75</a:t>
            </a:fld>
            <a:endParaRPr lang="en-US" dirty="0"/>
          </a:p>
        </p:txBody>
      </p:sp>
      <p:sp>
        <p:nvSpPr>
          <p:cNvPr id="7" name="Content Placeholder 2"/>
          <p:cNvSpPr txBox="1">
            <a:spLocks/>
          </p:cNvSpPr>
          <p:nvPr/>
        </p:nvSpPr>
        <p:spPr>
          <a:xfrm>
            <a:off x="457200" y="4572000"/>
            <a:ext cx="8229600" cy="20574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Since </a:t>
            </a:r>
            <a:r>
              <a:rPr lang="en-US" dirty="0"/>
              <a:t>our system is available, </a:t>
            </a:r>
            <a:r>
              <a:rPr lang="en-US" dirty="0" smtClean="0"/>
              <a:t>G2 </a:t>
            </a:r>
            <a:r>
              <a:rPr lang="en-US" dirty="0"/>
              <a:t>must </a:t>
            </a:r>
            <a:r>
              <a:rPr lang="en-US" dirty="0" smtClean="0"/>
              <a:t>respond</a:t>
            </a:r>
          </a:p>
          <a:p>
            <a:r>
              <a:rPr lang="en-US" dirty="0" smtClean="0"/>
              <a:t>And </a:t>
            </a:r>
            <a:r>
              <a:rPr lang="en-US" dirty="0"/>
              <a:t>since the network is </a:t>
            </a:r>
            <a:r>
              <a:rPr lang="en-US" dirty="0" smtClean="0"/>
              <a:t>partitioned, G2 </a:t>
            </a:r>
            <a:r>
              <a:rPr lang="en-US" dirty="0"/>
              <a:t>cannot update its value from </a:t>
            </a:r>
            <a:r>
              <a:rPr lang="en-US" dirty="0" smtClean="0"/>
              <a:t>G1</a:t>
            </a:r>
          </a:p>
          <a:p>
            <a:r>
              <a:rPr lang="en-US" dirty="0" smtClean="0"/>
              <a:t>So a client would obtain different values of V depending on whether it issues a read to G1 or G2</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00200"/>
            <a:ext cx="30480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63372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a:t>
            </a:r>
            <a:r>
              <a:rPr lang="en-US" dirty="0"/>
              <a:t/>
            </a:r>
            <a:br>
              <a:rPr lang="en-US" dirty="0"/>
            </a:br>
            <a:r>
              <a:rPr lang="en-US" sz="2700" dirty="0" smtClean="0"/>
              <a:t>CP: Consistent, Partition Tolerant, Not Available</a:t>
            </a:r>
            <a:endParaRPr lang="en-US" sz="2700" dirty="0"/>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76</a:t>
            </a:fld>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30480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57200" y="4648200"/>
            <a:ext cx="8229600" cy="19812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Since </a:t>
            </a:r>
            <a:r>
              <a:rPr lang="en-US" dirty="0"/>
              <a:t>the network is </a:t>
            </a:r>
            <a:r>
              <a:rPr lang="en-US" dirty="0" smtClean="0"/>
              <a:t>partitioned G1 </a:t>
            </a:r>
            <a:r>
              <a:rPr lang="en-US" dirty="0"/>
              <a:t>cannot replicate its data to </a:t>
            </a:r>
            <a:r>
              <a:rPr lang="en-US" i="1" dirty="0" smtClean="0"/>
              <a:t>G</a:t>
            </a:r>
            <a:r>
              <a:rPr lang="en-US" dirty="0" smtClean="0"/>
              <a:t>2</a:t>
            </a:r>
          </a:p>
          <a:p>
            <a:r>
              <a:rPr lang="en-US" dirty="0" smtClean="0"/>
              <a:t>To remain consistent the write must be delayed (or fail) until G1 and G2 can communicate</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905000"/>
            <a:ext cx="30480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Triangle 5"/>
          <p:cNvSpPr/>
          <p:nvPr/>
        </p:nvSpPr>
        <p:spPr>
          <a:xfrm rot="8725976">
            <a:off x="4766804" y="2983976"/>
            <a:ext cx="1111523" cy="8445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578" name="Picture 2" descr="C:\Users\RJ06493\AppData\Local\Microsoft\Windows\Temporary Internet Files\Content.IE5\4SMJRN3V\480px-Current_event_cloc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2565" y="3124200"/>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1469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 Theorem</a:t>
            </a:r>
            <a:br>
              <a:rPr lang="en-US" dirty="0"/>
            </a:br>
            <a:r>
              <a:rPr lang="en-US" sz="3100" dirty="0" smtClean="0"/>
              <a:t>CA: </a:t>
            </a:r>
            <a:r>
              <a:rPr lang="en-US" sz="3100" dirty="0"/>
              <a:t>Consistent, </a:t>
            </a:r>
            <a:r>
              <a:rPr lang="en-US" sz="3100" dirty="0" smtClean="0"/>
              <a:t>Available, Not Partition Tolerant</a:t>
            </a:r>
            <a:endParaRPr lang="en-US" sz="3100" dirty="0"/>
          </a:p>
        </p:txBody>
      </p:sp>
      <p:sp>
        <p:nvSpPr>
          <p:cNvPr id="3" name="Content Placeholder 2"/>
          <p:cNvSpPr>
            <a:spLocks noGrp="1"/>
          </p:cNvSpPr>
          <p:nvPr>
            <p:ph idx="1"/>
          </p:nvPr>
        </p:nvSpPr>
        <p:spPr/>
        <p:txBody>
          <a:bodyPr>
            <a:normAutofit/>
          </a:bodyPr>
          <a:lstStyle/>
          <a:p>
            <a:r>
              <a:rPr lang="en-US" dirty="0" smtClean="0"/>
              <a:t>There </a:t>
            </a:r>
            <a:r>
              <a:rPr lang="en-US" dirty="0"/>
              <a:t>are also systems </a:t>
            </a:r>
            <a:r>
              <a:rPr lang="en-US" dirty="0" smtClean="0"/>
              <a:t>that usually </a:t>
            </a:r>
            <a:r>
              <a:rPr lang="en-US" dirty="0"/>
              <a:t>are available and consistent, but fail </a:t>
            </a:r>
            <a:r>
              <a:rPr lang="en-US" dirty="0" smtClean="0"/>
              <a:t>completely when there </a:t>
            </a:r>
            <a:r>
              <a:rPr lang="en-US" dirty="0"/>
              <a:t>is a partition (</a:t>
            </a:r>
            <a:r>
              <a:rPr lang="en-US" dirty="0" smtClean="0"/>
              <a:t>CA)</a:t>
            </a:r>
          </a:p>
          <a:p>
            <a:r>
              <a:rPr lang="en-US" dirty="0"/>
              <a:t>F</a:t>
            </a:r>
            <a:r>
              <a:rPr lang="en-US" dirty="0" smtClean="0"/>
              <a:t>or example, high performance vertically scalable single node relational systems…</a:t>
            </a:r>
          </a:p>
          <a:p>
            <a:r>
              <a:rPr lang="en-US" dirty="0"/>
              <a:t>O</a:t>
            </a:r>
            <a:r>
              <a:rPr lang="en-US" dirty="0" smtClean="0"/>
              <a:t>r systems which partition data across nodes but without replication</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357930433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a:t>
            </a:r>
            <a:endParaRPr lang="en-US" dirty="0"/>
          </a:p>
        </p:txBody>
      </p:sp>
      <p:sp>
        <p:nvSpPr>
          <p:cNvPr id="3" name="Content Placeholder 2"/>
          <p:cNvSpPr>
            <a:spLocks noGrp="1"/>
          </p:cNvSpPr>
          <p:nvPr>
            <p:ph idx="1"/>
          </p:nvPr>
        </p:nvSpPr>
        <p:spPr>
          <a:xfrm>
            <a:off x="457200" y="1417640"/>
            <a:ext cx="8229600" cy="4708525"/>
          </a:xfrm>
        </p:spPr>
        <p:txBody>
          <a:bodyPr>
            <a:normAutofit/>
          </a:bodyPr>
          <a:lstStyle/>
          <a:p>
            <a:r>
              <a:rPr lang="en-US" dirty="0" smtClean="0"/>
              <a:t>The future of databases is distributed</a:t>
            </a:r>
            <a:endParaRPr lang="en-US" dirty="0"/>
          </a:p>
          <a:p>
            <a:r>
              <a:rPr lang="en-US" dirty="0" smtClean="0"/>
              <a:t>The CAP theorem describes some of the tradeoffs involved in distributed systems</a:t>
            </a:r>
          </a:p>
          <a:p>
            <a:r>
              <a:rPr lang="en-US" dirty="0" smtClean="0"/>
              <a:t>A proper understanding of the CAP theorem is essential to making decisions about the future of distributed database design</a:t>
            </a:r>
          </a:p>
          <a:p>
            <a:r>
              <a:rPr lang="en-US" dirty="0" smtClean="0"/>
              <a:t>Misunderstanding can lead to erroneous or inappropriate design choices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240902675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4" y="274638"/>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28749063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ts val="2600"/>
              </a:lnSpc>
              <a:buClr>
                <a:srgbClr val="003399"/>
              </a:buClr>
              <a:buSzPct val="50000"/>
              <a:buFont typeface="Monotype Sorts" pitchFamily="96" charset="2"/>
              <a:defRPr kumimoji="1">
                <a:solidFill>
                  <a:srgbClr val="003399"/>
                </a:solidFill>
                <a:latin typeface="Comic Sans MS" pitchFamily="66" charset="0"/>
              </a:defRPr>
            </a:lvl1pPr>
            <a:lvl2pPr marL="742950" indent="-285750" eaLnBrk="0" hangingPunct="0">
              <a:lnSpc>
                <a:spcPts val="2600"/>
              </a:lnSpc>
              <a:buClr>
                <a:schemeClr val="tx1"/>
              </a:buClr>
              <a:buSzPct val="35000"/>
              <a:buFont typeface="Monotype Sorts" pitchFamily="96" charset="2"/>
              <a:buChar char="n"/>
              <a:defRPr kumimoji="1">
                <a:solidFill>
                  <a:schemeClr val="tx1"/>
                </a:solidFill>
                <a:latin typeface="Comic Sans MS" pitchFamily="66" charset="0"/>
              </a:defRPr>
            </a:lvl2pPr>
            <a:lvl3pPr marL="1143000" indent="-228600" eaLnBrk="0" hangingPunct="0">
              <a:lnSpc>
                <a:spcPts val="2600"/>
              </a:lnSpc>
              <a:buClr>
                <a:schemeClr val="tx1"/>
              </a:buClr>
              <a:buSzPct val="80000"/>
              <a:buChar char="–"/>
              <a:defRPr kumimoji="1">
                <a:solidFill>
                  <a:schemeClr val="tx1"/>
                </a:solidFill>
                <a:latin typeface="Comic Sans MS" pitchFamily="66" charset="0"/>
              </a:defRPr>
            </a:lvl3pPr>
            <a:lvl4pPr marL="1600200" indent="-228600" eaLnBrk="0" hangingPunct="0">
              <a:lnSpc>
                <a:spcPts val="2600"/>
              </a:lnSpc>
              <a:buClr>
                <a:schemeClr val="tx1"/>
              </a:buClr>
              <a:buFont typeface="Wingdings" pitchFamily="2" charset="2"/>
              <a:buChar char="!"/>
              <a:defRPr kumimoji="1">
                <a:solidFill>
                  <a:schemeClr val="tx1"/>
                </a:solidFill>
                <a:latin typeface="Comic Sans MS" pitchFamily="66" charset="0"/>
              </a:defRPr>
            </a:lvl4pPr>
            <a:lvl5pPr marL="2057400" indent="-228600" eaLnBrk="0" hangingPunct="0">
              <a:lnSpc>
                <a:spcPts val="2600"/>
              </a:lnSpc>
              <a:buClr>
                <a:schemeClr val="tx1"/>
              </a:buClr>
              <a:buSzPct val="100000"/>
              <a:buChar char="–"/>
              <a:defRPr kumimoji="1">
                <a:solidFill>
                  <a:schemeClr val="tx1"/>
                </a:solidFill>
                <a:latin typeface="Comic Sans MS" pitchFamily="66" charset="0"/>
              </a:defRPr>
            </a:lvl5pPr>
            <a:lvl6pPr marL="25146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6pPr>
            <a:lvl7pPr marL="29718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7pPr>
            <a:lvl8pPr marL="34290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8pPr>
            <a:lvl9pPr marL="3886200" indent="-228600" eaLnBrk="0" fontAlgn="base" hangingPunct="0">
              <a:lnSpc>
                <a:spcPts val="2600"/>
              </a:lnSpc>
              <a:spcBef>
                <a:spcPct val="0"/>
              </a:spcBef>
              <a:spcAft>
                <a:spcPct val="0"/>
              </a:spcAft>
              <a:buClr>
                <a:schemeClr val="tx1"/>
              </a:buClr>
              <a:buSzPct val="100000"/>
              <a:buChar char="–"/>
              <a:defRPr kumimoji="1">
                <a:solidFill>
                  <a:schemeClr val="tx1"/>
                </a:solidFill>
                <a:latin typeface="Comic Sans MS" pitchFamily="66" charset="0"/>
              </a:defRPr>
            </a:lvl9pPr>
          </a:lstStyle>
          <a:p>
            <a:pPr>
              <a:lnSpc>
                <a:spcPct val="100000"/>
              </a:lnSpc>
              <a:buClrTx/>
              <a:buSzTx/>
              <a:buFontTx/>
              <a:buNone/>
            </a:pPr>
            <a:fld id="{B7804B38-E414-46F4-982E-F841C38F7D03}" type="slidenum">
              <a:rPr lang="en-US" altLang="en-US" smtClean="0">
                <a:solidFill>
                  <a:schemeClr val="tx1"/>
                </a:solidFill>
                <a:ea typeface="MS PGothic" pitchFamily="34" charset="-128"/>
              </a:rPr>
              <a:pPr>
                <a:lnSpc>
                  <a:spcPct val="100000"/>
                </a:lnSpc>
                <a:buClrTx/>
                <a:buSzTx/>
                <a:buFontTx/>
                <a:buNone/>
              </a:pPr>
              <a:t>8</a:t>
            </a:fld>
            <a:endParaRPr lang="en-US" altLang="en-US" sz="1400" dirty="0" smtClean="0">
              <a:solidFill>
                <a:schemeClr val="tx1"/>
              </a:solidFill>
              <a:ea typeface="MS PGothic" pitchFamily="34" charset="-128"/>
            </a:endParaRPr>
          </a:p>
        </p:txBody>
      </p:sp>
      <p:sp>
        <p:nvSpPr>
          <p:cNvPr id="8195" name="Rectangle 2"/>
          <p:cNvSpPr>
            <a:spLocks noGrp="1" noChangeArrowheads="1"/>
          </p:cNvSpPr>
          <p:nvPr>
            <p:ph type="title"/>
          </p:nvPr>
        </p:nvSpPr>
        <p:spPr/>
        <p:txBody>
          <a:bodyPr/>
          <a:lstStyle/>
          <a:p>
            <a:r>
              <a:rPr kumimoji="0" lang="en-US" altLang="en-US" dirty="0" smtClean="0"/>
              <a:t>Structure Query Language (SQL)</a:t>
            </a:r>
          </a:p>
        </p:txBody>
      </p:sp>
      <p:sp>
        <p:nvSpPr>
          <p:cNvPr id="5124" name="Rectangle 3"/>
          <p:cNvSpPr>
            <a:spLocks noGrp="1" noChangeArrowheads="1"/>
          </p:cNvSpPr>
          <p:nvPr>
            <p:ph type="body" idx="1"/>
          </p:nvPr>
        </p:nvSpPr>
        <p:spPr/>
        <p:txBody>
          <a:bodyPr>
            <a:normAutofit/>
          </a:bodyPr>
          <a:lstStyle/>
          <a:p>
            <a:pPr>
              <a:defRPr/>
            </a:pPr>
            <a:r>
              <a:rPr kumimoji="0" lang="en-US" altLang="en-US" dirty="0" smtClean="0"/>
              <a:t>SQL is a language for querying relational databases.</a:t>
            </a:r>
          </a:p>
          <a:p>
            <a:pPr>
              <a:defRPr/>
            </a:pPr>
            <a:endParaRPr kumimoji="0" lang="en-US" altLang="en-US" dirty="0"/>
          </a:p>
          <a:p>
            <a:pPr>
              <a:defRPr/>
            </a:pPr>
            <a:r>
              <a:rPr kumimoji="0" lang="en-US" altLang="en-US" dirty="0" smtClean="0"/>
              <a:t>History:</a:t>
            </a:r>
          </a:p>
          <a:p>
            <a:pPr lvl="1">
              <a:defRPr/>
            </a:pPr>
            <a:r>
              <a:rPr kumimoji="0" lang="en-US" altLang="en-US" sz="2400" dirty="0" smtClean="0"/>
              <a:t>Developed at IBM San Jose Research Laboratory, early 1970’s, for System R</a:t>
            </a:r>
          </a:p>
          <a:p>
            <a:pPr lvl="1">
              <a:defRPr/>
            </a:pPr>
            <a:r>
              <a:rPr kumimoji="0" lang="en-US" altLang="en-US" sz="2400" dirty="0" smtClean="0"/>
              <a:t>Credited to Donald D. Chamberlin and Raymond F. Boyce</a:t>
            </a:r>
          </a:p>
          <a:p>
            <a:pPr lvl="1">
              <a:defRPr/>
            </a:pPr>
            <a:r>
              <a:rPr kumimoji="0" lang="en-US" altLang="en-US" sz="2400" dirty="0" smtClean="0"/>
              <a:t>Based on relational algebra and tuple calculus</a:t>
            </a:r>
          </a:p>
          <a:p>
            <a:pPr lvl="1">
              <a:defRPr/>
            </a:pPr>
            <a:r>
              <a:rPr kumimoji="0" lang="en-US" altLang="en-US" sz="2400" dirty="0"/>
              <a:t>Originally called </a:t>
            </a:r>
            <a:r>
              <a:rPr kumimoji="0" lang="en-US" altLang="en-US" sz="2400" dirty="0" smtClean="0"/>
              <a:t>SEQUEL</a:t>
            </a:r>
            <a:endParaRPr kumimoji="0" lang="en-US" altLang="en-US" sz="3200" dirty="0" smtClean="0"/>
          </a:p>
          <a:p>
            <a:pPr lvl="1">
              <a:buFont typeface="Monotype Sorts" pitchFamily="-32" charset="2"/>
              <a:buChar char="n"/>
              <a:defRPr/>
            </a:pPr>
            <a:endParaRPr kumimoji="0" lang="en-US" altLang="en-US" dirty="0" smtClean="0"/>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Consistency</a:t>
            </a:r>
            <a:endParaRPr lang="en-US" dirty="0"/>
          </a:p>
        </p:txBody>
      </p:sp>
      <p:sp>
        <p:nvSpPr>
          <p:cNvPr id="3" name="Content Placeholder 2"/>
          <p:cNvSpPr>
            <a:spLocks noGrp="1"/>
          </p:cNvSpPr>
          <p:nvPr>
            <p:ph idx="1"/>
          </p:nvPr>
        </p:nvSpPr>
        <p:spPr/>
        <p:txBody>
          <a:bodyPr>
            <a:normAutofit/>
          </a:bodyPr>
          <a:lstStyle/>
          <a:p>
            <a:r>
              <a:rPr lang="en-US" dirty="0" smtClean="0"/>
              <a:t>Strong Consistency</a:t>
            </a:r>
          </a:p>
          <a:p>
            <a:pPr lvl="1"/>
            <a:r>
              <a:rPr lang="en-US" dirty="0" smtClean="0"/>
              <a:t>After the update completes, any subsequent access will return the same updated value.</a:t>
            </a:r>
          </a:p>
          <a:p>
            <a:r>
              <a:rPr lang="en-US" dirty="0" smtClean="0"/>
              <a:t>Weak Consistency</a:t>
            </a:r>
          </a:p>
          <a:p>
            <a:pPr lvl="1"/>
            <a:r>
              <a:rPr lang="en-US" dirty="0" smtClean="0"/>
              <a:t>It is not guaranteed that subsequent accesses will return the updated value.</a:t>
            </a:r>
          </a:p>
          <a:p>
            <a:r>
              <a:rPr lang="en-US" dirty="0" smtClean="0"/>
              <a:t>Eventual Consistency</a:t>
            </a:r>
          </a:p>
          <a:p>
            <a:pPr lvl="1"/>
            <a:r>
              <a:rPr lang="en-US" dirty="0" smtClean="0"/>
              <a:t>Specific form of weak consistency</a:t>
            </a:r>
          </a:p>
          <a:p>
            <a:pPr lvl="1"/>
            <a:r>
              <a:rPr lang="en-US" dirty="0" smtClean="0"/>
              <a:t>It is guaranteed that if no new updates are made to object, eventually all accesses will return the last updated value (e.g., </a:t>
            </a:r>
            <a:r>
              <a:rPr lang="en-US" i="1" dirty="0" smtClean="0"/>
              <a:t>propagate updates to replicas in a lazy fashion</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259699856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723225" y="5072141"/>
            <a:ext cx="2417519" cy="1468979"/>
          </a:xfrm>
          <a:prstGeom prst="rect">
            <a:avLst/>
          </a:prstGeom>
        </p:spPr>
      </p:pic>
      <p:pic>
        <p:nvPicPr>
          <p:cNvPr id="5" name="Picture 4"/>
          <p:cNvPicPr>
            <a:picLocks noChangeAspect="1"/>
          </p:cNvPicPr>
          <p:nvPr/>
        </p:nvPicPr>
        <p:blipFill>
          <a:blip r:embed="rId3"/>
          <a:stretch>
            <a:fillRect/>
          </a:stretch>
        </p:blipFill>
        <p:spPr>
          <a:xfrm>
            <a:off x="6499972" y="4684300"/>
            <a:ext cx="1952400" cy="1952400"/>
          </a:xfrm>
          <a:prstGeom prst="rect">
            <a:avLst/>
          </a:prstGeom>
        </p:spPr>
      </p:pic>
      <p:pic>
        <p:nvPicPr>
          <p:cNvPr id="6" name="Picture 5"/>
          <p:cNvPicPr>
            <a:picLocks noChangeAspect="1"/>
          </p:cNvPicPr>
          <p:nvPr/>
        </p:nvPicPr>
        <p:blipFill>
          <a:blip r:embed="rId4"/>
          <a:stretch>
            <a:fillRect/>
          </a:stretch>
        </p:blipFill>
        <p:spPr>
          <a:xfrm>
            <a:off x="4024502" y="4889075"/>
            <a:ext cx="1560652" cy="1560652"/>
          </a:xfrm>
          <a:prstGeom prst="rect">
            <a:avLst/>
          </a:prstGeom>
        </p:spPr>
      </p:pic>
      <p:sp>
        <p:nvSpPr>
          <p:cNvPr id="7" name="Right Arrow 6"/>
          <p:cNvSpPr/>
          <p:nvPr/>
        </p:nvSpPr>
        <p:spPr>
          <a:xfrm>
            <a:off x="3140744"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889596" y="4852547"/>
            <a:ext cx="505555" cy="923330"/>
          </a:xfrm>
          <a:prstGeom prst="rect">
            <a:avLst/>
          </a:prstGeom>
          <a:noFill/>
          <a:ln>
            <a:noFill/>
          </a:ln>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endParaRPr>
          </a:p>
        </p:txBody>
      </p:sp>
      <p:sp>
        <p:nvSpPr>
          <p:cNvPr id="10" name="Footer Placeholder 9"/>
          <p:cNvSpPr>
            <a:spLocks noGrp="1"/>
          </p:cNvSpPr>
          <p:nvPr>
            <p:ph type="ftr" sz="quarter" idx="11"/>
          </p:nvPr>
        </p:nvSpPr>
        <p:spPr/>
        <p:txBody>
          <a:bodyPr/>
          <a:lstStyle/>
          <a:p>
            <a:r>
              <a:rPr lang="en-US" dirty="0" smtClean="0"/>
              <a:t>CS595 Module 11</a:t>
            </a:r>
            <a:endParaRPr lang="en-US" dirty="0"/>
          </a:p>
        </p:txBody>
      </p:sp>
      <p:sp>
        <p:nvSpPr>
          <p:cNvPr id="11" name="Slide Number Placeholder 10"/>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4165943772"/>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Facebook Example</a:t>
            </a:r>
            <a:endParaRPr lang="en-US" dirty="0"/>
          </a:p>
        </p:txBody>
      </p:sp>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457201" y="5072141"/>
            <a:ext cx="2417519" cy="1468979"/>
          </a:xfrm>
          <a:prstGeom prst="rect">
            <a:avLst/>
          </a:prstGeom>
        </p:spPr>
      </p:pic>
      <p:pic>
        <p:nvPicPr>
          <p:cNvPr id="5" name="Picture 4"/>
          <p:cNvPicPr>
            <a:picLocks noChangeAspect="1"/>
          </p:cNvPicPr>
          <p:nvPr/>
        </p:nvPicPr>
        <p:blipFill>
          <a:blip r:embed="rId3"/>
          <a:stretch>
            <a:fillRect/>
          </a:stretch>
        </p:blipFill>
        <p:spPr>
          <a:xfrm>
            <a:off x="6734400" y="4684300"/>
            <a:ext cx="1952400" cy="1952400"/>
          </a:xfrm>
          <a:prstGeom prst="rect">
            <a:avLst/>
          </a:prstGeom>
        </p:spPr>
      </p:pic>
      <p:pic>
        <p:nvPicPr>
          <p:cNvPr id="6" name="Picture 5"/>
          <p:cNvPicPr>
            <a:picLocks noChangeAspect="1"/>
          </p:cNvPicPr>
          <p:nvPr/>
        </p:nvPicPr>
        <p:blipFill>
          <a:blip r:embed="rId4"/>
          <a:stretch>
            <a:fillRect/>
          </a:stretch>
        </p:blipFill>
        <p:spPr>
          <a:xfrm>
            <a:off x="3833327" y="4884343"/>
            <a:ext cx="1560652" cy="1560652"/>
          </a:xfrm>
          <a:prstGeom prst="rect">
            <a:avLst/>
          </a:prstGeom>
        </p:spPr>
      </p:pic>
      <p:sp>
        <p:nvSpPr>
          <p:cNvPr id="7" name="Right Arrow 6"/>
          <p:cNvSpPr/>
          <p:nvPr/>
        </p:nvSpPr>
        <p:spPr>
          <a:xfrm>
            <a:off x="2874719"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5"/>
          <a:stretch>
            <a:fillRect/>
          </a:stretch>
        </p:blipFill>
        <p:spPr>
          <a:xfrm>
            <a:off x="5628408" y="4566206"/>
            <a:ext cx="1105993" cy="1011866"/>
          </a:xfrm>
          <a:prstGeom prst="rect">
            <a:avLst/>
          </a:prstGeom>
        </p:spPr>
      </p:pic>
      <p:sp>
        <p:nvSpPr>
          <p:cNvPr id="9" name="Footer Placeholder 8"/>
          <p:cNvSpPr>
            <a:spLocks noGrp="1"/>
          </p:cNvSpPr>
          <p:nvPr>
            <p:ph type="ftr" sz="quarter" idx="11"/>
          </p:nvPr>
        </p:nvSpPr>
        <p:spPr/>
        <p:txBody>
          <a:bodyPr/>
          <a:lstStyle/>
          <a:p>
            <a:r>
              <a:rPr lang="en-US" dirty="0" smtClean="0"/>
              <a:t>CS595 Module 11</a:t>
            </a:r>
            <a:endParaRPr lang="en-US" dirty="0"/>
          </a:p>
        </p:txBody>
      </p:sp>
      <p:sp>
        <p:nvSpPr>
          <p:cNvPr id="11" name="Slide Number Placeholder 10"/>
          <p:cNvSpPr>
            <a:spLocks noGrp="1"/>
          </p:cNvSpPr>
          <p:nvPr>
            <p:ph type="sldNum" sz="quarter" idx="12"/>
          </p:nvPr>
        </p:nvSpPr>
        <p:spPr/>
        <p:txBody>
          <a:bodyPr/>
          <a:lstStyle/>
          <a:p>
            <a:fld id="{9AA7C465-8597-4488-B68C-958448427716}" type="slidenum">
              <a:rPr lang="en-US" smtClean="0"/>
              <a:t>82</a:t>
            </a:fld>
            <a:endParaRPr lang="en-US" dirty="0"/>
          </a:p>
        </p:txBody>
      </p:sp>
    </p:spTree>
    <p:extLst>
      <p:ext uri="{BB962C8B-B14F-4D97-AF65-F5344CB8AC3E}">
        <p14:creationId xmlns:p14="http://schemas.microsoft.com/office/powerpoint/2010/main" val="228577461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Eventual Consistency</a:t>
            </a:r>
            <a:br>
              <a:rPr lang="en-US" dirty="0" smtClean="0"/>
            </a:br>
            <a:r>
              <a:rPr lang="en-US" dirty="0" smtClean="0"/>
              <a:t>- A Facebook Example</a:t>
            </a:r>
            <a:endParaRPr lang="en-US" dirty="0"/>
          </a:p>
        </p:txBody>
      </p:sp>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150547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Tunable Availability and Consistency</a:t>
            </a:r>
            <a:endParaRPr lang="en-US" dirty="0"/>
          </a:p>
        </p:txBody>
      </p:sp>
      <p:sp>
        <p:nvSpPr>
          <p:cNvPr id="3" name="Content Placeholder 2"/>
          <p:cNvSpPr>
            <a:spLocks noGrp="1"/>
          </p:cNvSpPr>
          <p:nvPr>
            <p:ph idx="1"/>
          </p:nvPr>
        </p:nvSpPr>
        <p:spPr/>
        <p:txBody>
          <a:bodyPr/>
          <a:lstStyle/>
          <a:p>
            <a:r>
              <a:rPr lang="en-US" dirty="0"/>
              <a:t>I</a:t>
            </a:r>
            <a:r>
              <a:rPr lang="en-US" dirty="0" smtClean="0"/>
              <a:t>n practice most distributed databases allow tradeoffs between consistency and availability</a:t>
            </a:r>
          </a:p>
          <a:p>
            <a:r>
              <a:rPr lang="en-US" dirty="0" smtClean="0"/>
              <a:t>As an example we will consider Riak key-value NoSQL database</a:t>
            </a:r>
          </a:p>
          <a:p>
            <a:r>
              <a:rPr lang="en-US" dirty="0" smtClean="0"/>
              <a:t>Riak’s solution </a:t>
            </a:r>
            <a:r>
              <a:rPr lang="en-US" dirty="0"/>
              <a:t>is based on Amazon Dynamo's novel approach of a </a:t>
            </a:r>
            <a:r>
              <a:rPr lang="en-US" i="1" dirty="0"/>
              <a:t>tunable</a:t>
            </a:r>
            <a:r>
              <a:rPr lang="en-US" dirty="0"/>
              <a:t> AP </a:t>
            </a:r>
            <a:r>
              <a:rPr lang="en-US" dirty="0" smtClean="0"/>
              <a:t>system</a:t>
            </a:r>
          </a:p>
          <a:p>
            <a:r>
              <a:rPr lang="en-US" dirty="0" smtClean="0"/>
              <a:t>Riak </a:t>
            </a:r>
            <a:r>
              <a:rPr lang="en-US" dirty="0"/>
              <a:t>is highly available to serve requests, with the ability to tune its level of </a:t>
            </a:r>
            <a:r>
              <a:rPr lang="en-US" dirty="0" smtClean="0"/>
              <a:t>consistency</a:t>
            </a:r>
          </a:p>
          <a:p>
            <a:r>
              <a:rPr lang="en-US" dirty="0" smtClean="0"/>
              <a:t>Uses the concept of voting quorum of servers similar to the approach used by Zookeeper</a:t>
            </a:r>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383525933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Quorums</a:t>
            </a:r>
            <a:endParaRPr lang="en" dirty="0"/>
          </a:p>
        </p:txBody>
      </p:sp>
      <p:sp>
        <p:nvSpPr>
          <p:cNvPr id="322" name="Shape 322"/>
          <p:cNvSpPr txBox="1">
            <a:spLocks noGrp="1"/>
          </p:cNvSpPr>
          <p:nvPr>
            <p:ph idx="1"/>
          </p:nvPr>
        </p:nvSpPr>
        <p:spPr>
          <a:prstGeom prst="rect">
            <a:avLst/>
          </a:prstGeom>
        </p:spPr>
        <p:txBody>
          <a:bodyPr lIns="91425" tIns="91425" rIns="91425" bIns="91425" anchor="t" anchorCtr="0">
            <a:noAutofit/>
          </a:bodyPr>
          <a:lstStyle/>
          <a:p>
            <a:pPr marL="457200" lvl="0" indent="-228600" rtl="0">
              <a:lnSpc>
                <a:spcPct val="100000"/>
              </a:lnSpc>
              <a:spcBef>
                <a:spcPts val="0"/>
              </a:spcBef>
            </a:pPr>
            <a:r>
              <a:rPr lang="en" sz="2800" dirty="0"/>
              <a:t>Peer-to-peer replication with </a:t>
            </a:r>
            <a:r>
              <a:rPr lang="en" sz="2800" dirty="0">
                <a:solidFill>
                  <a:srgbClr val="990000"/>
                </a:solidFill>
              </a:rPr>
              <a:t>replication factor</a:t>
            </a:r>
            <a:r>
              <a:rPr lang="en" sz="2800" dirty="0"/>
              <a:t> </a:t>
            </a:r>
            <a:r>
              <a:rPr lang="en" sz="2800" i="1" dirty="0"/>
              <a:t>N</a:t>
            </a:r>
          </a:p>
          <a:p>
            <a:pPr marL="914400" lvl="1" indent="-228600" rtl="0">
              <a:lnSpc>
                <a:spcPct val="150000"/>
              </a:lnSpc>
              <a:spcBef>
                <a:spcPts val="0"/>
              </a:spcBef>
            </a:pPr>
            <a:r>
              <a:rPr lang="en" sz="2400" dirty="0"/>
              <a:t>Number of replicas of each data object</a:t>
            </a:r>
          </a:p>
          <a:p>
            <a:pPr marL="457200" lvl="0" indent="-228600" rtl="0">
              <a:spcBef>
                <a:spcPts val="0"/>
              </a:spcBef>
            </a:pPr>
            <a:r>
              <a:rPr lang="en" sz="2800" dirty="0">
                <a:solidFill>
                  <a:srgbClr val="990000"/>
                </a:solidFill>
              </a:rPr>
              <a:t>Write quorum</a:t>
            </a:r>
            <a:r>
              <a:rPr lang="en" sz="2800" dirty="0"/>
              <a:t>: </a:t>
            </a:r>
            <a:r>
              <a:rPr lang="en" sz="2800" i="1" dirty="0"/>
              <a:t>W</a:t>
            </a:r>
          </a:p>
          <a:p>
            <a:pPr marL="914400" lvl="1" indent="-228600" rtl="0">
              <a:spcBef>
                <a:spcPts val="0"/>
              </a:spcBef>
            </a:pPr>
            <a:r>
              <a:rPr lang="en" sz="2400" dirty="0"/>
              <a:t>When writing, </a:t>
            </a:r>
            <a:r>
              <a:rPr lang="en" sz="2400" dirty="0">
                <a:solidFill>
                  <a:srgbClr val="990000"/>
                </a:solidFill>
              </a:rPr>
              <a:t>at least </a:t>
            </a:r>
            <a:r>
              <a:rPr lang="en" sz="2400" i="1" dirty="0">
                <a:solidFill>
                  <a:srgbClr val="990000"/>
                </a:solidFill>
              </a:rPr>
              <a:t>W</a:t>
            </a:r>
            <a:r>
              <a:rPr lang="en" sz="2400" dirty="0"/>
              <a:t> replicas have to agree</a:t>
            </a:r>
          </a:p>
          <a:p>
            <a:pPr marL="914400" lvl="1" indent="-228600" rtl="0">
              <a:spcBef>
                <a:spcPts val="0"/>
              </a:spcBef>
            </a:pPr>
            <a:r>
              <a:rPr lang="en" sz="2400" dirty="0"/>
              <a:t>Having  </a:t>
            </a:r>
            <a:r>
              <a:rPr lang="en" sz="2400" i="1" dirty="0"/>
              <a:t>W </a:t>
            </a:r>
            <a:r>
              <a:rPr lang="en" sz="2400" dirty="0"/>
              <a:t>&gt;</a:t>
            </a:r>
            <a:r>
              <a:rPr lang="en" sz="2400" i="1" dirty="0"/>
              <a:t> N</a:t>
            </a:r>
            <a:r>
              <a:rPr lang="en" sz="2400" dirty="0"/>
              <a:t>/2  results in </a:t>
            </a:r>
            <a:r>
              <a:rPr lang="en" sz="2400" dirty="0">
                <a:solidFill>
                  <a:srgbClr val="990000"/>
                </a:solidFill>
              </a:rPr>
              <a:t>write consistency</a:t>
            </a:r>
          </a:p>
          <a:p>
            <a:pPr marL="1371600" lvl="2" indent="-228600" rtl="0">
              <a:spcBef>
                <a:spcPts val="0"/>
              </a:spcBef>
            </a:pPr>
            <a:r>
              <a:rPr lang="en" sz="2000" dirty="0"/>
              <a:t>in case of two simultaneous writes, only one can get the majority</a:t>
            </a:r>
            <a:br>
              <a:rPr lang="en" sz="2000" dirty="0"/>
            </a:br>
            <a:endParaRPr lang="en" sz="2000" dirty="0"/>
          </a:p>
          <a:p>
            <a:pPr marL="457200" lvl="0" indent="-228600" rtl="0">
              <a:spcBef>
                <a:spcPts val="0"/>
              </a:spcBef>
            </a:pPr>
            <a:r>
              <a:rPr lang="en" sz="2800" dirty="0">
                <a:solidFill>
                  <a:srgbClr val="990000"/>
                </a:solidFill>
              </a:rPr>
              <a:t>Read quorum</a:t>
            </a:r>
            <a:r>
              <a:rPr lang="en" sz="2800" dirty="0"/>
              <a:t>: </a:t>
            </a:r>
            <a:r>
              <a:rPr lang="en" sz="2800" i="1" dirty="0"/>
              <a:t>R</a:t>
            </a:r>
          </a:p>
          <a:p>
            <a:pPr marL="914400" lvl="1" indent="-228600" rtl="0">
              <a:spcBef>
                <a:spcPts val="0"/>
              </a:spcBef>
            </a:pPr>
            <a:r>
              <a:rPr lang="en" sz="2400" dirty="0"/>
              <a:t>Number of peers contacted for a single read</a:t>
            </a:r>
          </a:p>
          <a:p>
            <a:pPr marL="914400" lvl="1" indent="-228600" rtl="0">
              <a:spcBef>
                <a:spcPts val="0"/>
              </a:spcBef>
            </a:pPr>
            <a:r>
              <a:rPr lang="en" sz="2400" dirty="0"/>
              <a:t>For a </a:t>
            </a:r>
            <a:r>
              <a:rPr lang="en" sz="2400" dirty="0">
                <a:solidFill>
                  <a:srgbClr val="990000"/>
                </a:solidFill>
              </a:rPr>
              <a:t>strong read consistency</a:t>
            </a:r>
            <a:r>
              <a:rPr lang="en" sz="2400" dirty="0"/>
              <a:t>: </a:t>
            </a:r>
            <a:r>
              <a:rPr lang="en" sz="2400" i="1" dirty="0"/>
              <a:t>R</a:t>
            </a:r>
            <a:r>
              <a:rPr lang="en" sz="2400" dirty="0"/>
              <a:t> + </a:t>
            </a:r>
            <a:r>
              <a:rPr lang="en" sz="2400" i="1" dirty="0"/>
              <a:t>W</a:t>
            </a:r>
            <a:r>
              <a:rPr lang="en" sz="2400" dirty="0"/>
              <a:t> &gt; </a:t>
            </a:r>
            <a:r>
              <a:rPr lang="en" sz="2400" i="1" dirty="0"/>
              <a:t>N</a:t>
            </a:r>
          </a:p>
          <a:p>
            <a:pPr marL="1371600" lvl="2" indent="-228600">
              <a:spcBef>
                <a:spcPts val="0"/>
              </a:spcBef>
            </a:pPr>
            <a:r>
              <a:rPr lang="en" sz="2000" dirty="0"/>
              <a:t>reader surely does not read stale data</a:t>
            </a:r>
          </a:p>
        </p:txBody>
      </p:sp>
      <p:sp>
        <p:nvSpPr>
          <p:cNvPr id="2" name="Footer Placeholder 1"/>
          <p:cNvSpPr>
            <a:spLocks noGrp="1"/>
          </p:cNvSpPr>
          <p:nvPr>
            <p:ph type="ftr" sz="quarter" idx="11"/>
          </p:nvPr>
        </p:nvSpPr>
        <p:spPr/>
        <p:txBody>
          <a:bodyPr/>
          <a:lstStyle/>
          <a:p>
            <a:r>
              <a:rPr lang="en-US" dirty="0" smtClean="0"/>
              <a:t>CS595 Module 11</a:t>
            </a:r>
            <a:endParaRPr lang="en-US" dirty="0"/>
          </a:p>
        </p:txBody>
      </p:sp>
      <p:sp>
        <p:nvSpPr>
          <p:cNvPr id="3" name="Slide Number Placeholder 2"/>
          <p:cNvSpPr>
            <a:spLocks noGrp="1"/>
          </p:cNvSpPr>
          <p:nvPr>
            <p:ph type="sldNum" sz="quarter" idx="12"/>
          </p:nvPr>
        </p:nvSpPr>
        <p:spPr/>
        <p:txBody>
          <a:bodyPr/>
          <a:lstStyle/>
          <a:p>
            <a:fld id="{9AA7C465-8597-4488-B68C-958448427716}" type="slidenum">
              <a:rPr lang="en-US" smtClean="0"/>
              <a:t>85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57200" y="274634"/>
            <a:ext cx="8229600" cy="880559"/>
          </a:xfrm>
          <a:prstGeom prst="rect">
            <a:avLst/>
          </a:prstGeom>
        </p:spPr>
        <p:txBody>
          <a:bodyPr lIns="91425" tIns="91425" rIns="91425" bIns="91425" anchor="b" anchorCtr="0">
            <a:noAutofit/>
          </a:bodyPr>
          <a:lstStyle/>
          <a:p>
            <a:pPr lvl="0" rtl="0">
              <a:spcBef>
                <a:spcPts val="0"/>
              </a:spcBef>
              <a:buNone/>
            </a:pPr>
            <a:r>
              <a:rPr lang="en"/>
              <a:t>Quorums: Example</a:t>
            </a:r>
          </a:p>
        </p:txBody>
      </p:sp>
      <p:sp>
        <p:nvSpPr>
          <p:cNvPr id="328" name="Shape 328"/>
          <p:cNvSpPr txBox="1">
            <a:spLocks noGrp="1"/>
          </p:cNvSpPr>
          <p:nvPr>
            <p:ph type="body" idx="1"/>
          </p:nvPr>
        </p:nvSpPr>
        <p:spPr>
          <a:xfrm>
            <a:off x="457200" y="1246080"/>
            <a:ext cx="8578800" cy="1714320"/>
          </a:xfrm>
          <a:prstGeom prst="rect">
            <a:avLst/>
          </a:prstGeom>
        </p:spPr>
        <p:txBody>
          <a:bodyPr lIns="91425" tIns="91425" rIns="91425" bIns="91425" anchor="t" anchorCtr="0">
            <a:noAutofit/>
          </a:bodyPr>
          <a:lstStyle/>
          <a:p>
            <a:pPr marL="457200" lvl="0" indent="-228600" rtl="0">
              <a:lnSpc>
                <a:spcPct val="100000"/>
              </a:lnSpc>
              <a:spcBef>
                <a:spcPts val="0"/>
              </a:spcBef>
            </a:pPr>
            <a:r>
              <a:rPr lang="en" sz="2800" dirty="0">
                <a:solidFill>
                  <a:srgbClr val="990000"/>
                </a:solidFill>
              </a:rPr>
              <a:t>Replication </a:t>
            </a:r>
            <a:r>
              <a:rPr lang="en" sz="2800" dirty="0">
                <a:solidFill>
                  <a:srgbClr val="000000"/>
                </a:solidFill>
              </a:rPr>
              <a:t>factor </a:t>
            </a:r>
            <a:r>
              <a:rPr lang="en" sz="2800" i="1" dirty="0"/>
              <a:t>N</a:t>
            </a:r>
            <a:r>
              <a:rPr lang="en" sz="2800" dirty="0"/>
              <a:t> = 3</a:t>
            </a:r>
          </a:p>
          <a:p>
            <a:pPr marL="457200" lvl="0" indent="-228600" rtl="0">
              <a:spcBef>
                <a:spcPts val="0"/>
              </a:spcBef>
            </a:pPr>
            <a:r>
              <a:rPr lang="en" sz="2800" dirty="0">
                <a:solidFill>
                  <a:srgbClr val="990000"/>
                </a:solidFill>
              </a:rPr>
              <a:t>Write </a:t>
            </a:r>
            <a:r>
              <a:rPr lang="en" sz="2800" dirty="0">
                <a:solidFill>
                  <a:srgbClr val="000000"/>
                </a:solidFill>
              </a:rPr>
              <a:t>quorum</a:t>
            </a:r>
            <a:r>
              <a:rPr lang="en" sz="2800" dirty="0"/>
              <a:t>: </a:t>
            </a:r>
            <a:r>
              <a:rPr lang="en" sz="2800" i="1" dirty="0"/>
              <a:t>W</a:t>
            </a:r>
            <a:r>
              <a:rPr lang="en" sz="2800" dirty="0"/>
              <a:t> = 2    (</a:t>
            </a:r>
            <a:r>
              <a:rPr lang="en" sz="2800" i="1" dirty="0"/>
              <a:t>W </a:t>
            </a:r>
            <a:r>
              <a:rPr lang="en" sz="2800" dirty="0"/>
              <a:t>&gt;</a:t>
            </a:r>
            <a:r>
              <a:rPr lang="en" sz="2800" i="1" dirty="0"/>
              <a:t> N</a:t>
            </a:r>
            <a:r>
              <a:rPr lang="en" sz="2800" dirty="0"/>
              <a:t>/2)</a:t>
            </a:r>
          </a:p>
          <a:p>
            <a:pPr marL="914400" lvl="1" indent="-228600" rtl="0">
              <a:spcBef>
                <a:spcPts val="0"/>
              </a:spcBef>
            </a:pPr>
            <a:r>
              <a:rPr lang="en" sz="2400" dirty="0"/>
              <a:t>Write operation </a:t>
            </a:r>
            <a:r>
              <a:rPr lang="en" sz="2400" dirty="0">
                <a:solidFill>
                  <a:srgbClr val="990000"/>
                </a:solidFill>
              </a:rPr>
              <a:t>waits</a:t>
            </a:r>
            <a:r>
              <a:rPr lang="en" sz="2400" dirty="0"/>
              <a:t> until </a:t>
            </a:r>
            <a:r>
              <a:rPr lang="en" sz="2400" i="1" dirty="0">
                <a:solidFill>
                  <a:srgbClr val="990000"/>
                </a:solidFill>
              </a:rPr>
              <a:t>2</a:t>
            </a:r>
            <a:r>
              <a:rPr lang="en" sz="2400" dirty="0"/>
              <a:t> nodes </a:t>
            </a:r>
            <a:r>
              <a:rPr lang="en" sz="2400" dirty="0">
                <a:solidFill>
                  <a:srgbClr val="990000"/>
                </a:solidFill>
              </a:rPr>
              <a:t>acknowledge</a:t>
            </a:r>
            <a:r>
              <a:rPr lang="en" sz="2400" dirty="0"/>
              <a:t> the write</a:t>
            </a:r>
          </a:p>
        </p:txBody>
      </p:sp>
      <p:grpSp>
        <p:nvGrpSpPr>
          <p:cNvPr id="329" name="Shape 329"/>
          <p:cNvGrpSpPr/>
          <p:nvPr/>
        </p:nvGrpSpPr>
        <p:grpSpPr>
          <a:xfrm>
            <a:off x="1753124" y="4038600"/>
            <a:ext cx="4103800" cy="1595970"/>
            <a:chOff x="1676924" y="1516849"/>
            <a:chExt cx="4103800" cy="1329975"/>
          </a:xfrm>
        </p:grpSpPr>
        <p:sp>
          <p:nvSpPr>
            <p:cNvPr id="330" name="Shape 330"/>
            <p:cNvSpPr/>
            <p:nvPr/>
          </p:nvSpPr>
          <p:spPr>
            <a:xfrm>
              <a:off x="2238725" y="2428625"/>
              <a:ext cx="847499" cy="418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peer 1</a:t>
              </a:r>
            </a:p>
          </p:txBody>
        </p:sp>
        <p:sp>
          <p:nvSpPr>
            <p:cNvPr id="331" name="Shape 331"/>
            <p:cNvSpPr/>
            <p:nvPr/>
          </p:nvSpPr>
          <p:spPr>
            <a:xfrm>
              <a:off x="3762725" y="2428625"/>
              <a:ext cx="847499" cy="418200"/>
            </a:xfrm>
            <a:prstGeom prst="roundRect">
              <a:avLst>
                <a:gd name="adj" fmla="val 16667"/>
              </a:avLst>
            </a:prstGeom>
            <a:solidFill>
              <a:srgbClr val="F4CC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t>peer 2</a:t>
              </a:r>
            </a:p>
          </p:txBody>
        </p:sp>
        <p:pic>
          <p:nvPicPr>
            <p:cNvPr id="332" name="Shape 332"/>
            <p:cNvPicPr preferRelativeResize="0"/>
            <p:nvPr/>
          </p:nvPicPr>
          <p:blipFill>
            <a:blip r:embed="rId3">
              <a:alphaModFix/>
            </a:blip>
            <a:stretch>
              <a:fillRect/>
            </a:stretch>
          </p:blipFill>
          <p:spPr>
            <a:xfrm flipH="1">
              <a:off x="1676924" y="1516849"/>
              <a:ext cx="287650" cy="815074"/>
            </a:xfrm>
            <a:prstGeom prst="rect">
              <a:avLst/>
            </a:prstGeom>
            <a:noFill/>
            <a:ln>
              <a:noFill/>
            </a:ln>
          </p:spPr>
        </p:pic>
        <p:pic>
          <p:nvPicPr>
            <p:cNvPr id="333" name="Shape 333"/>
            <p:cNvPicPr preferRelativeResize="0"/>
            <p:nvPr/>
          </p:nvPicPr>
          <p:blipFill>
            <a:blip r:embed="rId3">
              <a:alphaModFix/>
            </a:blip>
            <a:stretch>
              <a:fillRect/>
            </a:stretch>
          </p:blipFill>
          <p:spPr>
            <a:xfrm flipH="1">
              <a:off x="5493074" y="1565599"/>
              <a:ext cx="287650" cy="815074"/>
            </a:xfrm>
            <a:prstGeom prst="rect">
              <a:avLst/>
            </a:prstGeom>
            <a:noFill/>
            <a:ln>
              <a:noFill/>
            </a:ln>
          </p:spPr>
        </p:pic>
        <p:cxnSp>
          <p:nvCxnSpPr>
            <p:cNvPr id="334" name="Shape 334"/>
            <p:cNvCxnSpPr>
              <a:stCxn id="330" idx="3"/>
              <a:endCxn id="331" idx="1"/>
            </p:cNvCxnSpPr>
            <p:nvPr/>
          </p:nvCxnSpPr>
          <p:spPr>
            <a:xfrm>
              <a:off x="3086224" y="2637725"/>
              <a:ext cx="676500" cy="0"/>
            </a:xfrm>
            <a:prstGeom prst="straightConnector1">
              <a:avLst/>
            </a:prstGeom>
            <a:noFill/>
            <a:ln w="19050" cap="flat" cmpd="sng">
              <a:solidFill>
                <a:schemeClr val="dk2"/>
              </a:solidFill>
              <a:prstDash val="solid"/>
              <a:round/>
              <a:headEnd type="none" w="lg" len="lg"/>
              <a:tailEnd type="none" w="lg" len="lg"/>
            </a:ln>
          </p:spPr>
        </p:cxnSp>
        <p:cxnSp>
          <p:nvCxnSpPr>
            <p:cNvPr id="335" name="Shape 335"/>
            <p:cNvCxnSpPr>
              <a:stCxn id="332" idx="1"/>
              <a:endCxn id="330" idx="0"/>
            </p:cNvCxnSpPr>
            <p:nvPr/>
          </p:nvCxnSpPr>
          <p:spPr>
            <a:xfrm>
              <a:off x="1964575" y="1924387"/>
              <a:ext cx="697800" cy="504300"/>
            </a:xfrm>
            <a:prstGeom prst="straightConnector1">
              <a:avLst/>
            </a:prstGeom>
            <a:noFill/>
            <a:ln w="19050" cap="flat" cmpd="sng">
              <a:solidFill>
                <a:schemeClr val="dk2"/>
              </a:solidFill>
              <a:prstDash val="dash"/>
              <a:round/>
              <a:headEnd type="none" w="lg" len="lg"/>
              <a:tailEnd type="triangle" w="lg" len="lg"/>
            </a:ln>
          </p:spPr>
        </p:cxnSp>
        <p:cxnSp>
          <p:nvCxnSpPr>
            <p:cNvPr id="336" name="Shape 336"/>
            <p:cNvCxnSpPr>
              <a:stCxn id="333" idx="3"/>
            </p:cNvCxnSpPr>
            <p:nvPr/>
          </p:nvCxnSpPr>
          <p:spPr>
            <a:xfrm flipH="1">
              <a:off x="4186574" y="1973137"/>
              <a:ext cx="1306500" cy="455400"/>
            </a:xfrm>
            <a:prstGeom prst="straightConnector1">
              <a:avLst/>
            </a:prstGeom>
            <a:noFill/>
            <a:ln w="19050" cap="flat" cmpd="sng">
              <a:solidFill>
                <a:schemeClr val="dk2"/>
              </a:solidFill>
              <a:prstDash val="dash"/>
              <a:round/>
              <a:headEnd type="none" w="lg" len="lg"/>
              <a:tailEnd type="triangle" w="lg" len="lg"/>
            </a:ln>
          </p:spPr>
        </p:cxnSp>
        <p:sp>
          <p:nvSpPr>
            <p:cNvPr id="337" name="Shape 337"/>
            <p:cNvSpPr txBox="1"/>
            <p:nvPr/>
          </p:nvSpPr>
          <p:spPr>
            <a:xfrm>
              <a:off x="2126150" y="1797700"/>
              <a:ext cx="1467599" cy="322800"/>
            </a:xfrm>
            <a:prstGeom prst="rect">
              <a:avLst/>
            </a:prstGeom>
            <a:noFill/>
            <a:ln>
              <a:noFill/>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Write(key, A)</a:t>
              </a:r>
            </a:p>
          </p:txBody>
        </p:sp>
        <p:sp>
          <p:nvSpPr>
            <p:cNvPr id="338" name="Shape 338"/>
            <p:cNvSpPr txBox="1"/>
            <p:nvPr/>
          </p:nvSpPr>
          <p:spPr>
            <a:xfrm>
              <a:off x="3838200" y="1797650"/>
              <a:ext cx="1467599" cy="322800"/>
            </a:xfrm>
            <a:prstGeom prst="rect">
              <a:avLst/>
            </a:prstGeom>
            <a:noFill/>
            <a:ln>
              <a:noFill/>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Write(key, B)</a:t>
              </a:r>
            </a:p>
          </p:txBody>
        </p:sp>
      </p:grpSp>
      <p:sp>
        <p:nvSpPr>
          <p:cNvPr id="339" name="Shape 339"/>
          <p:cNvSpPr/>
          <p:nvPr/>
        </p:nvSpPr>
        <p:spPr>
          <a:xfrm>
            <a:off x="3071676" y="5831341"/>
            <a:ext cx="847499" cy="501840"/>
          </a:xfrm>
          <a:prstGeom prst="roundRect">
            <a:avLst>
              <a:gd name="adj" fmla="val 16667"/>
            </a:avLst>
          </a:prstGeom>
          <a:solidFill>
            <a:srgbClr val="D9EAD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t>peer 3</a:t>
            </a:r>
          </a:p>
        </p:txBody>
      </p:sp>
      <p:cxnSp>
        <p:nvCxnSpPr>
          <p:cNvPr id="340" name="Shape 340"/>
          <p:cNvCxnSpPr>
            <a:stCxn id="330" idx="2"/>
            <a:endCxn id="339" idx="1"/>
          </p:cNvCxnSpPr>
          <p:nvPr/>
        </p:nvCxnSpPr>
        <p:spPr>
          <a:xfrm>
            <a:off x="2738674" y="5634571"/>
            <a:ext cx="333000" cy="447840"/>
          </a:xfrm>
          <a:prstGeom prst="straightConnector1">
            <a:avLst/>
          </a:prstGeom>
          <a:noFill/>
          <a:ln w="19050" cap="flat" cmpd="sng">
            <a:solidFill>
              <a:schemeClr val="dk2"/>
            </a:solidFill>
            <a:prstDash val="solid"/>
            <a:round/>
            <a:headEnd type="none" w="lg" len="lg"/>
            <a:tailEnd type="none" w="lg" len="lg"/>
          </a:ln>
        </p:spPr>
      </p:cxnSp>
      <p:cxnSp>
        <p:nvCxnSpPr>
          <p:cNvPr id="341" name="Shape 341"/>
          <p:cNvCxnSpPr>
            <a:stCxn id="339" idx="3"/>
          </p:cNvCxnSpPr>
          <p:nvPr/>
        </p:nvCxnSpPr>
        <p:spPr>
          <a:xfrm rot="10800000" flipH="1">
            <a:off x="3919174" y="5634421"/>
            <a:ext cx="343500" cy="447840"/>
          </a:xfrm>
          <a:prstGeom prst="straightConnector1">
            <a:avLst/>
          </a:prstGeom>
          <a:noFill/>
          <a:ln w="19050" cap="flat" cmpd="sng">
            <a:solidFill>
              <a:schemeClr val="dk2"/>
            </a:solidFill>
            <a:prstDash val="solid"/>
            <a:round/>
            <a:headEnd type="none" w="lg" len="lg"/>
            <a:tailEnd type="none" w="lg" len="lg"/>
          </a:ln>
        </p:spPr>
      </p:cxnSp>
      <p:sp>
        <p:nvSpPr>
          <p:cNvPr id="342" name="Shape 342"/>
          <p:cNvSpPr txBox="1">
            <a:spLocks noGrp="1"/>
          </p:cNvSpPr>
          <p:nvPr>
            <p:ph type="body" idx="1"/>
          </p:nvPr>
        </p:nvSpPr>
        <p:spPr>
          <a:xfrm>
            <a:off x="457200" y="2709120"/>
            <a:ext cx="8578800" cy="1714320"/>
          </a:xfrm>
          <a:prstGeom prst="rect">
            <a:avLst/>
          </a:prstGeom>
        </p:spPr>
        <p:txBody>
          <a:bodyPr lIns="91425" tIns="91425" rIns="91425" bIns="91425" anchor="t" anchorCtr="0">
            <a:noAutofit/>
          </a:bodyPr>
          <a:lstStyle/>
          <a:p>
            <a:pPr marL="457200" lvl="0" indent="-228600" rtl="0">
              <a:spcBef>
                <a:spcPts val="0"/>
              </a:spcBef>
            </a:pPr>
            <a:r>
              <a:rPr lang="en" dirty="0">
                <a:solidFill>
                  <a:srgbClr val="990000"/>
                </a:solidFill>
              </a:rPr>
              <a:t>Read </a:t>
            </a:r>
            <a:r>
              <a:rPr lang="en" dirty="0">
                <a:solidFill>
                  <a:srgbClr val="000000"/>
                </a:solidFill>
              </a:rPr>
              <a:t>quorum</a:t>
            </a:r>
            <a:r>
              <a:rPr lang="en" dirty="0"/>
              <a:t>: </a:t>
            </a:r>
            <a:r>
              <a:rPr lang="en" i="1" dirty="0"/>
              <a:t>R = 2</a:t>
            </a:r>
            <a:r>
              <a:rPr lang="en" dirty="0"/>
              <a:t>     (</a:t>
            </a:r>
            <a:r>
              <a:rPr lang="en" i="1" dirty="0"/>
              <a:t>R</a:t>
            </a:r>
            <a:r>
              <a:rPr lang="en" dirty="0"/>
              <a:t> + </a:t>
            </a:r>
            <a:r>
              <a:rPr lang="en" i="1" dirty="0"/>
              <a:t>W</a:t>
            </a:r>
            <a:r>
              <a:rPr lang="en" dirty="0"/>
              <a:t> &gt; </a:t>
            </a:r>
            <a:r>
              <a:rPr lang="en" i="1" dirty="0"/>
              <a:t>N</a:t>
            </a:r>
            <a:r>
              <a:rPr lang="en" dirty="0"/>
              <a:t>)</a:t>
            </a:r>
          </a:p>
          <a:p>
            <a:pPr marL="914400" lvl="1" indent="-228600" rtl="0">
              <a:spcBef>
                <a:spcPts val="0"/>
              </a:spcBef>
            </a:pPr>
            <a:r>
              <a:rPr lang="en" dirty="0">
                <a:solidFill>
                  <a:srgbClr val="990000"/>
                </a:solidFill>
              </a:rPr>
              <a:t>Two nodes</a:t>
            </a:r>
            <a:r>
              <a:rPr lang="en" dirty="0"/>
              <a:t> contacted </a:t>
            </a:r>
            <a:r>
              <a:rPr lang="en" dirty="0">
                <a:solidFill>
                  <a:srgbClr val="990000"/>
                </a:solidFill>
              </a:rPr>
              <a:t>for read</a:t>
            </a:r>
            <a:r>
              <a:rPr lang="en" dirty="0"/>
              <a:t> and thus surely the newest data is returned</a:t>
            </a:r>
          </a:p>
        </p:txBody>
      </p:sp>
      <p:grpSp>
        <p:nvGrpSpPr>
          <p:cNvPr id="343" name="Shape 343"/>
          <p:cNvGrpSpPr/>
          <p:nvPr/>
        </p:nvGrpSpPr>
        <p:grpSpPr>
          <a:xfrm>
            <a:off x="3919175" y="5369295"/>
            <a:ext cx="2117024" cy="978089"/>
            <a:chOff x="3919175" y="4911762"/>
            <a:chExt cx="2117024" cy="815074"/>
          </a:xfrm>
        </p:grpSpPr>
        <p:pic>
          <p:nvPicPr>
            <p:cNvPr id="344" name="Shape 344"/>
            <p:cNvPicPr preferRelativeResize="0"/>
            <p:nvPr/>
          </p:nvPicPr>
          <p:blipFill>
            <a:blip r:embed="rId3">
              <a:alphaModFix/>
            </a:blip>
            <a:stretch>
              <a:fillRect/>
            </a:stretch>
          </p:blipFill>
          <p:spPr>
            <a:xfrm flipH="1">
              <a:off x="5748549" y="4911762"/>
              <a:ext cx="287650" cy="815074"/>
            </a:xfrm>
            <a:prstGeom prst="rect">
              <a:avLst/>
            </a:prstGeom>
            <a:noFill/>
            <a:ln>
              <a:noFill/>
            </a:ln>
          </p:spPr>
        </p:pic>
        <p:cxnSp>
          <p:nvCxnSpPr>
            <p:cNvPr id="345" name="Shape 345"/>
            <p:cNvCxnSpPr>
              <a:stCxn id="344" idx="3"/>
              <a:endCxn id="339" idx="3"/>
            </p:cNvCxnSpPr>
            <p:nvPr/>
          </p:nvCxnSpPr>
          <p:spPr>
            <a:xfrm flipH="1">
              <a:off x="3919175" y="5319299"/>
              <a:ext cx="1829374" cy="123101"/>
            </a:xfrm>
            <a:prstGeom prst="straightConnector1">
              <a:avLst/>
            </a:prstGeom>
            <a:noFill/>
            <a:ln w="19050" cap="flat" cmpd="sng">
              <a:solidFill>
                <a:schemeClr val="dk2"/>
              </a:solidFill>
              <a:prstDash val="dash"/>
              <a:round/>
              <a:headEnd type="none" w="lg" len="lg"/>
              <a:tailEnd type="triangle" w="lg" len="lg"/>
            </a:ln>
          </p:spPr>
        </p:cxnSp>
        <p:sp>
          <p:nvSpPr>
            <p:cNvPr id="346" name="Shape 346"/>
            <p:cNvSpPr txBox="1"/>
            <p:nvPr/>
          </p:nvSpPr>
          <p:spPr>
            <a:xfrm>
              <a:off x="4524000" y="5074250"/>
              <a:ext cx="1467599" cy="322800"/>
            </a:xfrm>
            <a:prstGeom prst="rect">
              <a:avLst/>
            </a:prstGeom>
            <a:noFill/>
            <a:ln>
              <a:noFill/>
            </a:ln>
          </p:spPr>
          <p:txBody>
            <a:bodyPr lIns="91425" tIns="91425" rIns="91425" bIns="91425" anchor="t" anchorCtr="0">
              <a:noAutofit/>
            </a:bodyPr>
            <a:lstStyle/>
            <a:p>
              <a:pPr lvl="0" rtl="0">
                <a:spcBef>
                  <a:spcPts val="0"/>
                </a:spcBef>
                <a:buNone/>
              </a:pPr>
              <a:r>
                <a:rPr lang="en" sz="1200">
                  <a:latin typeface="Courier New"/>
                  <a:ea typeface="Courier New"/>
                  <a:cs typeface="Courier New"/>
                  <a:sym typeface="Courier New"/>
                </a:rPr>
                <a:t>Read(key)</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par>
                                <p:cTn id="8" presetID="10" presetClass="entr" presetSubtype="0" fill="hold" nodeType="withEffect">
                                  <p:stCondLst>
                                    <p:cond delay="0"/>
                                  </p:stCondLst>
                                  <p:childTnLst>
                                    <p:set>
                                      <p:cBhvr>
                                        <p:cTn id="9" dur="1" fill="hold">
                                          <p:stCondLst>
                                            <p:cond delay="0"/>
                                          </p:stCondLst>
                                        </p:cTn>
                                        <p:tgtEl>
                                          <p:spTgt spid="343"/>
                                        </p:tgtEl>
                                        <p:attrNameLst>
                                          <p:attrName>style.visibility</p:attrName>
                                        </p:attrNameLst>
                                      </p:cBhvr>
                                      <p:to>
                                        <p:strVal val="visible"/>
                                      </p:to>
                                    </p:set>
                                    <p:animEffect transition="in" filter="fade">
                                      <p:cBhvr>
                                        <p:cTn id="10"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Availability and Consistency</a:t>
            </a:r>
          </a:p>
        </p:txBody>
      </p:sp>
      <p:sp>
        <p:nvSpPr>
          <p:cNvPr id="3" name="Content Placeholder 2"/>
          <p:cNvSpPr>
            <a:spLocks noGrp="1"/>
          </p:cNvSpPr>
          <p:nvPr>
            <p:ph idx="1"/>
          </p:nvPr>
        </p:nvSpPr>
        <p:spPr/>
        <p:txBody>
          <a:bodyPr>
            <a:normAutofit/>
          </a:bodyPr>
          <a:lstStyle/>
          <a:p>
            <a:r>
              <a:rPr lang="en-US" dirty="0" smtClean="0"/>
              <a:t>Riak provides three tuning variables </a:t>
            </a:r>
            <a:r>
              <a:rPr lang="en-US" dirty="0"/>
              <a:t>r, w, n </a:t>
            </a:r>
            <a:r>
              <a:rPr lang="en-US" dirty="0" smtClean="0"/>
              <a:t>where…</a:t>
            </a:r>
          </a:p>
          <a:p>
            <a:pPr marL="0" indent="0">
              <a:buNone/>
            </a:pPr>
            <a:endParaRPr lang="en-US" dirty="0" smtClean="0"/>
          </a:p>
          <a:p>
            <a:r>
              <a:rPr lang="en-US" dirty="0" smtClean="0"/>
              <a:t>r=number </a:t>
            </a:r>
            <a:r>
              <a:rPr lang="en-US" dirty="0"/>
              <a:t>of nodes that should respond to a read request before its considered </a:t>
            </a:r>
            <a:r>
              <a:rPr lang="en-US" dirty="0" smtClean="0"/>
              <a:t>successful</a:t>
            </a:r>
          </a:p>
          <a:p>
            <a:r>
              <a:rPr lang="en-US" dirty="0" smtClean="0"/>
              <a:t>w=number </a:t>
            </a:r>
            <a:r>
              <a:rPr lang="en-US" dirty="0"/>
              <a:t>of nodes that should respond to a write request before its considered </a:t>
            </a:r>
            <a:r>
              <a:rPr lang="en-US" dirty="0" smtClean="0"/>
              <a:t>successful</a:t>
            </a:r>
          </a:p>
          <a:p>
            <a:r>
              <a:rPr lang="en-US" dirty="0" smtClean="0"/>
              <a:t>n=number </a:t>
            </a:r>
            <a:r>
              <a:rPr lang="en-US" dirty="0"/>
              <a:t>of nodes where the data is replicated aka replication </a:t>
            </a:r>
            <a:r>
              <a:rPr lang="en-US" dirty="0" smtClean="0"/>
              <a:t>factor</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476613142"/>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Tunable Availability and Consistency</a:t>
            </a:r>
          </a:p>
        </p:txBody>
      </p:sp>
      <p:sp>
        <p:nvSpPr>
          <p:cNvPr id="3" name="Content Placeholder 2"/>
          <p:cNvSpPr>
            <a:spLocks noGrp="1"/>
          </p:cNvSpPr>
          <p:nvPr>
            <p:ph idx="1"/>
          </p:nvPr>
        </p:nvSpPr>
        <p:spPr/>
        <p:txBody>
          <a:bodyPr/>
          <a:lstStyle/>
          <a:p>
            <a:r>
              <a:rPr lang="en-US" dirty="0"/>
              <a:t>W</a:t>
            </a:r>
            <a:r>
              <a:rPr lang="en-US" dirty="0" smtClean="0"/>
              <a:t>e </a:t>
            </a:r>
            <a:r>
              <a:rPr lang="en-US" dirty="0"/>
              <a:t>can tweak the r</a:t>
            </a:r>
            <a:r>
              <a:rPr lang="en-US" dirty="0" smtClean="0"/>
              <a:t>, w, n </a:t>
            </a:r>
            <a:r>
              <a:rPr lang="en-US" dirty="0"/>
              <a:t>values to make the system very consistent by setting r=5 and </a:t>
            </a:r>
            <a:r>
              <a:rPr lang="en-US" dirty="0" smtClean="0"/>
              <a:t>w=5</a:t>
            </a:r>
          </a:p>
          <a:p>
            <a:pPr lvl="1"/>
            <a:r>
              <a:rPr lang="en-US" dirty="0" smtClean="0"/>
              <a:t>Each write and read operation was successful for each node</a:t>
            </a:r>
          </a:p>
          <a:p>
            <a:r>
              <a:rPr lang="en-US" dirty="0"/>
              <a:t>N</a:t>
            </a:r>
            <a:r>
              <a:rPr lang="en-US" dirty="0" smtClean="0"/>
              <a:t>ow </a:t>
            </a:r>
            <a:r>
              <a:rPr lang="en-US" dirty="0"/>
              <a:t>we have made the cluster susceptible to network </a:t>
            </a:r>
            <a:r>
              <a:rPr lang="en-US" dirty="0" smtClean="0"/>
              <a:t>partitions…</a:t>
            </a:r>
          </a:p>
          <a:p>
            <a:r>
              <a:rPr lang="en-US" dirty="0" smtClean="0"/>
              <a:t>Since </a:t>
            </a:r>
            <a:r>
              <a:rPr lang="en-US" dirty="0"/>
              <a:t>any write will not be considered successful when any node is not </a:t>
            </a:r>
            <a:r>
              <a:rPr lang="en-US" dirty="0" smtClean="0"/>
              <a:t>responding</a:t>
            </a:r>
          </a:p>
          <a:p>
            <a:r>
              <a:rPr lang="en-US" dirty="0" smtClean="0"/>
              <a:t>We </a:t>
            </a:r>
            <a:r>
              <a:rPr lang="en-US" dirty="0"/>
              <a:t>can make the same cluster highly available for writes or reads by setting r=1 and </a:t>
            </a:r>
            <a:r>
              <a:rPr lang="en-US" dirty="0" smtClean="0"/>
              <a:t>w=1</a:t>
            </a:r>
          </a:p>
          <a:p>
            <a:pPr lvl="1"/>
            <a:r>
              <a:rPr lang="en-US" dirty="0" smtClean="0"/>
              <a:t>Each write or read must be successful on a single node</a:t>
            </a:r>
          </a:p>
          <a:p>
            <a:r>
              <a:rPr lang="en-US" dirty="0"/>
              <a:t>B</a:t>
            </a:r>
            <a:r>
              <a:rPr lang="en-US" dirty="0" smtClean="0"/>
              <a:t>ut </a:t>
            </a:r>
            <a:r>
              <a:rPr lang="en-US" dirty="0"/>
              <a:t>now consistency can be compromised since some nodes may not have the latest copy of the </a:t>
            </a:r>
            <a:r>
              <a:rPr lang="en-US" dirty="0" smtClean="0"/>
              <a:t>data</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75538972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Tradeoff between </a:t>
            </a:r>
            <a:r>
              <a:rPr lang="en-US" b="1" dirty="0" smtClean="0"/>
              <a:t>C</a:t>
            </a:r>
            <a:r>
              <a:rPr lang="en-US" dirty="0" smtClean="0"/>
              <a:t> and </a:t>
            </a:r>
            <a:r>
              <a:rPr lang="en-US" b="1" dirty="0" smtClean="0"/>
              <a:t>A</a:t>
            </a:r>
            <a:endParaRPr lang="en-US" b="1" dirty="0"/>
          </a:p>
        </p:txBody>
      </p:sp>
      <p:sp>
        <p:nvSpPr>
          <p:cNvPr id="3" name="Content Placeholder 2"/>
          <p:cNvSpPr>
            <a:spLocks noGrp="1"/>
          </p:cNvSpPr>
          <p:nvPr>
            <p:ph idx="1"/>
          </p:nvPr>
        </p:nvSpPr>
        <p:spPr/>
        <p:txBody>
          <a:bodyPr>
            <a:normAutofit/>
          </a:bodyPr>
          <a:lstStyle/>
          <a:p>
            <a:r>
              <a:rPr lang="en-US" dirty="0" smtClean="0"/>
              <a:t>An airline reservation system:</a:t>
            </a:r>
          </a:p>
          <a:p>
            <a:pPr lvl="1"/>
            <a:r>
              <a:rPr lang="en-US" dirty="0" smtClean="0"/>
              <a:t>When most of seats are available: it is ok to rely on somewhat out-of-date data, availability is more critical</a:t>
            </a:r>
          </a:p>
          <a:p>
            <a:pPr lvl="1"/>
            <a:r>
              <a:rPr lang="en-US" dirty="0" smtClean="0"/>
              <a:t>When the plane is close to be filled: it needs more accurate data to ensure the plane is not overbooked, consistency is more critical</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19905959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a:t>
            </a:r>
            <a:r>
              <a:rPr lang="en-US" dirty="0" smtClean="0"/>
              <a:t>Databases</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SQL" is used both as the name of a language and a type of </a:t>
            </a:r>
            <a:r>
              <a:rPr lang="en-US" dirty="0" smtClean="0"/>
              <a:t>database</a:t>
            </a:r>
          </a:p>
          <a:p>
            <a:r>
              <a:rPr lang="en-US" dirty="0" smtClean="0"/>
              <a:t>SQL</a:t>
            </a:r>
            <a:r>
              <a:rPr lang="en-US" dirty="0"/>
              <a:t>, </a:t>
            </a:r>
            <a:r>
              <a:rPr lang="en-US" dirty="0" smtClean="0"/>
              <a:t>the language </a:t>
            </a:r>
            <a:r>
              <a:rPr lang="en-US" dirty="0"/>
              <a:t>- </a:t>
            </a:r>
            <a:r>
              <a:rPr lang="en-US" dirty="0" smtClean="0"/>
              <a:t>Structured Query Language </a:t>
            </a:r>
            <a:r>
              <a:rPr lang="en-US" dirty="0"/>
              <a:t>- is designed for managing </a:t>
            </a:r>
            <a:r>
              <a:rPr lang="en-US" dirty="0" smtClean="0"/>
              <a:t>data </a:t>
            </a:r>
            <a:r>
              <a:rPr lang="en-US" dirty="0"/>
              <a:t>in </a:t>
            </a:r>
            <a:r>
              <a:rPr lang="en-US" dirty="0" smtClean="0"/>
              <a:t>relational database </a:t>
            </a:r>
            <a:r>
              <a:rPr lang="en-US" dirty="0"/>
              <a:t>management systems (</a:t>
            </a:r>
            <a:r>
              <a:rPr lang="en-US" dirty="0" smtClean="0"/>
              <a:t>RDBMS)</a:t>
            </a:r>
          </a:p>
          <a:p>
            <a:r>
              <a:rPr lang="en-US" dirty="0" smtClean="0"/>
              <a:t>Relational </a:t>
            </a:r>
            <a:r>
              <a:rPr lang="en-US" dirty="0"/>
              <a:t>database management </a:t>
            </a:r>
            <a:r>
              <a:rPr lang="en-US" dirty="0" smtClean="0"/>
              <a:t>systems are </a:t>
            </a:r>
            <a:r>
              <a:rPr lang="en-US" dirty="0"/>
              <a:t>often called SQL databases </a:t>
            </a:r>
            <a:r>
              <a:rPr lang="en-US" dirty="0" smtClean="0"/>
              <a:t>as they </a:t>
            </a:r>
            <a:r>
              <a:rPr lang="en-US" dirty="0"/>
              <a:t>use the SQL </a:t>
            </a:r>
            <a:r>
              <a:rPr lang="en-US" dirty="0" smtClean="0"/>
              <a:t>language </a:t>
            </a:r>
          </a:p>
          <a:p>
            <a:r>
              <a:rPr lang="en-US" dirty="0" smtClean="0"/>
              <a:t>Since </a:t>
            </a:r>
            <a:r>
              <a:rPr lang="en-US" dirty="0"/>
              <a:t>the </a:t>
            </a:r>
            <a:r>
              <a:rPr lang="en-US" dirty="0" smtClean="0"/>
              <a:t>mid-1980s, SQL </a:t>
            </a:r>
            <a:r>
              <a:rPr lang="en-US" dirty="0"/>
              <a:t>has been a standard for querying and managing RDBMS data </a:t>
            </a:r>
            <a:r>
              <a:rPr lang="en-US" dirty="0" smtClean="0"/>
              <a:t>sets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3459128058"/>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Heterogeneity: Segmenting </a:t>
            </a:r>
            <a:r>
              <a:rPr lang="en-US" b="1" dirty="0" smtClean="0"/>
              <a:t>C</a:t>
            </a:r>
            <a:r>
              <a:rPr lang="en-US" dirty="0" smtClean="0"/>
              <a:t> and </a:t>
            </a:r>
            <a:r>
              <a:rPr lang="en-US" b="1" dirty="0" smtClean="0"/>
              <a:t>A</a:t>
            </a:r>
            <a:endParaRPr lang="en-US" b="1" dirty="0"/>
          </a:p>
        </p:txBody>
      </p:sp>
      <p:sp>
        <p:nvSpPr>
          <p:cNvPr id="3" name="Content Placeholder 2"/>
          <p:cNvSpPr>
            <a:spLocks noGrp="1"/>
          </p:cNvSpPr>
          <p:nvPr>
            <p:ph idx="1"/>
          </p:nvPr>
        </p:nvSpPr>
        <p:spPr/>
        <p:txBody>
          <a:bodyPr>
            <a:normAutofit/>
          </a:bodyPr>
          <a:lstStyle/>
          <a:p>
            <a:r>
              <a:rPr lang="en-US" dirty="0" smtClean="0"/>
              <a:t>No single uniform requirement</a:t>
            </a:r>
          </a:p>
          <a:p>
            <a:pPr lvl="1"/>
            <a:r>
              <a:rPr lang="en-US" dirty="0" smtClean="0"/>
              <a:t>Some aspects require strong consistency</a:t>
            </a:r>
          </a:p>
          <a:p>
            <a:pPr lvl="1"/>
            <a:r>
              <a:rPr lang="en-US" dirty="0" smtClean="0"/>
              <a:t>Others require high availability</a:t>
            </a:r>
          </a:p>
          <a:p>
            <a:r>
              <a:rPr lang="en-US" dirty="0" smtClean="0"/>
              <a:t>Segment the system into different components</a:t>
            </a:r>
          </a:p>
          <a:p>
            <a:pPr lvl="1"/>
            <a:r>
              <a:rPr lang="en-US" dirty="0" smtClean="0"/>
              <a:t>Each provides different types of guarantees </a:t>
            </a:r>
          </a:p>
          <a:p>
            <a:r>
              <a:rPr lang="en-US" dirty="0" smtClean="0"/>
              <a:t>Overall guarantees neither consistency nor availability</a:t>
            </a:r>
          </a:p>
          <a:p>
            <a:pPr lvl="1"/>
            <a:r>
              <a:rPr lang="en-US" dirty="0" smtClean="0"/>
              <a:t>Each part of the service gets exactly what it needs 	</a:t>
            </a:r>
          </a:p>
          <a:p>
            <a:r>
              <a:rPr lang="en-US" dirty="0" smtClean="0"/>
              <a:t>Can be partitioned along different dimensions</a:t>
            </a:r>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265562078"/>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there are no partitions?</a:t>
            </a:r>
            <a:endParaRPr lang="en-US" dirty="0"/>
          </a:p>
        </p:txBody>
      </p:sp>
      <p:sp>
        <p:nvSpPr>
          <p:cNvPr id="3" name="Content Placeholder 2"/>
          <p:cNvSpPr>
            <a:spLocks noGrp="1"/>
          </p:cNvSpPr>
          <p:nvPr>
            <p:ph idx="1"/>
          </p:nvPr>
        </p:nvSpPr>
        <p:spPr>
          <a:xfrm>
            <a:off x="457200" y="1600200"/>
            <a:ext cx="8229600" cy="4936958"/>
          </a:xfrm>
        </p:spPr>
        <p:txBody>
          <a:bodyPr>
            <a:normAutofit/>
          </a:bodyPr>
          <a:lstStyle/>
          <a:p>
            <a:r>
              <a:rPr lang="en-US" dirty="0" smtClean="0"/>
              <a:t>Tradeoff between </a:t>
            </a:r>
            <a:r>
              <a:rPr lang="en-US" b="1" dirty="0"/>
              <a:t>C</a:t>
            </a:r>
            <a:r>
              <a:rPr lang="en-US" b="1" dirty="0" smtClean="0"/>
              <a:t>onsistency</a:t>
            </a:r>
            <a:r>
              <a:rPr lang="en-US" dirty="0" smtClean="0"/>
              <a:t> and </a:t>
            </a:r>
            <a:r>
              <a:rPr lang="en-US" b="1" dirty="0"/>
              <a:t>L</a:t>
            </a:r>
            <a:r>
              <a:rPr lang="en-US" b="1" dirty="0" smtClean="0"/>
              <a:t>atency</a:t>
            </a:r>
            <a:r>
              <a:rPr lang="en-US" dirty="0" smtClean="0"/>
              <a:t>:</a:t>
            </a:r>
          </a:p>
          <a:p>
            <a:r>
              <a:rPr lang="en-US" dirty="0" smtClean="0"/>
              <a:t>Caused by the </a:t>
            </a:r>
            <a:r>
              <a:rPr lang="en-US" b="1" dirty="0" smtClean="0"/>
              <a:t>possibility of failure </a:t>
            </a:r>
            <a:r>
              <a:rPr lang="en-US" dirty="0" smtClean="0"/>
              <a:t>in distributed systems</a:t>
            </a:r>
          </a:p>
          <a:p>
            <a:pPr lvl="1"/>
            <a:r>
              <a:rPr lang="en-US" dirty="0" smtClean="0"/>
              <a:t>High availability -&gt; replicate data -&gt; consistency problem</a:t>
            </a:r>
          </a:p>
          <a:p>
            <a:r>
              <a:rPr lang="en-US" dirty="0" smtClean="0"/>
              <a:t>Basic idea:</a:t>
            </a:r>
          </a:p>
          <a:p>
            <a:pPr lvl="1"/>
            <a:r>
              <a:rPr lang="en-US" dirty="0" smtClean="0"/>
              <a:t>Availability and latency are arguably </a:t>
            </a:r>
            <a:r>
              <a:rPr lang="en-US" b="1" dirty="0" smtClean="0"/>
              <a:t>the same thing</a:t>
            </a:r>
            <a:r>
              <a:rPr lang="en-US" dirty="0" smtClean="0"/>
              <a:t>: unavailable -&gt; extreme high latency</a:t>
            </a:r>
          </a:p>
          <a:p>
            <a:pPr lvl="1"/>
            <a:r>
              <a:rPr lang="en-US" dirty="0" smtClean="0"/>
              <a:t>Achieving different levels of consistency/availability takes different amount of time</a:t>
            </a:r>
            <a:endParaRPr lang="en-US" b="1" dirty="0" smtClean="0"/>
          </a:p>
          <a:p>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376889221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normAutofit/>
          </a:bodyPr>
          <a:lstStyle/>
          <a:p>
            <a:r>
              <a:rPr lang="en-US" dirty="0"/>
              <a:t>The CAP theorem states that if you get a network </a:t>
            </a:r>
            <a:r>
              <a:rPr lang="en-US" dirty="0" smtClean="0"/>
              <a:t>partition…</a:t>
            </a:r>
          </a:p>
          <a:p>
            <a:r>
              <a:rPr lang="en-US" dirty="0"/>
              <a:t>Y</a:t>
            </a:r>
            <a:r>
              <a:rPr lang="en-US" dirty="0" smtClean="0"/>
              <a:t>ou </a:t>
            </a:r>
            <a:r>
              <a:rPr lang="en-US" dirty="0"/>
              <a:t>have to trade off </a:t>
            </a:r>
            <a:r>
              <a:rPr lang="en-US" dirty="0" smtClean="0"/>
              <a:t>the availability </a:t>
            </a:r>
            <a:r>
              <a:rPr lang="en-US" dirty="0"/>
              <a:t>of data versus </a:t>
            </a:r>
            <a:r>
              <a:rPr lang="en-US" dirty="0" smtClean="0"/>
              <a:t>the consistency </a:t>
            </a:r>
            <a:r>
              <a:rPr lang="en-US" dirty="0"/>
              <a:t>of </a:t>
            </a:r>
            <a:r>
              <a:rPr lang="en-US" dirty="0" smtClean="0"/>
              <a:t>data</a:t>
            </a:r>
          </a:p>
          <a:p>
            <a:r>
              <a:rPr lang="en-US" dirty="0" smtClean="0"/>
              <a:t>But the CAP theorem does not speak to other failures such as the lose of a compute node or disk drive</a:t>
            </a:r>
          </a:p>
          <a:p>
            <a:r>
              <a:rPr lang="en-US" dirty="0" smtClean="0"/>
              <a:t>Durability is that property of a system which operates to preserve its data in the face of such hardware failures</a:t>
            </a:r>
          </a:p>
          <a:p>
            <a:r>
              <a:rPr lang="en-US" dirty="0" smtClean="0"/>
              <a:t>In this case the tradeoff for distributed database systems is between durability and latency</a:t>
            </a:r>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1046769388"/>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normAutofit fontScale="92500"/>
          </a:bodyPr>
          <a:lstStyle/>
          <a:p>
            <a:r>
              <a:rPr lang="en-US" dirty="0" smtClean="0"/>
              <a:t>Durability is provided through data replication as we have seen with HDFS which replicates each file block 3 times by default</a:t>
            </a:r>
          </a:p>
          <a:p>
            <a:r>
              <a:rPr lang="en-US" dirty="0" smtClean="0"/>
              <a:t>But when we write a new value to the database we might need to wait until that value is replicated across those 3 nodes</a:t>
            </a:r>
          </a:p>
          <a:p>
            <a:r>
              <a:rPr lang="en-US" dirty="0" smtClean="0"/>
              <a:t>If a write request must wait until a new value is replicated across multiple node then we trade off higher latency for durability</a:t>
            </a:r>
          </a:p>
          <a:p>
            <a:r>
              <a:rPr lang="en-US" dirty="0" smtClean="0"/>
              <a:t>But now assume replication can occur asynchronously to the completion of the write…</a:t>
            </a:r>
          </a:p>
          <a:p>
            <a:r>
              <a:rPr lang="en-US" dirty="0"/>
              <a:t>W</a:t>
            </a:r>
            <a:r>
              <a:rPr lang="en-US" dirty="0" smtClean="0"/>
              <a:t>e can decrease latency by allowing the write to complete before data is replicated across fewer than 3 nodes</a:t>
            </a:r>
          </a:p>
          <a:p>
            <a:r>
              <a:rPr lang="en-US" dirty="0" smtClean="0"/>
              <a:t>However durability may be compromised in this case if not all replicas can be created (perhaps due to a network partition)</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30922226"/>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Limitations</a:t>
            </a:r>
            <a:endParaRPr lang="en-US" dirty="0"/>
          </a:p>
        </p:txBody>
      </p:sp>
      <p:sp>
        <p:nvSpPr>
          <p:cNvPr id="3" name="Content Placeholder 2"/>
          <p:cNvSpPr>
            <a:spLocks noGrp="1"/>
          </p:cNvSpPr>
          <p:nvPr>
            <p:ph idx="1"/>
          </p:nvPr>
        </p:nvSpPr>
        <p:spPr/>
        <p:txBody>
          <a:bodyPr/>
          <a:lstStyle/>
          <a:p>
            <a:r>
              <a:rPr lang="en-US" dirty="0" smtClean="0"/>
              <a:t>So the CAP theorem fails to capture the tradeoffs between availability and consistency during normal operations…</a:t>
            </a:r>
          </a:p>
          <a:p>
            <a:r>
              <a:rPr lang="en-US" dirty="0" smtClean="0"/>
              <a:t>Even though this has proven to be much more influential on the design of distributed databases than the availability consistency tradeoff in failure scenarios</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2958412191"/>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Consistency Tradeoff</a:t>
            </a:r>
            <a:endParaRPr lang="en-US" dirty="0"/>
          </a:p>
        </p:txBody>
      </p:sp>
      <p:sp>
        <p:nvSpPr>
          <p:cNvPr id="3" name="Content Placeholder 2"/>
          <p:cNvSpPr>
            <a:spLocks noGrp="1"/>
          </p:cNvSpPr>
          <p:nvPr>
            <p:ph idx="1"/>
          </p:nvPr>
        </p:nvSpPr>
        <p:spPr/>
        <p:txBody>
          <a:bodyPr>
            <a:normAutofit/>
          </a:bodyPr>
          <a:lstStyle/>
          <a:p>
            <a:r>
              <a:rPr lang="en-US" dirty="0" smtClean="0"/>
              <a:t>But durability through replication leads to another related tradeoff between latency and consistency</a:t>
            </a:r>
          </a:p>
          <a:p>
            <a:r>
              <a:rPr lang="en-US" dirty="0" smtClean="0"/>
              <a:t>Between the time a replication is initiated and it completes some replicates may be out of date with others</a:t>
            </a:r>
          </a:p>
          <a:p>
            <a:r>
              <a:rPr lang="en-US" dirty="0" smtClean="0"/>
              <a:t>So some readers may be provided with stale data while others might be provided with current data</a:t>
            </a:r>
          </a:p>
          <a:p>
            <a:r>
              <a:rPr lang="en-US" dirty="0" smtClean="0"/>
              <a:t>It depends from which node the reader is provided data</a:t>
            </a:r>
          </a:p>
          <a:p>
            <a:r>
              <a:rPr lang="en-US" dirty="0" smtClean="0"/>
              <a:t>But the </a:t>
            </a:r>
            <a:r>
              <a:rPr lang="en-US" dirty="0"/>
              <a:t>CAP theorem fails to capture </a:t>
            </a:r>
            <a:r>
              <a:rPr lang="en-US" dirty="0" smtClean="0"/>
              <a:t>tradeoffs </a:t>
            </a:r>
            <a:r>
              <a:rPr lang="en-US" dirty="0"/>
              <a:t>between </a:t>
            </a:r>
            <a:r>
              <a:rPr lang="en-US" dirty="0" smtClean="0"/>
              <a:t>latency and consistency during </a:t>
            </a:r>
            <a:r>
              <a:rPr lang="en-US" dirty="0"/>
              <a:t>normal operations…</a:t>
            </a:r>
          </a:p>
          <a:p>
            <a:r>
              <a:rPr lang="en-US" dirty="0" smtClean="0"/>
              <a:t>But this latency consistency tradeoff, in normal operation, has </a:t>
            </a:r>
            <a:r>
              <a:rPr lang="en-US" dirty="0"/>
              <a:t>proven to be </a:t>
            </a:r>
            <a:r>
              <a:rPr lang="en-US" dirty="0" smtClean="0"/>
              <a:t>more </a:t>
            </a:r>
            <a:r>
              <a:rPr lang="en-US" dirty="0"/>
              <a:t>influential on </a:t>
            </a:r>
            <a:r>
              <a:rPr lang="en-US" dirty="0" smtClean="0"/>
              <a:t>the design </a:t>
            </a:r>
            <a:r>
              <a:rPr lang="en-US" dirty="0"/>
              <a:t>of </a:t>
            </a:r>
            <a:r>
              <a:rPr lang="en-US" dirty="0" smtClean="0"/>
              <a:t>NoSQL databases </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1515237853"/>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96</a:t>
            </a:fld>
            <a:endParaRPr lang="en-US" dirty="0"/>
          </a:p>
        </p:txBody>
      </p:sp>
      <p:pic>
        <p:nvPicPr>
          <p:cNvPr id="1536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b="69576"/>
          <a:stretch/>
        </p:blipFill>
        <p:spPr bwMode="auto">
          <a:xfrm>
            <a:off x="403881" y="2438400"/>
            <a:ext cx="8282919" cy="335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76244" y="1752600"/>
            <a:ext cx="5891356" cy="369332"/>
          </a:xfrm>
          <a:prstGeom prst="rect">
            <a:avLst/>
          </a:prstGeom>
          <a:noFill/>
        </p:spPr>
        <p:txBody>
          <a:bodyPr wrap="none" rtlCol="0">
            <a:spAutoFit/>
          </a:bodyPr>
          <a:lstStyle/>
          <a:p>
            <a:r>
              <a:rPr lang="en-US" dirty="0" smtClean="0"/>
              <a:t>Replicate a new value to a total of three separate nodes</a:t>
            </a:r>
            <a:endParaRPr lang="en-US" dirty="0"/>
          </a:p>
        </p:txBody>
      </p:sp>
    </p:spTree>
    <p:extLst>
      <p:ext uri="{BB962C8B-B14F-4D97-AF65-F5344CB8AC3E}">
        <p14:creationId xmlns:p14="http://schemas.microsoft.com/office/powerpoint/2010/main" val="1923494942"/>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97</a:t>
            </a:fld>
            <a:endParaRPr lang="en-US" dirty="0"/>
          </a:p>
        </p:txBody>
      </p:sp>
      <p:pic>
        <p:nvPicPr>
          <p:cNvPr id="1536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33593" b="33203"/>
          <a:stretch/>
        </p:blipFill>
        <p:spPr bwMode="auto">
          <a:xfrm>
            <a:off x="582039" y="3265034"/>
            <a:ext cx="7952361" cy="351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85800" y="1639669"/>
            <a:ext cx="7391400" cy="646331"/>
          </a:xfrm>
          <a:prstGeom prst="rect">
            <a:avLst/>
          </a:prstGeom>
        </p:spPr>
        <p:txBody>
          <a:bodyPr wrap="square">
            <a:spAutoFit/>
          </a:bodyPr>
          <a:lstStyle/>
          <a:p>
            <a:r>
              <a:rPr lang="en-US" dirty="0"/>
              <a:t>Replicate a new value to a total of three separate </a:t>
            </a:r>
            <a:r>
              <a:rPr lang="en-US" dirty="0" smtClean="0"/>
              <a:t>nodes</a:t>
            </a:r>
          </a:p>
          <a:p>
            <a:r>
              <a:rPr lang="en-US" dirty="0" smtClean="0"/>
              <a:t>But complete a write when data is replicated only two times</a:t>
            </a:r>
            <a:endParaRPr lang="en-US" dirty="0"/>
          </a:p>
        </p:txBody>
      </p:sp>
    </p:spTree>
    <p:extLst>
      <p:ext uri="{BB962C8B-B14F-4D97-AF65-F5344CB8AC3E}">
        <p14:creationId xmlns:p14="http://schemas.microsoft.com/office/powerpoint/2010/main" val="4250490378"/>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Consistency Tradeoff</a:t>
            </a:r>
          </a:p>
        </p:txBody>
      </p:sp>
      <p:sp>
        <p:nvSpPr>
          <p:cNvPr id="3" name="Footer Placeholder 2"/>
          <p:cNvSpPr>
            <a:spLocks noGrp="1"/>
          </p:cNvSpPr>
          <p:nvPr>
            <p:ph type="ftr" sz="quarter" idx="11"/>
          </p:nvPr>
        </p:nvSpPr>
        <p:spPr/>
        <p:txBody>
          <a:bodyPr/>
          <a:lstStyle/>
          <a:p>
            <a:r>
              <a:rPr lang="en-US" dirty="0" smtClean="0"/>
              <a:t>CS595 Module 11</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98</a:t>
            </a:fld>
            <a:endParaRPr lang="en-US" dirty="0"/>
          </a:p>
        </p:txBody>
      </p:sp>
      <p:pic>
        <p:nvPicPr>
          <p:cNvPr id="15362"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68671"/>
          <a:stretch/>
        </p:blipFill>
        <p:spPr bwMode="auto">
          <a:xfrm>
            <a:off x="248848" y="2438400"/>
            <a:ext cx="8742752" cy="3648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61585" y="1515070"/>
            <a:ext cx="6699270" cy="923330"/>
          </a:xfrm>
          <a:prstGeom prst="rect">
            <a:avLst/>
          </a:prstGeom>
          <a:noFill/>
        </p:spPr>
        <p:txBody>
          <a:bodyPr wrap="none" rtlCol="0">
            <a:spAutoFit/>
          </a:bodyPr>
          <a:lstStyle/>
          <a:p>
            <a:r>
              <a:rPr lang="en-US" dirty="0" smtClean="0"/>
              <a:t>Replicate a new value to a total of three separate nodes</a:t>
            </a:r>
          </a:p>
          <a:p>
            <a:r>
              <a:rPr lang="en-US" dirty="0" smtClean="0"/>
              <a:t>Complete a read when a (consistent) value has been read from </a:t>
            </a:r>
          </a:p>
          <a:p>
            <a:r>
              <a:rPr lang="en-US" dirty="0" smtClean="0"/>
              <a:t>only two nodes</a:t>
            </a:r>
            <a:endParaRPr lang="en-US" dirty="0"/>
          </a:p>
        </p:txBody>
      </p:sp>
    </p:spTree>
    <p:extLst>
      <p:ext uri="{BB962C8B-B14F-4D97-AF65-F5344CB8AC3E}">
        <p14:creationId xmlns:p14="http://schemas.microsoft.com/office/powerpoint/2010/main" val="177156031"/>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PACELC</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PACELC theorem unifies both latency-consistency and availability-consistency tradeoffs</a:t>
            </a:r>
          </a:p>
          <a:p>
            <a:r>
              <a:rPr lang="en-US" dirty="0"/>
              <a:t>A</a:t>
            </a:r>
            <a:r>
              <a:rPr lang="en-US" dirty="0" smtClean="0"/>
              <a:t>nd so portrays </a:t>
            </a:r>
            <a:r>
              <a:rPr lang="en-US" dirty="0"/>
              <a:t>the design space of </a:t>
            </a:r>
            <a:r>
              <a:rPr lang="en-US" dirty="0" smtClean="0"/>
              <a:t>distributed systems </a:t>
            </a:r>
            <a:r>
              <a:rPr lang="en-US" dirty="0"/>
              <a:t>more </a:t>
            </a:r>
            <a:r>
              <a:rPr lang="en-US" dirty="0" smtClean="0"/>
              <a:t>accurately</a:t>
            </a:r>
          </a:p>
          <a:p>
            <a:r>
              <a:rPr lang="en-US" dirty="0" smtClean="0"/>
              <a:t>From </a:t>
            </a:r>
            <a:r>
              <a:rPr lang="en-US" dirty="0"/>
              <a:t>PACELC, we </a:t>
            </a:r>
            <a:r>
              <a:rPr lang="en-US" dirty="0" smtClean="0"/>
              <a:t>learn</a:t>
            </a:r>
          </a:p>
          <a:p>
            <a:pPr lvl="1"/>
            <a:r>
              <a:rPr lang="en-US" dirty="0" smtClean="0"/>
              <a:t>In </a:t>
            </a:r>
            <a:r>
              <a:rPr lang="en-US" dirty="0"/>
              <a:t>case of a </a:t>
            </a:r>
            <a:r>
              <a:rPr lang="en-US" b="1" i="1" dirty="0"/>
              <a:t>P</a:t>
            </a:r>
            <a:r>
              <a:rPr lang="en-US" dirty="0"/>
              <a:t>artition, there is an </a:t>
            </a:r>
            <a:r>
              <a:rPr lang="en-US" b="1" i="1" dirty="0" smtClean="0"/>
              <a:t>A</a:t>
            </a:r>
            <a:r>
              <a:rPr lang="en-US" dirty="0" smtClean="0"/>
              <a:t>vailability-</a:t>
            </a:r>
            <a:r>
              <a:rPr lang="en-US" b="1" i="1" dirty="0" smtClean="0"/>
              <a:t>C</a:t>
            </a:r>
            <a:r>
              <a:rPr lang="en-US" dirty="0" smtClean="0"/>
              <a:t>onsistency trade-off</a:t>
            </a:r>
          </a:p>
          <a:p>
            <a:pPr lvl="1"/>
            <a:r>
              <a:rPr lang="en-US" b="1" i="1" dirty="0" smtClean="0"/>
              <a:t>E</a:t>
            </a:r>
            <a:r>
              <a:rPr lang="en-US" dirty="0" smtClean="0"/>
              <a:t>lse</a:t>
            </a:r>
            <a:r>
              <a:rPr lang="en-US" dirty="0"/>
              <a:t>, </a:t>
            </a:r>
            <a:r>
              <a:rPr lang="en-US" dirty="0" smtClean="0"/>
              <a:t>in </a:t>
            </a:r>
            <a:r>
              <a:rPr lang="en-US" dirty="0"/>
              <a:t>normal operation, there is a </a:t>
            </a:r>
            <a:r>
              <a:rPr lang="en-US" b="1" i="1" dirty="0" smtClean="0"/>
              <a:t>L</a:t>
            </a:r>
            <a:r>
              <a:rPr lang="en-US" dirty="0" smtClean="0"/>
              <a:t>atency-</a:t>
            </a:r>
            <a:r>
              <a:rPr lang="en-US" b="1" i="1" dirty="0" smtClean="0"/>
              <a:t>C</a:t>
            </a:r>
            <a:r>
              <a:rPr lang="en-US" dirty="0" smtClean="0"/>
              <a:t>onsistency trade-off</a:t>
            </a:r>
            <a:endParaRPr lang="en-US" dirty="0"/>
          </a:p>
          <a:p>
            <a:r>
              <a:rPr lang="en-US" dirty="0"/>
              <a:t>This classification </a:t>
            </a:r>
            <a:r>
              <a:rPr lang="en-US" dirty="0" smtClean="0"/>
              <a:t>offers </a:t>
            </a:r>
            <a:r>
              <a:rPr lang="en-US" dirty="0"/>
              <a:t>two possible </a:t>
            </a:r>
            <a:r>
              <a:rPr lang="en-US" dirty="0" smtClean="0"/>
              <a:t>choices for </a:t>
            </a:r>
            <a:r>
              <a:rPr lang="en-US" dirty="0"/>
              <a:t>the partition scenario (</a:t>
            </a:r>
            <a:r>
              <a:rPr lang="en-US" dirty="0" smtClean="0"/>
              <a:t>A/C)</a:t>
            </a:r>
          </a:p>
          <a:p>
            <a:r>
              <a:rPr lang="en-US" dirty="0"/>
              <a:t>A</a:t>
            </a:r>
            <a:r>
              <a:rPr lang="en-US" dirty="0" smtClean="0"/>
              <a:t>nd </a:t>
            </a:r>
            <a:r>
              <a:rPr lang="en-US" dirty="0"/>
              <a:t>also two </a:t>
            </a:r>
            <a:r>
              <a:rPr lang="en-US" dirty="0" smtClean="0"/>
              <a:t>possible choices for </a:t>
            </a:r>
            <a:r>
              <a:rPr lang="en-US" dirty="0"/>
              <a:t>normal </a:t>
            </a:r>
            <a:r>
              <a:rPr lang="en-US" dirty="0" smtClean="0"/>
              <a:t>operation (L/C)</a:t>
            </a:r>
          </a:p>
          <a:p>
            <a:r>
              <a:rPr lang="en-US" dirty="0" smtClean="0"/>
              <a:t>Thus PACELC appears </a:t>
            </a:r>
            <a:r>
              <a:rPr lang="en-US" dirty="0"/>
              <a:t>more fine-grained than the </a:t>
            </a:r>
            <a:r>
              <a:rPr lang="en-US" dirty="0" smtClean="0"/>
              <a:t>CAP classification</a:t>
            </a:r>
            <a:endParaRPr lang="en-US" dirty="0"/>
          </a:p>
        </p:txBody>
      </p:sp>
      <p:sp>
        <p:nvSpPr>
          <p:cNvPr id="4" name="Footer Placeholder 3"/>
          <p:cNvSpPr>
            <a:spLocks noGrp="1"/>
          </p:cNvSpPr>
          <p:nvPr>
            <p:ph type="ftr" sz="quarter" idx="11"/>
          </p:nvPr>
        </p:nvSpPr>
        <p:spPr/>
        <p:txBody>
          <a:bodyPr/>
          <a:lstStyle/>
          <a:p>
            <a:r>
              <a:rPr lang="en-US" dirty="0" smtClean="0"/>
              <a:t>CS595 Module 11</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267661767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54760</TotalTime>
  <Words>6905</Words>
  <Application>Microsoft Macintosh PowerPoint</Application>
  <PresentationFormat>On-screen Show (4:3)</PresentationFormat>
  <Paragraphs>1012</Paragraphs>
  <Slides>112</Slides>
  <Notes>23</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Clarity</vt:lpstr>
      <vt:lpstr>CS595—Big Data Technologies</vt:lpstr>
      <vt:lpstr>Leveraging the NoSQL Boom</vt:lpstr>
      <vt:lpstr>Database Alternatives</vt:lpstr>
      <vt:lpstr>The Relational Model</vt:lpstr>
      <vt:lpstr>The Relational Model</vt:lpstr>
      <vt:lpstr>The Relational Model</vt:lpstr>
      <vt:lpstr>Relational Database Management Systems (RDBMS)</vt:lpstr>
      <vt:lpstr>Structure Query Language (SQL)</vt:lpstr>
      <vt:lpstr>SQL Databases</vt:lpstr>
      <vt:lpstr>SQL Databases</vt:lpstr>
      <vt:lpstr>Relational Query Languages</vt:lpstr>
      <vt:lpstr>Transactions – ACID Properties</vt:lpstr>
      <vt:lpstr>SQL Features</vt:lpstr>
      <vt:lpstr>SQL Database Advantages</vt:lpstr>
      <vt:lpstr>SQL Database Drawbacks</vt:lpstr>
      <vt:lpstr>NoSQL Databases</vt:lpstr>
      <vt:lpstr>NoSQL Databases</vt:lpstr>
      <vt:lpstr>NoSQL Databases</vt:lpstr>
      <vt:lpstr>BASE Concept</vt:lpstr>
      <vt:lpstr>NoSQL Features</vt:lpstr>
      <vt:lpstr>Why NoSQL?</vt:lpstr>
      <vt:lpstr>Why NoSQL?</vt:lpstr>
      <vt:lpstr>Why NoSQL?</vt:lpstr>
      <vt:lpstr>Why NoSQL?</vt:lpstr>
      <vt:lpstr>Why NoSQL?</vt:lpstr>
      <vt:lpstr>Why NoSQL?</vt:lpstr>
      <vt:lpstr>Why NoSQL?</vt:lpstr>
      <vt:lpstr>Why NoSQL? Impedance Mismatch</vt:lpstr>
      <vt:lpstr>Why NoSQL? Impedance Mismatch</vt:lpstr>
      <vt:lpstr>Why NoSQL? Impedance Mismatch (In Depth)</vt:lpstr>
      <vt:lpstr>Why NoSQL? Impedance Mismatch (In Depth)</vt:lpstr>
      <vt:lpstr>Why NoSQL? Impedance Mismatch (In Depth)</vt:lpstr>
      <vt:lpstr>Why NoSQL? Services Mismatch</vt:lpstr>
      <vt:lpstr>Why NoSQL? Services Mismatch</vt:lpstr>
      <vt:lpstr>NoSQL Summary</vt:lpstr>
      <vt:lpstr>NoSQL Database Advantages</vt:lpstr>
      <vt:lpstr>NoSQL Database Drawbacks</vt:lpstr>
      <vt:lpstr>SQL or NoSQL: Which is Right for You?</vt:lpstr>
      <vt:lpstr>SQL or NoSQL: Which is Right for You?</vt:lpstr>
      <vt:lpstr>NewSQL More OLTP Throughput, Real-time Analytics</vt:lpstr>
      <vt:lpstr>Database Summary</vt:lpstr>
      <vt:lpstr>High Level System Classification</vt:lpstr>
      <vt:lpstr>Data Models</vt:lpstr>
      <vt:lpstr>Data Models</vt:lpstr>
      <vt:lpstr>Key Value Store</vt:lpstr>
      <vt:lpstr>Key Value Store</vt:lpstr>
      <vt:lpstr>Key Value Store</vt:lpstr>
      <vt:lpstr>Wide Column Store</vt:lpstr>
      <vt:lpstr>Wide Column Store</vt:lpstr>
      <vt:lpstr>Wide Column Store</vt:lpstr>
      <vt:lpstr>Wide Column Store</vt:lpstr>
      <vt:lpstr>Wide Column Store</vt:lpstr>
      <vt:lpstr>Wide Column Store</vt:lpstr>
      <vt:lpstr>Document Stores</vt:lpstr>
      <vt:lpstr>Document Stores</vt:lpstr>
      <vt:lpstr>Graph Stores</vt:lpstr>
      <vt:lpstr>Graph Stores</vt:lpstr>
      <vt:lpstr>Consistency Versus Availability</vt:lpstr>
      <vt:lpstr>Consistency Versus Availability</vt:lpstr>
      <vt:lpstr>CAP Theorem</vt:lpstr>
      <vt:lpstr>CAP Theorem</vt:lpstr>
      <vt:lpstr>Distributed Database System Model</vt:lpstr>
      <vt:lpstr>Distributed Database System Consistency</vt:lpstr>
      <vt:lpstr>Distributed Database System Example of a Consistent System (Write Phase)</vt:lpstr>
      <vt:lpstr>Distributed Database System  Example of a Consistent System (Read Phase)</vt:lpstr>
      <vt:lpstr>Distributed Database System  Example of a Inconsistent System (Write Phase)</vt:lpstr>
      <vt:lpstr>Distributed Database System  Example of a Inconsistent System (Read Phase)</vt:lpstr>
      <vt:lpstr>Distributed Database System  Availability</vt:lpstr>
      <vt:lpstr>Distributed Database System Example of Availability</vt:lpstr>
      <vt:lpstr>Distributed Database System  Partition Tolerance</vt:lpstr>
      <vt:lpstr>Distributed Database System  Example of Partition Tolerance</vt:lpstr>
      <vt:lpstr>CAP Theorem</vt:lpstr>
      <vt:lpstr>CAP Theorem</vt:lpstr>
      <vt:lpstr>CAP Theorem AP: Available, Partition Tolerant, Not Consistent (Write Phase) </vt:lpstr>
      <vt:lpstr>CAP Theorem AP: Available, Partition Tolerant, Not Consistent (Read Phase) </vt:lpstr>
      <vt:lpstr>CAP Theorem CP: Consistent, Partition Tolerant, Not Available</vt:lpstr>
      <vt:lpstr>CAP Theorem CA: Consistent, Available, Not Partition Tolerant</vt:lpstr>
      <vt:lpstr>Why this is important?</vt:lpstr>
      <vt:lpstr>Problem for Relational Database to Scale</vt:lpstr>
      <vt:lpstr>Types of Consistency</vt:lpstr>
      <vt:lpstr>Eventual Consistency - A Facebook Example</vt:lpstr>
      <vt:lpstr>Eventual Consistency - A Facebook Example</vt:lpstr>
      <vt:lpstr>Eventual Consistency - A Facebook Example</vt:lpstr>
      <vt:lpstr>Tunable Availability and Consistency</vt:lpstr>
      <vt:lpstr>Quorums</vt:lpstr>
      <vt:lpstr>Quorums: Example</vt:lpstr>
      <vt:lpstr>Tunable Availability and Consistency</vt:lpstr>
      <vt:lpstr>Tunable Availability and Consistency</vt:lpstr>
      <vt:lpstr>Dynamic Tradeoff between C and A</vt:lpstr>
      <vt:lpstr>Heterogeneity: Segmenting C and A</vt:lpstr>
      <vt:lpstr>What if there are no partitions?</vt:lpstr>
      <vt:lpstr>Durability</vt:lpstr>
      <vt:lpstr>Durability</vt:lpstr>
      <vt:lpstr>CAP Theorem Limitations</vt:lpstr>
      <vt:lpstr>Latency Consistency Tradeoff</vt:lpstr>
      <vt:lpstr>Latency Consistency Tradeoff</vt:lpstr>
      <vt:lpstr>Latency Consistency Tradeoff</vt:lpstr>
      <vt:lpstr>Latency Consistency Tradeoff</vt:lpstr>
      <vt:lpstr>PACELC</vt:lpstr>
      <vt:lpstr>PACELC</vt:lpstr>
      <vt:lpstr>Replication Strategies</vt:lpstr>
      <vt:lpstr>Replication Strategies</vt:lpstr>
      <vt:lpstr>Data Duplication Models: Overview</vt:lpstr>
      <vt:lpstr>Data Duplication Models Single Server</vt:lpstr>
      <vt:lpstr>Data Duplication Models Sharding</vt:lpstr>
      <vt:lpstr>Data Duplication Models Sharding (2)</vt:lpstr>
      <vt:lpstr>Data Duplication Models Master-slave Replication</vt:lpstr>
      <vt:lpstr>Data Duplication Models Master-slave Replication (2)</vt:lpstr>
      <vt:lpstr>Data Duplication Models Peer-to-peer Replication</vt:lpstr>
      <vt:lpstr>Data Duplication Models Peer-to-peer Replication (2)</vt:lpstr>
      <vt:lpstr>Other NoSQL Database Attributes</vt:lpstr>
      <vt:lpstr>What Database Should I Choose?</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803</cp:revision>
  <cp:lastPrinted>2017-03-22T21:21:03Z</cp:lastPrinted>
  <dcterms:created xsi:type="dcterms:W3CDTF">2016-12-18T19:56:54Z</dcterms:created>
  <dcterms:modified xsi:type="dcterms:W3CDTF">2018-03-28T23:45:09Z</dcterms:modified>
</cp:coreProperties>
</file>