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sldIdLst>
    <p:sldId id="256" r:id="rId2"/>
    <p:sldId id="377" r:id="rId3"/>
    <p:sldId id="378" r:id="rId4"/>
    <p:sldId id="400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02" r:id="rId16"/>
    <p:sldId id="403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98" r:id="rId68"/>
    <p:sldId id="299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18" r:id="rId99"/>
    <p:sldId id="319" r:id="rId100"/>
    <p:sldId id="320" r:id="rId101"/>
    <p:sldId id="321" r:id="rId102"/>
    <p:sldId id="322" r:id="rId103"/>
    <p:sldId id="323" r:id="rId104"/>
    <p:sldId id="324" r:id="rId105"/>
    <p:sldId id="325" r:id="rId106"/>
    <p:sldId id="326" r:id="rId107"/>
    <p:sldId id="327" r:id="rId108"/>
    <p:sldId id="328" r:id="rId109"/>
    <p:sldId id="329" r:id="rId110"/>
    <p:sldId id="330" r:id="rId111"/>
    <p:sldId id="331" r:id="rId112"/>
    <p:sldId id="332" r:id="rId113"/>
    <p:sldId id="333" r:id="rId114"/>
    <p:sldId id="334" r:id="rId115"/>
    <p:sldId id="335" r:id="rId116"/>
    <p:sldId id="336" r:id="rId117"/>
    <p:sldId id="337" r:id="rId118"/>
    <p:sldId id="338" r:id="rId119"/>
    <p:sldId id="339" r:id="rId120"/>
    <p:sldId id="340" r:id="rId121"/>
    <p:sldId id="341" r:id="rId122"/>
    <p:sldId id="342" r:id="rId123"/>
    <p:sldId id="343" r:id="rId124"/>
    <p:sldId id="344" r:id="rId125"/>
    <p:sldId id="345" r:id="rId126"/>
    <p:sldId id="346" r:id="rId127"/>
    <p:sldId id="347" r:id="rId128"/>
    <p:sldId id="348" r:id="rId129"/>
    <p:sldId id="349" r:id="rId130"/>
    <p:sldId id="350" r:id="rId131"/>
    <p:sldId id="352" r:id="rId132"/>
    <p:sldId id="353" r:id="rId133"/>
    <p:sldId id="354" r:id="rId134"/>
    <p:sldId id="355" r:id="rId135"/>
    <p:sldId id="356" r:id="rId136"/>
    <p:sldId id="357" r:id="rId137"/>
    <p:sldId id="358" r:id="rId138"/>
    <p:sldId id="351" r:id="rId139"/>
    <p:sldId id="359" r:id="rId140"/>
    <p:sldId id="360" r:id="rId141"/>
    <p:sldId id="361" r:id="rId142"/>
    <p:sldId id="362" r:id="rId143"/>
    <p:sldId id="363" r:id="rId144"/>
    <p:sldId id="364" r:id="rId145"/>
    <p:sldId id="365" r:id="rId146"/>
    <p:sldId id="366" r:id="rId147"/>
    <p:sldId id="367" r:id="rId148"/>
    <p:sldId id="368" r:id="rId149"/>
    <p:sldId id="369" r:id="rId150"/>
    <p:sldId id="370" r:id="rId151"/>
    <p:sldId id="371" r:id="rId152"/>
    <p:sldId id="372" r:id="rId153"/>
    <p:sldId id="373" r:id="rId154"/>
    <p:sldId id="374" r:id="rId155"/>
    <p:sldId id="375" r:id="rId156"/>
    <p:sldId id="376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notesMaster" Target="notesMasters/notesMaster1.xml"/><Relationship Id="rId15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presProps" Target="presProps.xml"/><Relationship Id="rId161" Type="http://schemas.openxmlformats.org/officeDocument/2006/relationships/viewProps" Target="viewProps.xml"/><Relationship Id="rId16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D181-0768-491C-BCCD-1E688F6524C4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447E5-1454-46F0-8474-6A688ED0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4FE57-E07E-4126-8D31-B77A598FFFA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CDC-640C-4A7F-B692-4C1523D9D395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E74-165E-406D-A23C-66A90DA8FA1E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87E-6A7C-48A3-B69F-55CC7E84042C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25D-3D70-4C58-9D1C-32FE869CAE25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CB9-37D3-4AA1-A0E8-1F21F80458C9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0D93-E667-4B09-8397-464042F8D1E6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C4A8-DF68-4BD1-9580-3D7A978CBC79}" type="datetime1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517-DA72-4B14-BFA1-564FEB37473B}" type="datetime1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C685-08B2-4847-8BAD-ECD260AC9AE5}" type="datetime1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A5CB-7E2B-46E3-AFE1-F37429F15A1F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3D7C-325E-46F9-9F25-C4465D7D474C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0CF54E-4BF1-40ED-99F8-F0037AE49C3F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3.jp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4.jp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atastax.com/en/cql/3.3/cql/cql_reference/cqlRefComment.html%23cqlRefComment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9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9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9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9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CS595—Big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13</a:t>
            </a:r>
            <a:endParaRPr lang="en-US" dirty="0" smtClean="0"/>
          </a:p>
          <a:p>
            <a:r>
              <a:rPr lang="en-US" dirty="0" smtClean="0"/>
              <a:t>NoSQL Databases: Cassandra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Writes </a:t>
            </a:r>
            <a:r>
              <a:rPr lang="en-US" spc="-5" dirty="0"/>
              <a:t>in the</a:t>
            </a:r>
            <a:r>
              <a:rPr lang="en-US" spc="-55" dirty="0"/>
              <a:t> </a:t>
            </a:r>
            <a:r>
              <a:rPr lang="en-US" spc="-5" dirty="0"/>
              <a:t>cluster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76532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871977"/>
            <a:ext cx="7181215" cy="1188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Fully distributed, no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SPOF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25"/>
              </a:spcBef>
            </a:pPr>
            <a:r>
              <a:rPr sz="2200" spc="-5" dirty="0">
                <a:latin typeface="Verdana"/>
                <a:cs typeface="Verdana"/>
              </a:rPr>
              <a:t>Node that receives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request is the Coordinator for  request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3934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3109465"/>
            <a:ext cx="4608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node can </a:t>
            </a:r>
            <a:r>
              <a:rPr sz="2200" dirty="0">
                <a:latin typeface="Verdana"/>
                <a:cs typeface="Verdana"/>
              </a:rPr>
              <a:t>act as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Coordinator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200" y="3827766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4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1765" y="3212992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0910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0910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89019" y="3125055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0910" y="427346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80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0910" y="427346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96571" y="4403809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2518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2518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9324" y="3125055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2517" y="427346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2517" y="427346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36876" y="4403810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7088" y="4505168"/>
            <a:ext cx="941069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9539">
              <a:lnSpc>
                <a:spcPct val="101200"/>
              </a:lnSpc>
              <a:spcBef>
                <a:spcPts val="80"/>
              </a:spcBef>
            </a:pPr>
            <a:r>
              <a:rPr sz="1400" spc="-15" dirty="0">
                <a:latin typeface="Verdana"/>
                <a:cs typeface="Verdana"/>
              </a:rPr>
              <a:t>Write </a:t>
            </a:r>
            <a:r>
              <a:rPr sz="1400" dirty="0">
                <a:latin typeface="Verdana"/>
                <a:cs typeface="Verdana"/>
              </a:rPr>
              <a:t>A  (</a:t>
            </a:r>
            <a:r>
              <a:rPr sz="1400" spc="-5" dirty="0">
                <a:latin typeface="Verdana"/>
                <a:cs typeface="Verdana"/>
              </a:rPr>
              <a:t>CL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5" dirty="0">
                <a:latin typeface="Verdana"/>
                <a:cs typeface="Verdana"/>
              </a:rPr>
              <a:t>ON</a:t>
            </a:r>
            <a:r>
              <a:rPr sz="140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8354" y="4003458"/>
            <a:ext cx="1071556" cy="19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6552" y="4085880"/>
            <a:ext cx="866140" cy="2540"/>
          </a:xfrm>
          <a:custGeom>
            <a:avLst/>
            <a:gdLst/>
            <a:ahLst/>
            <a:cxnLst/>
            <a:rect l="l" t="t" r="r" b="b"/>
            <a:pathLst>
              <a:path w="866139" h="2539">
                <a:moveTo>
                  <a:pt x="-19050" y="1254"/>
                </a:moveTo>
                <a:lnTo>
                  <a:pt x="884696" y="1254"/>
                </a:lnTo>
              </a:path>
            </a:pathLst>
          </a:custGeom>
          <a:ln w="4060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6123" y="402802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621" y="120140"/>
                </a:lnTo>
                <a:lnTo>
                  <a:pt x="120450" y="59448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9749" y="3730716"/>
            <a:ext cx="196343" cy="730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7920" y="3873191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529655"/>
                </a:moveTo>
                <a:lnTo>
                  <a:pt x="0" y="19049"/>
                </a:lnTo>
                <a:lnTo>
                  <a:pt x="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7849" y="374881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0" y="0"/>
                </a:moveTo>
                <a:lnTo>
                  <a:pt x="0" y="120142"/>
                </a:lnTo>
                <a:lnTo>
                  <a:pt x="120141" y="120142"/>
                </a:lnTo>
                <a:lnTo>
                  <a:pt x="6007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6531" y="3668543"/>
            <a:ext cx="990521" cy="85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7918" y="382708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575764"/>
                </a:moveTo>
                <a:lnTo>
                  <a:pt x="696278" y="11987"/>
                </a:lnTo>
                <a:lnTo>
                  <a:pt x="711084" y="0"/>
                </a:lnTo>
              </a:path>
            </a:pathLst>
          </a:custGeom>
          <a:ln w="38099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4491" y="3748816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5">
                <a:moveTo>
                  <a:pt x="131173" y="0"/>
                </a:moveTo>
                <a:lnTo>
                  <a:pt x="0" y="28916"/>
                </a:lnTo>
                <a:lnTo>
                  <a:pt x="75603" y="122288"/>
                </a:lnTo>
                <a:lnTo>
                  <a:pt x="13117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9820" y="4324675"/>
            <a:ext cx="883946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97918" y="4402846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5">
                <a:moveTo>
                  <a:pt x="0" y="0"/>
                </a:moveTo>
                <a:lnTo>
                  <a:pt x="664320" y="0"/>
                </a:lnTo>
                <a:lnTo>
                  <a:pt x="68337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85523" y="434277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2"/>
                </a:lnTo>
                <a:lnTo>
                  <a:pt x="120142" y="60071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92219" y="5247640"/>
            <a:ext cx="159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Coordinator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65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Returns one or more rows from a single Cassandra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Although </a:t>
            </a:r>
            <a:r>
              <a:rPr lang="en-US" dirty="0"/>
              <a:t>a select statement without a where clause returns all rows from all partitions, it is not </a:t>
            </a:r>
            <a:r>
              <a:rPr lang="en-US" dirty="0" smtClean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| </a:t>
            </a:r>
            <a:r>
              <a:rPr lang="en-US" dirty="0" err="1"/>
              <a:t>select_expression</a:t>
            </a:r>
            <a:r>
              <a:rPr lang="en-US" dirty="0"/>
              <a:t> | DISTINCT partition </a:t>
            </a:r>
          </a:p>
          <a:p>
            <a:pPr marL="0" indent="0">
              <a:buNone/>
            </a:pPr>
            <a:r>
              <a:rPr lang="en-US" dirty="0"/>
              <a:t>FROM [</a:t>
            </a:r>
            <a:r>
              <a:rPr lang="en-US" dirty="0" err="1"/>
              <a:t>keyspace_name</a:t>
            </a:r>
            <a:r>
              <a:rPr lang="en-US" dirty="0"/>
              <a:t>.]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[WHERE </a:t>
            </a:r>
            <a:r>
              <a:rPr lang="en-US" dirty="0" err="1"/>
              <a:t>partition_value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[AND </a:t>
            </a:r>
            <a:r>
              <a:rPr lang="en-US" dirty="0" err="1"/>
              <a:t>clustering_filters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[AND </a:t>
            </a:r>
            <a:r>
              <a:rPr lang="en-US" dirty="0" err="1"/>
              <a:t>static_filters</a:t>
            </a:r>
            <a:r>
              <a:rPr lang="en-US" dirty="0"/>
              <a:t>]]] </a:t>
            </a:r>
          </a:p>
          <a:p>
            <a:pPr marL="0" indent="0">
              <a:buNone/>
            </a:pPr>
            <a:r>
              <a:rPr lang="en-US" dirty="0"/>
              <a:t>[ORDER BY </a:t>
            </a:r>
            <a:r>
              <a:rPr lang="en-US" dirty="0" err="1"/>
              <a:t>PK_column_name</a:t>
            </a:r>
            <a:r>
              <a:rPr lang="en-US" dirty="0"/>
              <a:t> ASC|DESC] </a:t>
            </a:r>
          </a:p>
          <a:p>
            <a:pPr marL="0" indent="0">
              <a:buNone/>
            </a:pPr>
            <a:r>
              <a:rPr lang="en-US" dirty="0"/>
              <a:t>[LIMIT N]</a:t>
            </a:r>
          </a:p>
          <a:p>
            <a:pPr marL="0" indent="0">
              <a:buNone/>
            </a:pPr>
            <a:r>
              <a:rPr lang="en-US" dirty="0"/>
              <a:t>[ALLOW FILTERING]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62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FROM clause specifies the table to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You </a:t>
            </a:r>
            <a:r>
              <a:rPr lang="en-US" dirty="0"/>
              <a:t>may want to precede the table name with the name of the </a:t>
            </a:r>
            <a:r>
              <a:rPr lang="en-US" dirty="0" err="1"/>
              <a:t>keyspace</a:t>
            </a:r>
            <a:r>
              <a:rPr lang="en-US" dirty="0"/>
              <a:t> followed by a period </a:t>
            </a:r>
            <a:r>
              <a:rPr lang="en-US" dirty="0" smtClean="0"/>
              <a:t>(.)</a:t>
            </a:r>
          </a:p>
          <a:p>
            <a:r>
              <a:rPr lang="en-US" dirty="0" smtClean="0"/>
              <a:t>If </a:t>
            </a:r>
            <a:r>
              <a:rPr lang="en-US" dirty="0"/>
              <a:t>you do not specify a </a:t>
            </a:r>
            <a:r>
              <a:rPr lang="en-US" dirty="0" err="1"/>
              <a:t>keyspace</a:t>
            </a:r>
            <a:r>
              <a:rPr lang="en-US" dirty="0"/>
              <a:t>, Cassandra queries the current </a:t>
            </a:r>
            <a:r>
              <a:rPr lang="en-US" dirty="0" err="1" smtClean="0"/>
              <a:t>keyspace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example </a:t>
            </a:r>
            <a:r>
              <a:rPr lang="en-US" dirty="0" smtClean="0"/>
              <a:t>returns </a:t>
            </a:r>
            <a:r>
              <a:rPr lang="en-US" dirty="0"/>
              <a:t>the number of rows in the </a:t>
            </a:r>
            <a:r>
              <a:rPr lang="en-US" dirty="0" err="1"/>
              <a:t>IndexInfo</a:t>
            </a:r>
            <a:r>
              <a:rPr lang="en-US" dirty="0"/>
              <a:t> table in the system </a:t>
            </a:r>
            <a:r>
              <a:rPr lang="en-US" dirty="0" err="1"/>
              <a:t>keyspace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COUNT(*)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system.IndexInfo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3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LIMIT option sets the maximum number of rows that the query returns: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LIMIT 50000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Even if the query matches 105,291 rows, Cassandra only returns the first </a:t>
            </a:r>
            <a:r>
              <a:rPr lang="en-US" dirty="0" smtClean="0"/>
              <a:t>50,000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cqlsh</a:t>
            </a:r>
            <a:r>
              <a:rPr lang="en-US" dirty="0"/>
              <a:t> shell has a default row limit of </a:t>
            </a:r>
            <a:r>
              <a:rPr lang="en-US" dirty="0" smtClean="0"/>
              <a:t>10,000</a:t>
            </a:r>
          </a:p>
          <a:p>
            <a:r>
              <a:rPr lang="en-US" dirty="0" smtClean="0"/>
              <a:t>The </a:t>
            </a:r>
            <a:r>
              <a:rPr lang="en-US" dirty="0"/>
              <a:t>Cassandra server and native protocol do not limit the number of returned </a:t>
            </a:r>
            <a:r>
              <a:rPr lang="en-US" dirty="0" smtClean="0"/>
              <a:t>rows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47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introduces one or more relations that filter the rows returned by </a:t>
            </a:r>
            <a:r>
              <a:rPr lang="en-US" dirty="0" smtClean="0"/>
              <a:t>SELECT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column specification of the relation must be one of the following:</a:t>
            </a:r>
          </a:p>
          <a:p>
            <a:pPr lvl="1"/>
            <a:r>
              <a:rPr lang="en-US" dirty="0"/>
              <a:t>One or more members of the partition key of the table</a:t>
            </a:r>
          </a:p>
          <a:p>
            <a:pPr lvl="1"/>
            <a:r>
              <a:rPr lang="en-US" dirty="0"/>
              <a:t>A clustering column, only if the relation is preceded by other relations that specify all columns in the partition key</a:t>
            </a:r>
          </a:p>
          <a:p>
            <a:pPr lvl="1"/>
            <a:r>
              <a:rPr lang="en-US" dirty="0"/>
              <a:t>A column that is indexed using CREATE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458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following table definition defines id as the table's partition key: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cycling.cyclist_career_teams</a:t>
            </a:r>
            <a:r>
              <a:rPr lang="en-US" dirty="0"/>
              <a:t> ( id UUID PRIMARY KEY, </a:t>
            </a:r>
            <a:r>
              <a:rPr lang="en-US" dirty="0" err="1"/>
              <a:t>lastname</a:t>
            </a:r>
            <a:r>
              <a:rPr lang="en-US" dirty="0"/>
              <a:t> text, teams set&lt;text&gt;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example, the SELECT statement includes in the partition key, so the WHERE clause can use the id column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lastname</a:t>
            </a:r>
            <a:r>
              <a:rPr lang="en-US" dirty="0"/>
              <a:t>, teams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cycling.cyclist_career_teams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id=5b6962dd-3f90-4c93-8f61-eabfa4a803e2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Restriction: a relation that references the partition key can only use an equality operator (</a:t>
            </a:r>
            <a:r>
              <a:rPr lang="en-US" dirty="0" smtClean="0"/>
              <a:t>= </a:t>
            </a:r>
            <a:r>
              <a:rPr lang="en-US" dirty="0"/>
              <a:t>or </a:t>
            </a:r>
            <a:r>
              <a:rPr lang="en-US" dirty="0" smtClean="0"/>
              <a:t>IN)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56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a relation on a clustering column only if it is preceded by relations that reference all the elements of the partition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cycling.cyclist_points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id UUID,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firstname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race_title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race_points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PRIMARY KEY (id, </a:t>
            </a:r>
            <a:r>
              <a:rPr lang="en-US" dirty="0" err="1"/>
              <a:t>race_points</a:t>
            </a:r>
            <a:r>
              <a:rPr lang="en-US" dirty="0"/>
              <a:t> 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sum(</a:t>
            </a:r>
            <a:r>
              <a:rPr lang="en-US" dirty="0" err="1"/>
              <a:t>race_points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cycling.cyclist_points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id=e3b19ec4-774a-4d1c-9e5a-decec1e30aac </a:t>
            </a:r>
          </a:p>
          <a:p>
            <a:pPr marL="0" indent="0">
              <a:buNone/>
            </a:pPr>
            <a:r>
              <a:rPr lang="en-US" dirty="0"/>
              <a:t>      AND </a:t>
            </a:r>
            <a:r>
              <a:rPr lang="en-US" dirty="0" err="1"/>
              <a:t>race_points</a:t>
            </a:r>
            <a:r>
              <a:rPr lang="en-US" dirty="0"/>
              <a:t> &gt; 7;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66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has many restrictions in comparison to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These </a:t>
            </a:r>
            <a:r>
              <a:rPr lang="en-US" dirty="0"/>
              <a:t>restrictions prevent inefficient querying across a distributed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CQL </a:t>
            </a:r>
            <a:r>
              <a:rPr lang="en-US" dirty="0"/>
              <a:t>queries should not visit a large number of nodes to retrieve required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This </a:t>
            </a:r>
            <a:r>
              <a:rPr lang="en-US" dirty="0"/>
              <a:t>has the potential to impact cluster-wide </a:t>
            </a:r>
            <a:r>
              <a:rPr lang="en-US" dirty="0" smtClean="0"/>
              <a:t>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15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Thus </a:t>
            </a:r>
            <a:r>
              <a:rPr lang="en-US" dirty="0"/>
              <a:t>CQL prevents the </a:t>
            </a:r>
            <a:r>
              <a:rPr lang="en-US" dirty="0" smtClean="0"/>
              <a:t>following…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arbitrary WHERE clause – Apache Cassandra prevents arbitrary predicates in a WHERE statement. Where clauses must have columns specified in your primary key.</a:t>
            </a:r>
          </a:p>
          <a:p>
            <a:r>
              <a:rPr lang="en-US" dirty="0"/>
              <a:t>No JOINS – You cannot join data from two Apache Cassandra tables.</a:t>
            </a:r>
          </a:p>
          <a:p>
            <a:r>
              <a:rPr lang="en-US" dirty="0"/>
              <a:t>No arbitrary GROUP BY – GROUP BY can only be applied to a partition or cluster column. Apache Cassandra 3.10 added GROUP BY support to SELECT statements.</a:t>
            </a:r>
          </a:p>
          <a:p>
            <a:r>
              <a:rPr lang="en-US" dirty="0"/>
              <a:t>No arbitrary ORDER BY clauses – Order by can only be applied to a clustered column.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98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1152" y="602948"/>
            <a:ext cx="360195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832" y="2113881"/>
            <a:ext cx="740036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build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online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electronic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reading</a:t>
            </a:r>
            <a:r>
              <a:rPr sz="2100" spc="38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site.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0365" y="602948"/>
            <a:ext cx="375030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113881"/>
            <a:ext cx="770516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build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online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electronic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reading</a:t>
            </a:r>
            <a:r>
              <a:rPr sz="2100" spc="38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site.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3632" y="3701083"/>
            <a:ext cx="6300096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5645" y="3732732"/>
            <a:ext cx="6020340" cy="64903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e_library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“SimpleStrategy”,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6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3};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Reads in the</a:t>
            </a:r>
            <a:r>
              <a:rPr lang="en-US" spc="-45" dirty="0"/>
              <a:t> </a:t>
            </a:r>
            <a:r>
              <a:rPr lang="en-US" spc="-5" dirty="0"/>
              <a:t>cluster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783308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678753"/>
            <a:ext cx="735457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Same as </a:t>
            </a:r>
            <a:r>
              <a:rPr sz="2200" spc="-5" dirty="0">
                <a:latin typeface="Verdana"/>
                <a:cs typeface="Verdana"/>
              </a:rPr>
              <a:t>writes in the </a:t>
            </a:r>
            <a:r>
              <a:rPr sz="2200" spc="-45" dirty="0">
                <a:latin typeface="Verdana"/>
                <a:cs typeface="Verdana"/>
              </a:rPr>
              <a:t>cluster, </a:t>
            </a:r>
            <a:r>
              <a:rPr sz="2200" spc="-5" dirty="0">
                <a:latin typeface="Verdana"/>
                <a:cs typeface="Verdana"/>
              </a:rPr>
              <a:t>reads </a:t>
            </a:r>
            <a:r>
              <a:rPr sz="2200" dirty="0">
                <a:latin typeface="Verdana"/>
                <a:cs typeface="Verdana"/>
              </a:rPr>
              <a:t>are </a:t>
            </a:r>
            <a:r>
              <a:rPr sz="2200" spc="-5" dirty="0">
                <a:latin typeface="Verdana"/>
                <a:cs typeface="Verdana"/>
              </a:rPr>
              <a:t>coordinated  </a:t>
            </a:r>
            <a:r>
              <a:rPr sz="2200" spc="-1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node can be the Coordinator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Node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1299" y="3711262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634046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792" y="263404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1792" y="263404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9900" y="2764391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1087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1087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6748" y="4548524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26340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26340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3205" y="2764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400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0759" y="4548523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8126" y="449063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1843" y="3889954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9943" y="3968126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706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2833" y="391154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1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3630" y="3370054"/>
            <a:ext cx="196342" cy="1235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7450" y="3508063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40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7378" y="338368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1"/>
                </a:lnTo>
                <a:lnTo>
                  <a:pt x="120142" y="120141"/>
                </a:lnTo>
                <a:lnTo>
                  <a:pt x="6007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5540" y="3311695"/>
            <a:ext cx="1357265" cy="1352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1800" y="3475895"/>
            <a:ext cx="1076960" cy="1071880"/>
          </a:xfrm>
          <a:custGeom>
            <a:avLst/>
            <a:gdLst/>
            <a:ahLst/>
            <a:cxnLst/>
            <a:rect l="l" t="t" r="r" b="b"/>
            <a:pathLst>
              <a:path w="1076959" h="1071879">
                <a:moveTo>
                  <a:pt x="0" y="1071664"/>
                </a:moveTo>
                <a:lnTo>
                  <a:pt x="1063095" y="13439"/>
                </a:lnTo>
                <a:lnTo>
                  <a:pt x="107659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9018" y="338815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527" y="0"/>
                </a:moveTo>
                <a:lnTo>
                  <a:pt x="0" y="42184"/>
                </a:lnTo>
                <a:lnTo>
                  <a:pt x="84757" y="127332"/>
                </a:lnTo>
                <a:lnTo>
                  <a:pt x="127527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3700" y="4469388"/>
            <a:ext cx="1240241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71800" y="4547559"/>
            <a:ext cx="1040130" cy="0"/>
          </a:xfrm>
          <a:custGeom>
            <a:avLst/>
            <a:gdLst/>
            <a:ahLst/>
            <a:cxnLst/>
            <a:rect l="l" t="t" r="r" b="b"/>
            <a:pathLst>
              <a:path w="1040129">
                <a:moveTo>
                  <a:pt x="0" y="0"/>
                </a:moveTo>
                <a:lnTo>
                  <a:pt x="1020615" y="0"/>
                </a:lnTo>
                <a:lnTo>
                  <a:pt x="1039665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5700" y="448748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66100" y="5400040"/>
            <a:ext cx="159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Coordinator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9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67000" y="1873514"/>
            <a:ext cx="4047534" cy="3765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3092" y="1043906"/>
            <a:ext cx="3799737" cy="3832894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779731">
              <a:spcBef>
                <a:spcPts val="48"/>
              </a:spcBef>
            </a:pP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 dirty="0">
              <a:latin typeface="Gill Sans MT"/>
              <a:cs typeface="Gill Sans MT"/>
            </a:endParaRPr>
          </a:p>
          <a:p>
            <a:pPr marL="154588" marR="2587" indent="-148443">
              <a:lnSpc>
                <a:spcPts val="2394"/>
              </a:lnSpc>
              <a:spcBef>
                <a:spcPts val="331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727662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country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style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founded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444683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born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died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040" y="602948"/>
            <a:ext cx="446666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2" dirty="0"/>
              <a:t>PRIMARY</a:t>
            </a:r>
            <a:r>
              <a:rPr sz="4200" spc="-48" dirty="0"/>
              <a:t> </a:t>
            </a:r>
            <a:r>
              <a:rPr sz="4200" spc="-221" dirty="0"/>
              <a:t>KEY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3400" y="3148027"/>
            <a:ext cx="3901982" cy="436765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71" dirty="0">
                <a:solidFill>
                  <a:srgbClr val="535353"/>
                </a:solidFill>
                <a:latin typeface="Gill Sans MT"/>
                <a:cs typeface="Gill Sans MT"/>
              </a:rPr>
              <a:t>PARTITION</a:t>
            </a:r>
            <a:r>
              <a:rPr sz="2800" b="1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45" dirty="0" smtClean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lang="en-US" sz="2800" b="1" spc="-145" dirty="0" smtClean="0">
                <a:solidFill>
                  <a:srgbClr val="535353"/>
                </a:solidFill>
                <a:latin typeface="Gill Sans MT"/>
                <a:cs typeface="Gill Sans MT"/>
              </a:rPr>
              <a:t>  + 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425" y="3214697"/>
            <a:ext cx="2454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3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3124200"/>
            <a:ext cx="4866791" cy="444746"/>
          </a:xfrm>
          <a:prstGeom prst="rect">
            <a:avLst/>
          </a:prstGeom>
        </p:spPr>
        <p:txBody>
          <a:bodyPr vert="horz" wrap="square" lIns="0" tIns="21345" rIns="0" bIns="0" rtlCol="0">
            <a:spAutoFit/>
          </a:bodyPr>
          <a:lstStyle/>
          <a:p>
            <a:pPr marL="97992" marR="2587" indent="-91847">
              <a:lnSpc>
                <a:spcPts val="3315"/>
              </a:lnSpc>
              <a:spcBef>
                <a:spcPts val="168"/>
              </a:spcBef>
            </a:pPr>
            <a:r>
              <a:rPr sz="2800" b="1" spc="-132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2800" b="1" spc="-232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r>
              <a:rPr sz="2800" b="1" spc="-171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2800" b="1" spc="-25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2800" b="1" spc="-168" dirty="0">
                <a:solidFill>
                  <a:srgbClr val="535353"/>
                </a:solidFill>
                <a:latin typeface="Gill Sans MT"/>
                <a:cs typeface="Gill Sans MT"/>
              </a:rPr>
              <a:t>TE</a:t>
            </a:r>
            <a:r>
              <a:rPr sz="2800" b="1" spc="-15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2800" b="1" spc="-74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2800" b="1" spc="-81" dirty="0">
                <a:solidFill>
                  <a:srgbClr val="535353"/>
                </a:solidFill>
                <a:latin typeface="Gill Sans MT"/>
                <a:cs typeface="Gill Sans MT"/>
              </a:rPr>
              <a:t>G  </a:t>
            </a:r>
            <a:r>
              <a:rPr sz="2800" b="1" spc="-140" dirty="0">
                <a:solidFill>
                  <a:srgbClr val="535353"/>
                </a:solidFill>
                <a:latin typeface="Gill Sans MT"/>
                <a:cs typeface="Gill Sans MT"/>
              </a:rPr>
              <a:t>COLUMN(S)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602948"/>
            <a:ext cx="7201914" cy="490241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3294855">
              <a:spcBef>
                <a:spcPts val="48"/>
              </a:spcBef>
            </a:pPr>
            <a:r>
              <a:rPr sz="4200" spc="-102" dirty="0" smtClean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4200" spc="-48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221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endParaRPr sz="4200" dirty="0">
              <a:latin typeface="Gill Sans MT"/>
              <a:cs typeface="Gill Sans MT"/>
            </a:endParaRPr>
          </a:p>
          <a:p>
            <a:pPr marL="210536" indent="-204069">
              <a:spcBef>
                <a:spcPts val="3733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8" dirty="0">
                <a:solidFill>
                  <a:srgbClr val="535353"/>
                </a:solidFill>
                <a:latin typeface="Gill Sans MT"/>
                <a:cs typeface="Gill Sans MT"/>
              </a:rPr>
              <a:t>Simple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92" dirty="0">
                <a:solidFill>
                  <a:srgbClr val="535353"/>
                </a:solidFill>
                <a:latin typeface="Gill Sans MT"/>
                <a:cs typeface="Gill Sans MT"/>
              </a:rPr>
              <a:t>key, </a:t>
            </a:r>
            <a:r>
              <a:rPr sz="1800" spc="-10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</a:t>
            </a:r>
            <a:r>
              <a:rPr sz="1800" spc="-2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(name)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Composite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92" dirty="0">
                <a:solidFill>
                  <a:srgbClr val="535353"/>
                </a:solidFill>
                <a:latin typeface="Gill Sans MT"/>
                <a:cs typeface="Gill Sans MT"/>
              </a:rPr>
              <a:t>key, </a:t>
            </a:r>
            <a:r>
              <a:rPr sz="1800" spc="-10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((album_title,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year))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spcBef>
                <a:spcPts val="3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8" dirty="0">
                <a:solidFill>
                  <a:srgbClr val="535353"/>
                </a:solidFill>
                <a:latin typeface="Gill Sans MT"/>
                <a:cs typeface="Gill Sans MT"/>
              </a:rPr>
              <a:t>Simple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8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(album_title,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number)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Composite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((album_title,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year),</a:t>
            </a:r>
            <a:r>
              <a:rPr sz="18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number)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4600" y="602948"/>
            <a:ext cx="445301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2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155" dirty="0">
                <a:solidFill>
                  <a:srgbClr val="535353"/>
                </a:solidFill>
                <a:latin typeface="Gill Sans MT"/>
                <a:cs typeface="Gill Sans MT"/>
              </a:rPr>
              <a:t>KEYS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842" y="3714888"/>
            <a:ext cx="5304067" cy="280003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1099902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tracks_by_album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277"/>
              </a:lnSpc>
            </a:pP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1365418">
              <a:lnSpc>
                <a:spcPts val="2394"/>
              </a:lnSpc>
              <a:spcBef>
                <a:spcPts val="117"/>
              </a:spcBef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r>
              <a:rPr sz="2100" spc="-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STATIC, 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r>
              <a:rPr sz="2100" spc="-2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STATIC,</a:t>
            </a:r>
            <a:endParaRPr sz="2100" dirty="0">
              <a:latin typeface="Gill Sans MT"/>
              <a:cs typeface="Gill Sans MT"/>
            </a:endParaRPr>
          </a:p>
          <a:p>
            <a:pPr marL="154588" marR="2280656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number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 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277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((album_title,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year),</a:t>
            </a:r>
            <a:r>
              <a:rPr sz="2100" spc="-1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number)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1403250"/>
            <a:ext cx="4507218" cy="2492256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725722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albums_by_track</a:t>
            </a:r>
            <a:r>
              <a:rPr sz="2100" spc="-1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1867343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1787785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302708">
              <a:lnSpc>
                <a:spcPts val="2277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track_title, 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</a:t>
            </a:r>
            <a:r>
              <a:rPr sz="2100" spc="-39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album_title)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05489"/>
              </p:ext>
            </p:extLst>
          </p:nvPr>
        </p:nvGraphicFramePr>
        <p:xfrm>
          <a:off x="45244" y="66671"/>
          <a:ext cx="8860616" cy="6498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457"/>
                <a:gridCol w="1854503"/>
                <a:gridCol w="5298656"/>
              </a:tblGrid>
              <a:tr h="315753"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CQL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TYPE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L w="12700">
                      <a:solidFill>
                        <a:srgbClr val="B4B4B4"/>
                      </a:solidFill>
                      <a:prstDash val="solid"/>
                    </a:lnL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Constants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Description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ASCII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US-ASCII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character</a:t>
                      </a:r>
                      <a:r>
                        <a:rPr sz="1800" spc="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BIGINT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64-bit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signed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long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BLOB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blobs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Arbitrary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bytes </a:t>
                      </a:r>
                      <a:r>
                        <a:rPr sz="1800" spc="-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(no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validation),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as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BOOLEAN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booleans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true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false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COUNTER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Distributed counter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value 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(64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bit</a:t>
                      </a:r>
                      <a:r>
                        <a:rPr sz="1800" spc="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long)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DECIMAL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Variable precision</a:t>
                      </a:r>
                      <a:r>
                        <a:rPr sz="1800" spc="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decimal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DOUBLE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64-bit IEEE-754 floating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point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79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integers,</a:t>
                      </a:r>
                      <a:r>
                        <a:rPr sz="1800" spc="-29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32-bit IEEE-754 floating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point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32-bit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signed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collection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more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ordered</a:t>
                      </a:r>
                      <a:r>
                        <a:rPr sz="1800" spc="2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elements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MAP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JSON </a:t>
                      </a:r>
                      <a:r>
                        <a:rPr sz="1800" spc="-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style array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literals </a:t>
                      </a:r>
                      <a:r>
                        <a:rPr sz="1800" spc="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{ </a:t>
                      </a:r>
                      <a:r>
                        <a:rPr sz="1800" spc="-7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literal: literal, literal: literal,</a:t>
                      </a:r>
                      <a:r>
                        <a:rPr sz="1800" spc="-409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…}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SET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collection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more</a:t>
                      </a:r>
                      <a:r>
                        <a:rPr sz="1800" spc="1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elements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TEXT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UTF-8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encoded</a:t>
                      </a:r>
                      <a:r>
                        <a:rPr sz="1800" spc="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text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TIMESTAMP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integers,</a:t>
                      </a:r>
                      <a:r>
                        <a:rPr sz="1800" spc="-29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Date </a:t>
                      </a:r>
                      <a:r>
                        <a:rPr sz="1800" spc="229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+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 as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mills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since</a:t>
                      </a:r>
                      <a:r>
                        <a:rPr sz="1800" spc="-9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EPOCH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Standard</a:t>
                      </a:r>
                      <a:r>
                        <a:rPr sz="1800" spc="-7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VARCHAR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UTF-8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encoded</a:t>
                      </a:r>
                      <a:r>
                        <a:rPr sz="1800" spc="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Arbitrary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precision</a:t>
                      </a:r>
                      <a:r>
                        <a:rPr sz="1800" spc="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TIMEUUID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14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Type </a:t>
                      </a:r>
                      <a:r>
                        <a:rPr sz="1800" spc="-1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800" spc="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0199" y="602948"/>
            <a:ext cx="241240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4" dirty="0"/>
              <a:t>INSERT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727275" y="2047271"/>
            <a:ext cx="6337971" cy="1305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686" y="2078920"/>
            <a:ext cx="8575316" cy="391174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699819" marR="1007084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‘Rock’);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87831" indent="-281363">
              <a:buSzPct val="81250"/>
              <a:buChar char="•"/>
              <a:tabLst>
                <a:tab pos="287831" algn="l"/>
                <a:tab pos="288154" algn="l"/>
              </a:tabLst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400" spc="-48" dirty="0">
                <a:solidFill>
                  <a:srgbClr val="535353"/>
                </a:solidFill>
                <a:latin typeface="Gill Sans MT"/>
                <a:cs typeface="Gill Sans MT"/>
              </a:rPr>
              <a:t>INSERTS</a:t>
            </a:r>
            <a:r>
              <a:rPr sz="2400" spc="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66" dirty="0">
                <a:solidFill>
                  <a:srgbClr val="535353"/>
                </a:solidFill>
                <a:latin typeface="Gill Sans MT"/>
                <a:cs typeface="Gill Sans MT"/>
              </a:rPr>
              <a:t>are:</a:t>
            </a:r>
            <a:endParaRPr sz="24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597007" lvl="1" indent="-281363">
              <a:buSzPct val="81250"/>
              <a:buChar char="•"/>
              <a:tabLst>
                <a:tab pos="597007" algn="l"/>
                <a:tab pos="597330" algn="l"/>
              </a:tabLst>
            </a:pPr>
            <a:r>
              <a:rPr sz="2400" spc="-48" dirty="0">
                <a:solidFill>
                  <a:srgbClr val="535353"/>
                </a:solidFill>
                <a:latin typeface="Gill Sans MT"/>
                <a:cs typeface="Gill Sans MT"/>
              </a:rPr>
              <a:t>Atomic: </a:t>
            </a:r>
            <a:r>
              <a:rPr sz="2400" spc="-61" dirty="0">
                <a:solidFill>
                  <a:srgbClr val="535353"/>
                </a:solidFill>
                <a:latin typeface="Gill Sans MT"/>
                <a:cs typeface="Gill Sans MT"/>
              </a:rPr>
              <a:t>Either </a:t>
            </a:r>
            <a:r>
              <a:rPr sz="2400" spc="-5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values </a:t>
            </a:r>
            <a:r>
              <a:rPr sz="2400" spc="-5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inserted </a:t>
            </a:r>
            <a:r>
              <a:rPr sz="2400" spc="-89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4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Gill Sans MT"/>
                <a:cs typeface="Gill Sans MT"/>
              </a:rPr>
              <a:t>none</a:t>
            </a:r>
            <a:endParaRPr sz="2400" dirty="0">
              <a:latin typeface="Gill Sans MT"/>
              <a:cs typeface="Gill Sans MT"/>
            </a:endParaRPr>
          </a:p>
          <a:p>
            <a:pPr lvl="1"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597007" marR="2587" lvl="1" indent="-281363">
              <a:lnSpc>
                <a:spcPct val="113399"/>
              </a:lnSpc>
              <a:buSzPct val="81250"/>
              <a:buChar char="•"/>
              <a:tabLst>
                <a:tab pos="597007" algn="l"/>
                <a:tab pos="597330" algn="l"/>
              </a:tabLst>
            </a:pPr>
            <a:r>
              <a:rPr sz="2400" spc="-69" dirty="0">
                <a:solidFill>
                  <a:srgbClr val="535353"/>
                </a:solidFill>
                <a:latin typeface="Gill Sans MT"/>
                <a:cs typeface="Gill Sans MT"/>
              </a:rPr>
              <a:t>Isolated:Two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inserts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2400" spc="-20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400" spc="-153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2400" spc="-3" dirty="0">
                <a:solidFill>
                  <a:srgbClr val="535353"/>
                </a:solidFill>
                <a:latin typeface="Gill Sans MT"/>
                <a:cs typeface="Gill Sans MT"/>
              </a:rPr>
              <a:t>happen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2400" spc="-53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102" dirty="0">
                <a:solidFill>
                  <a:srgbClr val="535353"/>
                </a:solidFill>
                <a:latin typeface="Gill Sans MT"/>
                <a:cs typeface="Gill Sans MT"/>
              </a:rPr>
              <a:t>other, </a:t>
            </a:r>
            <a:r>
              <a:rPr sz="2400" spc="-25" dirty="0" smtClean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mixed</a:t>
            </a: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values.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81200" y="1467883"/>
            <a:ext cx="5638800" cy="1955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686" y="333670"/>
            <a:ext cx="8040114" cy="6074533"/>
          </a:xfrm>
          <a:prstGeom prst="rect">
            <a:avLst/>
          </a:prstGeom>
        </p:spPr>
        <p:txBody>
          <a:bodyPr vert="horz" wrap="square" lIns="0" tIns="232205" rIns="0" bIns="0" rtlCol="0">
            <a:spAutoFit/>
          </a:bodyPr>
          <a:lstStyle/>
          <a:p>
            <a:pPr marL="3880866">
              <a:spcBef>
                <a:spcPts val="1828"/>
              </a:spcBef>
            </a:pPr>
            <a:r>
              <a:rPr sz="4200" spc="-145" dirty="0">
                <a:solidFill>
                  <a:srgbClr val="535353"/>
                </a:solidFill>
                <a:latin typeface="Gill Sans MT"/>
                <a:cs typeface="Gill Sans MT"/>
              </a:rPr>
              <a:t>UPDATE</a:t>
            </a:r>
            <a:endParaRPr sz="4200" dirty="0">
              <a:latin typeface="Gill Sans MT"/>
              <a:cs typeface="Gill Sans MT"/>
            </a:endParaRPr>
          </a:p>
          <a:p>
            <a:pPr marL="2525797" marR="1948518">
              <a:lnSpc>
                <a:spcPts val="2394"/>
              </a:lnSpc>
              <a:spcBef>
                <a:spcPts val="1072"/>
              </a:spcBef>
            </a:pPr>
            <a:endParaRPr lang="en-US" sz="2100" spc="-66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2525797" marR="1948518">
              <a:lnSpc>
                <a:spcPts val="2394"/>
              </a:lnSpc>
              <a:spcBef>
                <a:spcPts val="1072"/>
              </a:spcBef>
            </a:pPr>
            <a:r>
              <a:rPr sz="2100" spc="-66" dirty="0" smtClean="0">
                <a:solidFill>
                  <a:srgbClr val="535353"/>
                </a:solidFill>
                <a:latin typeface="Gill Sans MT"/>
                <a:cs typeface="Gill Sans MT"/>
              </a:rPr>
              <a:t>UPDATE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‘Rock’</a:t>
            </a:r>
            <a:endParaRPr sz="2100" dirty="0">
              <a:latin typeface="Gill Sans MT"/>
              <a:cs typeface="Gill Sans MT"/>
            </a:endParaRPr>
          </a:p>
          <a:p>
            <a:pPr marL="3488575" marR="1018081" indent="-963102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‘The Beatles’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1966</a:t>
            </a:r>
            <a:r>
              <a:rPr sz="2100" spc="-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endParaRPr sz="2100" dirty="0">
              <a:latin typeface="Gill Sans MT"/>
              <a:cs typeface="Gill Sans MT"/>
            </a:endParaRPr>
          </a:p>
          <a:p>
            <a:pPr marL="3488575">
              <a:lnSpc>
                <a:spcPts val="2333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‘Revolver’;</a:t>
            </a:r>
            <a:endParaRPr sz="2100" dirty="0">
              <a:latin typeface="Gill Sans MT"/>
              <a:cs typeface="Gill Sans MT"/>
            </a:endParaRPr>
          </a:p>
          <a:p>
            <a:pPr marL="197924" indent="-191456">
              <a:spcBef>
                <a:spcPts val="1818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endParaRPr lang="en-US" sz="1700" spc="-18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97924" indent="-191456">
              <a:spcBef>
                <a:spcPts val="1818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18" dirty="0" smtClean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76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cannot </a:t>
            </a:r>
            <a:r>
              <a:rPr sz="17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1700" spc="1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changed.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Full </a:t>
            </a:r>
            <a:r>
              <a:rPr sz="1700" spc="-18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700" spc="-48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1700" spc="-31" dirty="0">
                <a:solidFill>
                  <a:srgbClr val="535353"/>
                </a:solidFill>
                <a:latin typeface="Gill Sans MT"/>
                <a:cs typeface="Gill Sans MT"/>
              </a:rPr>
              <a:t>required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as</a:t>
            </a:r>
            <a:r>
              <a:rPr sz="17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predicate.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UPDATES</a:t>
            </a:r>
            <a:r>
              <a:rPr sz="17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are: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423" algn="l"/>
                <a:tab pos="507747" algn="l"/>
              </a:tabLst>
            </a:pPr>
            <a:r>
              <a:rPr sz="1700" spc="-28" dirty="0">
                <a:solidFill>
                  <a:srgbClr val="535353"/>
                </a:solidFill>
                <a:latin typeface="Gill Sans MT"/>
                <a:cs typeface="Gill Sans MT"/>
              </a:rPr>
              <a:t>Atomic: </a:t>
            </a:r>
            <a:r>
              <a:rPr sz="1700" spc="-38" dirty="0">
                <a:solidFill>
                  <a:srgbClr val="535353"/>
                </a:solidFill>
                <a:latin typeface="Gill Sans MT"/>
                <a:cs typeface="Gill Sans MT"/>
              </a:rPr>
              <a:t>Either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values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inserted </a:t>
            </a:r>
            <a:r>
              <a:rPr sz="1700" spc="-56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1700" spc="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none</a:t>
            </a:r>
            <a:endParaRPr sz="1700" dirty="0">
              <a:latin typeface="Gill Sans MT"/>
              <a:cs typeface="Gill Sans MT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423" algn="l"/>
                <a:tab pos="507747" algn="l"/>
              </a:tabLst>
            </a:pP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Isolated:Two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inserts </a:t>
            </a:r>
            <a:r>
              <a:rPr sz="1700" spc="-1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1700" spc="-10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1700" spc="-99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1700" dirty="0">
                <a:solidFill>
                  <a:srgbClr val="535353"/>
                </a:solidFill>
                <a:latin typeface="Gill Sans MT"/>
                <a:cs typeface="Gill Sans MT"/>
              </a:rPr>
              <a:t>happen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700" spc="-66" dirty="0">
                <a:solidFill>
                  <a:srgbClr val="535353"/>
                </a:solidFill>
                <a:latin typeface="Gill Sans MT"/>
                <a:cs typeface="Gill Sans MT"/>
              </a:rPr>
              <a:t>other, </a:t>
            </a:r>
            <a:r>
              <a:rPr sz="1700" spc="-13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mixed</a:t>
            </a:r>
            <a:r>
              <a:rPr sz="1700" spc="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8" dirty="0">
                <a:solidFill>
                  <a:srgbClr val="535353"/>
                </a:solidFill>
                <a:latin typeface="Gill Sans MT"/>
                <a:cs typeface="Gill Sans MT"/>
              </a:rPr>
              <a:t>values.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57232" y="602948"/>
            <a:ext cx="1951997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3" dirty="0">
                <a:solidFill>
                  <a:srgbClr val="535353"/>
                </a:solidFill>
                <a:latin typeface="Gill Sans MT"/>
                <a:cs typeface="Gill Sans MT"/>
              </a:rPr>
              <a:t>UPSE</a:t>
            </a:r>
            <a:r>
              <a:rPr sz="4200" spc="-259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200" spc="-132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885" y="2047271"/>
            <a:ext cx="7852525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772605"/>
            <a:ext cx="5334000" cy="1955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1964" y="2078919"/>
            <a:ext cx="7638730" cy="338737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‘Rock’);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2800">
              <a:latin typeface="Times New Roman"/>
              <a:cs typeface="Times New Roman"/>
            </a:endParaRPr>
          </a:p>
          <a:p>
            <a:pPr marL="79234" algn="ctr"/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==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3000">
              <a:latin typeface="Times New Roman"/>
              <a:cs typeface="Times New Roman"/>
            </a:endParaRPr>
          </a:p>
          <a:p>
            <a:pPr marL="1321111" marR="2247345">
              <a:lnSpc>
                <a:spcPts val="2394"/>
              </a:lnSpc>
            </a:pP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UPDATE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‘Rock’</a:t>
            </a:r>
            <a:endParaRPr sz="2100">
              <a:latin typeface="Gill Sans MT"/>
              <a:cs typeface="Gill Sans MT"/>
            </a:endParaRPr>
          </a:p>
          <a:p>
            <a:pPr marL="2283890" marR="1317231" indent="-963102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‘The Beatles’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1966</a:t>
            </a:r>
            <a:r>
              <a:rPr sz="2100" spc="-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endParaRPr sz="2100">
              <a:latin typeface="Gill Sans MT"/>
              <a:cs typeface="Gill Sans MT"/>
            </a:endParaRPr>
          </a:p>
          <a:p>
            <a:pPr marL="2283890">
              <a:lnSpc>
                <a:spcPts val="2333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‘Revolver’;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8525" y="871464"/>
            <a:ext cx="45732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587" y="3027931"/>
            <a:ext cx="7974862" cy="2676922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8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-23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holds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users.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800" spc="-8" dirty="0">
                <a:solidFill>
                  <a:srgbClr val="535353"/>
                </a:solidFill>
                <a:latin typeface="Gill Sans MT"/>
                <a:cs typeface="Gill Sans MT"/>
              </a:rPr>
              <a:t>name,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card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(unique), 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phones </a:t>
            </a:r>
            <a:r>
              <a:rPr sz="2800" spc="-64" dirty="0">
                <a:solidFill>
                  <a:srgbClr val="535353"/>
                </a:solidFill>
                <a:latin typeface="Gill Sans MT"/>
                <a:cs typeface="Gill Sans MT"/>
              </a:rPr>
              <a:t>list 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(home, </a:t>
            </a:r>
            <a:r>
              <a:rPr sz="2800" spc="-18" dirty="0">
                <a:solidFill>
                  <a:srgbClr val="535353"/>
                </a:solidFill>
                <a:latin typeface="Gill Sans MT"/>
                <a:cs typeface="Gill Sans MT"/>
              </a:rPr>
              <a:t>mobile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work),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birth </a:t>
            </a:r>
            <a:r>
              <a:rPr sz="2800" spc="-13" dirty="0">
                <a:solidFill>
                  <a:srgbClr val="535353"/>
                </a:solidFill>
                <a:latin typeface="Gill Sans MT"/>
                <a:cs typeface="Gill Sans MT"/>
              </a:rPr>
              <a:t>date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800" spc="-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address.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R="60153" algn="ctr">
              <a:lnSpc>
                <a:spcPts val="2462"/>
              </a:lnSpc>
              <a:spcBef>
                <a:spcPts val="2075"/>
              </a:spcBef>
            </a:pPr>
            <a:r>
              <a:rPr sz="2800" b="1" spc="-107" dirty="0">
                <a:solidFill>
                  <a:srgbClr val="535353"/>
                </a:solidFill>
                <a:latin typeface="Gill Sans MT"/>
                <a:cs typeface="Gill Sans MT"/>
              </a:rPr>
              <a:t>NOTE</a:t>
            </a:r>
            <a:r>
              <a:rPr sz="2800" spc="-107" dirty="0" smtClean="0">
                <a:solidFill>
                  <a:srgbClr val="535353"/>
                </a:solidFill>
                <a:latin typeface="Gill Sans MT"/>
                <a:cs typeface="Gill Sans MT"/>
              </a:rPr>
              <a:t>:</a:t>
            </a:r>
            <a:r>
              <a:rPr lang="en-US" sz="2800" spc="-107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07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8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haven’t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studied </a:t>
            </a:r>
            <a:r>
              <a:rPr sz="2800" spc="-74" dirty="0">
                <a:solidFill>
                  <a:srgbClr val="535353"/>
                </a:solidFill>
                <a:latin typeface="Gill Sans MT"/>
                <a:cs typeface="Gill Sans MT"/>
              </a:rPr>
              <a:t>SELECT,</a:t>
            </a:r>
            <a:r>
              <a:rPr sz="2800" spc="-24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use</a:t>
            </a:r>
            <a:endParaRPr sz="2800" dirty="0">
              <a:latin typeface="Gill Sans MT"/>
              <a:cs typeface="Gill Sans MT"/>
            </a:endParaRPr>
          </a:p>
          <a:p>
            <a:pPr marR="59830" algn="ctr">
              <a:lnSpc>
                <a:spcPts val="2462"/>
              </a:lnSpc>
            </a:pPr>
            <a:r>
              <a:rPr sz="2800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800" spc="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800" dirty="0">
                <a:solidFill>
                  <a:srgbClr val="535353"/>
                </a:solidFill>
                <a:latin typeface="Courier New"/>
                <a:cs typeface="Courier New"/>
              </a:rPr>
              <a:t>FROM &lt;table </a:t>
            </a:r>
            <a:r>
              <a:rPr sz="2800" spc="-13" dirty="0">
                <a:solidFill>
                  <a:srgbClr val="535353"/>
                </a:solidFill>
                <a:latin typeface="Courier New"/>
                <a:cs typeface="Courier New"/>
              </a:rPr>
              <a:t>name&gt;</a:t>
            </a:r>
            <a:r>
              <a:rPr sz="2800" spc="-13" dirty="0">
                <a:solidFill>
                  <a:srgbClr val="535353"/>
                </a:solidFill>
                <a:latin typeface="Gill Sans MT"/>
                <a:cs typeface="Gill Sans MT"/>
              </a:rPr>
              <a:t>;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inspect </a:t>
            </a:r>
            <a:r>
              <a:rPr sz="2800" spc="-61" dirty="0">
                <a:solidFill>
                  <a:srgbClr val="535353"/>
                </a:solidFill>
                <a:latin typeface="Gill Sans MT"/>
                <a:cs typeface="Gill Sans MT"/>
              </a:rPr>
              <a:t>your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data.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5732" y="602948"/>
            <a:ext cx="454250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057400"/>
            <a:ext cx="4354935" cy="340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0636" y="2465996"/>
            <a:ext cx="4110161" cy="2495698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>
              <a:latin typeface="Gill Sans MT"/>
              <a:cs typeface="Gill Sans MT"/>
            </a:endParaRPr>
          </a:p>
          <a:p>
            <a:pPr marL="154588">
              <a:lnSpc>
                <a:spcPts val="2394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 PRIMARY</a:t>
            </a:r>
            <a:r>
              <a:rPr sz="2100" spc="-21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KEY,</a:t>
            </a:r>
            <a:endParaRPr sz="2100">
              <a:latin typeface="Gill Sans MT"/>
              <a:cs typeface="Gill Sans MT"/>
            </a:endParaRPr>
          </a:p>
          <a:p>
            <a:pPr marL="176256" marR="282980" indent="-21992">
              <a:lnSpc>
                <a:spcPts val="2394"/>
              </a:lnSpc>
              <a:spcBef>
                <a:spcPts val="117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home_phone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work_phone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mobile_phone</a:t>
            </a:r>
            <a:r>
              <a:rPr sz="2100" spc="-3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>
              <a:latin typeface="Gill Sans MT"/>
              <a:cs typeface="Gill Sans MT"/>
            </a:endParaRPr>
          </a:p>
          <a:p>
            <a:pPr marL="176256">
              <a:lnSpc>
                <a:spcPts val="2277"/>
              </a:lnSpc>
            </a:pP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birth_date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TIMESTAMP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Reads </a:t>
            </a:r>
            <a:r>
              <a:rPr lang="en-US" dirty="0"/>
              <a:t>and </a:t>
            </a:r>
            <a:r>
              <a:rPr lang="en-US" spc="-5" dirty="0"/>
              <a:t>Eventual</a:t>
            </a:r>
            <a:r>
              <a:rPr lang="en-US" spc="-40" dirty="0"/>
              <a:t> </a:t>
            </a:r>
            <a:r>
              <a:rPr lang="en-US" spc="-5" dirty="0"/>
              <a:t>Consistency</a:t>
            </a:r>
            <a:endParaRPr lang="en-US" dirty="0"/>
          </a:p>
        </p:txBody>
      </p:sp>
      <p:sp>
        <p:nvSpPr>
          <p:cNvPr id="37" name="object 3"/>
          <p:cNvSpPr txBox="1"/>
          <p:nvPr/>
        </p:nvSpPr>
        <p:spPr>
          <a:xfrm>
            <a:off x="591255" y="1785276"/>
            <a:ext cx="105022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4"/>
          <p:cNvSpPr txBox="1">
            <a:spLocks/>
          </p:cNvSpPr>
          <p:nvPr/>
        </p:nvSpPr>
        <p:spPr>
          <a:xfrm>
            <a:off x="381318" y="1752600"/>
            <a:ext cx="830548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pc="-10" dirty="0"/>
              <a:t>C</a:t>
            </a:r>
            <a:r>
              <a:rPr lang="en-US" spc="-10" dirty="0" smtClean="0"/>
              <a:t>assandra </a:t>
            </a:r>
            <a:r>
              <a:rPr lang="en-US" spc="-5" dirty="0" smtClean="0"/>
              <a:t>is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CB6015"/>
                </a:solidFill>
                <a:latin typeface="Arial"/>
                <a:cs typeface="Arial"/>
              </a:rPr>
              <a:t>AP </a:t>
            </a:r>
            <a:r>
              <a:rPr lang="en-US" spc="-5" dirty="0" smtClean="0"/>
              <a:t>system that is </a:t>
            </a:r>
            <a:r>
              <a:rPr lang="en-US" b="1" spc="-5" dirty="0" smtClean="0">
                <a:solidFill>
                  <a:srgbClr val="CB6015"/>
                </a:solidFill>
                <a:latin typeface="Arial"/>
                <a:cs typeface="Arial"/>
              </a:rPr>
              <a:t>Eventually</a:t>
            </a:r>
            <a:r>
              <a:rPr lang="en-US" b="1" spc="200" dirty="0" smtClean="0">
                <a:solidFill>
                  <a:srgbClr val="CB6015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CB6015"/>
                </a:solidFill>
                <a:latin typeface="Arial"/>
                <a:cs typeface="Arial"/>
              </a:rPr>
              <a:t>Consistent </a:t>
            </a:r>
            <a:r>
              <a:rPr lang="en-US" dirty="0" smtClean="0"/>
              <a:t>so </a:t>
            </a:r>
            <a:r>
              <a:rPr lang="en-US" spc="-5" dirty="0" smtClean="0"/>
              <a:t>replicas </a:t>
            </a:r>
            <a:r>
              <a:rPr lang="en-US" spc="-10" dirty="0" smtClean="0"/>
              <a:t>may</a:t>
            </a:r>
            <a:r>
              <a:rPr lang="en-US" spc="-45" dirty="0" smtClean="0"/>
              <a:t> </a:t>
            </a:r>
            <a:r>
              <a:rPr lang="en-US" spc="-5" dirty="0" smtClean="0"/>
              <a:t>disagree</a:t>
            </a:r>
          </a:p>
          <a:p>
            <a:pPr>
              <a:spcBef>
                <a:spcPts val="105"/>
              </a:spcBef>
            </a:pPr>
            <a:r>
              <a:rPr lang="en-US" spc="-5" dirty="0" smtClean="0"/>
              <a:t>Column </a:t>
            </a:r>
            <a:r>
              <a:rPr lang="en-US" spc="-10" dirty="0" smtClean="0"/>
              <a:t>values </a:t>
            </a:r>
            <a:r>
              <a:rPr lang="en-US" dirty="0" smtClean="0"/>
              <a:t>are</a:t>
            </a:r>
            <a:r>
              <a:rPr lang="en-US" spc="-35" dirty="0" smtClean="0"/>
              <a:t> </a:t>
            </a:r>
            <a:r>
              <a:rPr lang="en-US" spc="-5" dirty="0" smtClean="0"/>
              <a:t>timestamped</a:t>
            </a:r>
            <a:endParaRPr lang="en-US" spc="-5" dirty="0"/>
          </a:p>
        </p:txBody>
      </p:sp>
      <p:sp>
        <p:nvSpPr>
          <p:cNvPr id="39" name="object 33"/>
          <p:cNvSpPr txBox="1"/>
          <p:nvPr/>
        </p:nvSpPr>
        <p:spPr>
          <a:xfrm>
            <a:off x="381000" y="2933700"/>
            <a:ext cx="62484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Verdana"/>
                <a:cs typeface="Verdana"/>
              </a:rPr>
              <a:t>In </a:t>
            </a:r>
            <a:r>
              <a:rPr sz="2200" spc="-10" dirty="0">
                <a:latin typeface="Verdana"/>
                <a:cs typeface="Verdana"/>
              </a:rPr>
              <a:t>Cassandra, </a:t>
            </a:r>
            <a:r>
              <a:rPr sz="2200" spc="-5" dirty="0">
                <a:latin typeface="Verdana"/>
                <a:cs typeface="Verdana"/>
              </a:rPr>
              <a:t>Last </a:t>
            </a:r>
            <a:r>
              <a:rPr sz="2200" spc="-15" dirty="0">
                <a:latin typeface="Verdana"/>
                <a:cs typeface="Verdana"/>
              </a:rPr>
              <a:t>Write </a:t>
            </a:r>
            <a:r>
              <a:rPr sz="2200" spc="-5" dirty="0">
                <a:latin typeface="Verdana"/>
                <a:cs typeface="Verdana"/>
              </a:rPr>
              <a:t>Wins</a:t>
            </a:r>
            <a:r>
              <a:rPr sz="2200" spc="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(</a:t>
            </a:r>
            <a:r>
              <a:rPr sz="2200" spc="-25" dirty="0" smtClean="0">
                <a:latin typeface="Verdana"/>
                <a:cs typeface="Verdana"/>
              </a:rPr>
              <a:t>LWW)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0" name="object 7"/>
          <p:cNvSpPr txBox="1"/>
          <p:nvPr/>
        </p:nvSpPr>
        <p:spPr>
          <a:xfrm>
            <a:off x="3365500" y="4657346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8"/>
          <p:cNvSpPr/>
          <p:nvPr/>
        </p:nvSpPr>
        <p:spPr>
          <a:xfrm>
            <a:off x="6070600" y="3580130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/>
          <p:cNvSpPr/>
          <p:nvPr/>
        </p:nvSpPr>
        <p:spPr>
          <a:xfrm>
            <a:off x="7885992" y="358012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/>
          <p:cNvSpPr/>
          <p:nvPr/>
        </p:nvSpPr>
        <p:spPr>
          <a:xfrm>
            <a:off x="7885992" y="358012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/>
          <p:cNvSpPr txBox="1"/>
          <p:nvPr/>
        </p:nvSpPr>
        <p:spPr>
          <a:xfrm>
            <a:off x="8204100" y="3710475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12"/>
          <p:cNvSpPr/>
          <p:nvPr/>
        </p:nvSpPr>
        <p:spPr>
          <a:xfrm>
            <a:off x="7885287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/>
          <p:cNvSpPr/>
          <p:nvPr/>
        </p:nvSpPr>
        <p:spPr>
          <a:xfrm>
            <a:off x="7885287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/>
          <p:cNvSpPr txBox="1"/>
          <p:nvPr/>
        </p:nvSpPr>
        <p:spPr>
          <a:xfrm>
            <a:off x="8210948" y="5494608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6070600" y="358013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6"/>
          <p:cNvSpPr/>
          <p:nvPr/>
        </p:nvSpPr>
        <p:spPr>
          <a:xfrm>
            <a:off x="6070600" y="358013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/>
          <p:cNvSpPr txBox="1"/>
          <p:nvPr/>
        </p:nvSpPr>
        <p:spPr>
          <a:xfrm>
            <a:off x="6387405" y="3710478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18"/>
          <p:cNvSpPr/>
          <p:nvPr/>
        </p:nvSpPr>
        <p:spPr>
          <a:xfrm>
            <a:off x="6070600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9"/>
          <p:cNvSpPr/>
          <p:nvPr/>
        </p:nvSpPr>
        <p:spPr>
          <a:xfrm>
            <a:off x="6070600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/>
          <p:cNvSpPr txBox="1"/>
          <p:nvPr/>
        </p:nvSpPr>
        <p:spPr>
          <a:xfrm>
            <a:off x="6394959" y="5494607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21"/>
          <p:cNvSpPr/>
          <p:nvPr/>
        </p:nvSpPr>
        <p:spPr>
          <a:xfrm>
            <a:off x="4496043" y="4836038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/>
          <p:cNvSpPr/>
          <p:nvPr/>
        </p:nvSpPr>
        <p:spPr>
          <a:xfrm>
            <a:off x="4660900" y="4914209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949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3"/>
          <p:cNvSpPr/>
          <p:nvPr/>
        </p:nvSpPr>
        <p:spPr>
          <a:xfrm>
            <a:off x="4536525" y="485762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/>
          <p:cNvSpPr/>
          <p:nvPr/>
        </p:nvSpPr>
        <p:spPr>
          <a:xfrm>
            <a:off x="6432506" y="4445523"/>
            <a:ext cx="196342" cy="97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/>
          <p:cNvSpPr/>
          <p:nvPr/>
        </p:nvSpPr>
        <p:spPr>
          <a:xfrm>
            <a:off x="6534149" y="4466847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699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/>
          <p:nvPr/>
        </p:nvSpPr>
        <p:spPr>
          <a:xfrm>
            <a:off x="6474078" y="524578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/>
          <p:cNvSpPr/>
          <p:nvPr/>
        </p:nvSpPr>
        <p:spPr>
          <a:xfrm>
            <a:off x="6952654" y="5727834"/>
            <a:ext cx="970733" cy="19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/>
          <p:nvPr/>
        </p:nvSpPr>
        <p:spPr>
          <a:xfrm>
            <a:off x="7115130" y="5806005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19049" y="0"/>
                </a:lnTo>
                <a:lnTo>
                  <a:pt x="77015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/>
          <p:cNvSpPr/>
          <p:nvPr/>
        </p:nvSpPr>
        <p:spPr>
          <a:xfrm>
            <a:off x="6990754" y="5745934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60070"/>
                </a:lnTo>
                <a:lnTo>
                  <a:pt x="120142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/>
          <p:cNvSpPr txBox="1"/>
          <p:nvPr/>
        </p:nvSpPr>
        <p:spPr>
          <a:xfrm>
            <a:off x="6563697" y="4540499"/>
            <a:ext cx="483234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dirty="0">
                <a:solidFill>
                  <a:srgbClr val="00B050"/>
                </a:solidFill>
                <a:latin typeface="Arial"/>
                <a:cs typeface="Arial"/>
              </a:rPr>
              <a:t>Newer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31"/>
          <p:cNvSpPr txBox="1"/>
          <p:nvPr/>
        </p:nvSpPr>
        <p:spPr>
          <a:xfrm>
            <a:off x="7204450" y="5829378"/>
            <a:ext cx="4235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Older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32"/>
          <p:cNvSpPr txBox="1"/>
          <p:nvPr/>
        </p:nvSpPr>
        <p:spPr>
          <a:xfrm>
            <a:off x="4880109" y="5578800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33"/>
          <p:cNvSpPr txBox="1"/>
          <p:nvPr/>
        </p:nvSpPr>
        <p:spPr>
          <a:xfrm>
            <a:off x="700087" y="3867918"/>
            <a:ext cx="531050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Verdana"/>
              <a:cs typeface="Verdana"/>
            </a:endParaRPr>
          </a:p>
          <a:p>
            <a:pPr marR="354965" algn="r">
              <a:lnSpc>
                <a:spcPct val="100000"/>
              </a:lnSpc>
              <a:spcBef>
                <a:spcPts val="1180"/>
              </a:spcBef>
            </a:pPr>
            <a:r>
              <a:rPr sz="1400" spc="-10" dirty="0">
                <a:latin typeface="Verdana"/>
                <a:cs typeface="Verdana"/>
              </a:rPr>
              <a:t>Read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</a:p>
        </p:txBody>
      </p:sp>
      <p:sp>
        <p:nvSpPr>
          <p:cNvPr id="67" name="object 34"/>
          <p:cNvSpPr txBox="1"/>
          <p:nvPr/>
        </p:nvSpPr>
        <p:spPr>
          <a:xfrm>
            <a:off x="4649173" y="4568872"/>
            <a:ext cx="1369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(CL=QUORUM)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8" name="object 35"/>
          <p:cNvSpPr/>
          <p:nvPr/>
        </p:nvSpPr>
        <p:spPr>
          <a:xfrm>
            <a:off x="4515112" y="4758263"/>
            <a:ext cx="1637263" cy="1050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6"/>
          <p:cNvSpPr/>
          <p:nvPr/>
        </p:nvSpPr>
        <p:spPr>
          <a:xfrm>
            <a:off x="4596890" y="4842405"/>
            <a:ext cx="1365885" cy="780415"/>
          </a:xfrm>
          <a:custGeom>
            <a:avLst/>
            <a:gdLst/>
            <a:ahLst/>
            <a:cxnLst/>
            <a:rect l="l" t="t" r="r" b="b"/>
            <a:pathLst>
              <a:path w="1365885" h="780414">
                <a:moveTo>
                  <a:pt x="0" y="0"/>
                </a:moveTo>
                <a:lnTo>
                  <a:pt x="1349171" y="770688"/>
                </a:lnTo>
                <a:lnTo>
                  <a:pt x="1365712" y="780137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7"/>
          <p:cNvSpPr/>
          <p:nvPr/>
        </p:nvSpPr>
        <p:spPr>
          <a:xfrm>
            <a:off x="5936482" y="5572482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2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29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84577" y="602948"/>
            <a:ext cx="278363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140" y="2469222"/>
            <a:ext cx="5922254" cy="512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0001" y="2505317"/>
            <a:ext cx="5795816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cover_image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VARCHAR;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904" y="5285976"/>
            <a:ext cx="4789325" cy="51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6173" y="5322071"/>
            <a:ext cx="46627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DROP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cover_image;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3877600"/>
            <a:ext cx="6183344" cy="51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655" y="3913694"/>
            <a:ext cx="605695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 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cover_image</a:t>
            </a:r>
            <a:r>
              <a:rPr sz="2100" spc="-4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BLOB;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97154" y="602948"/>
            <a:ext cx="352448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365" y="2143217"/>
            <a:ext cx="5935060" cy="288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9840" y="2174867"/>
            <a:ext cx="5775082" cy="2492256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588275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albums_by_genre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</a:t>
            </a:r>
            <a:r>
              <a:rPr sz="2100" spc="-3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>
              <a:latin typeface="Gill Sans MT"/>
              <a:cs typeface="Gill Sans MT"/>
            </a:endParaRPr>
          </a:p>
          <a:p>
            <a:pPr marL="154588" marR="1803955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>
              <a:latin typeface="Gill Sans MT"/>
              <a:cs typeface="Gill Sans MT"/>
            </a:endParaRPr>
          </a:p>
          <a:p>
            <a:pPr marL="154588" marR="1724398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>
              <a:latin typeface="Gill Sans MT"/>
              <a:cs typeface="Gill Sans MT"/>
            </a:endParaRPr>
          </a:p>
          <a:p>
            <a:pPr marL="302708">
              <a:lnSpc>
                <a:spcPts val="2277"/>
              </a:lnSpc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genre, 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</a:t>
            </a:r>
            <a:r>
              <a:rPr sz="2100" spc="-4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album_title)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394"/>
              </a:lnSpc>
            </a:pP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)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ORDER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endParaRPr sz="2100">
              <a:latin typeface="Gill Sans MT"/>
              <a:cs typeface="Gill Sans MT"/>
            </a:endParaRPr>
          </a:p>
          <a:p>
            <a:pPr marL="154588">
              <a:lnSpc>
                <a:spcPts val="2450"/>
              </a:lnSpc>
            </a:pP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(performer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ASC,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DESC,</a:t>
            </a:r>
            <a:r>
              <a:rPr sz="2100" spc="-4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ASC);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455" y="602948"/>
            <a:ext cx="62401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/>
              <a:t>SECONDARY</a:t>
            </a:r>
            <a:r>
              <a:rPr sz="4200" spc="-23" dirty="0"/>
              <a:t> </a:t>
            </a:r>
            <a:r>
              <a:rPr sz="4200" spc="-58" dirty="0"/>
              <a:t>INDEXES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451897" y="1828800"/>
            <a:ext cx="8234903" cy="4497504"/>
          </a:xfrm>
          <a:prstGeom prst="rect">
            <a:avLst/>
          </a:prstGeom>
        </p:spPr>
        <p:txBody>
          <a:bodyPr vert="horz" wrap="square" lIns="0" tIns="6468" rIns="0" bIns="0" rtlCol="0">
            <a:spAutoFit/>
          </a:bodyPr>
          <a:lstStyle/>
          <a:p>
            <a:pPr marL="284597" indent="-278129">
              <a:spcBef>
                <a:spcPts val="51"/>
              </a:spcBef>
              <a:buSzPct val="82105"/>
              <a:buChar char="•"/>
              <a:tabLst>
                <a:tab pos="284597" algn="l"/>
                <a:tab pos="284920" algn="l"/>
              </a:tabLst>
            </a:pPr>
            <a:r>
              <a:rPr sz="2800" spc="-94" dirty="0">
                <a:solidFill>
                  <a:srgbClr val="535353"/>
                </a:solidFill>
                <a:latin typeface="Gill Sans MT"/>
                <a:cs typeface="Gill Sans MT"/>
              </a:rPr>
              <a:t>Tables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indexed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800" spc="2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53" dirty="0">
                <a:solidFill>
                  <a:srgbClr val="535353"/>
                </a:solidFill>
                <a:latin typeface="Gill Sans MT"/>
                <a:cs typeface="Gill Sans MT"/>
              </a:rPr>
              <a:t>PK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800" spc="-69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very</a:t>
            </a:r>
            <a:r>
              <a:rPr sz="2800" spc="21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efficient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153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very</a:t>
            </a:r>
            <a:r>
              <a:rPr sz="2800" spc="36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efficient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58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things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43" dirty="0">
                <a:solidFill>
                  <a:srgbClr val="535353"/>
                </a:solidFill>
                <a:latin typeface="Gill Sans MT"/>
                <a:cs typeface="Gill Sans MT"/>
              </a:rPr>
              <a:t>not</a:t>
            </a:r>
            <a:r>
              <a:rPr sz="2800" spc="23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supported</a:t>
            </a:r>
            <a:endParaRPr sz="2800" dirty="0">
              <a:latin typeface="Gill Sans MT"/>
              <a:cs typeface="Gill Sans MT"/>
            </a:endParaRPr>
          </a:p>
          <a:p>
            <a:pPr marL="284597" indent="-278129">
              <a:spcBef>
                <a:spcPts val="2325"/>
              </a:spcBef>
              <a:buSzPct val="82105"/>
              <a:buChar char="•"/>
              <a:tabLst>
                <a:tab pos="284597" algn="l"/>
                <a:tab pos="284920" algn="l"/>
              </a:tabLst>
            </a:pP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Secondary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allow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indexing </a:t>
            </a:r>
            <a:r>
              <a:rPr sz="2800" spc="-58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8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800" spc="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queried.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800" spc="-46" dirty="0">
                <a:solidFill>
                  <a:srgbClr val="535353"/>
                </a:solidFill>
                <a:latin typeface="Gill Sans MT"/>
                <a:cs typeface="Gill Sans MT"/>
              </a:rPr>
              <a:t>per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column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2265" y="602948"/>
            <a:ext cx="718771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>
                <a:solidFill>
                  <a:srgbClr val="535353"/>
                </a:solidFill>
                <a:latin typeface="Gill Sans MT"/>
                <a:cs typeface="Gill Sans MT"/>
              </a:rPr>
              <a:t>SECONDARY</a:t>
            </a: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58" dirty="0">
                <a:solidFill>
                  <a:srgbClr val="535353"/>
                </a:solidFill>
                <a:latin typeface="Gill Sans MT"/>
                <a:cs typeface="Gill Sans MT"/>
              </a:rPr>
              <a:t>INDEXES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447800"/>
            <a:ext cx="5432250" cy="2818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230" y="1869921"/>
            <a:ext cx="5020127" cy="1863879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2587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727662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country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style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founded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444683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born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died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445" y="6040791"/>
            <a:ext cx="5400308" cy="51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467" y="6076885"/>
            <a:ext cx="523782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DROP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performers_by_style;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4572000"/>
            <a:ext cx="5807284" cy="869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9514" y="4603649"/>
            <a:ext cx="5442655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2587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performers_by_style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perfomer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(style);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02948"/>
            <a:ext cx="61639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/>
              <a:t>SECONDARY</a:t>
            </a:r>
            <a:r>
              <a:rPr sz="4200" spc="-23" dirty="0"/>
              <a:t> </a:t>
            </a:r>
            <a:r>
              <a:rPr sz="4200" spc="-58" dirty="0"/>
              <a:t>INDEXES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5686" y="1927326"/>
            <a:ext cx="8352637" cy="4163148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13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recommendations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</a:t>
            </a:r>
            <a:r>
              <a:rPr sz="2700" spc="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RDBMS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70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low cardinality</a:t>
            </a:r>
            <a:r>
              <a:rPr sz="2700" spc="17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fields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Beware </a:t>
            </a: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write</a:t>
            </a:r>
            <a:r>
              <a:rPr sz="2700" spc="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overhead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Every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700" spc="-81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local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=&gt;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read </a:t>
            </a:r>
            <a:r>
              <a:rPr sz="2700" spc="-66" dirty="0">
                <a:solidFill>
                  <a:srgbClr val="535353"/>
                </a:solidFill>
                <a:latin typeface="Gill Sans MT"/>
                <a:cs typeface="Gill Sans MT"/>
              </a:rPr>
              <a:t>hits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all</a:t>
            </a:r>
            <a:r>
              <a:rPr sz="2700" spc="19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89" dirty="0">
                <a:solidFill>
                  <a:srgbClr val="535353"/>
                </a:solidFill>
                <a:latin typeface="Gill Sans MT"/>
                <a:cs typeface="Gill Sans MT"/>
              </a:rPr>
              <a:t>nodes!!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Don’t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them.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lookup tables</a:t>
            </a:r>
            <a:r>
              <a:rPr sz="2700" spc="-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instead.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4562" y="602948"/>
            <a:ext cx="44970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2126047"/>
            <a:ext cx="506926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1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1625" y="602948"/>
            <a:ext cx="457145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2126047"/>
            <a:ext cx="515309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1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5069" y="3701083"/>
            <a:ext cx="4766245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8313" y="3732732"/>
            <a:ext cx="4425315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2587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users_by_name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(name);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1" y="926113"/>
            <a:ext cx="178588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1" dirty="0"/>
              <a:t>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3305" y="2399208"/>
            <a:ext cx="6791572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4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61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way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ensure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uniqueness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distributed</a:t>
            </a:r>
            <a:r>
              <a:rPr sz="2700" spc="29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8" dirty="0">
                <a:solidFill>
                  <a:srgbClr val="535353"/>
                </a:solidFill>
                <a:latin typeface="Gill Sans MT"/>
                <a:cs typeface="Gill Sans MT"/>
              </a:rPr>
              <a:t>system.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0243" y="4906938"/>
            <a:ext cx="416707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48" dirty="0">
                <a:solidFill>
                  <a:srgbClr val="535353"/>
                </a:solidFill>
                <a:latin typeface="Gill Sans MT"/>
                <a:cs typeface="Gill Sans MT"/>
              </a:rPr>
              <a:t>7ffa4040-9132-4e0b-b04f-610e869d8717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000" y="2980108"/>
            <a:ext cx="2541893" cy="1884506"/>
          </a:xfrm>
          <a:custGeom>
            <a:avLst/>
            <a:gdLst/>
            <a:ahLst/>
            <a:cxnLst/>
            <a:rect l="l" t="t" r="r" b="b"/>
            <a:pathLst>
              <a:path w="5588634" h="3107690">
                <a:moveTo>
                  <a:pt x="0" y="0"/>
                </a:moveTo>
                <a:lnTo>
                  <a:pt x="5579201" y="3102601"/>
                </a:lnTo>
                <a:lnTo>
                  <a:pt x="5588352" y="310769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493" y="4834892"/>
            <a:ext cx="51121" cy="56604"/>
          </a:xfrm>
          <a:custGeom>
            <a:avLst/>
            <a:gdLst/>
            <a:ahLst/>
            <a:cxnLst/>
            <a:rect l="l" t="t" r="r" b="b"/>
            <a:pathLst>
              <a:path w="112395" h="93345">
                <a:moveTo>
                  <a:pt x="48852" y="0"/>
                </a:moveTo>
                <a:lnTo>
                  <a:pt x="0" y="87850"/>
                </a:lnTo>
                <a:lnTo>
                  <a:pt x="112277" y="92779"/>
                </a:lnTo>
                <a:lnTo>
                  <a:pt x="48852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5097" y="602948"/>
            <a:ext cx="319837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221" y="2139754"/>
            <a:ext cx="7400402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has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another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entity: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Books.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</a:t>
            </a:r>
            <a:r>
              <a:rPr sz="21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4" dirty="0">
                <a:solidFill>
                  <a:srgbClr val="535353"/>
                </a:solidFill>
                <a:latin typeface="Gill Sans MT"/>
                <a:cs typeface="Gill Sans MT"/>
              </a:rPr>
              <a:t>author.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no guarantee of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them </a:t>
            </a: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even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combination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100" spc="48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unique.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0989" y="602948"/>
            <a:ext cx="354725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1" y="3620534"/>
            <a:ext cx="4339898" cy="224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765" y="2139754"/>
            <a:ext cx="8207623" cy="3506231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has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another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entity: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Books.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</a:t>
            </a:r>
            <a:r>
              <a:rPr sz="21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4" dirty="0">
                <a:solidFill>
                  <a:srgbClr val="535353"/>
                </a:solidFill>
                <a:latin typeface="Gill Sans MT"/>
                <a:cs typeface="Gill Sans MT"/>
              </a:rPr>
              <a:t>author.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no guarantee of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them </a:t>
            </a: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even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combination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100" spc="48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unique.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360213">
              <a:lnSpc>
                <a:spcPts val="2450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2508333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uid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TIMEUUID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100" spc="-24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KEY,</a:t>
            </a:r>
            <a:endParaRPr sz="2100" dirty="0">
              <a:latin typeface="Gill Sans MT"/>
              <a:cs typeface="Gill Sans MT"/>
            </a:endParaRPr>
          </a:p>
          <a:p>
            <a:pPr marL="2508333" marR="3871811">
              <a:lnSpc>
                <a:spcPts val="2394"/>
              </a:lnSpc>
              <a:spcBef>
                <a:spcPts val="117"/>
              </a:spcBef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VARCHAR, 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author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endParaRPr sz="2100" dirty="0">
              <a:latin typeface="Gill Sans MT"/>
              <a:cs typeface="Gill Sans MT"/>
            </a:endParaRPr>
          </a:p>
          <a:p>
            <a:pPr marL="2360213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Data</a:t>
            </a:r>
            <a:r>
              <a:rPr lang="en-US" spc="-65" dirty="0"/>
              <a:t> </a:t>
            </a:r>
            <a:r>
              <a:rPr lang="en-US" spc="-5" dirty="0"/>
              <a:t>Distribution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41953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912074"/>
            <a:ext cx="5819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Partition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determines node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placement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3150" y="4465017"/>
            <a:ext cx="1752600" cy="1943100"/>
          </a:xfrm>
          <a:custGeom>
            <a:avLst/>
            <a:gdLst/>
            <a:ahLst/>
            <a:cxnLst/>
            <a:rect l="l" t="t" r="r" b="b"/>
            <a:pathLst>
              <a:path w="1752600" h="1943100">
                <a:moveTo>
                  <a:pt x="0" y="0"/>
                </a:moveTo>
                <a:lnTo>
                  <a:pt x="1752600" y="0"/>
                </a:lnTo>
                <a:lnTo>
                  <a:pt x="17526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1873150" y="4465017"/>
            <a:ext cx="1752600" cy="1943100"/>
          </a:xfrm>
          <a:custGeom>
            <a:avLst/>
            <a:gdLst/>
            <a:ahLst/>
            <a:cxnLst/>
            <a:rect l="l" t="t" r="r" b="b"/>
            <a:pathLst>
              <a:path w="1752600" h="1943100">
                <a:moveTo>
                  <a:pt x="0" y="0"/>
                </a:moveTo>
                <a:lnTo>
                  <a:pt x="1752599" y="0"/>
                </a:lnTo>
                <a:lnTo>
                  <a:pt x="1752599" y="1943099"/>
                </a:lnTo>
                <a:lnTo>
                  <a:pt x="0" y="194309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1885850" y="4531360"/>
            <a:ext cx="1727200" cy="28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Partition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Key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7329" y="5984173"/>
            <a:ext cx="1392991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095400" y="60080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095400" y="6008067"/>
            <a:ext cx="1308100" cy="4456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460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latin typeface="Courier New"/>
                <a:cs typeface="Courier New"/>
              </a:rPr>
              <a:t>id='pmcfadin'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3410" y="5984626"/>
            <a:ext cx="1830205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3771800" y="6008067"/>
            <a:ext cx="17526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3771800" y="6008067"/>
            <a:ext cx="1752600" cy="4462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524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Courier New"/>
                <a:cs typeface="Courier New"/>
              </a:rPr>
              <a:t>lastname='McFadin'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7328" y="4976300"/>
            <a:ext cx="1392993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2095400" y="50047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2095399" y="5004766"/>
            <a:ext cx="1308100" cy="441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id='jhaddad'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3410" y="4976753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3771800" y="5004767"/>
            <a:ext cx="17526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3771800" y="5004767"/>
            <a:ext cx="1752600" cy="2257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firstname='Jon'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2497" y="4976753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5651400" y="50047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 txBox="1"/>
          <p:nvPr/>
        </p:nvSpPr>
        <p:spPr>
          <a:xfrm>
            <a:off x="5651400" y="5004767"/>
            <a:ext cx="1739900" cy="441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lastname='Haddad'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1706" y="5480237"/>
            <a:ext cx="1392993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2082700" y="55000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2082700" y="5500066"/>
            <a:ext cx="1308100" cy="449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84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latin typeface="Courier New"/>
                <a:cs typeface="Courier New"/>
              </a:rPr>
              <a:t>id='ltillman'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7787" y="5480691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3771800" y="55000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 txBox="1"/>
          <p:nvPr/>
        </p:nvSpPr>
        <p:spPr>
          <a:xfrm>
            <a:off x="3771799" y="5500067"/>
            <a:ext cx="1739900" cy="4501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Courier New"/>
                <a:cs typeface="Courier New"/>
              </a:rPr>
              <a:t>firstname='Luke'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6875" y="5480689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5638700" y="55000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 txBox="1"/>
          <p:nvPr/>
        </p:nvSpPr>
        <p:spPr>
          <a:xfrm>
            <a:off x="5638699" y="5500067"/>
            <a:ext cx="1739900" cy="4501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Courier New"/>
                <a:cs typeface="Courier New"/>
              </a:rPr>
              <a:t>lastname='Tillman'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28800" y="5846002"/>
            <a:ext cx="572124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1873150" y="5874716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1828800" y="4838129"/>
            <a:ext cx="5721249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1873150" y="48714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/>
          <p:nvPr/>
        </p:nvSpPr>
        <p:spPr>
          <a:xfrm>
            <a:off x="1828800" y="6375400"/>
            <a:ext cx="5721249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1873150" y="64081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/>
          <p:nvPr/>
        </p:nvSpPr>
        <p:spPr>
          <a:xfrm>
            <a:off x="1828800" y="5342066"/>
            <a:ext cx="57212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1873150" y="53667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2" name="object 42"/>
          <p:cNvSpPr txBox="1"/>
          <p:nvPr/>
        </p:nvSpPr>
        <p:spPr>
          <a:xfrm>
            <a:off x="2926528" y="2514600"/>
            <a:ext cx="2438400" cy="1397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Courier New"/>
                <a:cs typeface="Courier New"/>
              </a:rPr>
              <a:t>CREATE TABLE </a:t>
            </a:r>
            <a:r>
              <a:rPr sz="1400" spc="-5" dirty="0">
                <a:latin typeface="Courier New"/>
                <a:cs typeface="Courier New"/>
              </a:rPr>
              <a:t>users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</a:p>
          <a:p>
            <a:pPr marL="476884" marR="236220">
              <a:lnSpc>
                <a:spcPct val="101200"/>
              </a:lnSpc>
            </a:pPr>
            <a:r>
              <a:rPr sz="1400" spc="-5" dirty="0">
                <a:latin typeface="Courier New"/>
                <a:cs typeface="Courier New"/>
              </a:rPr>
              <a:t>id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spc="-5" dirty="0">
                <a:latin typeface="Courier New"/>
                <a:cs typeface="Courier New"/>
              </a:rPr>
              <a:t>firstname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spc="-5" dirty="0">
                <a:latin typeface="Courier New"/>
                <a:cs typeface="Courier New"/>
              </a:rPr>
              <a:t>lastname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b="1" spc="-5" dirty="0">
                <a:latin typeface="Courier New"/>
                <a:cs typeface="Courier New"/>
              </a:rPr>
              <a:t>PRIMARY KEY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7B98"/>
                </a:solidFill>
                <a:latin typeface="Courier New"/>
                <a:cs typeface="Courier New"/>
              </a:rPr>
              <a:t>id</a:t>
            </a:r>
            <a:r>
              <a:rPr sz="1400" dirty="0">
                <a:latin typeface="Courier New"/>
                <a:cs typeface="Courier New"/>
              </a:rPr>
              <a:t>)</a:t>
            </a:r>
          </a:p>
          <a:p>
            <a:pPr marL="5016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79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9339" y="602948"/>
            <a:ext cx="375888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11469" y="2327347"/>
            <a:ext cx="4831901" cy="42366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288670"/>
            <a:ext cx="3375782" cy="42366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4249992"/>
            <a:ext cx="12370304" cy="1254659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 dirty="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8210" y="2945597"/>
            <a:ext cx="715839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1576" y="926113"/>
            <a:ext cx="310782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2327347"/>
            <a:ext cx="2706520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86" y="3288670"/>
            <a:ext cx="1890896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686" y="4249992"/>
            <a:ext cx="6929049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3445866"/>
            <a:ext cx="528359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0637" y="1773171"/>
            <a:ext cx="3882879" cy="1789010"/>
          </a:xfrm>
          <a:custGeom>
            <a:avLst/>
            <a:gdLst/>
            <a:ahLst/>
            <a:cxnLst/>
            <a:rect l="l" t="t" r="r" b="b"/>
            <a:pathLst>
              <a:path w="8536940" h="2950210">
                <a:moveTo>
                  <a:pt x="0" y="2941564"/>
                </a:moveTo>
                <a:lnTo>
                  <a:pt x="47332" y="2945900"/>
                </a:lnTo>
                <a:lnTo>
                  <a:pt x="94765" y="2948594"/>
                </a:lnTo>
                <a:lnTo>
                  <a:pt x="142256" y="2949645"/>
                </a:lnTo>
                <a:lnTo>
                  <a:pt x="189762" y="2949052"/>
                </a:lnTo>
                <a:lnTo>
                  <a:pt x="237240" y="2946815"/>
                </a:lnTo>
                <a:lnTo>
                  <a:pt x="285110" y="2943031"/>
                </a:lnTo>
                <a:lnTo>
                  <a:pt x="332278" y="2937920"/>
                </a:lnTo>
                <a:lnTo>
                  <a:pt x="378759" y="2931507"/>
                </a:lnTo>
                <a:lnTo>
                  <a:pt x="424567" y="2923820"/>
                </a:lnTo>
                <a:lnTo>
                  <a:pt x="469719" y="2914884"/>
                </a:lnTo>
                <a:lnTo>
                  <a:pt x="514228" y="2904729"/>
                </a:lnTo>
                <a:lnTo>
                  <a:pt x="558111" y="2893379"/>
                </a:lnTo>
                <a:lnTo>
                  <a:pt x="601381" y="2880862"/>
                </a:lnTo>
                <a:lnTo>
                  <a:pt x="644055" y="2867205"/>
                </a:lnTo>
                <a:lnTo>
                  <a:pt x="686147" y="2852434"/>
                </a:lnTo>
                <a:lnTo>
                  <a:pt x="727672" y="2836577"/>
                </a:lnTo>
                <a:lnTo>
                  <a:pt x="768646" y="2819661"/>
                </a:lnTo>
                <a:lnTo>
                  <a:pt x="809083" y="2801711"/>
                </a:lnTo>
                <a:lnTo>
                  <a:pt x="848998" y="2782756"/>
                </a:lnTo>
                <a:lnTo>
                  <a:pt x="888407" y="2762822"/>
                </a:lnTo>
                <a:lnTo>
                  <a:pt x="927325" y="2741935"/>
                </a:lnTo>
                <a:lnTo>
                  <a:pt x="965766" y="2720124"/>
                </a:lnTo>
                <a:lnTo>
                  <a:pt x="1003745" y="2697414"/>
                </a:lnTo>
                <a:lnTo>
                  <a:pt x="1041279" y="2673832"/>
                </a:lnTo>
                <a:lnTo>
                  <a:pt x="1078381" y="2649405"/>
                </a:lnTo>
                <a:lnTo>
                  <a:pt x="1115067" y="2624161"/>
                </a:lnTo>
                <a:lnTo>
                  <a:pt x="1151352" y="2598126"/>
                </a:lnTo>
                <a:lnTo>
                  <a:pt x="1187251" y="2571326"/>
                </a:lnTo>
                <a:lnTo>
                  <a:pt x="1222779" y="2543790"/>
                </a:lnTo>
                <a:lnTo>
                  <a:pt x="1257951" y="2515542"/>
                </a:lnTo>
                <a:lnTo>
                  <a:pt x="1292782" y="2486612"/>
                </a:lnTo>
                <a:lnTo>
                  <a:pt x="1327288" y="2457025"/>
                </a:lnTo>
                <a:lnTo>
                  <a:pt x="1361482" y="2426807"/>
                </a:lnTo>
                <a:lnTo>
                  <a:pt x="1395381" y="2395987"/>
                </a:lnTo>
                <a:lnTo>
                  <a:pt x="1428999" y="2364591"/>
                </a:lnTo>
                <a:lnTo>
                  <a:pt x="1462352" y="2332646"/>
                </a:lnTo>
                <a:lnTo>
                  <a:pt x="1495454" y="2300178"/>
                </a:lnTo>
                <a:lnTo>
                  <a:pt x="1528320" y="2267215"/>
                </a:lnTo>
                <a:lnTo>
                  <a:pt x="1560966" y="2233783"/>
                </a:lnTo>
                <a:lnTo>
                  <a:pt x="1593407" y="2199909"/>
                </a:lnTo>
                <a:lnTo>
                  <a:pt x="1625657" y="2165621"/>
                </a:lnTo>
                <a:lnTo>
                  <a:pt x="1657732" y="2130944"/>
                </a:lnTo>
                <a:lnTo>
                  <a:pt x="1689647" y="2095907"/>
                </a:lnTo>
                <a:lnTo>
                  <a:pt x="1721417" y="2060535"/>
                </a:lnTo>
                <a:lnTo>
                  <a:pt x="1753057" y="2024855"/>
                </a:lnTo>
                <a:lnTo>
                  <a:pt x="1784581" y="1988895"/>
                </a:lnTo>
                <a:lnTo>
                  <a:pt x="1816006" y="1952681"/>
                </a:lnTo>
                <a:lnTo>
                  <a:pt x="1847346" y="1916240"/>
                </a:lnTo>
                <a:lnTo>
                  <a:pt x="1878615" y="1879600"/>
                </a:lnTo>
                <a:lnTo>
                  <a:pt x="1909830" y="1842786"/>
                </a:lnTo>
                <a:lnTo>
                  <a:pt x="1941006" y="1805826"/>
                </a:lnTo>
                <a:lnTo>
                  <a:pt x="1972156" y="1768746"/>
                </a:lnTo>
                <a:lnTo>
                  <a:pt x="2003297" y="1731574"/>
                </a:lnTo>
                <a:lnTo>
                  <a:pt x="2034443" y="1694336"/>
                </a:lnTo>
                <a:lnTo>
                  <a:pt x="2065610" y="1657060"/>
                </a:lnTo>
                <a:lnTo>
                  <a:pt x="2096812" y="1619771"/>
                </a:lnTo>
                <a:lnTo>
                  <a:pt x="2128065" y="1582498"/>
                </a:lnTo>
                <a:lnTo>
                  <a:pt x="2159384" y="1545266"/>
                </a:lnTo>
                <a:lnTo>
                  <a:pt x="2190783" y="1508102"/>
                </a:lnTo>
                <a:lnTo>
                  <a:pt x="2222278" y="1471035"/>
                </a:lnTo>
                <a:lnTo>
                  <a:pt x="2253884" y="1434089"/>
                </a:lnTo>
                <a:lnTo>
                  <a:pt x="2285615" y="1397293"/>
                </a:lnTo>
                <a:lnTo>
                  <a:pt x="2317488" y="1360673"/>
                </a:lnTo>
                <a:lnTo>
                  <a:pt x="2349516" y="1324256"/>
                </a:lnTo>
                <a:lnTo>
                  <a:pt x="2381715" y="1288069"/>
                </a:lnTo>
                <a:lnTo>
                  <a:pt x="2414101" y="1252138"/>
                </a:lnTo>
                <a:lnTo>
                  <a:pt x="2446688" y="1216491"/>
                </a:lnTo>
                <a:lnTo>
                  <a:pt x="2479491" y="1181154"/>
                </a:lnTo>
                <a:lnTo>
                  <a:pt x="2512525" y="1146155"/>
                </a:lnTo>
                <a:lnTo>
                  <a:pt x="2545805" y="1111519"/>
                </a:lnTo>
                <a:lnTo>
                  <a:pt x="2579347" y="1077275"/>
                </a:lnTo>
                <a:lnTo>
                  <a:pt x="2613165" y="1043448"/>
                </a:lnTo>
                <a:lnTo>
                  <a:pt x="2647275" y="1010067"/>
                </a:lnTo>
                <a:lnTo>
                  <a:pt x="2681691" y="977156"/>
                </a:lnTo>
                <a:lnTo>
                  <a:pt x="2716429" y="944745"/>
                </a:lnTo>
                <a:lnTo>
                  <a:pt x="2751503" y="912858"/>
                </a:lnTo>
                <a:lnTo>
                  <a:pt x="2786929" y="881524"/>
                </a:lnTo>
                <a:lnTo>
                  <a:pt x="2822682" y="850741"/>
                </a:lnTo>
                <a:lnTo>
                  <a:pt x="2858677" y="820528"/>
                </a:lnTo>
                <a:lnTo>
                  <a:pt x="2894911" y="790886"/>
                </a:lnTo>
                <a:lnTo>
                  <a:pt x="2931378" y="761812"/>
                </a:lnTo>
                <a:lnTo>
                  <a:pt x="2968074" y="733304"/>
                </a:lnTo>
                <a:lnTo>
                  <a:pt x="3004995" y="705363"/>
                </a:lnTo>
                <a:lnTo>
                  <a:pt x="3042134" y="677986"/>
                </a:lnTo>
                <a:lnTo>
                  <a:pt x="3079489" y="651173"/>
                </a:lnTo>
                <a:lnTo>
                  <a:pt x="3117055" y="624921"/>
                </a:lnTo>
                <a:lnTo>
                  <a:pt x="3154826" y="599230"/>
                </a:lnTo>
                <a:lnTo>
                  <a:pt x="3192798" y="574098"/>
                </a:lnTo>
                <a:lnTo>
                  <a:pt x="3230966" y="549524"/>
                </a:lnTo>
                <a:lnTo>
                  <a:pt x="3269326" y="525507"/>
                </a:lnTo>
                <a:lnTo>
                  <a:pt x="3307874" y="502046"/>
                </a:lnTo>
                <a:lnTo>
                  <a:pt x="3346604" y="479138"/>
                </a:lnTo>
                <a:lnTo>
                  <a:pt x="3385512" y="456784"/>
                </a:lnTo>
                <a:lnTo>
                  <a:pt x="3424593" y="434981"/>
                </a:lnTo>
                <a:lnTo>
                  <a:pt x="3463843" y="413728"/>
                </a:lnTo>
                <a:lnTo>
                  <a:pt x="3503256" y="393024"/>
                </a:lnTo>
                <a:lnTo>
                  <a:pt x="3542829" y="372868"/>
                </a:lnTo>
                <a:lnTo>
                  <a:pt x="3582557" y="353259"/>
                </a:lnTo>
                <a:lnTo>
                  <a:pt x="3622435" y="334194"/>
                </a:lnTo>
                <a:lnTo>
                  <a:pt x="3662459" y="315674"/>
                </a:lnTo>
                <a:lnTo>
                  <a:pt x="3702623" y="297695"/>
                </a:lnTo>
                <a:lnTo>
                  <a:pt x="3742924" y="280258"/>
                </a:lnTo>
                <a:lnTo>
                  <a:pt x="3783356" y="263361"/>
                </a:lnTo>
                <a:lnTo>
                  <a:pt x="3823915" y="247003"/>
                </a:lnTo>
                <a:lnTo>
                  <a:pt x="3864596" y="231182"/>
                </a:lnTo>
                <a:lnTo>
                  <a:pt x="3905395" y="215897"/>
                </a:lnTo>
                <a:lnTo>
                  <a:pt x="3946307" y="201147"/>
                </a:lnTo>
                <a:lnTo>
                  <a:pt x="3987327" y="186930"/>
                </a:lnTo>
                <a:lnTo>
                  <a:pt x="4028451" y="173245"/>
                </a:lnTo>
                <a:lnTo>
                  <a:pt x="4069674" y="160091"/>
                </a:lnTo>
                <a:lnTo>
                  <a:pt x="4110992" y="147467"/>
                </a:lnTo>
                <a:lnTo>
                  <a:pt x="4152400" y="135371"/>
                </a:lnTo>
                <a:lnTo>
                  <a:pt x="4193892" y="123802"/>
                </a:lnTo>
                <a:lnTo>
                  <a:pt x="4235466" y="112759"/>
                </a:lnTo>
                <a:lnTo>
                  <a:pt x="4277115" y="102241"/>
                </a:lnTo>
                <a:lnTo>
                  <a:pt x="4318836" y="92245"/>
                </a:lnTo>
                <a:lnTo>
                  <a:pt x="4360623" y="82771"/>
                </a:lnTo>
                <a:lnTo>
                  <a:pt x="4402472" y="73818"/>
                </a:lnTo>
                <a:lnTo>
                  <a:pt x="4444379" y="65384"/>
                </a:lnTo>
                <a:lnTo>
                  <a:pt x="4486339" y="57468"/>
                </a:lnTo>
                <a:lnTo>
                  <a:pt x="4528346" y="50068"/>
                </a:lnTo>
                <a:lnTo>
                  <a:pt x="4570397" y="43184"/>
                </a:lnTo>
                <a:lnTo>
                  <a:pt x="4612487" y="36814"/>
                </a:lnTo>
                <a:lnTo>
                  <a:pt x="4654612" y="30957"/>
                </a:lnTo>
                <a:lnTo>
                  <a:pt x="4696766" y="25611"/>
                </a:lnTo>
                <a:lnTo>
                  <a:pt x="4738944" y="20775"/>
                </a:lnTo>
                <a:lnTo>
                  <a:pt x="4781144" y="16448"/>
                </a:lnTo>
                <a:lnTo>
                  <a:pt x="4823359" y="12629"/>
                </a:lnTo>
                <a:lnTo>
                  <a:pt x="4865585" y="9317"/>
                </a:lnTo>
                <a:lnTo>
                  <a:pt x="4907817" y="6509"/>
                </a:lnTo>
                <a:lnTo>
                  <a:pt x="4950051" y="4205"/>
                </a:lnTo>
                <a:lnTo>
                  <a:pt x="4992282" y="2403"/>
                </a:lnTo>
                <a:lnTo>
                  <a:pt x="5034506" y="1102"/>
                </a:lnTo>
                <a:lnTo>
                  <a:pt x="5076718" y="302"/>
                </a:lnTo>
                <a:lnTo>
                  <a:pt x="5118913" y="0"/>
                </a:lnTo>
                <a:lnTo>
                  <a:pt x="5161087" y="195"/>
                </a:lnTo>
                <a:lnTo>
                  <a:pt x="5203235" y="886"/>
                </a:lnTo>
                <a:lnTo>
                  <a:pt x="5245352" y="2071"/>
                </a:lnTo>
                <a:lnTo>
                  <a:pt x="5287433" y="3750"/>
                </a:lnTo>
                <a:lnTo>
                  <a:pt x="5329475" y="5922"/>
                </a:lnTo>
                <a:lnTo>
                  <a:pt x="5371472" y="8584"/>
                </a:lnTo>
                <a:lnTo>
                  <a:pt x="5413421" y="11735"/>
                </a:lnTo>
                <a:lnTo>
                  <a:pt x="5455315" y="15375"/>
                </a:lnTo>
                <a:lnTo>
                  <a:pt x="5497151" y="19501"/>
                </a:lnTo>
                <a:lnTo>
                  <a:pt x="5538923" y="24113"/>
                </a:lnTo>
                <a:lnTo>
                  <a:pt x="5580628" y="29210"/>
                </a:lnTo>
                <a:lnTo>
                  <a:pt x="5622261" y="34789"/>
                </a:lnTo>
                <a:lnTo>
                  <a:pt x="5663817" y="40850"/>
                </a:lnTo>
                <a:lnTo>
                  <a:pt x="5705291" y="47392"/>
                </a:lnTo>
                <a:lnTo>
                  <a:pt x="5746679" y="54413"/>
                </a:lnTo>
                <a:lnTo>
                  <a:pt x="5787976" y="61912"/>
                </a:lnTo>
                <a:lnTo>
                  <a:pt x="5829177" y="69887"/>
                </a:lnTo>
                <a:lnTo>
                  <a:pt x="5870278" y="78337"/>
                </a:lnTo>
                <a:lnTo>
                  <a:pt x="5911275" y="87262"/>
                </a:lnTo>
                <a:lnTo>
                  <a:pt x="5952162" y="96659"/>
                </a:lnTo>
                <a:lnTo>
                  <a:pt x="5992935" y="106527"/>
                </a:lnTo>
                <a:lnTo>
                  <a:pt x="6033589" y="116866"/>
                </a:lnTo>
                <a:lnTo>
                  <a:pt x="6074120" y="127673"/>
                </a:lnTo>
                <a:lnTo>
                  <a:pt x="6114523" y="138948"/>
                </a:lnTo>
                <a:lnTo>
                  <a:pt x="6154793" y="150689"/>
                </a:lnTo>
                <a:lnTo>
                  <a:pt x="6194926" y="162895"/>
                </a:lnTo>
                <a:lnTo>
                  <a:pt x="6234918" y="175565"/>
                </a:lnTo>
                <a:lnTo>
                  <a:pt x="6274763" y="188697"/>
                </a:lnTo>
                <a:lnTo>
                  <a:pt x="6314456" y="202290"/>
                </a:lnTo>
                <a:lnTo>
                  <a:pt x="6353994" y="216343"/>
                </a:lnTo>
                <a:lnTo>
                  <a:pt x="6393371" y="230854"/>
                </a:lnTo>
                <a:lnTo>
                  <a:pt x="6432584" y="245823"/>
                </a:lnTo>
                <a:lnTo>
                  <a:pt x="6471627" y="261247"/>
                </a:lnTo>
                <a:lnTo>
                  <a:pt x="6510495" y="277126"/>
                </a:lnTo>
                <a:lnTo>
                  <a:pt x="6549185" y="293458"/>
                </a:lnTo>
                <a:lnTo>
                  <a:pt x="6587690" y="310242"/>
                </a:lnTo>
                <a:lnTo>
                  <a:pt x="6626008" y="327477"/>
                </a:lnTo>
                <a:lnTo>
                  <a:pt x="6664133" y="345161"/>
                </a:lnTo>
                <a:lnTo>
                  <a:pt x="6702060" y="363293"/>
                </a:lnTo>
                <a:lnTo>
                  <a:pt x="6739786" y="381872"/>
                </a:lnTo>
                <a:lnTo>
                  <a:pt x="6777304" y="400897"/>
                </a:lnTo>
                <a:lnTo>
                  <a:pt x="6814611" y="420366"/>
                </a:lnTo>
                <a:lnTo>
                  <a:pt x="6851702" y="440277"/>
                </a:lnTo>
                <a:lnTo>
                  <a:pt x="6888573" y="460631"/>
                </a:lnTo>
                <a:lnTo>
                  <a:pt x="6925218" y="481425"/>
                </a:lnTo>
                <a:lnTo>
                  <a:pt x="6961633" y="502658"/>
                </a:lnTo>
                <a:lnTo>
                  <a:pt x="6997814" y="524328"/>
                </a:lnTo>
                <a:lnTo>
                  <a:pt x="7033755" y="546435"/>
                </a:lnTo>
                <a:lnTo>
                  <a:pt x="7069453" y="568977"/>
                </a:lnTo>
                <a:lnTo>
                  <a:pt x="7104902" y="591953"/>
                </a:lnTo>
                <a:lnTo>
                  <a:pt x="7140098" y="615362"/>
                </a:lnTo>
                <a:lnTo>
                  <a:pt x="7175037" y="639202"/>
                </a:lnTo>
                <a:lnTo>
                  <a:pt x="7209713" y="663472"/>
                </a:lnTo>
                <a:lnTo>
                  <a:pt x="7244122" y="688171"/>
                </a:lnTo>
                <a:lnTo>
                  <a:pt x="7278259" y="713297"/>
                </a:lnTo>
                <a:lnTo>
                  <a:pt x="7312120" y="738849"/>
                </a:lnTo>
                <a:lnTo>
                  <a:pt x="7345701" y="764826"/>
                </a:lnTo>
                <a:lnTo>
                  <a:pt x="7378995" y="791227"/>
                </a:lnTo>
                <a:lnTo>
                  <a:pt x="7412000" y="818050"/>
                </a:lnTo>
                <a:lnTo>
                  <a:pt x="7444710" y="845293"/>
                </a:lnTo>
                <a:lnTo>
                  <a:pt x="7477120" y="872957"/>
                </a:lnTo>
                <a:lnTo>
                  <a:pt x="7509226" y="901039"/>
                </a:lnTo>
                <a:lnTo>
                  <a:pt x="7541024" y="929538"/>
                </a:lnTo>
                <a:lnTo>
                  <a:pt x="7572508" y="958452"/>
                </a:lnTo>
                <a:lnTo>
                  <a:pt x="7603674" y="987781"/>
                </a:lnTo>
                <a:lnTo>
                  <a:pt x="7634518" y="1017524"/>
                </a:lnTo>
                <a:lnTo>
                  <a:pt x="7665034" y="1047678"/>
                </a:lnTo>
                <a:lnTo>
                  <a:pt x="7695218" y="1078243"/>
                </a:lnTo>
                <a:lnTo>
                  <a:pt x="7725066" y="1109217"/>
                </a:lnTo>
                <a:lnTo>
                  <a:pt x="7754573" y="1140599"/>
                </a:lnTo>
                <a:lnTo>
                  <a:pt x="7783734" y="1172388"/>
                </a:lnTo>
                <a:lnTo>
                  <a:pt x="7812545" y="1204582"/>
                </a:lnTo>
                <a:lnTo>
                  <a:pt x="7841000" y="1237180"/>
                </a:lnTo>
                <a:lnTo>
                  <a:pt x="7869096" y="1270182"/>
                </a:lnTo>
                <a:lnTo>
                  <a:pt x="7896828" y="1303584"/>
                </a:lnTo>
                <a:lnTo>
                  <a:pt x="7924190" y="1337387"/>
                </a:lnTo>
                <a:lnTo>
                  <a:pt x="7951179" y="1371589"/>
                </a:lnTo>
                <a:lnTo>
                  <a:pt x="7977790" y="1406189"/>
                </a:lnTo>
                <a:lnTo>
                  <a:pt x="8004018" y="1441185"/>
                </a:lnTo>
                <a:lnTo>
                  <a:pt x="8029859" y="1476576"/>
                </a:lnTo>
                <a:lnTo>
                  <a:pt x="8055307" y="1512361"/>
                </a:lnTo>
                <a:lnTo>
                  <a:pt x="8080358" y="1548539"/>
                </a:lnTo>
                <a:lnTo>
                  <a:pt x="8105009" y="1585107"/>
                </a:lnTo>
                <a:lnTo>
                  <a:pt x="8129253" y="1622066"/>
                </a:lnTo>
                <a:lnTo>
                  <a:pt x="8153086" y="1659413"/>
                </a:lnTo>
                <a:lnTo>
                  <a:pt x="8176504" y="1697147"/>
                </a:lnTo>
                <a:lnTo>
                  <a:pt x="8199503" y="1735268"/>
                </a:lnTo>
                <a:lnTo>
                  <a:pt x="8222076" y="1773773"/>
                </a:lnTo>
                <a:lnTo>
                  <a:pt x="8244221" y="1812662"/>
                </a:lnTo>
                <a:lnTo>
                  <a:pt x="8265931" y="1851933"/>
                </a:lnTo>
                <a:lnTo>
                  <a:pt x="8287204" y="1891584"/>
                </a:lnTo>
                <a:lnTo>
                  <a:pt x="8308033" y="1931615"/>
                </a:lnTo>
                <a:lnTo>
                  <a:pt x="8328414" y="1972025"/>
                </a:lnTo>
                <a:lnTo>
                  <a:pt x="8348343" y="2012811"/>
                </a:lnTo>
                <a:lnTo>
                  <a:pt x="8367815" y="2053974"/>
                </a:lnTo>
                <a:lnTo>
                  <a:pt x="8386825" y="2095510"/>
                </a:lnTo>
                <a:lnTo>
                  <a:pt x="8405369" y="2137420"/>
                </a:lnTo>
                <a:lnTo>
                  <a:pt x="8423442" y="2179701"/>
                </a:lnTo>
                <a:lnTo>
                  <a:pt x="8441040" y="2222353"/>
                </a:lnTo>
                <a:lnTo>
                  <a:pt x="8458157" y="2265374"/>
                </a:lnTo>
                <a:lnTo>
                  <a:pt x="8474790" y="2308764"/>
                </a:lnTo>
                <a:lnTo>
                  <a:pt x="8490933" y="2352519"/>
                </a:lnTo>
                <a:lnTo>
                  <a:pt x="8506582" y="2396640"/>
                </a:lnTo>
                <a:lnTo>
                  <a:pt x="8521732" y="2441125"/>
                </a:lnTo>
                <a:lnTo>
                  <a:pt x="8536379" y="2485973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382" y="602948"/>
            <a:ext cx="282544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TIMEUUID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565" y="1981200"/>
            <a:ext cx="6194074" cy="340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8798" y="2235701"/>
            <a:ext cx="6051260" cy="2658968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track_ratings_by_user</a:t>
            </a:r>
            <a:r>
              <a:rPr sz="2100" spc="-1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endParaRPr lang="en-US" sz="2100" spc="20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53" dirty="0" smtClean="0">
                <a:solidFill>
                  <a:srgbClr val="535353"/>
                </a:solidFill>
                <a:latin typeface="Gill Sans MT"/>
                <a:cs typeface="Gill Sans MT"/>
              </a:rPr>
              <a:t>user</a:t>
            </a:r>
            <a:r>
              <a:rPr sz="2100" spc="-41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9" dirty="0" smtClean="0">
                <a:solidFill>
                  <a:srgbClr val="535353"/>
                </a:solidFill>
                <a:latin typeface="Gill Sans MT"/>
                <a:cs typeface="Gill Sans MT"/>
              </a:rPr>
              <a:t>UUID,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46" dirty="0" smtClean="0">
                <a:solidFill>
                  <a:srgbClr val="535353"/>
                </a:solidFill>
                <a:latin typeface="Gill Sans MT"/>
                <a:cs typeface="Gill Sans MT"/>
              </a:rPr>
              <a:t>activity</a:t>
            </a:r>
            <a:r>
              <a:rPr sz="2100" spc="-323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TIMEUUID,  </a:t>
            </a:r>
            <a:endParaRPr lang="en-US" sz="2100" spc="-56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6" dirty="0" smtClean="0">
                <a:solidFill>
                  <a:srgbClr val="535353"/>
                </a:solidFill>
                <a:latin typeface="Gill Sans MT"/>
                <a:cs typeface="Gill Sans MT"/>
              </a:rPr>
              <a:t>rating</a:t>
            </a:r>
            <a:r>
              <a:rPr sz="2100" spc="-41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 smtClean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8" dirty="0" err="1" smtClean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28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100" spc="-328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 smtClean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,  </a:t>
            </a:r>
            <a:endParaRPr lang="en-US" sz="2100" spc="-51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8" dirty="0" err="1" smtClean="0">
                <a:solidFill>
                  <a:srgbClr val="535353"/>
                </a:solidFill>
                <a:latin typeface="Gill Sans MT"/>
                <a:cs typeface="Gill Sans MT"/>
              </a:rPr>
              <a:t>album_year</a:t>
            </a:r>
            <a:r>
              <a:rPr sz="2100" spc="-38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  </a:t>
            </a:r>
            <a:r>
              <a:rPr sz="2100" spc="-58" dirty="0" err="1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 smtClean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46" dirty="0" smtClean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(user,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activity)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)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ORDER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(activity</a:t>
            </a:r>
            <a:r>
              <a:rPr sz="2100" spc="-11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DESC);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132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0401" y="602948"/>
            <a:ext cx="176471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0" dirty="0">
                <a:solidFill>
                  <a:srgbClr val="535353"/>
                </a:solidFill>
                <a:latin typeface="Gill Sans MT"/>
                <a:cs typeface="Gill Sans MT"/>
              </a:rPr>
              <a:t>TTL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4198214"/>
            <a:ext cx="6889192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Time </a:t>
            </a:r>
            <a:r>
              <a:rPr sz="2700" spc="-237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Live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700" spc="-18" dirty="0">
                <a:solidFill>
                  <a:srgbClr val="535353"/>
                </a:solidFill>
                <a:latin typeface="Gill Sans MT"/>
                <a:cs typeface="Gill Sans MT"/>
              </a:rPr>
              <a:t>specified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700" spc="-4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seconds.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2700" spc="-69" dirty="0">
                <a:solidFill>
                  <a:srgbClr val="535353"/>
                </a:solidFill>
                <a:latin typeface="Gill Sans MT"/>
                <a:cs typeface="Gill Sans MT"/>
              </a:rPr>
              <a:t>TTL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expires,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700" spc="-81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marked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700" spc="-59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66" dirty="0">
                <a:solidFill>
                  <a:srgbClr val="535353"/>
                </a:solidFill>
                <a:latin typeface="Gill Sans MT"/>
                <a:cs typeface="Gill Sans MT"/>
              </a:rPr>
              <a:t>Tombstone.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7275" y="2037747"/>
            <a:ext cx="6337971" cy="123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8118" y="2069395"/>
            <a:ext cx="6165412" cy="981395"/>
          </a:xfrm>
          <a:prstGeom prst="rect">
            <a:avLst/>
          </a:prstGeom>
        </p:spPr>
        <p:txBody>
          <a:bodyPr vert="horz" wrap="square" lIns="0" tIns="19404" rIns="0" bIns="0" rtlCol="0">
            <a:spAutoFit/>
          </a:bodyPr>
          <a:lstStyle/>
          <a:p>
            <a:pPr marL="6468" marR="2587">
              <a:lnSpc>
                <a:spcPts val="2496"/>
              </a:lnSpc>
              <a:spcBef>
                <a:spcPts val="153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‘Rock’)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107" dirty="0">
                <a:solidFill>
                  <a:srgbClr val="535353"/>
                </a:solidFill>
                <a:latin typeface="Gill Sans MT"/>
                <a:cs typeface="Gill Sans MT"/>
              </a:rPr>
              <a:t>USING</a:t>
            </a:r>
            <a:r>
              <a:rPr sz="2100" b="1" spc="-1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112" dirty="0">
                <a:solidFill>
                  <a:srgbClr val="535353"/>
                </a:solidFill>
                <a:latin typeface="Gill Sans MT"/>
                <a:cs typeface="Gill Sans MT"/>
              </a:rPr>
              <a:t>TTL</a:t>
            </a:r>
            <a:r>
              <a:rPr sz="2100" b="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69" dirty="0">
                <a:solidFill>
                  <a:srgbClr val="535353"/>
                </a:solidFill>
                <a:latin typeface="Gill Sans MT"/>
                <a:cs typeface="Gill Sans MT"/>
              </a:rPr>
              <a:t>30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133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602948"/>
            <a:ext cx="44208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41" y="1983126"/>
            <a:ext cx="7370364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are 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BigData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era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measure</a:t>
            </a:r>
            <a:r>
              <a:rPr sz="2100" spc="4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 smtClean="0">
                <a:solidFill>
                  <a:srgbClr val="535353"/>
                </a:solidFill>
                <a:latin typeface="Gill Sans MT"/>
                <a:cs typeface="Gill Sans MT"/>
              </a:rPr>
              <a:t>absolutely</a:t>
            </a:r>
            <a:r>
              <a:rPr lang="en-US" sz="2100" dirty="0">
                <a:latin typeface="Gill Sans MT"/>
                <a:cs typeface="Gill Sans MT"/>
              </a:rPr>
              <a:t> </a:t>
            </a:r>
            <a:r>
              <a:rPr sz="2100" spc="-23" dirty="0" smtClean="0">
                <a:solidFill>
                  <a:srgbClr val="535353"/>
                </a:solidFill>
                <a:latin typeface="Gill Sans MT"/>
                <a:cs typeface="Gill Sans MT"/>
              </a:rPr>
              <a:t>everything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portal.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Actions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(string)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(int).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134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2325" y="642864"/>
            <a:ext cx="42684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5218" y="3413973"/>
            <a:ext cx="4811382" cy="230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909" y="1371600"/>
            <a:ext cx="8442291" cy="4370571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are 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BigData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era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measure</a:t>
            </a:r>
            <a:r>
              <a:rPr sz="2100" spc="4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 smtClean="0">
                <a:solidFill>
                  <a:srgbClr val="535353"/>
                </a:solidFill>
                <a:latin typeface="Gill Sans MT"/>
                <a:cs typeface="Gill Sans MT"/>
              </a:rPr>
              <a:t>absolutely</a:t>
            </a:r>
            <a:r>
              <a:rPr lang="en-US" sz="2100" dirty="0">
                <a:latin typeface="Gill Sans MT"/>
                <a:cs typeface="Gill Sans MT"/>
              </a:rPr>
              <a:t> </a:t>
            </a:r>
            <a:endParaRPr lang="en-US" sz="2100" dirty="0" smtClean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23" dirty="0" smtClean="0">
                <a:solidFill>
                  <a:srgbClr val="535353"/>
                </a:solidFill>
                <a:latin typeface="Gill Sans MT"/>
                <a:cs typeface="Gill Sans MT"/>
              </a:rPr>
              <a:t>everything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portal.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Actions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(string)  </a:t>
            </a:r>
            <a:endParaRPr lang="en-US" sz="2100" spc="-31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3" dirty="0" smtClean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r>
              <a:rPr sz="2100" spc="-33" dirty="0" err="1">
                <a:solidFill>
                  <a:srgbClr val="535353"/>
                </a:solidFill>
                <a:latin typeface="Gill Sans MT"/>
                <a:cs typeface="Gill Sans MT"/>
              </a:rPr>
              <a:t>int</a:t>
            </a:r>
            <a:r>
              <a:rPr sz="2100" spc="-33" dirty="0" smtClean="0">
                <a:solidFill>
                  <a:srgbClr val="535353"/>
                </a:solidFill>
                <a:latin typeface="Gill Sans MT"/>
                <a:cs typeface="Gill Sans MT"/>
              </a:rPr>
              <a:t>).</a:t>
            </a:r>
            <a:endParaRPr lang="en-US" sz="2100" spc="-33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endParaRPr lang="en-US" sz="2100" spc="-33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737951" marR="2579482" indent="-148443">
              <a:lnSpc>
                <a:spcPts val="2394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user_action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user_ID</a:t>
            </a:r>
            <a:r>
              <a:rPr sz="2100" spc="-32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2737951">
              <a:lnSpc>
                <a:spcPts val="2277"/>
              </a:lnSpc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</a:t>
            </a:r>
            <a:endParaRPr sz="2100" dirty="0">
              <a:latin typeface="Gill Sans MT"/>
              <a:cs typeface="Gill Sans MT"/>
            </a:endParaRPr>
          </a:p>
          <a:p>
            <a:pPr marL="2737951" marR="3795164">
              <a:lnSpc>
                <a:spcPts val="2394"/>
              </a:lnSpc>
              <a:spcBef>
                <a:spcPts val="117"/>
              </a:spcBef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2737951">
              <a:lnSpc>
                <a:spcPts val="2277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KEY(user_ID,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time)</a:t>
            </a:r>
            <a:endParaRPr sz="2100" dirty="0">
              <a:latin typeface="Gill Sans MT"/>
              <a:cs typeface="Gill Sans MT"/>
            </a:endParaRPr>
          </a:p>
          <a:p>
            <a:pPr marL="2663891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135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2801" y="602948"/>
            <a:ext cx="288939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DELETE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695029"/>
            <a:ext cx="8575895" cy="419196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226060" indent="-219592">
              <a:spcBef>
                <a:spcPts val="48"/>
              </a:spcBef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1900" spc="-25" dirty="0">
                <a:solidFill>
                  <a:srgbClr val="535353"/>
                </a:solidFill>
                <a:latin typeface="Gill Sans MT"/>
                <a:cs typeface="Gill Sans MT"/>
              </a:rPr>
              <a:t>whole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FROM &lt;table&gt; WHERE &lt;partition_key&gt;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1900" spc="-5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71" dirty="0">
                <a:solidFill>
                  <a:srgbClr val="535353"/>
                </a:solidFill>
                <a:latin typeface="Gill Sans MT"/>
                <a:cs typeface="Gill Sans MT"/>
              </a:rPr>
              <a:t>row: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spcBef>
                <a:spcPts val="3"/>
              </a:spcBef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FROM &lt;table&gt; WHERE &lt;primary 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19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column: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spcBef>
                <a:spcPts val="3"/>
              </a:spcBef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&lt;column name&gt; FROM &lt;table&gt; WHERE &lt;primary 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64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23" dirty="0">
                <a:solidFill>
                  <a:srgbClr val="535353"/>
                </a:solidFill>
                <a:latin typeface="Gill Sans MT"/>
                <a:cs typeface="Gill Sans MT"/>
              </a:rPr>
              <a:t>Deleted </a:t>
            </a:r>
            <a:r>
              <a:rPr sz="1900" spc="-38" dirty="0">
                <a:solidFill>
                  <a:srgbClr val="535353"/>
                </a:solidFill>
                <a:latin typeface="Gill Sans MT"/>
                <a:cs typeface="Gill Sans MT"/>
              </a:rPr>
              <a:t>things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1900" spc="-31" dirty="0">
                <a:solidFill>
                  <a:srgbClr val="535353"/>
                </a:solidFill>
                <a:latin typeface="Gill Sans MT"/>
                <a:cs typeface="Gill Sans MT"/>
              </a:rPr>
              <a:t>marked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1900" spc="-28" dirty="0">
                <a:solidFill>
                  <a:srgbClr val="535353"/>
                </a:solidFill>
                <a:latin typeface="Gill Sans MT"/>
                <a:cs typeface="Gill Sans MT"/>
              </a:rPr>
              <a:t>tombstone, 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1900" spc="-41" dirty="0">
                <a:solidFill>
                  <a:srgbClr val="535353"/>
                </a:solidFill>
                <a:latin typeface="Gill Sans MT"/>
                <a:cs typeface="Gill Sans MT"/>
              </a:rPr>
              <a:t>actually</a:t>
            </a:r>
            <a:r>
              <a:rPr sz="19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removed.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136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48784" y="1108739"/>
            <a:ext cx="32554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15" dirty="0">
                <a:solidFill>
                  <a:srgbClr val="535353"/>
                </a:solidFill>
                <a:latin typeface="Gill Sans MT"/>
                <a:cs typeface="Gill Sans MT"/>
              </a:rPr>
              <a:t>TRUNCATE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678591"/>
            <a:ext cx="4850725" cy="512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1186" y="3714684"/>
            <a:ext cx="464030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TRUNCATE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albums_by_performer;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1576" y="926113"/>
            <a:ext cx="310782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2327347"/>
            <a:ext cx="2706520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86" y="3288670"/>
            <a:ext cx="1890896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686" y="4249992"/>
            <a:ext cx="6929049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3445866"/>
            <a:ext cx="528359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0637" y="1773171"/>
            <a:ext cx="3882879" cy="1789010"/>
          </a:xfrm>
          <a:custGeom>
            <a:avLst/>
            <a:gdLst/>
            <a:ahLst/>
            <a:cxnLst/>
            <a:rect l="l" t="t" r="r" b="b"/>
            <a:pathLst>
              <a:path w="8536940" h="2950210">
                <a:moveTo>
                  <a:pt x="0" y="2941564"/>
                </a:moveTo>
                <a:lnTo>
                  <a:pt x="47332" y="2945900"/>
                </a:lnTo>
                <a:lnTo>
                  <a:pt x="94765" y="2948594"/>
                </a:lnTo>
                <a:lnTo>
                  <a:pt x="142256" y="2949645"/>
                </a:lnTo>
                <a:lnTo>
                  <a:pt x="189762" y="2949052"/>
                </a:lnTo>
                <a:lnTo>
                  <a:pt x="237240" y="2946815"/>
                </a:lnTo>
                <a:lnTo>
                  <a:pt x="285110" y="2943031"/>
                </a:lnTo>
                <a:lnTo>
                  <a:pt x="332278" y="2937920"/>
                </a:lnTo>
                <a:lnTo>
                  <a:pt x="378759" y="2931507"/>
                </a:lnTo>
                <a:lnTo>
                  <a:pt x="424567" y="2923820"/>
                </a:lnTo>
                <a:lnTo>
                  <a:pt x="469719" y="2914884"/>
                </a:lnTo>
                <a:lnTo>
                  <a:pt x="514228" y="2904729"/>
                </a:lnTo>
                <a:lnTo>
                  <a:pt x="558111" y="2893379"/>
                </a:lnTo>
                <a:lnTo>
                  <a:pt x="601381" y="2880862"/>
                </a:lnTo>
                <a:lnTo>
                  <a:pt x="644055" y="2867205"/>
                </a:lnTo>
                <a:lnTo>
                  <a:pt x="686147" y="2852434"/>
                </a:lnTo>
                <a:lnTo>
                  <a:pt x="727672" y="2836577"/>
                </a:lnTo>
                <a:lnTo>
                  <a:pt x="768646" y="2819661"/>
                </a:lnTo>
                <a:lnTo>
                  <a:pt x="809083" y="2801711"/>
                </a:lnTo>
                <a:lnTo>
                  <a:pt x="848998" y="2782756"/>
                </a:lnTo>
                <a:lnTo>
                  <a:pt x="888407" y="2762822"/>
                </a:lnTo>
                <a:lnTo>
                  <a:pt x="927325" y="2741935"/>
                </a:lnTo>
                <a:lnTo>
                  <a:pt x="965766" y="2720124"/>
                </a:lnTo>
                <a:lnTo>
                  <a:pt x="1003745" y="2697414"/>
                </a:lnTo>
                <a:lnTo>
                  <a:pt x="1041279" y="2673832"/>
                </a:lnTo>
                <a:lnTo>
                  <a:pt x="1078381" y="2649405"/>
                </a:lnTo>
                <a:lnTo>
                  <a:pt x="1115067" y="2624161"/>
                </a:lnTo>
                <a:lnTo>
                  <a:pt x="1151352" y="2598126"/>
                </a:lnTo>
                <a:lnTo>
                  <a:pt x="1187251" y="2571326"/>
                </a:lnTo>
                <a:lnTo>
                  <a:pt x="1222779" y="2543790"/>
                </a:lnTo>
                <a:lnTo>
                  <a:pt x="1257951" y="2515542"/>
                </a:lnTo>
                <a:lnTo>
                  <a:pt x="1292782" y="2486612"/>
                </a:lnTo>
                <a:lnTo>
                  <a:pt x="1327288" y="2457025"/>
                </a:lnTo>
                <a:lnTo>
                  <a:pt x="1361482" y="2426807"/>
                </a:lnTo>
                <a:lnTo>
                  <a:pt x="1395381" y="2395987"/>
                </a:lnTo>
                <a:lnTo>
                  <a:pt x="1428999" y="2364591"/>
                </a:lnTo>
                <a:lnTo>
                  <a:pt x="1462352" y="2332646"/>
                </a:lnTo>
                <a:lnTo>
                  <a:pt x="1495454" y="2300178"/>
                </a:lnTo>
                <a:lnTo>
                  <a:pt x="1528320" y="2267215"/>
                </a:lnTo>
                <a:lnTo>
                  <a:pt x="1560966" y="2233783"/>
                </a:lnTo>
                <a:lnTo>
                  <a:pt x="1593407" y="2199909"/>
                </a:lnTo>
                <a:lnTo>
                  <a:pt x="1625657" y="2165621"/>
                </a:lnTo>
                <a:lnTo>
                  <a:pt x="1657732" y="2130944"/>
                </a:lnTo>
                <a:lnTo>
                  <a:pt x="1689647" y="2095907"/>
                </a:lnTo>
                <a:lnTo>
                  <a:pt x="1721417" y="2060535"/>
                </a:lnTo>
                <a:lnTo>
                  <a:pt x="1753057" y="2024855"/>
                </a:lnTo>
                <a:lnTo>
                  <a:pt x="1784581" y="1988895"/>
                </a:lnTo>
                <a:lnTo>
                  <a:pt x="1816006" y="1952681"/>
                </a:lnTo>
                <a:lnTo>
                  <a:pt x="1847346" y="1916240"/>
                </a:lnTo>
                <a:lnTo>
                  <a:pt x="1878615" y="1879600"/>
                </a:lnTo>
                <a:lnTo>
                  <a:pt x="1909830" y="1842786"/>
                </a:lnTo>
                <a:lnTo>
                  <a:pt x="1941006" y="1805826"/>
                </a:lnTo>
                <a:lnTo>
                  <a:pt x="1972156" y="1768746"/>
                </a:lnTo>
                <a:lnTo>
                  <a:pt x="2003297" y="1731574"/>
                </a:lnTo>
                <a:lnTo>
                  <a:pt x="2034443" y="1694336"/>
                </a:lnTo>
                <a:lnTo>
                  <a:pt x="2065610" y="1657060"/>
                </a:lnTo>
                <a:lnTo>
                  <a:pt x="2096812" y="1619771"/>
                </a:lnTo>
                <a:lnTo>
                  <a:pt x="2128065" y="1582498"/>
                </a:lnTo>
                <a:lnTo>
                  <a:pt x="2159384" y="1545266"/>
                </a:lnTo>
                <a:lnTo>
                  <a:pt x="2190783" y="1508102"/>
                </a:lnTo>
                <a:lnTo>
                  <a:pt x="2222278" y="1471035"/>
                </a:lnTo>
                <a:lnTo>
                  <a:pt x="2253884" y="1434089"/>
                </a:lnTo>
                <a:lnTo>
                  <a:pt x="2285615" y="1397293"/>
                </a:lnTo>
                <a:lnTo>
                  <a:pt x="2317488" y="1360673"/>
                </a:lnTo>
                <a:lnTo>
                  <a:pt x="2349516" y="1324256"/>
                </a:lnTo>
                <a:lnTo>
                  <a:pt x="2381715" y="1288069"/>
                </a:lnTo>
                <a:lnTo>
                  <a:pt x="2414101" y="1252138"/>
                </a:lnTo>
                <a:lnTo>
                  <a:pt x="2446688" y="1216491"/>
                </a:lnTo>
                <a:lnTo>
                  <a:pt x="2479491" y="1181154"/>
                </a:lnTo>
                <a:lnTo>
                  <a:pt x="2512525" y="1146155"/>
                </a:lnTo>
                <a:lnTo>
                  <a:pt x="2545805" y="1111519"/>
                </a:lnTo>
                <a:lnTo>
                  <a:pt x="2579347" y="1077275"/>
                </a:lnTo>
                <a:lnTo>
                  <a:pt x="2613165" y="1043448"/>
                </a:lnTo>
                <a:lnTo>
                  <a:pt x="2647275" y="1010067"/>
                </a:lnTo>
                <a:lnTo>
                  <a:pt x="2681691" y="977156"/>
                </a:lnTo>
                <a:lnTo>
                  <a:pt x="2716429" y="944745"/>
                </a:lnTo>
                <a:lnTo>
                  <a:pt x="2751503" y="912858"/>
                </a:lnTo>
                <a:lnTo>
                  <a:pt x="2786929" y="881524"/>
                </a:lnTo>
                <a:lnTo>
                  <a:pt x="2822682" y="850741"/>
                </a:lnTo>
                <a:lnTo>
                  <a:pt x="2858677" y="820528"/>
                </a:lnTo>
                <a:lnTo>
                  <a:pt x="2894911" y="790886"/>
                </a:lnTo>
                <a:lnTo>
                  <a:pt x="2931378" y="761812"/>
                </a:lnTo>
                <a:lnTo>
                  <a:pt x="2968074" y="733304"/>
                </a:lnTo>
                <a:lnTo>
                  <a:pt x="3004995" y="705363"/>
                </a:lnTo>
                <a:lnTo>
                  <a:pt x="3042134" y="677986"/>
                </a:lnTo>
                <a:lnTo>
                  <a:pt x="3079489" y="651173"/>
                </a:lnTo>
                <a:lnTo>
                  <a:pt x="3117055" y="624921"/>
                </a:lnTo>
                <a:lnTo>
                  <a:pt x="3154826" y="599230"/>
                </a:lnTo>
                <a:lnTo>
                  <a:pt x="3192798" y="574098"/>
                </a:lnTo>
                <a:lnTo>
                  <a:pt x="3230966" y="549524"/>
                </a:lnTo>
                <a:lnTo>
                  <a:pt x="3269326" y="525507"/>
                </a:lnTo>
                <a:lnTo>
                  <a:pt x="3307874" y="502046"/>
                </a:lnTo>
                <a:lnTo>
                  <a:pt x="3346604" y="479138"/>
                </a:lnTo>
                <a:lnTo>
                  <a:pt x="3385512" y="456784"/>
                </a:lnTo>
                <a:lnTo>
                  <a:pt x="3424593" y="434981"/>
                </a:lnTo>
                <a:lnTo>
                  <a:pt x="3463843" y="413728"/>
                </a:lnTo>
                <a:lnTo>
                  <a:pt x="3503256" y="393024"/>
                </a:lnTo>
                <a:lnTo>
                  <a:pt x="3542829" y="372868"/>
                </a:lnTo>
                <a:lnTo>
                  <a:pt x="3582557" y="353259"/>
                </a:lnTo>
                <a:lnTo>
                  <a:pt x="3622435" y="334194"/>
                </a:lnTo>
                <a:lnTo>
                  <a:pt x="3662459" y="315674"/>
                </a:lnTo>
                <a:lnTo>
                  <a:pt x="3702623" y="297695"/>
                </a:lnTo>
                <a:lnTo>
                  <a:pt x="3742924" y="280258"/>
                </a:lnTo>
                <a:lnTo>
                  <a:pt x="3783356" y="263361"/>
                </a:lnTo>
                <a:lnTo>
                  <a:pt x="3823915" y="247003"/>
                </a:lnTo>
                <a:lnTo>
                  <a:pt x="3864596" y="231182"/>
                </a:lnTo>
                <a:lnTo>
                  <a:pt x="3905395" y="215897"/>
                </a:lnTo>
                <a:lnTo>
                  <a:pt x="3946307" y="201147"/>
                </a:lnTo>
                <a:lnTo>
                  <a:pt x="3987327" y="186930"/>
                </a:lnTo>
                <a:lnTo>
                  <a:pt x="4028451" y="173245"/>
                </a:lnTo>
                <a:lnTo>
                  <a:pt x="4069674" y="160091"/>
                </a:lnTo>
                <a:lnTo>
                  <a:pt x="4110992" y="147467"/>
                </a:lnTo>
                <a:lnTo>
                  <a:pt x="4152400" y="135371"/>
                </a:lnTo>
                <a:lnTo>
                  <a:pt x="4193892" y="123802"/>
                </a:lnTo>
                <a:lnTo>
                  <a:pt x="4235466" y="112759"/>
                </a:lnTo>
                <a:lnTo>
                  <a:pt x="4277115" y="102241"/>
                </a:lnTo>
                <a:lnTo>
                  <a:pt x="4318836" y="92245"/>
                </a:lnTo>
                <a:lnTo>
                  <a:pt x="4360623" y="82771"/>
                </a:lnTo>
                <a:lnTo>
                  <a:pt x="4402472" y="73818"/>
                </a:lnTo>
                <a:lnTo>
                  <a:pt x="4444379" y="65384"/>
                </a:lnTo>
                <a:lnTo>
                  <a:pt x="4486339" y="57468"/>
                </a:lnTo>
                <a:lnTo>
                  <a:pt x="4528346" y="50068"/>
                </a:lnTo>
                <a:lnTo>
                  <a:pt x="4570397" y="43184"/>
                </a:lnTo>
                <a:lnTo>
                  <a:pt x="4612487" y="36814"/>
                </a:lnTo>
                <a:lnTo>
                  <a:pt x="4654612" y="30957"/>
                </a:lnTo>
                <a:lnTo>
                  <a:pt x="4696766" y="25611"/>
                </a:lnTo>
                <a:lnTo>
                  <a:pt x="4738944" y="20775"/>
                </a:lnTo>
                <a:lnTo>
                  <a:pt x="4781144" y="16448"/>
                </a:lnTo>
                <a:lnTo>
                  <a:pt x="4823359" y="12629"/>
                </a:lnTo>
                <a:lnTo>
                  <a:pt x="4865585" y="9317"/>
                </a:lnTo>
                <a:lnTo>
                  <a:pt x="4907817" y="6509"/>
                </a:lnTo>
                <a:lnTo>
                  <a:pt x="4950051" y="4205"/>
                </a:lnTo>
                <a:lnTo>
                  <a:pt x="4992282" y="2403"/>
                </a:lnTo>
                <a:lnTo>
                  <a:pt x="5034506" y="1102"/>
                </a:lnTo>
                <a:lnTo>
                  <a:pt x="5076718" y="302"/>
                </a:lnTo>
                <a:lnTo>
                  <a:pt x="5118913" y="0"/>
                </a:lnTo>
                <a:lnTo>
                  <a:pt x="5161087" y="195"/>
                </a:lnTo>
                <a:lnTo>
                  <a:pt x="5203235" y="886"/>
                </a:lnTo>
                <a:lnTo>
                  <a:pt x="5245352" y="2071"/>
                </a:lnTo>
                <a:lnTo>
                  <a:pt x="5287433" y="3750"/>
                </a:lnTo>
                <a:lnTo>
                  <a:pt x="5329475" y="5922"/>
                </a:lnTo>
                <a:lnTo>
                  <a:pt x="5371472" y="8584"/>
                </a:lnTo>
                <a:lnTo>
                  <a:pt x="5413421" y="11735"/>
                </a:lnTo>
                <a:lnTo>
                  <a:pt x="5455315" y="15375"/>
                </a:lnTo>
                <a:lnTo>
                  <a:pt x="5497151" y="19501"/>
                </a:lnTo>
                <a:lnTo>
                  <a:pt x="5538923" y="24113"/>
                </a:lnTo>
                <a:lnTo>
                  <a:pt x="5580628" y="29210"/>
                </a:lnTo>
                <a:lnTo>
                  <a:pt x="5622261" y="34789"/>
                </a:lnTo>
                <a:lnTo>
                  <a:pt x="5663817" y="40850"/>
                </a:lnTo>
                <a:lnTo>
                  <a:pt x="5705291" y="47392"/>
                </a:lnTo>
                <a:lnTo>
                  <a:pt x="5746679" y="54413"/>
                </a:lnTo>
                <a:lnTo>
                  <a:pt x="5787976" y="61912"/>
                </a:lnTo>
                <a:lnTo>
                  <a:pt x="5829177" y="69887"/>
                </a:lnTo>
                <a:lnTo>
                  <a:pt x="5870278" y="78337"/>
                </a:lnTo>
                <a:lnTo>
                  <a:pt x="5911275" y="87262"/>
                </a:lnTo>
                <a:lnTo>
                  <a:pt x="5952162" y="96659"/>
                </a:lnTo>
                <a:lnTo>
                  <a:pt x="5992935" y="106527"/>
                </a:lnTo>
                <a:lnTo>
                  <a:pt x="6033589" y="116866"/>
                </a:lnTo>
                <a:lnTo>
                  <a:pt x="6074120" y="127673"/>
                </a:lnTo>
                <a:lnTo>
                  <a:pt x="6114523" y="138948"/>
                </a:lnTo>
                <a:lnTo>
                  <a:pt x="6154793" y="150689"/>
                </a:lnTo>
                <a:lnTo>
                  <a:pt x="6194926" y="162895"/>
                </a:lnTo>
                <a:lnTo>
                  <a:pt x="6234918" y="175565"/>
                </a:lnTo>
                <a:lnTo>
                  <a:pt x="6274763" y="188697"/>
                </a:lnTo>
                <a:lnTo>
                  <a:pt x="6314456" y="202290"/>
                </a:lnTo>
                <a:lnTo>
                  <a:pt x="6353994" y="216343"/>
                </a:lnTo>
                <a:lnTo>
                  <a:pt x="6393371" y="230854"/>
                </a:lnTo>
                <a:lnTo>
                  <a:pt x="6432584" y="245823"/>
                </a:lnTo>
                <a:lnTo>
                  <a:pt x="6471627" y="261247"/>
                </a:lnTo>
                <a:lnTo>
                  <a:pt x="6510495" y="277126"/>
                </a:lnTo>
                <a:lnTo>
                  <a:pt x="6549185" y="293458"/>
                </a:lnTo>
                <a:lnTo>
                  <a:pt x="6587690" y="310242"/>
                </a:lnTo>
                <a:lnTo>
                  <a:pt x="6626008" y="327477"/>
                </a:lnTo>
                <a:lnTo>
                  <a:pt x="6664133" y="345161"/>
                </a:lnTo>
                <a:lnTo>
                  <a:pt x="6702060" y="363293"/>
                </a:lnTo>
                <a:lnTo>
                  <a:pt x="6739786" y="381872"/>
                </a:lnTo>
                <a:lnTo>
                  <a:pt x="6777304" y="400897"/>
                </a:lnTo>
                <a:lnTo>
                  <a:pt x="6814611" y="420366"/>
                </a:lnTo>
                <a:lnTo>
                  <a:pt x="6851702" y="440277"/>
                </a:lnTo>
                <a:lnTo>
                  <a:pt x="6888573" y="460631"/>
                </a:lnTo>
                <a:lnTo>
                  <a:pt x="6925218" y="481425"/>
                </a:lnTo>
                <a:lnTo>
                  <a:pt x="6961633" y="502658"/>
                </a:lnTo>
                <a:lnTo>
                  <a:pt x="6997814" y="524328"/>
                </a:lnTo>
                <a:lnTo>
                  <a:pt x="7033755" y="546435"/>
                </a:lnTo>
                <a:lnTo>
                  <a:pt x="7069453" y="568977"/>
                </a:lnTo>
                <a:lnTo>
                  <a:pt x="7104902" y="591953"/>
                </a:lnTo>
                <a:lnTo>
                  <a:pt x="7140098" y="615362"/>
                </a:lnTo>
                <a:lnTo>
                  <a:pt x="7175037" y="639202"/>
                </a:lnTo>
                <a:lnTo>
                  <a:pt x="7209713" y="663472"/>
                </a:lnTo>
                <a:lnTo>
                  <a:pt x="7244122" y="688171"/>
                </a:lnTo>
                <a:lnTo>
                  <a:pt x="7278259" y="713297"/>
                </a:lnTo>
                <a:lnTo>
                  <a:pt x="7312120" y="738849"/>
                </a:lnTo>
                <a:lnTo>
                  <a:pt x="7345701" y="764826"/>
                </a:lnTo>
                <a:lnTo>
                  <a:pt x="7378995" y="791227"/>
                </a:lnTo>
                <a:lnTo>
                  <a:pt x="7412000" y="818050"/>
                </a:lnTo>
                <a:lnTo>
                  <a:pt x="7444710" y="845293"/>
                </a:lnTo>
                <a:lnTo>
                  <a:pt x="7477120" y="872957"/>
                </a:lnTo>
                <a:lnTo>
                  <a:pt x="7509226" y="901039"/>
                </a:lnTo>
                <a:lnTo>
                  <a:pt x="7541024" y="929538"/>
                </a:lnTo>
                <a:lnTo>
                  <a:pt x="7572508" y="958452"/>
                </a:lnTo>
                <a:lnTo>
                  <a:pt x="7603674" y="987781"/>
                </a:lnTo>
                <a:lnTo>
                  <a:pt x="7634518" y="1017524"/>
                </a:lnTo>
                <a:lnTo>
                  <a:pt x="7665034" y="1047678"/>
                </a:lnTo>
                <a:lnTo>
                  <a:pt x="7695218" y="1078243"/>
                </a:lnTo>
                <a:lnTo>
                  <a:pt x="7725066" y="1109217"/>
                </a:lnTo>
                <a:lnTo>
                  <a:pt x="7754573" y="1140599"/>
                </a:lnTo>
                <a:lnTo>
                  <a:pt x="7783734" y="1172388"/>
                </a:lnTo>
                <a:lnTo>
                  <a:pt x="7812545" y="1204582"/>
                </a:lnTo>
                <a:lnTo>
                  <a:pt x="7841000" y="1237180"/>
                </a:lnTo>
                <a:lnTo>
                  <a:pt x="7869096" y="1270182"/>
                </a:lnTo>
                <a:lnTo>
                  <a:pt x="7896828" y="1303584"/>
                </a:lnTo>
                <a:lnTo>
                  <a:pt x="7924190" y="1337387"/>
                </a:lnTo>
                <a:lnTo>
                  <a:pt x="7951179" y="1371589"/>
                </a:lnTo>
                <a:lnTo>
                  <a:pt x="7977790" y="1406189"/>
                </a:lnTo>
                <a:lnTo>
                  <a:pt x="8004018" y="1441185"/>
                </a:lnTo>
                <a:lnTo>
                  <a:pt x="8029859" y="1476576"/>
                </a:lnTo>
                <a:lnTo>
                  <a:pt x="8055307" y="1512361"/>
                </a:lnTo>
                <a:lnTo>
                  <a:pt x="8080358" y="1548539"/>
                </a:lnTo>
                <a:lnTo>
                  <a:pt x="8105009" y="1585107"/>
                </a:lnTo>
                <a:lnTo>
                  <a:pt x="8129253" y="1622066"/>
                </a:lnTo>
                <a:lnTo>
                  <a:pt x="8153086" y="1659413"/>
                </a:lnTo>
                <a:lnTo>
                  <a:pt x="8176504" y="1697147"/>
                </a:lnTo>
                <a:lnTo>
                  <a:pt x="8199503" y="1735268"/>
                </a:lnTo>
                <a:lnTo>
                  <a:pt x="8222076" y="1773773"/>
                </a:lnTo>
                <a:lnTo>
                  <a:pt x="8244221" y="1812662"/>
                </a:lnTo>
                <a:lnTo>
                  <a:pt x="8265931" y="1851933"/>
                </a:lnTo>
                <a:lnTo>
                  <a:pt x="8287204" y="1891584"/>
                </a:lnTo>
                <a:lnTo>
                  <a:pt x="8308033" y="1931615"/>
                </a:lnTo>
                <a:lnTo>
                  <a:pt x="8328414" y="1972025"/>
                </a:lnTo>
                <a:lnTo>
                  <a:pt x="8348343" y="2012811"/>
                </a:lnTo>
                <a:lnTo>
                  <a:pt x="8367815" y="2053974"/>
                </a:lnTo>
                <a:lnTo>
                  <a:pt x="8386825" y="2095510"/>
                </a:lnTo>
                <a:lnTo>
                  <a:pt x="8405369" y="2137420"/>
                </a:lnTo>
                <a:lnTo>
                  <a:pt x="8423442" y="2179701"/>
                </a:lnTo>
                <a:lnTo>
                  <a:pt x="8441040" y="2222353"/>
                </a:lnTo>
                <a:lnTo>
                  <a:pt x="8458157" y="2265374"/>
                </a:lnTo>
                <a:lnTo>
                  <a:pt x="8474790" y="2308764"/>
                </a:lnTo>
                <a:lnTo>
                  <a:pt x="8490933" y="2352519"/>
                </a:lnTo>
                <a:lnTo>
                  <a:pt x="8506582" y="2396640"/>
                </a:lnTo>
                <a:lnTo>
                  <a:pt x="8521732" y="2441125"/>
                </a:lnTo>
                <a:lnTo>
                  <a:pt x="8536379" y="2485973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138</a:t>
            </a:fld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686" y="602948"/>
            <a:ext cx="6678932" cy="516915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2170374" algn="ctr">
              <a:spcBef>
                <a:spcPts val="48"/>
              </a:spcBef>
            </a:pPr>
            <a:r>
              <a:rPr sz="4200" spc="-74" dirty="0">
                <a:solidFill>
                  <a:srgbClr val="535353"/>
                </a:solidFill>
                <a:latin typeface="Gill Sans MT"/>
                <a:cs typeface="Gill Sans MT"/>
              </a:rPr>
              <a:t>COLLECTIONS</a:t>
            </a:r>
            <a:endParaRPr sz="4200">
              <a:latin typeface="Gill Sans MT"/>
              <a:cs typeface="Gill Sans MT"/>
            </a:endParaRPr>
          </a:p>
          <a:p>
            <a:pPr marL="2164876" algn="ctr">
              <a:spcBef>
                <a:spcPts val="1864"/>
              </a:spcBef>
            </a:pPr>
            <a:r>
              <a:rPr sz="2100" b="1" spc="-66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b="1" spc="-61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b="1" spc="-87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b="1" spc="-79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b="1" spc="-66" dirty="0">
                <a:solidFill>
                  <a:srgbClr val="535353"/>
                </a:solidFill>
                <a:latin typeface="Gill Sans MT"/>
                <a:cs typeface="Gill Sans MT"/>
              </a:rPr>
              <a:t>several </a:t>
            </a:r>
            <a:r>
              <a:rPr sz="2100" b="1" spc="-99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100" b="1" spc="36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61" dirty="0">
                <a:solidFill>
                  <a:srgbClr val="535353"/>
                </a:solidFill>
                <a:latin typeface="Gill Sans MT"/>
                <a:cs typeface="Gill Sans MT"/>
              </a:rPr>
              <a:t>addresses…</a:t>
            </a:r>
            <a:endParaRPr sz="2100">
              <a:latin typeface="Gill Sans MT"/>
              <a:cs typeface="Gill Sans MT"/>
            </a:endParaRPr>
          </a:p>
          <a:p>
            <a:pPr marL="238350" indent="-231882">
              <a:spcBef>
                <a:spcPts val="1958"/>
              </a:spcBef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Set:</a:t>
            </a:r>
            <a:r>
              <a:rPr sz="2000" spc="-20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Uniqueness</a:t>
            </a:r>
            <a:endParaRPr sz="20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SET&lt;VARCHAR&gt;</a:t>
            </a:r>
            <a:endParaRPr sz="2000">
              <a:latin typeface="Courier New"/>
              <a:cs typeface="Courier New"/>
            </a:endParaRPr>
          </a:p>
          <a:p>
            <a:pPr lvl="1">
              <a:spcBef>
                <a:spcPts val="18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38350" indent="-231882"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64" dirty="0">
                <a:solidFill>
                  <a:srgbClr val="535353"/>
                </a:solidFill>
                <a:latin typeface="Gill Sans MT"/>
                <a:cs typeface="Gill Sans MT"/>
              </a:rPr>
              <a:t>List:</a:t>
            </a:r>
            <a:r>
              <a:rPr sz="20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53" dirty="0">
                <a:solidFill>
                  <a:srgbClr val="535353"/>
                </a:solidFill>
                <a:latin typeface="Gill Sans MT"/>
                <a:cs typeface="Gill Sans MT"/>
              </a:rPr>
              <a:t>Order</a:t>
            </a:r>
            <a:endParaRPr sz="20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LIST&lt;VARCHAR&gt;</a:t>
            </a:r>
            <a:endParaRPr sz="2000">
              <a:latin typeface="Courier New"/>
              <a:cs typeface="Courier New"/>
            </a:endParaRPr>
          </a:p>
          <a:p>
            <a:pPr lvl="1">
              <a:spcBef>
                <a:spcPts val="18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38350" indent="-231882"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Map: </a:t>
            </a:r>
            <a:r>
              <a:rPr sz="2000" spc="-58" dirty="0">
                <a:solidFill>
                  <a:srgbClr val="535353"/>
                </a:solidFill>
                <a:latin typeface="Gill Sans MT"/>
                <a:cs typeface="Gill Sans MT"/>
              </a:rPr>
              <a:t>Key-Value</a:t>
            </a:r>
            <a:r>
              <a:rPr sz="2000" spc="-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pairs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spcBef>
                <a:spcPts val="3"/>
              </a:spcBef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 MAP&lt;VARCHAR,</a:t>
            </a:r>
            <a:r>
              <a:rPr sz="20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VARCHAR&gt;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/>
              <a:t>Data</a:t>
            </a:r>
            <a:r>
              <a:rPr lang="en-US" spc="-65"/>
              <a:t> </a:t>
            </a:r>
            <a:r>
              <a:rPr lang="en-US" spc="-5"/>
              <a:t>Distribution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4800" y="1972503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87" y="1943608"/>
            <a:ext cx="78435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Partition </a:t>
            </a:r>
            <a:r>
              <a:rPr sz="2000" spc="-25" dirty="0">
                <a:latin typeface="Verdana"/>
                <a:cs typeface="Verdana"/>
              </a:rPr>
              <a:t>Key </a:t>
            </a:r>
            <a:r>
              <a:rPr sz="2000" spc="-5" dirty="0">
                <a:latin typeface="Verdana"/>
                <a:cs typeface="Verdana"/>
              </a:rPr>
              <a:t>is hashed using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consistent hashing  </a:t>
            </a:r>
            <a:r>
              <a:rPr sz="2000" spc="-5" dirty="0" smtClean="0">
                <a:latin typeface="Verdana"/>
                <a:cs typeface="Verdana"/>
              </a:rPr>
              <a:t>function</a:t>
            </a:r>
            <a:r>
              <a:rPr lang="en-US" sz="2000" spc="-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the output is used to place the data  on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node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5185095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387" y="5156200"/>
            <a:ext cx="601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The data is also replicated to RF-1 other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884065"/>
            <a:ext cx="1752600" cy="723900"/>
          </a:xfrm>
          <a:custGeom>
            <a:avLst/>
            <a:gdLst/>
            <a:ahLst/>
            <a:cxnLst/>
            <a:rect l="l" t="t" r="r" b="b"/>
            <a:pathLst>
              <a:path w="1752600" h="723900">
                <a:moveTo>
                  <a:pt x="0" y="0"/>
                </a:moveTo>
                <a:lnTo>
                  <a:pt x="1752600" y="0"/>
                </a:lnTo>
                <a:lnTo>
                  <a:pt x="17526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199" y="2884065"/>
            <a:ext cx="1752600" cy="276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984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latin typeface="Verdana"/>
                <a:cs typeface="Verdana"/>
              </a:rPr>
              <a:t>Partition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165" y="3207951"/>
            <a:ext cx="1392993" cy="32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450" y="3233315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450" y="3233315"/>
            <a:ext cx="1308100" cy="198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Courier New"/>
                <a:cs typeface="Courier New"/>
              </a:rPr>
              <a:t>id='ltillman'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7247" y="3208406"/>
            <a:ext cx="1830207" cy="32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8550" y="3233315"/>
            <a:ext cx="173990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8549" y="3233314"/>
            <a:ext cx="1739900" cy="241300"/>
          </a:xfrm>
          <a:custGeom>
            <a:avLst/>
            <a:gdLst/>
            <a:ahLst/>
            <a:cxnLst/>
            <a:rect l="l" t="t" r="r" b="b"/>
            <a:pathLst>
              <a:path w="1739900" h="241300">
                <a:moveTo>
                  <a:pt x="0" y="0"/>
                </a:moveTo>
                <a:lnTo>
                  <a:pt x="1739900" y="0"/>
                </a:lnTo>
                <a:lnTo>
                  <a:pt x="1739900" y="241299"/>
                </a:lnTo>
                <a:lnTo>
                  <a:pt x="0" y="2412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6334" y="3208404"/>
            <a:ext cx="1830207" cy="328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450" y="3233315"/>
            <a:ext cx="1752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03129" y="3239070"/>
            <a:ext cx="358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1505" algn="l"/>
              </a:tabLst>
            </a:pPr>
            <a:r>
              <a:rPr sz="1200" dirty="0">
                <a:latin typeface="Courier New"/>
                <a:cs typeface="Courier New"/>
              </a:rPr>
              <a:t>firstname='Luke'	lastname='Tillman'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7856" y="3581400"/>
            <a:ext cx="1144144" cy="640080"/>
          </a:xfrm>
          <a:custGeom>
            <a:avLst/>
            <a:gdLst/>
            <a:ahLst/>
            <a:cxnLst/>
            <a:rect l="l" t="t" r="r" b="b"/>
            <a:pathLst>
              <a:path w="353060" h="640080">
                <a:moveTo>
                  <a:pt x="0" y="0"/>
                </a:moveTo>
                <a:lnTo>
                  <a:pt x="24417" y="44555"/>
                </a:lnTo>
                <a:lnTo>
                  <a:pt x="48778" y="89110"/>
                </a:lnTo>
                <a:lnTo>
                  <a:pt x="73093" y="133666"/>
                </a:lnTo>
                <a:lnTo>
                  <a:pt x="97370" y="178221"/>
                </a:lnTo>
                <a:lnTo>
                  <a:pt x="121619" y="222777"/>
                </a:lnTo>
                <a:lnTo>
                  <a:pt x="145849" y="267332"/>
                </a:lnTo>
                <a:lnTo>
                  <a:pt x="170070" y="311887"/>
                </a:lnTo>
                <a:lnTo>
                  <a:pt x="194291" y="356443"/>
                </a:lnTo>
                <a:lnTo>
                  <a:pt x="218521" y="400998"/>
                </a:lnTo>
                <a:lnTo>
                  <a:pt x="242770" y="445554"/>
                </a:lnTo>
                <a:lnTo>
                  <a:pt x="267047" y="490109"/>
                </a:lnTo>
                <a:lnTo>
                  <a:pt x="291362" y="534665"/>
                </a:lnTo>
                <a:lnTo>
                  <a:pt x="315723" y="579220"/>
                </a:lnTo>
                <a:lnTo>
                  <a:pt x="340141" y="623775"/>
                </a:lnTo>
                <a:lnTo>
                  <a:pt x="352841" y="63959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9271" y="4108994"/>
            <a:ext cx="2102166" cy="1963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7678" y="4185814"/>
            <a:ext cx="1902460" cy="32384"/>
          </a:xfrm>
          <a:custGeom>
            <a:avLst/>
            <a:gdLst/>
            <a:ahLst/>
            <a:cxnLst/>
            <a:rect l="l" t="t" r="r" b="b"/>
            <a:pathLst>
              <a:path w="1902459" h="32385">
                <a:moveTo>
                  <a:pt x="0" y="32010"/>
                </a:moveTo>
                <a:lnTo>
                  <a:pt x="50863" y="31187"/>
                </a:lnTo>
                <a:lnTo>
                  <a:pt x="101726" y="30358"/>
                </a:lnTo>
                <a:lnTo>
                  <a:pt x="152590" y="29522"/>
                </a:lnTo>
                <a:lnTo>
                  <a:pt x="203453" y="28679"/>
                </a:lnTo>
                <a:lnTo>
                  <a:pt x="254317" y="27831"/>
                </a:lnTo>
                <a:lnTo>
                  <a:pt x="305180" y="26977"/>
                </a:lnTo>
                <a:lnTo>
                  <a:pt x="356043" y="26118"/>
                </a:lnTo>
                <a:lnTo>
                  <a:pt x="406907" y="25254"/>
                </a:lnTo>
                <a:lnTo>
                  <a:pt x="457770" y="24386"/>
                </a:lnTo>
                <a:lnTo>
                  <a:pt x="508634" y="23514"/>
                </a:lnTo>
                <a:lnTo>
                  <a:pt x="559497" y="22639"/>
                </a:lnTo>
                <a:lnTo>
                  <a:pt x="610361" y="21760"/>
                </a:lnTo>
                <a:lnTo>
                  <a:pt x="661224" y="20879"/>
                </a:lnTo>
                <a:lnTo>
                  <a:pt x="712087" y="19996"/>
                </a:lnTo>
                <a:lnTo>
                  <a:pt x="762951" y="19111"/>
                </a:lnTo>
                <a:lnTo>
                  <a:pt x="813814" y="18225"/>
                </a:lnTo>
                <a:lnTo>
                  <a:pt x="864678" y="17337"/>
                </a:lnTo>
                <a:lnTo>
                  <a:pt x="915541" y="16449"/>
                </a:lnTo>
                <a:lnTo>
                  <a:pt x="966405" y="15561"/>
                </a:lnTo>
                <a:lnTo>
                  <a:pt x="1017268" y="14672"/>
                </a:lnTo>
                <a:lnTo>
                  <a:pt x="1068131" y="13785"/>
                </a:lnTo>
                <a:lnTo>
                  <a:pt x="1118995" y="12898"/>
                </a:lnTo>
                <a:lnTo>
                  <a:pt x="1169858" y="12013"/>
                </a:lnTo>
                <a:lnTo>
                  <a:pt x="1220722" y="11130"/>
                </a:lnTo>
                <a:lnTo>
                  <a:pt x="1271585" y="10249"/>
                </a:lnTo>
                <a:lnTo>
                  <a:pt x="1322449" y="9371"/>
                </a:lnTo>
                <a:lnTo>
                  <a:pt x="1373312" y="8495"/>
                </a:lnTo>
                <a:lnTo>
                  <a:pt x="1424175" y="7624"/>
                </a:lnTo>
                <a:lnTo>
                  <a:pt x="1475039" y="6756"/>
                </a:lnTo>
                <a:lnTo>
                  <a:pt x="1525902" y="5892"/>
                </a:lnTo>
                <a:lnTo>
                  <a:pt x="1576766" y="5033"/>
                </a:lnTo>
                <a:lnTo>
                  <a:pt x="1627629" y="4179"/>
                </a:lnTo>
                <a:lnTo>
                  <a:pt x="1678493" y="3330"/>
                </a:lnTo>
                <a:lnTo>
                  <a:pt x="1729356" y="2488"/>
                </a:lnTo>
                <a:lnTo>
                  <a:pt x="1780220" y="1652"/>
                </a:lnTo>
                <a:lnTo>
                  <a:pt x="1831083" y="822"/>
                </a:lnTo>
                <a:lnTo>
                  <a:pt x="1881946" y="0"/>
                </a:lnTo>
                <a:lnTo>
                  <a:pt x="190202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966" y="4125683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4" h="120650">
                <a:moveTo>
                  <a:pt x="0" y="0"/>
                </a:moveTo>
                <a:lnTo>
                  <a:pt x="1932" y="120126"/>
                </a:lnTo>
                <a:lnTo>
                  <a:pt x="121093" y="58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79826" y="4259038"/>
            <a:ext cx="9505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id: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Arial"/>
                <a:cs typeface="Arial"/>
              </a:rPr>
              <a:t>ltillman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9591" y="4264909"/>
            <a:ext cx="11099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 smtClean="0">
                <a:latin typeface="Verdana"/>
                <a:cs typeface="Verdana"/>
              </a:rPr>
              <a:t>:</a:t>
            </a:r>
            <a:r>
              <a:rPr sz="1400" b="1" dirty="0" smtClean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2748" y="348599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1894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1894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90001" y="339805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1894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1894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97555" y="467680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13501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9" y="0"/>
                </a:moveTo>
                <a:lnTo>
                  <a:pt x="409948" y="2592"/>
                </a:lnTo>
                <a:lnTo>
                  <a:pt x="361381" y="10188"/>
                </a:lnTo>
                <a:lnTo>
                  <a:pt x="314658" y="22520"/>
                </a:lnTo>
                <a:lnTo>
                  <a:pt x="270060" y="39317"/>
                </a:lnTo>
                <a:lnTo>
                  <a:pt x="227868" y="60311"/>
                </a:lnTo>
                <a:lnTo>
                  <a:pt x="188362" y="85231"/>
                </a:lnTo>
                <a:lnTo>
                  <a:pt x="151823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3" y="769684"/>
                </a:lnTo>
                <a:lnTo>
                  <a:pt x="188362" y="798261"/>
                </a:lnTo>
                <a:lnTo>
                  <a:pt x="227868" y="823181"/>
                </a:lnTo>
                <a:lnTo>
                  <a:pt x="270060" y="844175"/>
                </a:lnTo>
                <a:lnTo>
                  <a:pt x="314658" y="860972"/>
                </a:lnTo>
                <a:lnTo>
                  <a:pt x="361381" y="873304"/>
                </a:lnTo>
                <a:lnTo>
                  <a:pt x="409948" y="880901"/>
                </a:lnTo>
                <a:lnTo>
                  <a:pt x="460079" y="883493"/>
                </a:lnTo>
                <a:lnTo>
                  <a:pt x="510209" y="880901"/>
                </a:lnTo>
                <a:lnTo>
                  <a:pt x="558776" y="873304"/>
                </a:lnTo>
                <a:lnTo>
                  <a:pt x="605499" y="860972"/>
                </a:lnTo>
                <a:lnTo>
                  <a:pt x="650097" y="844175"/>
                </a:lnTo>
                <a:lnTo>
                  <a:pt x="692289" y="823181"/>
                </a:lnTo>
                <a:lnTo>
                  <a:pt x="731795" y="798261"/>
                </a:lnTo>
                <a:lnTo>
                  <a:pt x="768334" y="769684"/>
                </a:lnTo>
                <a:lnTo>
                  <a:pt x="801625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5" y="145773"/>
                </a:lnTo>
                <a:lnTo>
                  <a:pt x="768334" y="113808"/>
                </a:lnTo>
                <a:lnTo>
                  <a:pt x="731795" y="85231"/>
                </a:lnTo>
                <a:lnTo>
                  <a:pt x="692289" y="60311"/>
                </a:lnTo>
                <a:lnTo>
                  <a:pt x="650097" y="39317"/>
                </a:lnTo>
                <a:lnTo>
                  <a:pt x="605499" y="22520"/>
                </a:lnTo>
                <a:lnTo>
                  <a:pt x="558776" y="10188"/>
                </a:lnTo>
                <a:lnTo>
                  <a:pt x="510209" y="2592"/>
                </a:lnTo>
                <a:lnTo>
                  <a:pt x="460079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13501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30307" y="339805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13501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3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3501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37859" y="467680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53917" y="2939875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0802" y="3943642"/>
            <a:ext cx="883945" cy="196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0899" y="402071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62322" y="0"/>
                </a:lnTo>
                <a:lnTo>
                  <a:pt x="6857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90933" y="3960644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07515" y="3941542"/>
            <a:ext cx="990520" cy="8545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8902" y="402181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5474" y="4553554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9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115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602948"/>
            <a:ext cx="18517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SETS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05" y="1586372"/>
            <a:ext cx="8423495" cy="505644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179490" indent="-173022">
              <a:spcBef>
                <a:spcPts val="53"/>
              </a:spcBef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3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>
              <a:latin typeface="Gill Sans MT"/>
              <a:cs typeface="Gill Sans MT"/>
            </a:endParaRPr>
          </a:p>
          <a:p>
            <a:pPr marL="488666" marR="117073" lvl="1" indent="-173022">
              <a:lnSpc>
                <a:spcPct val="114599"/>
              </a:lnSpc>
              <a:spcBef>
                <a:spcPts val="1434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INSERT INTO band (name, members) VALUES (‘The Beatles’, {‘John’, ’Paul’,  ‘George’});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23" dirty="0">
                <a:solidFill>
                  <a:srgbClr val="535353"/>
                </a:solidFill>
                <a:latin typeface="Gill Sans MT"/>
                <a:cs typeface="Gill Sans MT"/>
              </a:rPr>
              <a:t>Union </a:t>
            </a:r>
            <a:r>
              <a:rPr spc="-20" dirty="0">
                <a:solidFill>
                  <a:srgbClr val="535353"/>
                </a:solidFill>
                <a:latin typeface="Gill Sans MT"/>
                <a:cs typeface="Gill Sans MT"/>
              </a:rPr>
              <a:t>(duplicates </a:t>
            </a:r>
            <a:r>
              <a:rPr spc="-23" dirty="0">
                <a:solidFill>
                  <a:srgbClr val="535353"/>
                </a:solidFill>
                <a:latin typeface="Gill Sans MT"/>
                <a:cs typeface="Gill Sans MT"/>
              </a:rPr>
              <a:t>deletion </a:t>
            </a:r>
            <a:r>
              <a:rPr spc="-3" dirty="0">
                <a:solidFill>
                  <a:srgbClr val="535353"/>
                </a:solidFill>
                <a:latin typeface="Gill Sans MT"/>
                <a:cs typeface="Gill Sans MT"/>
              </a:rPr>
              <a:t>managed</a:t>
            </a:r>
            <a:r>
              <a:rPr spc="6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transparently):</a:t>
            </a:r>
            <a:endParaRPr>
              <a:latin typeface="Gill Sans MT"/>
              <a:cs typeface="Gill Sans MT"/>
            </a:endParaRPr>
          </a:p>
          <a:p>
            <a:pPr marL="488666" marR="231882" lvl="1" indent="-173022">
              <a:lnSpc>
                <a:spcPct val="114599"/>
              </a:lnSpc>
              <a:spcBef>
                <a:spcPts val="1431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UPDATE band SET 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+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{‘John’, ’Ringo’}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  Beatles’;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Difference: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488666" lvl="1" indent="-173022">
              <a:spcBef>
                <a:spcPts val="3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UPDATE band SET 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-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{‘Ringo’}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</a:t>
            </a:r>
            <a:r>
              <a:rPr spc="8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Beatles’;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Deletion: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8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488666" lvl="1" indent="-173022"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DELETE members FROM band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</a:t>
            </a:r>
            <a:r>
              <a:rPr spc="4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Beatles’;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754" y="3848585"/>
            <a:ext cx="8991600" cy="2379128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197924" indent="-191456">
              <a:spcBef>
                <a:spcPts val="61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 sz="1700">
              <a:latin typeface="Gill Sans MT"/>
              <a:cs typeface="Gill Sans MT"/>
            </a:endParaRPr>
          </a:p>
          <a:p>
            <a:pPr marL="507423" marR="2587" lvl="1" indent="-191779">
              <a:lnSpc>
                <a:spcPct val="114199"/>
              </a:lnSpc>
              <a:spcBef>
                <a:spcPts val="1586"/>
              </a:spcBef>
              <a:buSzPct val="81538"/>
              <a:buChar char="•"/>
              <a:tabLst>
                <a:tab pos="507747" algn="l"/>
              </a:tabLst>
            </a:pP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INSERT INTO song (name, songwriters) VALUES (‘Hold your hand’, [‘John’,  ’Paul’]);</a:t>
            </a:r>
            <a:endParaRPr sz="170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5" dirty="0">
                <a:solidFill>
                  <a:srgbClr val="535353"/>
                </a:solidFill>
                <a:latin typeface="Gill Sans MT"/>
                <a:cs typeface="Gill Sans MT"/>
              </a:rPr>
              <a:t>Append:</a:t>
            </a:r>
            <a:endParaRPr sz="170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songwriters +[‘Paul’] WHERE name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700" spc="7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681211"/>
            <a:ext cx="4038600" cy="1955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0800" y="1003028"/>
            <a:ext cx="4435251" cy="249919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043630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LISTS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2312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song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394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endParaRPr sz="2100" dirty="0">
              <a:latin typeface="Gill Sans MT"/>
              <a:cs typeface="Gill Sans MT"/>
            </a:endParaRPr>
          </a:p>
          <a:p>
            <a:pPr marL="154588" marR="2587">
              <a:lnSpc>
                <a:spcPts val="2394"/>
              </a:lnSpc>
              <a:spcBef>
                <a:spcPts val="117"/>
              </a:spcBef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songwriters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LIST&lt;VARCHAR&gt;,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719064"/>
            <a:ext cx="182494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1707251"/>
            <a:ext cx="8488670" cy="4993491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195014" indent="-188545">
              <a:spcBef>
                <a:spcPts val="58"/>
              </a:spcBef>
              <a:buSzPct val="81250"/>
              <a:buChar char="•"/>
              <a:tabLst>
                <a:tab pos="195014" algn="l"/>
                <a:tab pos="195337" algn="l"/>
              </a:tabLst>
            </a:pPr>
            <a:r>
              <a:rPr spc="-20" dirty="0">
                <a:solidFill>
                  <a:srgbClr val="535353"/>
                </a:solidFill>
                <a:latin typeface="Gill Sans MT"/>
                <a:cs typeface="Gill Sans MT"/>
              </a:rPr>
              <a:t>Prepend: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18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spcBef>
                <a:spcPts val="3"/>
              </a:spcBef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[‘Paul’]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+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songwriters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3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…;;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5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014" algn="l"/>
                <a:tab pos="195337" algn="l"/>
              </a:tabLst>
            </a:pPr>
            <a:r>
              <a:rPr spc="-15" dirty="0">
                <a:solidFill>
                  <a:srgbClr val="535353"/>
                </a:solidFill>
                <a:latin typeface="Gill Sans MT"/>
                <a:cs typeface="Gill Sans MT"/>
              </a:rPr>
              <a:t>Update: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songwriters[1]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‘Jonathan’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1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337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Subtract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-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[‘Jonathan’]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3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337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Delete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DELETE songwriters[0] FROM song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062" y="642864"/>
            <a:ext cx="249113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MA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5281831"/>
            <a:ext cx="1038881" cy="562489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860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Delete: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30" y="5919962"/>
            <a:ext cx="5505173" cy="562489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860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DELETE tracks[3] FROM album WHERE title =</a:t>
            </a:r>
            <a:r>
              <a:rPr sz="1800" spc="-3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4329730"/>
            <a:ext cx="3340550" cy="2452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305" y="2014474"/>
            <a:ext cx="7996234" cy="2825673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31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 sz="18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519712" lvl="1" indent="-204069"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INSERT INTO album (title, tracks) VALUES</a:t>
            </a:r>
            <a:r>
              <a:rPr sz="1800" spc="-10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(‘Revolver’,</a:t>
            </a:r>
            <a:endParaRPr sz="1800">
              <a:latin typeface="Courier New"/>
              <a:cs typeface="Courier New"/>
            </a:endParaRPr>
          </a:p>
          <a:p>
            <a:pPr marL="519712">
              <a:spcBef>
                <a:spcPts val="308"/>
              </a:spcBef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{ 1: ’Taxman’, 2:</a:t>
            </a:r>
            <a:r>
              <a:rPr sz="1800" spc="-10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‘Eleanor’});</a:t>
            </a:r>
            <a:endParaRPr sz="1800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13" dirty="0">
                <a:solidFill>
                  <a:srgbClr val="535353"/>
                </a:solidFill>
                <a:latin typeface="Gill Sans MT"/>
                <a:cs typeface="Gill Sans MT"/>
              </a:rPr>
              <a:t>Update:</a:t>
            </a:r>
            <a:endParaRPr sz="1800">
              <a:latin typeface="Gill Sans MT"/>
              <a:cs typeface="Gill Sans MT"/>
            </a:endParaRPr>
          </a:p>
          <a:p>
            <a:pPr marL="519712" marR="1266133" lvl="1" indent="-204069">
              <a:lnSpc>
                <a:spcPct val="114700"/>
              </a:lnSpc>
              <a:spcBef>
                <a:spcPts val="1688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UPDATE album SET tracks[3] = ‘Yellow Submarine’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WHERE 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title =</a:t>
            </a:r>
            <a:r>
              <a:rPr sz="1800" spc="-3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  <a:p>
            <a:pPr marR="2587" algn="r">
              <a:spcBef>
                <a:spcPts val="31"/>
              </a:spcBef>
            </a:pPr>
            <a:r>
              <a:rPr sz="1700" spc="-53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1700" spc="-61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album</a:t>
            </a:r>
            <a:r>
              <a:rPr sz="17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18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4921956"/>
            <a:ext cx="2458136" cy="1290893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66945">
              <a:lnSpc>
                <a:spcPts val="2012"/>
              </a:lnSpc>
              <a:spcBef>
                <a:spcPts val="66"/>
              </a:spcBef>
            </a:pP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title</a:t>
            </a:r>
            <a:r>
              <a:rPr sz="1700" spc="-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38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1700" dirty="0">
              <a:latin typeface="Gill Sans MT"/>
              <a:cs typeface="Gill Sans MT"/>
            </a:endParaRPr>
          </a:p>
          <a:p>
            <a:pPr marL="66945" marR="2587" indent="35251">
              <a:lnSpc>
                <a:spcPts val="1976"/>
              </a:lnSpc>
              <a:spcBef>
                <a:spcPts val="87"/>
              </a:spcBef>
            </a:pPr>
            <a:r>
              <a:rPr sz="1700" spc="-46" dirty="0">
                <a:solidFill>
                  <a:srgbClr val="535353"/>
                </a:solidFill>
                <a:latin typeface="Gill Sans MT"/>
                <a:cs typeface="Gill Sans MT"/>
              </a:rPr>
              <a:t>tracks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MAP&lt;INT,VARCHAR&gt;, 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81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1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(title)</a:t>
            </a:r>
            <a:endParaRPr sz="1700" dirty="0">
              <a:latin typeface="Gill Sans MT"/>
              <a:cs typeface="Gill Sans MT"/>
            </a:endParaRPr>
          </a:p>
          <a:p>
            <a:pPr marL="6468">
              <a:lnSpc>
                <a:spcPts val="1920"/>
              </a:lnSpc>
            </a:pPr>
            <a:r>
              <a:rPr sz="1700" spc="-3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5096" y="602948"/>
            <a:ext cx="395910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884" y="2018086"/>
            <a:ext cx="517332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 a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portal: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TimeZone,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Language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100" spc="-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Currency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144</a:t>
            </a:fld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2200" y="602948"/>
            <a:ext cx="38112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 smtClean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884" y="2018086"/>
            <a:ext cx="517332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 a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portal: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TimeZone,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Language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100" spc="-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Currency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029" y="4047936"/>
            <a:ext cx="6784571" cy="97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4872" y="4084029"/>
            <a:ext cx="663156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MAP&lt;VARCHAR,VARCHAR&gt;;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145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4000" y="602948"/>
            <a:ext cx="235820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SELECT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72" y="1600200"/>
            <a:ext cx="7920079" cy="4809152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197924" indent="-191456">
              <a:spcBef>
                <a:spcPts val="61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All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56" dirty="0">
                <a:solidFill>
                  <a:srgbClr val="535353"/>
                </a:solidFill>
                <a:latin typeface="Gill Sans MT"/>
                <a:cs typeface="Gill Sans MT"/>
              </a:rPr>
              <a:t>rows: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FROM</a:t>
            </a:r>
            <a:r>
              <a:rPr sz="2000" spc="-1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3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spcBef>
                <a:spcPts val="3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Specific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spcBef>
                <a:spcPts val="3"/>
              </a:spcBef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performer, title, year FROM</a:t>
            </a:r>
            <a:r>
              <a:rPr sz="2000" spc="2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Specific field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0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6" dirty="0">
                <a:solidFill>
                  <a:srgbClr val="535353"/>
                </a:solidFill>
                <a:latin typeface="Gill Sans MT"/>
                <a:cs typeface="Gill Sans MT"/>
              </a:rPr>
              <a:t>UDT: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performer.lastname FROM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Count: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COUNT(*) FROM </a:t>
            </a:r>
            <a:r>
              <a:rPr sz="2000" spc="3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146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4782" y="602948"/>
            <a:ext cx="229881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78" y="1842796"/>
            <a:ext cx="8774622" cy="4016640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07302" indent="-200835">
              <a:spcBef>
                <a:spcPts val="66"/>
              </a:spcBef>
              <a:buSzPct val="82352"/>
              <a:buChar char="•"/>
              <a:tabLst>
                <a:tab pos="207302" algn="l"/>
                <a:tab pos="207626" algn="l"/>
              </a:tabLst>
            </a:pPr>
            <a:r>
              <a:rPr sz="1800" spc="-23" dirty="0">
                <a:solidFill>
                  <a:srgbClr val="535353"/>
                </a:solidFill>
                <a:latin typeface="Gill Sans MT"/>
                <a:cs typeface="Gill Sans MT"/>
              </a:rPr>
              <a:t>Equality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535353"/>
                </a:solidFill>
                <a:latin typeface="Gill Sans MT"/>
                <a:cs typeface="Gill Sans MT"/>
              </a:rPr>
              <a:t>matches:</a:t>
            </a:r>
            <a:endParaRPr sz="1800" dirty="0">
              <a:latin typeface="Gill Sans MT"/>
              <a:cs typeface="Gill Sans MT"/>
            </a:endParaRPr>
          </a:p>
          <a:p>
            <a:pPr marL="516802" marR="2587" lvl="1" indent="-201158">
              <a:lnSpc>
                <a:spcPct val="113999"/>
              </a:lnSpc>
              <a:spcBef>
                <a:spcPts val="1665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album_title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1966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516802" marR="2587" lvl="1" indent="-201158">
              <a:lnSpc>
                <a:spcPct val="113999"/>
              </a:lnSpc>
              <a:spcBef>
                <a:spcPts val="1772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album_title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1966 AND number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800" b="1" spc="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6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Courier New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07302" indent="-200835">
              <a:spcBef>
                <a:spcPts val="3"/>
              </a:spcBef>
              <a:buSzPct val="82352"/>
              <a:buChar char="•"/>
              <a:tabLst>
                <a:tab pos="207302" algn="l"/>
                <a:tab pos="207626" algn="l"/>
              </a:tabLst>
            </a:pPr>
            <a:r>
              <a:rPr sz="1800" spc="-53" dirty="0">
                <a:solidFill>
                  <a:srgbClr val="535353"/>
                </a:solidFill>
                <a:latin typeface="Gill Sans MT"/>
                <a:cs typeface="Gill Sans MT"/>
              </a:rPr>
              <a:t>IN:</a:t>
            </a:r>
            <a:endParaRPr sz="1800" dirty="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16802" indent="-201158">
              <a:spcBef>
                <a:spcPts val="3"/>
              </a:spcBef>
              <a:buSzPct val="82352"/>
              <a:buChar char="•"/>
              <a:tabLst>
                <a:tab pos="516478" algn="l"/>
                <a:tab pos="517125" algn="l"/>
              </a:tabLst>
            </a:pPr>
            <a:r>
              <a:rPr sz="1800" spc="-25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1800" spc="-13" dirty="0">
                <a:solidFill>
                  <a:srgbClr val="535353"/>
                </a:solidFill>
                <a:latin typeface="Gill Sans MT"/>
                <a:cs typeface="Gill Sans MT"/>
              </a:rPr>
              <a:t>applicable </a:t>
            </a:r>
            <a:r>
              <a:rPr sz="1800" spc="-3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800" spc="-38" dirty="0">
                <a:solidFill>
                  <a:srgbClr val="535353"/>
                </a:solidFill>
                <a:latin typeface="Gill Sans MT"/>
                <a:cs typeface="Gill Sans MT"/>
              </a:rPr>
              <a:t>last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r>
              <a:rPr sz="1800" spc="-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3" dirty="0">
                <a:solidFill>
                  <a:srgbClr val="535353"/>
                </a:solidFill>
                <a:latin typeface="Gill Sans MT"/>
                <a:cs typeface="Gill Sans MT"/>
              </a:rPr>
              <a:t>clause</a:t>
            </a:r>
            <a:endParaRPr sz="1800" dirty="0">
              <a:latin typeface="Gill Sans MT"/>
              <a:cs typeface="Gill Sans MT"/>
            </a:endParaRPr>
          </a:p>
          <a:p>
            <a:pPr marL="516802" marR="3234" indent="-201158">
              <a:lnSpc>
                <a:spcPct val="113999"/>
              </a:lnSpc>
              <a:spcBef>
                <a:spcPts val="1665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album_title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1966 AND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number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IN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(2,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3,</a:t>
            </a:r>
            <a:r>
              <a:rPr sz="1800" b="1" spc="1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4)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0" y="602948"/>
            <a:ext cx="23189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74" y="1868432"/>
            <a:ext cx="8162305" cy="4391694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222826" indent="-216358">
              <a:spcBef>
                <a:spcPts val="46"/>
              </a:spcBef>
              <a:buSzPct val="81081"/>
              <a:buChar char="•"/>
              <a:tabLst>
                <a:tab pos="222826" algn="l"/>
                <a:tab pos="223150" algn="l"/>
              </a:tabLst>
            </a:pP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Range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8" dirty="0">
                <a:solidFill>
                  <a:srgbClr val="535353"/>
                </a:solidFill>
                <a:latin typeface="Gill Sans MT"/>
                <a:cs typeface="Gill Sans MT"/>
              </a:rPr>
              <a:t>search: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32002" lvl="1" indent="-216358">
              <a:buSzPct val="81081"/>
              <a:buChar char="•"/>
              <a:tabLst>
                <a:tab pos="532002" algn="l"/>
                <a:tab pos="532325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20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columns.</a:t>
            </a:r>
            <a:endParaRPr sz="2000" dirty="0">
              <a:latin typeface="Gill Sans MT"/>
              <a:cs typeface="Gill Sans MT"/>
            </a:endParaRPr>
          </a:p>
          <a:p>
            <a:pPr marL="532002" marR="2587" indent="-216358">
              <a:lnSpc>
                <a:spcPct val="111400"/>
              </a:lnSpc>
              <a:spcBef>
                <a:spcPts val="1800"/>
              </a:spcBef>
              <a:buSzPct val="81081"/>
              <a:buChar char="•"/>
              <a:tabLst>
                <a:tab pos="532325" algn="l"/>
              </a:tabLst>
            </a:pP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FROM </a:t>
            </a:r>
            <a:r>
              <a:rPr sz="2000" spc="-5" dirty="0" err="1">
                <a:solidFill>
                  <a:srgbClr val="535353"/>
                </a:solidFill>
                <a:latin typeface="Courier New"/>
                <a:cs typeface="Courier New"/>
              </a:rPr>
              <a:t>tracks_by_album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spc="-5" dirty="0" smtClean="0">
                <a:solidFill>
                  <a:srgbClr val="535353"/>
                </a:solidFill>
                <a:latin typeface="Courier New"/>
                <a:cs typeface="Courier New"/>
              </a:rPr>
              <a:t>WHERE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album_title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‘Revolver’  AND year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1966 AND </a:t>
            </a:r>
            <a:r>
              <a:rPr sz="2000" b="1" spc="-5" dirty="0">
                <a:solidFill>
                  <a:srgbClr val="535353"/>
                </a:solidFill>
                <a:latin typeface="Courier New"/>
                <a:cs typeface="Courier New"/>
              </a:rPr>
              <a:t>number &gt;=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6 </a:t>
            </a:r>
            <a:r>
              <a:rPr sz="2000" b="1" spc="-5" dirty="0">
                <a:solidFill>
                  <a:srgbClr val="535353"/>
                </a:solidFill>
                <a:latin typeface="Courier New"/>
                <a:cs typeface="Courier New"/>
              </a:rPr>
              <a:t>AND number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&lt;</a:t>
            </a:r>
            <a:r>
              <a:rPr sz="2000" b="1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2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22826" indent="-216358">
              <a:spcBef>
                <a:spcPts val="3"/>
              </a:spcBef>
              <a:buSzPct val="81081"/>
              <a:buChar char="•"/>
              <a:tabLst>
                <a:tab pos="222826" algn="l"/>
                <a:tab pos="223150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ALLOW</a:t>
            </a:r>
            <a:r>
              <a:rPr sz="2000" spc="-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71" dirty="0">
                <a:solidFill>
                  <a:srgbClr val="535353"/>
                </a:solidFill>
                <a:latin typeface="Gill Sans MT"/>
                <a:cs typeface="Gill Sans MT"/>
              </a:rPr>
              <a:t>FILTERING: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32002" lvl="1" indent="-216358">
              <a:buSzPct val="81081"/>
              <a:buChar char="•"/>
              <a:tabLst>
                <a:tab pos="532002" algn="l"/>
                <a:tab pos="532325" algn="l"/>
              </a:tabLst>
            </a:pP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Allows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scanning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through all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partitions </a:t>
            </a:r>
            <a:r>
              <a:rPr sz="2000" spc="140" dirty="0">
                <a:solidFill>
                  <a:srgbClr val="535353"/>
                </a:solidFill>
                <a:latin typeface="Gill Sans MT"/>
                <a:cs typeface="Gill Sans MT"/>
              </a:rPr>
              <a:t>=&gt; 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potentially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very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20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consuming</a:t>
            </a:r>
            <a:endParaRPr sz="2000" dirty="0">
              <a:latin typeface="Gill Sans MT"/>
              <a:cs typeface="Gill Sans MT"/>
            </a:endParaRPr>
          </a:p>
          <a:p>
            <a:pPr marL="532002" marR="1148413" indent="-216358">
              <a:lnSpc>
                <a:spcPct val="111400"/>
              </a:lnSpc>
              <a:spcBef>
                <a:spcPts val="1800"/>
              </a:spcBef>
              <a:buSzPct val="81081"/>
              <a:buChar char="•"/>
              <a:tabLst>
                <a:tab pos="532325" algn="l"/>
              </a:tabLst>
            </a:pP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number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2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ALLOW 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FILTERING;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148</a:t>
            </a:fld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8052" y="2828741"/>
            <a:ext cx="5072812" cy="1411460"/>
          </a:xfrm>
          <a:prstGeom prst="rect">
            <a:avLst/>
          </a:prstGeom>
        </p:spPr>
        <p:txBody>
          <a:bodyPr vert="horz" wrap="square" lIns="0" tIns="61770" rIns="0" bIns="0" rtlCol="0">
            <a:spAutoFit/>
          </a:bodyPr>
          <a:lstStyle/>
          <a:p>
            <a:pPr algn="ctr">
              <a:spcBef>
                <a:spcPts val="486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>
              <a:latin typeface="Gill Sans MT"/>
              <a:cs typeface="Gill Sans MT"/>
            </a:endParaRPr>
          </a:p>
          <a:p>
            <a:pPr algn="ctr">
              <a:spcBef>
                <a:spcPts val="244"/>
              </a:spcBef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Processes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good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practices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our</a:t>
            </a:r>
            <a:r>
              <a:rPr sz="2200" spc="17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schema.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696802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2666923"/>
            <a:ext cx="19259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Verdana"/>
                <a:cs typeface="Verdana"/>
              </a:rPr>
              <a:t>Fault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Tolerant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052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50" y="3062654"/>
            <a:ext cx="370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Nodes Down </a:t>
            </a:r>
            <a:r>
              <a:rPr sz="1800" dirty="0">
                <a:latin typeface="Verdana"/>
                <a:cs typeface="Verdana"/>
              </a:rPr>
              <a:t>!= </a:t>
            </a:r>
            <a:r>
              <a:rPr sz="1800" spc="-5" dirty="0">
                <a:latin typeface="Verdana"/>
                <a:cs typeface="Verdana"/>
              </a:rPr>
              <a:t>Database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Down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396918"/>
            <a:ext cx="454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Datacenter Down </a:t>
            </a:r>
            <a:r>
              <a:rPr sz="1800" dirty="0">
                <a:latin typeface="Verdana"/>
                <a:cs typeface="Verdana"/>
              </a:rPr>
              <a:t>!= </a:t>
            </a:r>
            <a:r>
              <a:rPr sz="1800" spc="-5" dirty="0">
                <a:latin typeface="Verdana"/>
                <a:cs typeface="Verdana"/>
              </a:rPr>
              <a:t>Database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Down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7009" y="363155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678" y="335228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4678" y="335228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7432" y="402149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5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7"/>
                </a:lnTo>
                <a:lnTo>
                  <a:pt x="97808" y="465927"/>
                </a:lnTo>
                <a:lnTo>
                  <a:pt x="136185" y="491973"/>
                </a:lnTo>
                <a:lnTo>
                  <a:pt x="179020" y="511501"/>
                </a:lnTo>
                <a:lnTo>
                  <a:pt x="225539" y="523765"/>
                </a:lnTo>
                <a:lnTo>
                  <a:pt x="274965" y="528019"/>
                </a:lnTo>
                <a:lnTo>
                  <a:pt x="324390" y="523765"/>
                </a:lnTo>
                <a:lnTo>
                  <a:pt x="370909" y="511501"/>
                </a:lnTo>
                <a:lnTo>
                  <a:pt x="413745" y="491973"/>
                </a:lnTo>
                <a:lnTo>
                  <a:pt x="452121" y="465927"/>
                </a:lnTo>
                <a:lnTo>
                  <a:pt x="485261" y="434107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5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7432" y="402149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0531" y="501368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7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19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4" y="491974"/>
                </a:lnTo>
                <a:lnTo>
                  <a:pt x="452121" y="465927"/>
                </a:lnTo>
                <a:lnTo>
                  <a:pt x="485261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9" y="311466"/>
                </a:lnTo>
                <a:lnTo>
                  <a:pt x="549929" y="264010"/>
                </a:lnTo>
                <a:lnTo>
                  <a:pt x="545499" y="216554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4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0531" y="501368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8829" y="501368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8829" y="501368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9600" y="4972834"/>
            <a:ext cx="612140" cy="610235"/>
          </a:xfrm>
          <a:custGeom>
            <a:avLst/>
            <a:gdLst/>
            <a:ahLst/>
            <a:cxnLst/>
            <a:rect l="l" t="t" r="r" b="b"/>
            <a:pathLst>
              <a:path w="612140" h="610235">
                <a:moveTo>
                  <a:pt x="147217" y="0"/>
                </a:moveTo>
                <a:lnTo>
                  <a:pt x="0" y="148192"/>
                </a:lnTo>
                <a:lnTo>
                  <a:pt x="157699" y="304854"/>
                </a:lnTo>
                <a:lnTo>
                  <a:pt x="0" y="461515"/>
                </a:lnTo>
                <a:lnTo>
                  <a:pt x="147217" y="609708"/>
                </a:lnTo>
                <a:lnTo>
                  <a:pt x="305896" y="452075"/>
                </a:lnTo>
                <a:lnTo>
                  <a:pt x="602288" y="452075"/>
                </a:lnTo>
                <a:lnTo>
                  <a:pt x="454091" y="304854"/>
                </a:lnTo>
                <a:lnTo>
                  <a:pt x="602288" y="157632"/>
                </a:lnTo>
                <a:lnTo>
                  <a:pt x="305896" y="157632"/>
                </a:lnTo>
                <a:lnTo>
                  <a:pt x="147217" y="0"/>
                </a:lnTo>
                <a:close/>
              </a:path>
              <a:path w="612140" h="610235">
                <a:moveTo>
                  <a:pt x="602288" y="452075"/>
                </a:moveTo>
                <a:lnTo>
                  <a:pt x="305896" y="452075"/>
                </a:lnTo>
                <a:lnTo>
                  <a:pt x="464572" y="609708"/>
                </a:lnTo>
                <a:lnTo>
                  <a:pt x="611790" y="461515"/>
                </a:lnTo>
                <a:lnTo>
                  <a:pt x="602288" y="452075"/>
                </a:lnTo>
                <a:close/>
              </a:path>
              <a:path w="612140" h="610235">
                <a:moveTo>
                  <a:pt x="464572" y="0"/>
                </a:moveTo>
                <a:lnTo>
                  <a:pt x="305896" y="157632"/>
                </a:lnTo>
                <a:lnTo>
                  <a:pt x="602288" y="157632"/>
                </a:lnTo>
                <a:lnTo>
                  <a:pt x="611790" y="148192"/>
                </a:lnTo>
                <a:lnTo>
                  <a:pt x="464572" y="0"/>
                </a:lnTo>
                <a:close/>
              </a:path>
            </a:pathLst>
          </a:custGeom>
          <a:solidFill>
            <a:srgbClr val="4B3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600" y="4972834"/>
            <a:ext cx="612140" cy="610235"/>
          </a:xfrm>
          <a:custGeom>
            <a:avLst/>
            <a:gdLst/>
            <a:ahLst/>
            <a:cxnLst/>
            <a:rect l="l" t="t" r="r" b="b"/>
            <a:pathLst>
              <a:path w="612140" h="610235">
                <a:moveTo>
                  <a:pt x="0" y="148192"/>
                </a:moveTo>
                <a:lnTo>
                  <a:pt x="147218" y="0"/>
                </a:lnTo>
                <a:lnTo>
                  <a:pt x="305896" y="157633"/>
                </a:lnTo>
                <a:lnTo>
                  <a:pt x="464572" y="0"/>
                </a:lnTo>
                <a:lnTo>
                  <a:pt x="611791" y="148192"/>
                </a:lnTo>
                <a:lnTo>
                  <a:pt x="454091" y="304854"/>
                </a:lnTo>
                <a:lnTo>
                  <a:pt x="611791" y="461515"/>
                </a:lnTo>
                <a:lnTo>
                  <a:pt x="464572" y="609708"/>
                </a:lnTo>
                <a:lnTo>
                  <a:pt x="305896" y="452075"/>
                </a:lnTo>
                <a:lnTo>
                  <a:pt x="147218" y="609708"/>
                </a:lnTo>
                <a:lnTo>
                  <a:pt x="0" y="461515"/>
                </a:lnTo>
                <a:lnTo>
                  <a:pt x="157699" y="304854"/>
                </a:lnTo>
                <a:lnTo>
                  <a:pt x="0" y="148192"/>
                </a:lnTo>
                <a:close/>
              </a:path>
            </a:pathLst>
          </a:custGeom>
          <a:ln w="25400">
            <a:solidFill>
              <a:srgbClr val="372C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8" y="6160136"/>
            <a:ext cx="196215" cy="164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6928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602948"/>
            <a:ext cx="476500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/>
              <a:t>DATA</a:t>
            </a:r>
            <a:r>
              <a:rPr sz="4200" spc="-25" dirty="0"/>
              <a:t> </a:t>
            </a:r>
            <a:r>
              <a:rPr sz="4200" spc="-69" dirty="0"/>
              <a:t>MODELLING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5686" y="2409891"/>
            <a:ext cx="5841069" cy="3387028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Understand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your</a:t>
            </a:r>
            <a:r>
              <a:rPr sz="2700" spc="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Decide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700" spc="-71" dirty="0">
                <a:solidFill>
                  <a:srgbClr val="535353"/>
                </a:solidFill>
                <a:latin typeface="Gill Sans MT"/>
                <a:cs typeface="Gill Sans MT"/>
              </a:rPr>
              <a:t>you’ll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700" spc="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" dirty="0">
                <a:solidFill>
                  <a:srgbClr val="535353"/>
                </a:solidFill>
                <a:latin typeface="Gill Sans MT"/>
                <a:cs typeface="Gill Sans MT"/>
              </a:rPr>
              <a:t>Define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families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satisfy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those</a:t>
            </a:r>
            <a:r>
              <a:rPr sz="2700" spc="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queries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Implement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700" spc="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optimize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150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378" y="602948"/>
            <a:ext cx="602885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676282"/>
            <a:ext cx="1938407" cy="636453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698" rIns="0" bIns="0" rtlCol="0">
            <a:spAutoFit/>
          </a:bodyPr>
          <a:lstStyle/>
          <a:p>
            <a:pPr marL="368682" marR="93788" indent="-269720">
              <a:lnSpc>
                <a:spcPts val="2394"/>
              </a:lnSpc>
              <a:spcBef>
                <a:spcPts val="163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2100" spc="-3" dirty="0">
                <a:solidFill>
                  <a:srgbClr val="FFFFFF"/>
                </a:solidFill>
                <a:latin typeface="Gill Sans MT"/>
                <a:cs typeface="Gill Sans MT"/>
              </a:rPr>
              <a:t>ce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631945"/>
            <a:ext cx="1938407" cy="63449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18758" rIns="0" bIns="0" rtlCol="0">
            <a:spAutoFit/>
          </a:bodyPr>
          <a:lstStyle/>
          <a:p>
            <a:pPr marL="368682" marR="342163" indent="-21345">
              <a:lnSpc>
                <a:spcPts val="2394"/>
              </a:lnSpc>
              <a:spcBef>
                <a:spcPts val="148"/>
              </a:spcBef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og</a:t>
            </a:r>
            <a:r>
              <a:rPr sz="2100" spc="-31" dirty="0">
                <a:solidFill>
                  <a:srgbClr val="FFFFFF"/>
                </a:solidFill>
                <a:latin typeface="Gill Sans MT"/>
                <a:cs typeface="Gill Sans MT"/>
              </a:rPr>
              <a:t>ic</a:t>
            </a: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5587608"/>
            <a:ext cx="1938407" cy="774750"/>
          </a:xfrm>
          <a:custGeom>
            <a:avLst/>
            <a:gdLst/>
            <a:ahLst/>
            <a:cxnLst/>
            <a:rect l="l" t="t" r="r" b="b"/>
            <a:pathLst>
              <a:path w="2753995" h="1277620">
                <a:moveTo>
                  <a:pt x="0" y="0"/>
                </a:moveTo>
                <a:lnTo>
                  <a:pt x="2753842" y="0"/>
                </a:lnTo>
                <a:lnTo>
                  <a:pt x="2753842" y="1277448"/>
                </a:lnTo>
                <a:lnTo>
                  <a:pt x="0" y="1277448"/>
                </a:lnTo>
                <a:lnTo>
                  <a:pt x="0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600" y="5572011"/>
            <a:ext cx="1938407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368682" marR="299797" indent="-63711">
              <a:lnSpc>
                <a:spcPts val="2394"/>
              </a:lnSpc>
              <a:spcBef>
                <a:spcPts val="234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2100" spc="-38" dirty="0">
                <a:solidFill>
                  <a:srgbClr val="FFFFFF"/>
                </a:solidFill>
                <a:latin typeface="Gill Sans MT"/>
                <a:cs typeface="Gill Sans MT"/>
              </a:rPr>
              <a:t>ysic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7940" y="2444578"/>
            <a:ext cx="181460" cy="1204482"/>
          </a:xfrm>
          <a:custGeom>
            <a:avLst/>
            <a:gdLst/>
            <a:ahLst/>
            <a:cxnLst/>
            <a:rect l="l" t="t" r="r" b="b"/>
            <a:pathLst>
              <a:path w="257809" h="1986279">
                <a:moveTo>
                  <a:pt x="257774" y="1602045"/>
                </a:moveTo>
                <a:lnTo>
                  <a:pt x="0" y="1602045"/>
                </a:lnTo>
                <a:lnTo>
                  <a:pt x="128887" y="1986019"/>
                </a:lnTo>
                <a:lnTo>
                  <a:pt x="257774" y="1602045"/>
                </a:lnTo>
                <a:close/>
              </a:path>
              <a:path w="257809" h="1986279">
                <a:moveTo>
                  <a:pt x="174532" y="0"/>
                </a:moveTo>
                <a:lnTo>
                  <a:pt x="90765" y="0"/>
                </a:lnTo>
                <a:lnTo>
                  <a:pt x="90765" y="1602045"/>
                </a:lnTo>
                <a:lnTo>
                  <a:pt x="174532" y="1602045"/>
                </a:lnTo>
                <a:lnTo>
                  <a:pt x="174532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4406591"/>
            <a:ext cx="181460" cy="1204097"/>
          </a:xfrm>
          <a:custGeom>
            <a:avLst/>
            <a:gdLst/>
            <a:ahLst/>
            <a:cxnLst/>
            <a:rect l="l" t="t" r="r" b="b"/>
            <a:pathLst>
              <a:path w="257809" h="1985645">
                <a:moveTo>
                  <a:pt x="257774" y="1591574"/>
                </a:moveTo>
                <a:lnTo>
                  <a:pt x="0" y="1591574"/>
                </a:lnTo>
                <a:lnTo>
                  <a:pt x="128887" y="1985204"/>
                </a:lnTo>
                <a:lnTo>
                  <a:pt x="257774" y="1591574"/>
                </a:lnTo>
                <a:close/>
              </a:path>
              <a:path w="257809" h="1985645">
                <a:moveTo>
                  <a:pt x="174532" y="0"/>
                </a:moveTo>
                <a:lnTo>
                  <a:pt x="90765" y="0"/>
                </a:lnTo>
                <a:lnTo>
                  <a:pt x="90765" y="1591574"/>
                </a:lnTo>
                <a:lnTo>
                  <a:pt x="174532" y="1591574"/>
                </a:lnTo>
                <a:lnTo>
                  <a:pt x="174532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5260" y="2609666"/>
            <a:ext cx="2248140" cy="675314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9183" rIns="0" bIns="0" rtlCol="0">
            <a:spAutoFit/>
          </a:bodyPr>
          <a:lstStyle/>
          <a:p>
            <a:pPr marL="117073" marR="63711" indent="-49804">
              <a:lnSpc>
                <a:spcPts val="2394"/>
              </a:lnSpc>
              <a:spcBef>
                <a:spcPts val="466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Q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spc="-71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100" spc="87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Gill Sans MT"/>
                <a:cs typeface="Gill Sans MT"/>
              </a:rPr>
              <a:t>y-D</a:t>
            </a:r>
            <a:r>
              <a:rPr sz="2100" spc="-79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8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100" spc="-89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en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Methodology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5260" y="4571679"/>
            <a:ext cx="2248140" cy="674988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8860" rIns="0" bIns="0" rtlCol="0">
            <a:spAutoFit/>
          </a:bodyPr>
          <a:lstStyle/>
          <a:p>
            <a:pPr marL="305618" marR="280069" indent="-21992">
              <a:lnSpc>
                <a:spcPts val="2394"/>
              </a:lnSpc>
              <a:spcBef>
                <a:spcPts val="463"/>
              </a:spcBef>
            </a:pP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&amp;  </a:t>
            </a: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Validation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2968725"/>
            <a:ext cx="2543572" cy="156336"/>
          </a:xfrm>
          <a:custGeom>
            <a:avLst/>
            <a:gdLst/>
            <a:ahLst/>
            <a:cxnLst/>
            <a:rect l="l" t="t" r="r" b="b"/>
            <a:pathLst>
              <a:path w="3613784" h="257810">
                <a:moveTo>
                  <a:pt x="388598" y="0"/>
                </a:moveTo>
                <a:lnTo>
                  <a:pt x="0" y="128888"/>
                </a:lnTo>
                <a:lnTo>
                  <a:pt x="388598" y="257775"/>
                </a:lnTo>
                <a:lnTo>
                  <a:pt x="388598" y="172260"/>
                </a:lnTo>
                <a:lnTo>
                  <a:pt x="3613631" y="172260"/>
                </a:lnTo>
                <a:lnTo>
                  <a:pt x="3613631" y="88493"/>
                </a:lnTo>
                <a:lnTo>
                  <a:pt x="388598" y="88493"/>
                </a:lnTo>
                <a:lnTo>
                  <a:pt x="388598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600" y="4800600"/>
            <a:ext cx="2543572" cy="156336"/>
          </a:xfrm>
          <a:custGeom>
            <a:avLst/>
            <a:gdLst/>
            <a:ahLst/>
            <a:cxnLst/>
            <a:rect l="l" t="t" r="r" b="b"/>
            <a:pathLst>
              <a:path w="3613784" h="257809">
                <a:moveTo>
                  <a:pt x="388598" y="0"/>
                </a:moveTo>
                <a:lnTo>
                  <a:pt x="0" y="128888"/>
                </a:lnTo>
                <a:lnTo>
                  <a:pt x="388598" y="257775"/>
                </a:lnTo>
                <a:lnTo>
                  <a:pt x="388598" y="172260"/>
                </a:lnTo>
                <a:lnTo>
                  <a:pt x="3613631" y="172260"/>
                </a:lnTo>
                <a:lnTo>
                  <a:pt x="3613631" y="88493"/>
                </a:lnTo>
                <a:lnTo>
                  <a:pt x="388598" y="88493"/>
                </a:lnTo>
                <a:lnTo>
                  <a:pt x="388598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151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602948"/>
            <a:ext cx="522687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8462" y="1688981"/>
            <a:ext cx="1925881" cy="628377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4"/>
              </a:lnSpc>
            </a:pP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E-R</a:t>
            </a:r>
            <a:endParaRPr sz="2100">
              <a:latin typeface="Gill Sans MT"/>
              <a:cs typeface="Gill Sans MT"/>
            </a:endParaRPr>
          </a:p>
          <a:p>
            <a:pPr algn="ctr">
              <a:lnSpc>
                <a:spcPts val="2450"/>
              </a:lnSpc>
            </a:pP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5613" y="3644644"/>
            <a:ext cx="1925881" cy="633841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18111" rIns="0" bIns="0" rtlCol="0">
            <a:spAutoFit/>
          </a:bodyPr>
          <a:lstStyle/>
          <a:p>
            <a:pPr marL="257430" marR="168494" indent="-83115">
              <a:lnSpc>
                <a:spcPts val="2394"/>
              </a:lnSpc>
              <a:spcBef>
                <a:spcPts val="143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2100" spc="13" dirty="0">
                <a:solidFill>
                  <a:srgbClr val="FFFFFF"/>
                </a:solidFill>
                <a:latin typeface="Gill Sans MT"/>
                <a:cs typeface="Gill Sans MT"/>
              </a:rPr>
              <a:t>eb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100" spc="-127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2100" spc="-10" dirty="0">
                <a:solidFill>
                  <a:srgbClr val="FFFFFF"/>
                </a:solidFill>
                <a:latin typeface="Gill Sans MT"/>
                <a:cs typeface="Gill Sans MT"/>
              </a:rPr>
              <a:t>o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1274" y="5600306"/>
            <a:ext cx="3024481" cy="774750"/>
          </a:xfrm>
          <a:custGeom>
            <a:avLst/>
            <a:gdLst/>
            <a:ahLst/>
            <a:cxnLst/>
            <a:rect l="l" t="t" r="r" b="b"/>
            <a:pathLst>
              <a:path w="4324984" h="1277620">
                <a:moveTo>
                  <a:pt x="0" y="0"/>
                </a:moveTo>
                <a:lnTo>
                  <a:pt x="4324475" y="0"/>
                </a:lnTo>
                <a:lnTo>
                  <a:pt x="4324475" y="1277448"/>
                </a:lnTo>
                <a:lnTo>
                  <a:pt x="0" y="1277448"/>
                </a:lnTo>
                <a:lnTo>
                  <a:pt x="0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1274" y="5584178"/>
            <a:ext cx="302448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89907" marR="88937" indent="338282">
              <a:lnSpc>
                <a:spcPts val="2394"/>
              </a:lnSpc>
              <a:spcBef>
                <a:spcPts val="234"/>
              </a:spcBef>
            </a:pP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Physical-level  Chebotko</a:t>
            </a:r>
            <a:r>
              <a:rPr sz="2100" spc="-2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4299" y="2457277"/>
            <a:ext cx="180287" cy="1204097"/>
          </a:xfrm>
          <a:custGeom>
            <a:avLst/>
            <a:gdLst/>
            <a:ahLst/>
            <a:cxnLst/>
            <a:rect l="l" t="t" r="r" b="b"/>
            <a:pathLst>
              <a:path w="257809" h="1985645">
                <a:moveTo>
                  <a:pt x="257775" y="1591574"/>
                </a:moveTo>
                <a:lnTo>
                  <a:pt x="0" y="1591574"/>
                </a:lnTo>
                <a:lnTo>
                  <a:pt x="128888" y="1985141"/>
                </a:lnTo>
                <a:lnTo>
                  <a:pt x="257775" y="1591574"/>
                </a:lnTo>
                <a:close/>
              </a:path>
              <a:path w="257809" h="1985645">
                <a:moveTo>
                  <a:pt x="173718" y="0"/>
                </a:moveTo>
                <a:lnTo>
                  <a:pt x="89951" y="0"/>
                </a:lnTo>
                <a:lnTo>
                  <a:pt x="89951" y="1591574"/>
                </a:lnTo>
                <a:lnTo>
                  <a:pt x="173718" y="1591574"/>
                </a:lnTo>
                <a:lnTo>
                  <a:pt x="173718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4299" y="4419290"/>
            <a:ext cx="180287" cy="1203327"/>
          </a:xfrm>
          <a:custGeom>
            <a:avLst/>
            <a:gdLst/>
            <a:ahLst/>
            <a:cxnLst/>
            <a:rect l="l" t="t" r="r" b="b"/>
            <a:pathLst>
              <a:path w="257809" h="1984375">
                <a:moveTo>
                  <a:pt x="257775" y="1591574"/>
                </a:moveTo>
                <a:lnTo>
                  <a:pt x="0" y="1591574"/>
                </a:lnTo>
                <a:lnTo>
                  <a:pt x="128888" y="1984327"/>
                </a:lnTo>
                <a:lnTo>
                  <a:pt x="257775" y="1591574"/>
                </a:lnTo>
                <a:close/>
              </a:path>
              <a:path w="257809" h="1984375">
                <a:moveTo>
                  <a:pt x="173718" y="0"/>
                </a:moveTo>
                <a:lnTo>
                  <a:pt x="89951" y="0"/>
                </a:lnTo>
                <a:lnTo>
                  <a:pt x="89951" y="1591574"/>
                </a:lnTo>
                <a:lnTo>
                  <a:pt x="173718" y="1591574"/>
                </a:lnTo>
                <a:lnTo>
                  <a:pt x="173718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4587" y="2667000"/>
            <a:ext cx="2233613" cy="674988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8860" rIns="0" bIns="0" rtlCol="0">
            <a:spAutoFit/>
          </a:bodyPr>
          <a:lstStyle/>
          <a:p>
            <a:pPr marL="117720" marR="63387" indent="-49804">
              <a:lnSpc>
                <a:spcPts val="2394"/>
              </a:lnSpc>
              <a:spcBef>
                <a:spcPts val="463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Q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spc="-71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100" spc="87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Gill Sans MT"/>
                <a:cs typeface="Gill Sans MT"/>
              </a:rPr>
              <a:t>y-D</a:t>
            </a:r>
            <a:r>
              <a:rPr sz="2100" spc="-79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8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100" spc="-89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en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Methodology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2200" y="4654114"/>
            <a:ext cx="2233613" cy="679886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63711" rIns="0" bIns="0" rtlCol="0">
            <a:spAutoFit/>
          </a:bodyPr>
          <a:lstStyle/>
          <a:p>
            <a:pPr marL="305942" marR="279746" indent="-21992">
              <a:lnSpc>
                <a:spcPts val="2394"/>
              </a:lnSpc>
              <a:spcBef>
                <a:spcPts val="502"/>
              </a:spcBef>
            </a:pP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&amp;  </a:t>
            </a: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Validation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435" y="2980892"/>
            <a:ext cx="2526691" cy="156336"/>
          </a:xfrm>
          <a:custGeom>
            <a:avLst/>
            <a:gdLst/>
            <a:ahLst/>
            <a:cxnLst/>
            <a:rect l="l" t="t" r="r" b="b"/>
            <a:pathLst>
              <a:path w="3613150" h="257810">
                <a:moveTo>
                  <a:pt x="387782" y="0"/>
                </a:moveTo>
                <a:lnTo>
                  <a:pt x="0" y="128887"/>
                </a:lnTo>
                <a:lnTo>
                  <a:pt x="387782" y="257775"/>
                </a:lnTo>
                <a:lnTo>
                  <a:pt x="387782" y="173138"/>
                </a:lnTo>
                <a:lnTo>
                  <a:pt x="3612815" y="173138"/>
                </a:lnTo>
                <a:lnTo>
                  <a:pt x="3612815" y="89371"/>
                </a:lnTo>
                <a:lnTo>
                  <a:pt x="387782" y="89371"/>
                </a:lnTo>
                <a:lnTo>
                  <a:pt x="387782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435" y="4949254"/>
            <a:ext cx="2526691" cy="156336"/>
          </a:xfrm>
          <a:custGeom>
            <a:avLst/>
            <a:gdLst/>
            <a:ahLst/>
            <a:cxnLst/>
            <a:rect l="l" t="t" r="r" b="b"/>
            <a:pathLst>
              <a:path w="3613150" h="257809">
                <a:moveTo>
                  <a:pt x="387782" y="0"/>
                </a:moveTo>
                <a:lnTo>
                  <a:pt x="0" y="128887"/>
                </a:lnTo>
                <a:lnTo>
                  <a:pt x="387782" y="257774"/>
                </a:lnTo>
                <a:lnTo>
                  <a:pt x="387782" y="173138"/>
                </a:lnTo>
                <a:lnTo>
                  <a:pt x="3612815" y="173138"/>
                </a:lnTo>
                <a:lnTo>
                  <a:pt x="3612815" y="89371"/>
                </a:lnTo>
                <a:lnTo>
                  <a:pt x="387782" y="89371"/>
                </a:lnTo>
                <a:lnTo>
                  <a:pt x="387782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3646" y="602948"/>
            <a:ext cx="617255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3527707" algn="l"/>
              </a:tabLst>
            </a:pP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200" spc="-171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AL</a:t>
            </a:r>
            <a:r>
              <a:rPr sz="42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M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-92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3" y="1714380"/>
            <a:ext cx="8982075" cy="483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86" y="602947"/>
            <a:ext cx="8878314" cy="57564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933995">
              <a:spcBef>
                <a:spcPts val="48"/>
              </a:spcBef>
            </a:pPr>
            <a:r>
              <a:rPr sz="4200" spc="-109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4200" spc="-84" dirty="0">
                <a:solidFill>
                  <a:srgbClr val="535353"/>
                </a:solidFill>
                <a:latin typeface="Gill Sans MT"/>
                <a:cs typeface="Gill Sans MT"/>
              </a:rPr>
              <a:t>DRIVEN</a:t>
            </a:r>
            <a:r>
              <a:rPr sz="42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METHODOLOGY</a:t>
            </a:r>
            <a:endParaRPr sz="4200" dirty="0">
              <a:latin typeface="Gill Sans MT"/>
              <a:cs typeface="Gill Sans MT"/>
            </a:endParaRPr>
          </a:p>
          <a:p>
            <a:pPr marL="191779" indent="-185311">
              <a:spcBef>
                <a:spcPts val="3840"/>
              </a:spcBef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Spread data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evenly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around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000" spc="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cluster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91779" indent="-185311">
              <a:spcBef>
                <a:spcPts val="3"/>
              </a:spcBef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Minimize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number </a:t>
            </a:r>
            <a:r>
              <a:rPr sz="2000" spc="-13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partitions</a:t>
            </a:r>
            <a:r>
              <a:rPr sz="20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read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91779" indent="-185311"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Follow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mapping</a:t>
            </a:r>
            <a:r>
              <a:rPr sz="2000" spc="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rules: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Entities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relationships: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map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000" spc="-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tables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Equality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000" spc="8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13" dirty="0">
                <a:solidFill>
                  <a:srgbClr val="535353"/>
                </a:solidFill>
                <a:latin typeface="Gill Sans MT"/>
                <a:cs typeface="Gill Sans MT"/>
              </a:rPr>
              <a:t>beginning of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000" spc="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Inequality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5" dirty="0">
                <a:solidFill>
                  <a:srgbClr val="535353"/>
                </a:solidFill>
                <a:latin typeface="Gill Sans MT"/>
                <a:cs typeface="Gill Sans MT"/>
              </a:rPr>
              <a:t>become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Ordering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5" dirty="0">
                <a:solidFill>
                  <a:srgbClr val="535353"/>
                </a:solidFill>
                <a:latin typeface="Gill Sans MT"/>
                <a:cs typeface="Gill Sans MT"/>
              </a:rPr>
              <a:t>become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2000" spc="-6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76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map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000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154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762" y="264603"/>
            <a:ext cx="3659333" cy="19451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2328843" algn="l"/>
              </a:tabLst>
            </a:pPr>
            <a:r>
              <a:rPr sz="4200" spc="-94" dirty="0"/>
              <a:t>L</a:t>
            </a:r>
            <a:r>
              <a:rPr sz="4200" spc="-5" dirty="0"/>
              <a:t>O</a:t>
            </a:r>
            <a:r>
              <a:rPr sz="4200" spc="-94" dirty="0"/>
              <a:t>G</a:t>
            </a:r>
            <a:r>
              <a:rPr sz="4200" spc="-84" dirty="0"/>
              <a:t>I</a:t>
            </a:r>
            <a:r>
              <a:rPr sz="4200" spc="-46" dirty="0"/>
              <a:t>CAL</a:t>
            </a:r>
            <a:r>
              <a:rPr sz="4200" dirty="0"/>
              <a:t>	</a:t>
            </a:r>
            <a:r>
              <a:rPr sz="4200" spc="-3" dirty="0"/>
              <a:t>M</a:t>
            </a:r>
            <a:r>
              <a:rPr sz="4200" spc="-5" dirty="0"/>
              <a:t>O</a:t>
            </a:r>
            <a:r>
              <a:rPr sz="4200" spc="-46" dirty="0"/>
              <a:t>DE</a:t>
            </a:r>
            <a:r>
              <a:rPr sz="4200" spc="-92" dirty="0"/>
              <a:t>L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38113" y="863540"/>
            <a:ext cx="8872537" cy="596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155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0581" y="264603"/>
            <a:ext cx="3787857" cy="19451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2472758" algn="l"/>
              </a:tabLst>
            </a:pPr>
            <a:r>
              <a:rPr sz="4200" spc="-3" dirty="0"/>
              <a:t>P</a:t>
            </a:r>
            <a:r>
              <a:rPr sz="4200" spc="-46" dirty="0"/>
              <a:t>H</a:t>
            </a:r>
            <a:r>
              <a:rPr sz="4200" spc="-28" dirty="0"/>
              <a:t>Y</a:t>
            </a:r>
            <a:r>
              <a:rPr sz="4200" spc="-20" dirty="0"/>
              <a:t>S</a:t>
            </a:r>
            <a:r>
              <a:rPr sz="4200" spc="-84" dirty="0"/>
              <a:t>I</a:t>
            </a:r>
            <a:r>
              <a:rPr sz="4200" spc="-46" dirty="0"/>
              <a:t>CAL</a:t>
            </a:r>
            <a:r>
              <a:rPr sz="4200" dirty="0"/>
              <a:t>	</a:t>
            </a:r>
            <a:r>
              <a:rPr sz="4200" spc="-3" dirty="0"/>
              <a:t>M</a:t>
            </a:r>
            <a:r>
              <a:rPr sz="4200" spc="-5" dirty="0"/>
              <a:t>O</a:t>
            </a:r>
            <a:r>
              <a:rPr sz="4200" spc="-46" dirty="0"/>
              <a:t>DE</a:t>
            </a:r>
            <a:r>
              <a:rPr sz="4200" spc="-92" dirty="0"/>
              <a:t>L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57150" y="838141"/>
            <a:ext cx="9034462" cy="5847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object 4"/>
          <p:cNvSpPr txBox="1"/>
          <p:nvPr/>
        </p:nvSpPr>
        <p:spPr>
          <a:xfrm>
            <a:off x="444500" y="1953665"/>
            <a:ext cx="9906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700087" y="1849109"/>
            <a:ext cx="357759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5690">
              <a:lnSpc>
                <a:spcPct val="1223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Fully </a:t>
            </a:r>
            <a:r>
              <a:rPr sz="2200" spc="-10" dirty="0">
                <a:latin typeface="Verdana"/>
                <a:cs typeface="Verdana"/>
              </a:rPr>
              <a:t>Replicated  </a:t>
            </a:r>
            <a:r>
              <a:rPr sz="2200" spc="-5" dirty="0">
                <a:latin typeface="Verdana"/>
                <a:cs typeface="Verdana"/>
              </a:rPr>
              <a:t>Clients write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local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</a:pPr>
            <a:r>
              <a:rPr sz="2200" spc="-5" dirty="0">
                <a:latin typeface="Verdana"/>
                <a:cs typeface="Verdana"/>
              </a:rPr>
              <a:t>Data syncs across </a:t>
            </a:r>
            <a:r>
              <a:rPr sz="2200" spc="-20" dirty="0">
                <a:latin typeface="Verdana"/>
                <a:cs typeface="Verdana"/>
              </a:rPr>
              <a:t>WAN  </a:t>
            </a:r>
            <a:r>
              <a:rPr sz="2200" spc="-10" dirty="0">
                <a:latin typeface="Verdana"/>
                <a:cs typeface="Verdana"/>
              </a:rPr>
              <a:t>Replication </a:t>
            </a:r>
            <a:r>
              <a:rPr sz="2200" spc="-20" dirty="0">
                <a:latin typeface="Verdana"/>
                <a:cs typeface="Verdana"/>
              </a:rPr>
              <a:t>Factor </a:t>
            </a:r>
            <a:r>
              <a:rPr sz="2200" spc="-5" dirty="0">
                <a:latin typeface="Verdana"/>
                <a:cs typeface="Verdana"/>
              </a:rPr>
              <a:t>per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DC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258946" y="391550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6906615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6906615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7799369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7799369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352468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6352468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979915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979915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7460768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3" y="0"/>
                </a:moveTo>
                <a:lnTo>
                  <a:pt x="225538" y="4253"/>
                </a:lnTo>
                <a:lnTo>
                  <a:pt x="179019" y="16517"/>
                </a:lnTo>
                <a:lnTo>
                  <a:pt x="136184" y="36045"/>
                </a:lnTo>
                <a:lnTo>
                  <a:pt x="97807" y="62091"/>
                </a:lnTo>
                <a:lnTo>
                  <a:pt x="64667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7" y="434108"/>
                </a:lnTo>
                <a:lnTo>
                  <a:pt x="97807" y="465928"/>
                </a:lnTo>
                <a:lnTo>
                  <a:pt x="136184" y="491974"/>
                </a:lnTo>
                <a:lnTo>
                  <a:pt x="179019" y="511502"/>
                </a:lnTo>
                <a:lnTo>
                  <a:pt x="225538" y="523766"/>
                </a:lnTo>
                <a:lnTo>
                  <a:pt x="274963" y="528020"/>
                </a:lnTo>
                <a:lnTo>
                  <a:pt x="324389" y="523766"/>
                </a:lnTo>
                <a:lnTo>
                  <a:pt x="370908" y="511502"/>
                </a:lnTo>
                <a:lnTo>
                  <a:pt x="413744" y="491974"/>
                </a:lnTo>
                <a:lnTo>
                  <a:pt x="452120" y="465928"/>
                </a:lnTo>
                <a:lnTo>
                  <a:pt x="485260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8" y="311466"/>
                </a:lnTo>
                <a:lnTo>
                  <a:pt x="549929" y="264010"/>
                </a:lnTo>
                <a:lnTo>
                  <a:pt x="545498" y="216553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0" y="93911"/>
                </a:lnTo>
                <a:lnTo>
                  <a:pt x="452120" y="62091"/>
                </a:lnTo>
                <a:lnTo>
                  <a:pt x="413744" y="36045"/>
                </a:lnTo>
                <a:lnTo>
                  <a:pt x="370908" y="16517"/>
                </a:lnTo>
                <a:lnTo>
                  <a:pt x="324389" y="4253"/>
                </a:lnTo>
                <a:lnTo>
                  <a:pt x="274963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460768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3203821" y="391550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39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3851490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3851490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4744244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4744244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3297344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3297344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2924790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2924790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4405642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4405642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5626100" y="2997200"/>
            <a:ext cx="0" cy="2946400"/>
          </a:xfrm>
          <a:custGeom>
            <a:avLst/>
            <a:gdLst/>
            <a:ahLst/>
            <a:cxnLst/>
            <a:rect l="l" t="t" r="r" b="b"/>
            <a:pathLst>
              <a:path h="2946400">
                <a:moveTo>
                  <a:pt x="0" y="0"/>
                </a:moveTo>
                <a:lnTo>
                  <a:pt x="0" y="2946399"/>
                </a:lnTo>
              </a:path>
            </a:pathLst>
          </a:custGeom>
          <a:ln w="25400">
            <a:solidFill>
              <a:srgbClr val="00789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 txBox="1"/>
          <p:nvPr/>
        </p:nvSpPr>
        <p:spPr>
          <a:xfrm>
            <a:off x="4855590" y="3027197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6012216" y="3027197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007B98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007B98"/>
                </a:solidFill>
                <a:latin typeface="Arial"/>
                <a:cs typeface="Arial"/>
              </a:rPr>
              <a:t>op</a:t>
            </a: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5222307" y="4652773"/>
            <a:ext cx="821552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5384800" y="4730749"/>
            <a:ext cx="621030" cy="635"/>
          </a:xfrm>
          <a:custGeom>
            <a:avLst/>
            <a:gdLst/>
            <a:ahLst/>
            <a:cxnLst/>
            <a:rect l="l" t="t" r="r" b="b"/>
            <a:pathLst>
              <a:path w="621029" h="635">
                <a:moveTo>
                  <a:pt x="-19050" y="97"/>
                </a:moveTo>
                <a:lnTo>
                  <a:pt x="640009" y="97"/>
                </a:lnTo>
              </a:path>
            </a:pathLst>
          </a:custGeom>
          <a:ln w="38294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5260425" y="467067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 txBox="1"/>
          <p:nvPr/>
        </p:nvSpPr>
        <p:spPr>
          <a:xfrm>
            <a:off x="7493000" y="2400300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7465828" y="2906228"/>
            <a:ext cx="544850" cy="1078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7575550" y="2931991"/>
            <a:ext cx="379730" cy="878205"/>
          </a:xfrm>
          <a:custGeom>
            <a:avLst/>
            <a:gdLst/>
            <a:ahLst/>
            <a:cxnLst/>
            <a:rect l="l" t="t" r="r" b="b"/>
            <a:pathLst>
              <a:path w="379729" h="878205">
                <a:moveTo>
                  <a:pt x="379588" y="0"/>
                </a:moveTo>
                <a:lnTo>
                  <a:pt x="358665" y="47542"/>
                </a:lnTo>
                <a:lnTo>
                  <a:pt x="337683" y="95084"/>
                </a:lnTo>
                <a:lnTo>
                  <a:pt x="316651" y="142626"/>
                </a:lnTo>
                <a:lnTo>
                  <a:pt x="295574" y="190168"/>
                </a:lnTo>
                <a:lnTo>
                  <a:pt x="274462" y="237710"/>
                </a:lnTo>
                <a:lnTo>
                  <a:pt x="253320" y="285252"/>
                </a:lnTo>
                <a:lnTo>
                  <a:pt x="232157" y="332794"/>
                </a:lnTo>
                <a:lnTo>
                  <a:pt x="210979" y="380336"/>
                </a:lnTo>
                <a:lnTo>
                  <a:pt x="189794" y="427878"/>
                </a:lnTo>
                <a:lnTo>
                  <a:pt x="168609" y="475420"/>
                </a:lnTo>
                <a:lnTo>
                  <a:pt x="147431" y="522962"/>
                </a:lnTo>
                <a:lnTo>
                  <a:pt x="126267" y="570504"/>
                </a:lnTo>
                <a:lnTo>
                  <a:pt x="105126" y="618046"/>
                </a:lnTo>
                <a:lnTo>
                  <a:pt x="84013" y="665588"/>
                </a:lnTo>
                <a:lnTo>
                  <a:pt x="62937" y="713130"/>
                </a:lnTo>
                <a:lnTo>
                  <a:pt x="41904" y="760672"/>
                </a:lnTo>
                <a:lnTo>
                  <a:pt x="20923" y="808214"/>
                </a:lnTo>
                <a:lnTo>
                  <a:pt x="0" y="855756"/>
                </a:lnTo>
                <a:lnTo>
                  <a:pt x="0" y="878007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7518851" y="3789708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19">
                <a:moveTo>
                  <a:pt x="0" y="0"/>
                </a:moveTo>
                <a:lnTo>
                  <a:pt x="6661" y="134157"/>
                </a:lnTo>
                <a:lnTo>
                  <a:pt x="109989" y="48334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4068950" y="4146156"/>
            <a:ext cx="713395" cy="500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4184650" y="4305299"/>
            <a:ext cx="560070" cy="264160"/>
          </a:xfrm>
          <a:custGeom>
            <a:avLst/>
            <a:gdLst/>
            <a:ahLst/>
            <a:cxnLst/>
            <a:rect l="l" t="t" r="r" b="b"/>
            <a:pathLst>
              <a:path w="560070" h="264160">
                <a:moveTo>
                  <a:pt x="0" y="0"/>
                </a:moveTo>
                <a:lnTo>
                  <a:pt x="0" y="15854"/>
                </a:lnTo>
                <a:lnTo>
                  <a:pt x="26205" y="47301"/>
                </a:lnTo>
                <a:lnTo>
                  <a:pt x="56465" y="77497"/>
                </a:lnTo>
                <a:lnTo>
                  <a:pt x="90440" y="106223"/>
                </a:lnTo>
                <a:lnTo>
                  <a:pt x="127789" y="133258"/>
                </a:lnTo>
                <a:lnTo>
                  <a:pt x="168171" y="158381"/>
                </a:lnTo>
                <a:lnTo>
                  <a:pt x="211247" y="181374"/>
                </a:lnTo>
                <a:lnTo>
                  <a:pt x="256676" y="202015"/>
                </a:lnTo>
                <a:lnTo>
                  <a:pt x="304117" y="220085"/>
                </a:lnTo>
                <a:lnTo>
                  <a:pt x="353230" y="235363"/>
                </a:lnTo>
                <a:lnTo>
                  <a:pt x="403675" y="247629"/>
                </a:lnTo>
                <a:lnTo>
                  <a:pt x="455111" y="256663"/>
                </a:lnTo>
                <a:lnTo>
                  <a:pt x="507197" y="262244"/>
                </a:lnTo>
                <a:lnTo>
                  <a:pt x="559594" y="264154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4112910" y="4166231"/>
            <a:ext cx="157480" cy="186690"/>
          </a:xfrm>
          <a:custGeom>
            <a:avLst/>
            <a:gdLst/>
            <a:ahLst/>
            <a:cxnLst/>
            <a:rect l="l" t="t" r="r" b="b"/>
            <a:pathLst>
              <a:path w="157479" h="186689">
                <a:moveTo>
                  <a:pt x="19405" y="0"/>
                </a:moveTo>
                <a:lnTo>
                  <a:pt x="0" y="186419"/>
                </a:lnTo>
                <a:lnTo>
                  <a:pt x="156898" y="127377"/>
                </a:lnTo>
                <a:lnTo>
                  <a:pt x="19405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4467358" y="4625283"/>
            <a:ext cx="317269" cy="795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/>
          <p:nvPr/>
        </p:nvSpPr>
        <p:spPr>
          <a:xfrm>
            <a:off x="4565650" y="4643384"/>
            <a:ext cx="161925" cy="589280"/>
          </a:xfrm>
          <a:custGeom>
            <a:avLst/>
            <a:gdLst/>
            <a:ahLst/>
            <a:cxnLst/>
            <a:rect l="l" t="t" r="r" b="b"/>
            <a:pathLst>
              <a:path w="161925" h="589279">
                <a:moveTo>
                  <a:pt x="161827" y="0"/>
                </a:moveTo>
                <a:lnTo>
                  <a:pt x="159927" y="67043"/>
                </a:lnTo>
                <a:lnTo>
                  <a:pt x="154556" y="131981"/>
                </a:lnTo>
                <a:lnTo>
                  <a:pt x="146211" y="192706"/>
                </a:lnTo>
                <a:lnTo>
                  <a:pt x="135386" y="247113"/>
                </a:lnTo>
                <a:lnTo>
                  <a:pt x="122579" y="293095"/>
                </a:lnTo>
                <a:lnTo>
                  <a:pt x="108284" y="328548"/>
                </a:lnTo>
                <a:lnTo>
                  <a:pt x="77216" y="359437"/>
                </a:lnTo>
                <a:lnTo>
                  <a:pt x="58754" y="370304"/>
                </a:lnTo>
                <a:lnTo>
                  <a:pt x="40907" y="400688"/>
                </a:lnTo>
                <a:lnTo>
                  <a:pt x="24570" y="447266"/>
                </a:lnTo>
                <a:lnTo>
                  <a:pt x="10636" y="506712"/>
                </a:lnTo>
                <a:lnTo>
                  <a:pt x="0" y="575702"/>
                </a:lnTo>
                <a:lnTo>
                  <a:pt x="0" y="589015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/>
          <p:cNvSpPr/>
          <p:nvPr/>
        </p:nvSpPr>
        <p:spPr>
          <a:xfrm>
            <a:off x="4505433" y="5233042"/>
            <a:ext cx="120014" cy="123825"/>
          </a:xfrm>
          <a:custGeom>
            <a:avLst/>
            <a:gdLst/>
            <a:ahLst/>
            <a:cxnLst/>
            <a:rect l="l" t="t" r="r" b="b"/>
            <a:pathLst>
              <a:path w="120014" h="123825">
                <a:moveTo>
                  <a:pt x="0" y="0"/>
                </a:moveTo>
                <a:lnTo>
                  <a:pt x="52798" y="123511"/>
                </a:lnTo>
                <a:lnTo>
                  <a:pt x="119928" y="7166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/>
          <p:nvPr/>
        </p:nvSpPr>
        <p:spPr>
          <a:xfrm>
            <a:off x="7124431" y="4146156"/>
            <a:ext cx="713038" cy="529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/>
          <p:cNvSpPr/>
          <p:nvPr/>
        </p:nvSpPr>
        <p:spPr>
          <a:xfrm>
            <a:off x="7181581" y="4164256"/>
            <a:ext cx="489584" cy="389255"/>
          </a:xfrm>
          <a:custGeom>
            <a:avLst/>
            <a:gdLst/>
            <a:ahLst/>
            <a:cxnLst/>
            <a:rect l="l" t="t" r="r" b="b"/>
            <a:pathLst>
              <a:path w="489584" h="389254">
                <a:moveTo>
                  <a:pt x="0" y="0"/>
                </a:moveTo>
                <a:lnTo>
                  <a:pt x="12951" y="72843"/>
                </a:lnTo>
                <a:lnTo>
                  <a:pt x="28529" y="108506"/>
                </a:lnTo>
                <a:lnTo>
                  <a:pt x="49634" y="143323"/>
                </a:lnTo>
                <a:lnTo>
                  <a:pt x="75857" y="177037"/>
                </a:lnTo>
                <a:lnTo>
                  <a:pt x="106791" y="209394"/>
                </a:lnTo>
                <a:lnTo>
                  <a:pt x="142030" y="240137"/>
                </a:lnTo>
                <a:lnTo>
                  <a:pt x="181167" y="269011"/>
                </a:lnTo>
                <a:lnTo>
                  <a:pt x="223793" y="295761"/>
                </a:lnTo>
                <a:lnTo>
                  <a:pt x="269503" y="320130"/>
                </a:lnTo>
                <a:lnTo>
                  <a:pt x="317890" y="341864"/>
                </a:lnTo>
                <a:lnTo>
                  <a:pt x="368545" y="360706"/>
                </a:lnTo>
                <a:lnTo>
                  <a:pt x="421062" y="376401"/>
                </a:lnTo>
                <a:lnTo>
                  <a:pt x="475034" y="388693"/>
                </a:lnTo>
                <a:lnTo>
                  <a:pt x="489219" y="388693"/>
                </a:lnTo>
              </a:path>
            </a:pathLst>
          </a:custGeom>
          <a:ln w="38099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/>
          <p:cNvSpPr/>
          <p:nvPr/>
        </p:nvSpPr>
        <p:spPr>
          <a:xfrm>
            <a:off x="7669192" y="4493572"/>
            <a:ext cx="125730" cy="120014"/>
          </a:xfrm>
          <a:custGeom>
            <a:avLst/>
            <a:gdLst/>
            <a:ahLst/>
            <a:cxnLst/>
            <a:rect l="l" t="t" r="r" b="b"/>
            <a:pathLst>
              <a:path w="125729" h="120014">
                <a:moveTo>
                  <a:pt x="11642" y="0"/>
                </a:moveTo>
                <a:lnTo>
                  <a:pt x="0" y="119575"/>
                </a:lnTo>
                <a:lnTo>
                  <a:pt x="125397" y="71431"/>
                </a:lnTo>
                <a:lnTo>
                  <a:pt x="116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/>
          <p:cNvSpPr/>
          <p:nvPr/>
        </p:nvSpPr>
        <p:spPr>
          <a:xfrm>
            <a:off x="7124430" y="4146157"/>
            <a:ext cx="509562" cy="1286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/>
          <p:cNvSpPr/>
          <p:nvPr/>
        </p:nvSpPr>
        <p:spPr>
          <a:xfrm>
            <a:off x="7181581" y="4164257"/>
            <a:ext cx="356235" cy="1081405"/>
          </a:xfrm>
          <a:custGeom>
            <a:avLst/>
            <a:gdLst/>
            <a:ahLst/>
            <a:cxnLst/>
            <a:rect l="l" t="t" r="r" b="b"/>
            <a:pathLst>
              <a:path w="356234" h="1081404">
                <a:moveTo>
                  <a:pt x="0" y="0"/>
                </a:moveTo>
                <a:lnTo>
                  <a:pt x="1343" y="64748"/>
                </a:lnTo>
                <a:lnTo>
                  <a:pt x="5243" y="128835"/>
                </a:lnTo>
                <a:lnTo>
                  <a:pt x="11503" y="191599"/>
                </a:lnTo>
                <a:lnTo>
                  <a:pt x="19926" y="252376"/>
                </a:lnTo>
                <a:lnTo>
                  <a:pt x="30315" y="310507"/>
                </a:lnTo>
                <a:lnTo>
                  <a:pt x="42474" y="365328"/>
                </a:lnTo>
                <a:lnTo>
                  <a:pt x="56206" y="416178"/>
                </a:lnTo>
                <a:lnTo>
                  <a:pt x="71315" y="462396"/>
                </a:lnTo>
                <a:lnTo>
                  <a:pt x="87603" y="503319"/>
                </a:lnTo>
                <a:lnTo>
                  <a:pt x="104875" y="538285"/>
                </a:lnTo>
                <a:lnTo>
                  <a:pt x="141581" y="587702"/>
                </a:lnTo>
                <a:lnTo>
                  <a:pt x="179860" y="605350"/>
                </a:lnTo>
                <a:lnTo>
                  <a:pt x="200505" y="610521"/>
                </a:lnTo>
                <a:lnTo>
                  <a:pt x="241124" y="649454"/>
                </a:lnTo>
                <a:lnTo>
                  <a:pt x="279087" y="721100"/>
                </a:lnTo>
                <a:lnTo>
                  <a:pt x="296411" y="767162"/>
                </a:lnTo>
                <a:lnTo>
                  <a:pt x="312277" y="818969"/>
                </a:lnTo>
                <a:lnTo>
                  <a:pt x="326420" y="875710"/>
                </a:lnTo>
                <a:lnTo>
                  <a:pt x="338576" y="936573"/>
                </a:lnTo>
                <a:lnTo>
                  <a:pt x="348481" y="1000747"/>
                </a:lnTo>
                <a:lnTo>
                  <a:pt x="355869" y="1067421"/>
                </a:lnTo>
                <a:lnTo>
                  <a:pt x="355869" y="1080843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/>
          <p:cNvSpPr/>
          <p:nvPr/>
        </p:nvSpPr>
        <p:spPr>
          <a:xfrm>
            <a:off x="7477631" y="524661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20018" y="0"/>
                </a:moveTo>
                <a:lnTo>
                  <a:pt x="0" y="5419"/>
                </a:lnTo>
                <a:lnTo>
                  <a:pt x="65429" y="122729"/>
                </a:lnTo>
                <a:lnTo>
                  <a:pt x="120018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92" y="6357575"/>
            <a:ext cx="826443" cy="153174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900" dirty="0">
                <a:solidFill>
                  <a:srgbClr val="9B9B9B"/>
                </a:solidFill>
                <a:latin typeface="Book Antiqua"/>
                <a:cs typeface="Book Antiqua"/>
              </a:rPr>
              <a:t>©2012</a:t>
            </a:r>
            <a:r>
              <a:rPr sz="900" spc="-49" dirty="0">
                <a:solidFill>
                  <a:srgbClr val="9B9B9B"/>
                </a:solidFill>
                <a:latin typeface="Book Antiqua"/>
                <a:cs typeface="Book Antiqua"/>
              </a:rPr>
              <a:t> </a:t>
            </a:r>
            <a:r>
              <a:rPr sz="900" spc="-3" dirty="0">
                <a:solidFill>
                  <a:srgbClr val="9B9B9B"/>
                </a:solidFill>
                <a:latin typeface="Book Antiqua"/>
                <a:cs typeface="Book Antiqua"/>
              </a:rPr>
              <a:t>DataStax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5903416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Cassandra is </a:t>
            </a:r>
            <a:r>
              <a:rPr sz="4400" spc="-17" dirty="0"/>
              <a:t>great</a:t>
            </a:r>
            <a:r>
              <a:rPr sz="4400" spc="-31" dirty="0"/>
              <a:t> </a:t>
            </a:r>
            <a:r>
              <a:rPr sz="4400" spc="-59" dirty="0"/>
              <a:t>for...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8594824" y="6309708"/>
            <a:ext cx="178594" cy="20897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1300" dirty="0">
                <a:solidFill>
                  <a:srgbClr val="9B9B9B"/>
                </a:solidFill>
                <a:latin typeface="Gill Sans MT"/>
                <a:cs typeface="Gill Sans MT"/>
              </a:rPr>
              <a:t>13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7933581" cy="3407282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lnSpc>
                <a:spcPts val="2997"/>
              </a:lnSpc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Massive, </a:t>
            </a:r>
            <a:r>
              <a:rPr sz="2500" b="1" dirty="0">
                <a:solidFill>
                  <a:srgbClr val="15242D"/>
                </a:solidFill>
                <a:latin typeface="Lucida Sans"/>
                <a:cs typeface="Lucida Sans"/>
              </a:rPr>
              <a:t>linear</a:t>
            </a:r>
            <a:r>
              <a:rPr sz="2500" b="1" spc="17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scaling</a:t>
            </a:r>
            <a:endParaRPr sz="2500">
              <a:latin typeface="Lucida Sans"/>
              <a:cs typeface="Lucida Sans"/>
            </a:endParaRPr>
          </a:p>
          <a:p>
            <a:pPr marL="406194">
              <a:lnSpc>
                <a:spcPts val="2997"/>
              </a:lnSpc>
              <a:tabLst>
                <a:tab pos="1186352" algn="l"/>
                <a:tab pos="2115301" algn="l"/>
                <a:tab pos="3311366" algn="l"/>
                <a:tab pos="4653573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CERN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hadron	collider,	Barracuda</a:t>
            </a:r>
            <a:r>
              <a:rPr sz="2500" spc="-35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Networks)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lnSpc>
                <a:spcPts val="2997"/>
              </a:lnSpc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Extremely heavy</a:t>
            </a:r>
            <a:r>
              <a:rPr sz="2500" b="1" spc="24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writes</a:t>
            </a:r>
            <a:endParaRPr sz="2500">
              <a:latin typeface="Lucida Sans"/>
              <a:cs typeface="Lucida Sans"/>
            </a:endParaRPr>
          </a:p>
          <a:p>
            <a:pPr marL="406194">
              <a:lnSpc>
                <a:spcPts val="2997"/>
              </a:lnSpc>
              <a:tabLst>
                <a:tab pos="1186352" algn="l"/>
                <a:tab pos="3383333" algn="l"/>
                <a:tab pos="4557765" algn="l"/>
                <a:tab pos="4817375" algn="l"/>
                <a:tab pos="6215214" algn="l"/>
                <a:tab pos="6875279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BlueMountain	Capital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–	</a:t>
            </a:r>
            <a:r>
              <a:rPr sz="2500" spc="-7" dirty="0">
                <a:solidFill>
                  <a:srgbClr val="15242D"/>
                </a:solidFill>
                <a:latin typeface="Lucida Sans Unicode"/>
                <a:cs typeface="Lucida Sans Unicode"/>
              </a:rPr>
              <a:t>financial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tick	data)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lnSpc>
                <a:spcPts val="2997"/>
              </a:lnSpc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High</a:t>
            </a:r>
            <a:r>
              <a:rPr sz="2500" b="1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availability</a:t>
            </a:r>
            <a:endParaRPr sz="2500">
              <a:latin typeface="Lucida Sans"/>
              <a:cs typeface="Lucida Sans"/>
            </a:endParaRPr>
          </a:p>
          <a:p>
            <a:pPr marL="406194" marR="390741">
              <a:lnSpc>
                <a:spcPts val="2990"/>
              </a:lnSpc>
              <a:spcBef>
                <a:spcPts val="104"/>
              </a:spcBef>
              <a:tabLst>
                <a:tab pos="1186352" algn="l"/>
                <a:tab pos="2089251" algn="l"/>
                <a:tab pos="3579808" algn="l"/>
                <a:tab pos="3838536" algn="l"/>
                <a:tab pos="5063300" algn="l"/>
                <a:tab pos="6718983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eBay,	Eventbrite,	</a:t>
            </a:r>
            <a:r>
              <a:rPr sz="2500" spc="-7" dirty="0">
                <a:solidFill>
                  <a:srgbClr val="15242D"/>
                </a:solidFill>
                <a:latin typeface="Lucida Sans Unicode"/>
                <a:cs typeface="Lucida Sans Unicode"/>
              </a:rPr>
              <a:t>Netflix,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SoundCloud, 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H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eath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C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re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 An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im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,	Com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s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, Go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addy,	So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 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Entertainment</a:t>
            </a:r>
            <a:r>
              <a:rPr sz="2500" spc="-31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Network)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92" y="6357575"/>
            <a:ext cx="826443" cy="153174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900" dirty="0">
                <a:solidFill>
                  <a:srgbClr val="9B9B9B"/>
                </a:solidFill>
                <a:latin typeface="Book Antiqua"/>
                <a:cs typeface="Book Antiqua"/>
              </a:rPr>
              <a:t>©2012</a:t>
            </a:r>
            <a:r>
              <a:rPr sz="900" spc="-49" dirty="0">
                <a:solidFill>
                  <a:srgbClr val="9B9B9B"/>
                </a:solidFill>
                <a:latin typeface="Book Antiqua"/>
                <a:cs typeface="Book Antiqua"/>
              </a:rPr>
              <a:t> </a:t>
            </a:r>
            <a:r>
              <a:rPr sz="900" spc="-3" dirty="0">
                <a:solidFill>
                  <a:srgbClr val="9B9B9B"/>
                </a:solidFill>
                <a:latin typeface="Book Antiqua"/>
                <a:cs typeface="Book Antiqua"/>
              </a:rPr>
              <a:t>DataStax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4824" y="6309708"/>
            <a:ext cx="178594" cy="20897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1300" dirty="0">
                <a:solidFill>
                  <a:srgbClr val="9B9B9B"/>
                </a:solidFill>
                <a:latin typeface="Gill Sans MT"/>
                <a:cs typeface="Gill Sans MT"/>
              </a:rPr>
              <a:t>14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570" y="417746"/>
            <a:ext cx="8009930" cy="5857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4688" y="3371613"/>
            <a:ext cx="1157287" cy="1320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230271" cy="623064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6468">
              <a:spcBef>
                <a:spcPts val="58"/>
              </a:spcBef>
            </a:pP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Dynamo</a:t>
            </a:r>
            <a:r>
              <a:rPr spc="-31" dirty="0">
                <a:solidFill>
                  <a:srgbClr val="D67519"/>
                </a:solidFill>
                <a:latin typeface="Arial"/>
                <a:cs typeface="Arial"/>
              </a:rPr>
              <a:t> </a:t>
            </a: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Paper(2007)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1027449"/>
            <a:ext cx="4347877" cy="2598416"/>
          </a:xfrm>
          <a:prstGeom prst="rect">
            <a:avLst/>
          </a:prstGeom>
        </p:spPr>
        <p:txBody>
          <a:bodyPr vert="horz" wrap="square" lIns="0" tIns="86349" rIns="0" bIns="0" rtlCol="0">
            <a:spAutoFit/>
          </a:bodyPr>
          <a:lstStyle/>
          <a:p>
            <a:pPr marL="165260" indent="-158792">
              <a:spcBef>
                <a:spcPts val="680"/>
              </a:spcBef>
              <a:buClr>
                <a:srgbClr val="D67519"/>
              </a:buClr>
              <a:buChar char="•"/>
              <a:tabLst>
                <a:tab pos="16558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How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do we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build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a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data store that</a:t>
            </a:r>
            <a:r>
              <a:rPr sz="2300" spc="191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is:</a:t>
            </a:r>
            <a:endParaRPr sz="2300" dirty="0">
              <a:latin typeface="Arial"/>
              <a:cs typeface="Arial"/>
            </a:endParaRPr>
          </a:p>
          <a:p>
            <a:pPr marL="325346" lvl="1" indent="-159762">
              <a:spcBef>
                <a:spcPts val="525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Reliable</a:t>
            </a:r>
            <a:endParaRPr dirty="0">
              <a:latin typeface="Arial"/>
              <a:cs typeface="Arial"/>
            </a:endParaRPr>
          </a:p>
          <a:p>
            <a:pPr marL="325346" lvl="1" indent="-159762">
              <a:spcBef>
                <a:spcPts val="527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Performant</a:t>
            </a:r>
            <a:endParaRPr dirty="0">
              <a:latin typeface="Arial"/>
              <a:cs typeface="Arial"/>
            </a:endParaRPr>
          </a:p>
          <a:p>
            <a:pPr marL="325346" lvl="1" indent="-159762">
              <a:spcBef>
                <a:spcPts val="570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“Always</a:t>
            </a:r>
            <a:r>
              <a:rPr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13" dirty="0">
                <a:solidFill>
                  <a:srgbClr val="5E4D47"/>
                </a:solidFill>
                <a:latin typeface="Arial"/>
                <a:cs typeface="Arial"/>
              </a:rPr>
              <a:t>On”</a:t>
            </a:r>
            <a:endParaRPr dirty="0">
              <a:latin typeface="Arial"/>
              <a:cs typeface="Arial"/>
            </a:endParaRPr>
          </a:p>
          <a:p>
            <a:pPr marL="138418" indent="-131949">
              <a:spcBef>
                <a:spcPts val="570"/>
              </a:spcBef>
              <a:buClr>
                <a:srgbClr val="D67519"/>
              </a:buClr>
              <a:buChar char="•"/>
              <a:tabLst>
                <a:tab pos="138741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Nothing new and</a:t>
            </a:r>
            <a:r>
              <a:rPr spc="51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shiny</a:t>
            </a:r>
            <a:endParaRPr dirty="0">
              <a:latin typeface="Arial"/>
              <a:cs typeface="Arial"/>
            </a:endParaRPr>
          </a:p>
          <a:p>
            <a:pPr marL="138418" indent="-131949">
              <a:spcBef>
                <a:spcPts val="527"/>
              </a:spcBef>
              <a:buClr>
                <a:srgbClr val="D67519"/>
              </a:buClr>
              <a:buChar char="•"/>
              <a:tabLst>
                <a:tab pos="138741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24 papers</a:t>
            </a:r>
            <a:r>
              <a:rPr spc="15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cited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813" y="939734"/>
            <a:ext cx="3709930" cy="5682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14061" y="6456145"/>
            <a:ext cx="2570486" cy="31594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6468">
              <a:spcBef>
                <a:spcPts val="64"/>
              </a:spcBef>
            </a:pPr>
            <a:r>
              <a:rPr sz="1000" spc="5" dirty="0">
                <a:solidFill>
                  <a:srgbClr val="5E4D47"/>
                </a:solidFill>
                <a:latin typeface="Courier New"/>
                <a:cs typeface="Courier New"/>
              </a:rPr>
              <a:t>Also the basis for Riak and</a:t>
            </a:r>
            <a:r>
              <a:rPr sz="1000" spc="115" dirty="0">
                <a:solidFill>
                  <a:srgbClr val="5E4D47"/>
                </a:solidFill>
                <a:latin typeface="Courier New"/>
                <a:cs typeface="Courier New"/>
              </a:rPr>
              <a:t> </a:t>
            </a:r>
            <a:r>
              <a:rPr sz="1000" spc="5" dirty="0">
                <a:solidFill>
                  <a:srgbClr val="5E4D47"/>
                </a:solidFill>
                <a:latin typeface="Courier New"/>
                <a:cs typeface="Courier New"/>
              </a:rPr>
              <a:t>Voldemort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29274" y="507964"/>
            <a:ext cx="2776489" cy="5955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0170" y="435471"/>
            <a:ext cx="2984230" cy="623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96" y="602948"/>
            <a:ext cx="355770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51" dirty="0"/>
              <a:t>C</a:t>
            </a:r>
            <a:r>
              <a:rPr sz="4200" spc="18" dirty="0"/>
              <a:t>AS</a:t>
            </a:r>
            <a:r>
              <a:rPr sz="4200" spc="41" dirty="0"/>
              <a:t>S</a:t>
            </a:r>
            <a:r>
              <a:rPr sz="4200" spc="-31" dirty="0"/>
              <a:t>AND</a:t>
            </a:r>
            <a:r>
              <a:rPr sz="4200" spc="-135" dirty="0"/>
              <a:t>R</a:t>
            </a:r>
            <a:r>
              <a:rPr sz="4200" spc="-3" dirty="0"/>
              <a:t>A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265686" y="2091521"/>
            <a:ext cx="4992114" cy="3145573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A.k.a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Alexandra </a:t>
            </a:r>
            <a:r>
              <a:rPr sz="2200" spc="-71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200" spc="-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Kassandra</a:t>
            </a:r>
            <a:endParaRPr sz="22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51609" marR="114809" indent="-245141">
              <a:lnSpc>
                <a:spcPts val="2475"/>
              </a:lnSpc>
              <a:spcBef>
                <a:spcPts val="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Daughter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00" spc="-84" dirty="0">
                <a:solidFill>
                  <a:srgbClr val="535353"/>
                </a:solidFill>
                <a:latin typeface="Gill Sans MT"/>
                <a:cs typeface="Gill Sans MT"/>
              </a:rPr>
              <a:t>King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Priam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Queen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Hecuba 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200" spc="-34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8" dirty="0">
                <a:solidFill>
                  <a:srgbClr val="535353"/>
                </a:solidFill>
                <a:latin typeface="Gill Sans MT"/>
                <a:cs typeface="Gill Sans MT"/>
              </a:rPr>
              <a:t>Troy.</a:t>
            </a:r>
            <a:endParaRPr sz="22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51609" marR="2587" indent="-245141">
              <a:lnSpc>
                <a:spcPts val="2475"/>
              </a:lnSpc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Apollo gave </a:t>
            </a: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her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power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prophecy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seduce </a:t>
            </a:r>
            <a:r>
              <a:rPr sz="2200" spc="-107" dirty="0">
                <a:solidFill>
                  <a:srgbClr val="535353"/>
                </a:solidFill>
                <a:latin typeface="Gill Sans MT"/>
                <a:cs typeface="Gill Sans MT"/>
              </a:rPr>
              <a:t>her.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She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refused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then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Apollo</a:t>
            </a:r>
            <a:r>
              <a:rPr sz="2200" spc="-11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200" spc="-112" dirty="0" smtClean="0">
                <a:solidFill>
                  <a:srgbClr val="535353"/>
                </a:solidFill>
                <a:latin typeface="Gill Sans MT"/>
                <a:cs typeface="Gill Sans MT"/>
              </a:rPr>
              <a:t>cursed </a:t>
            </a:r>
            <a:r>
              <a:rPr sz="2200" spc="-48" dirty="0" smtClean="0">
                <a:solidFill>
                  <a:srgbClr val="535353"/>
                </a:solidFill>
                <a:latin typeface="Gill Sans MT"/>
                <a:cs typeface="Gill Sans MT"/>
              </a:rPr>
              <a:t>her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never to 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be 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believed.</a:t>
            </a:r>
            <a:endParaRPr sz="2200" dirty="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u="heavy" spc="-33" dirty="0">
                <a:solidFill>
                  <a:srgbClr val="535353"/>
                </a:solidFill>
                <a:latin typeface="Gill Sans MT"/>
                <a:cs typeface="Gill Sans MT"/>
              </a:rPr>
              <a:t>https://en.wikipedia.org/wiki/Cassandra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48" y="367536"/>
            <a:ext cx="8103241" cy="623064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6468">
              <a:spcBef>
                <a:spcPts val="58"/>
              </a:spcBef>
            </a:pP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Cassandra(2008)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131" y="1229192"/>
            <a:ext cx="4014869" cy="2570195"/>
          </a:xfrm>
          <a:prstGeom prst="rect">
            <a:avLst/>
          </a:prstGeom>
        </p:spPr>
        <p:txBody>
          <a:bodyPr vert="horz" wrap="square" lIns="0" tIns="66298" rIns="0" bIns="0" rtlCol="0">
            <a:spAutoFit/>
          </a:bodyPr>
          <a:lstStyle/>
          <a:p>
            <a:pPr marL="169141" indent="-162673">
              <a:spcBef>
                <a:spcPts val="522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Distributed features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of</a:t>
            </a:r>
            <a:r>
              <a:rPr sz="2300" spc="115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Dynamo</a:t>
            </a:r>
            <a:endParaRPr sz="2300" dirty="0">
              <a:latin typeface="Arial"/>
              <a:cs typeface="Arial"/>
            </a:endParaRPr>
          </a:p>
          <a:p>
            <a:pPr marL="169141" marR="552053" indent="-162673">
              <a:lnSpc>
                <a:spcPts val="2475"/>
              </a:lnSpc>
              <a:spcBef>
                <a:spcPts val="756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Data Model and storage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from  </a:t>
            </a:r>
            <a:r>
              <a:rPr sz="2300" spc="-25" dirty="0">
                <a:solidFill>
                  <a:srgbClr val="5E4D47"/>
                </a:solidFill>
                <a:latin typeface="Arial"/>
                <a:cs typeface="Arial"/>
              </a:rPr>
              <a:t>BigTable</a:t>
            </a:r>
            <a:endParaRPr sz="2300" dirty="0">
              <a:latin typeface="Arial"/>
              <a:cs typeface="Arial"/>
            </a:endParaRPr>
          </a:p>
          <a:p>
            <a:pPr marL="169141" marR="2587" indent="-162673">
              <a:lnSpc>
                <a:spcPts val="2475"/>
              </a:lnSpc>
              <a:spcBef>
                <a:spcPts val="713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February 17, 2010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it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graduated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to 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a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top-level Apache</a:t>
            </a:r>
            <a:r>
              <a:rPr sz="2300" spc="-43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project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888938"/>
            <a:ext cx="3919538" cy="56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05681" y="2218457"/>
            <a:ext cx="4467247" cy="329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209800"/>
            <a:ext cx="4522950" cy="3397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" y="653233"/>
            <a:ext cx="7315200" cy="48331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3292591">
              <a:spcBef>
                <a:spcPts val="48"/>
              </a:spcBef>
            </a:pPr>
            <a:r>
              <a:rPr sz="4200" spc="-10" dirty="0" smtClean="0">
                <a:solidFill>
                  <a:srgbClr val="535353"/>
                </a:solidFill>
                <a:latin typeface="Gill Sans MT"/>
                <a:cs typeface="Gill Sans MT"/>
              </a:rPr>
              <a:t>CASSANDRA</a:t>
            </a:r>
            <a:endParaRPr sz="4200" dirty="0">
              <a:latin typeface="Gill Sans MT"/>
              <a:cs typeface="Gill Sans MT"/>
            </a:endParaRPr>
          </a:p>
          <a:p>
            <a:pPr marL="234469" indent="-228001">
              <a:spcBef>
                <a:spcPts val="3794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Fast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NoSQL</a:t>
            </a:r>
            <a:r>
              <a:rPr sz="2000" spc="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Database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High</a:t>
            </a:r>
            <a:r>
              <a:rPr sz="2000" spc="-1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Availability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Linear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Scalability </a:t>
            </a:r>
            <a:r>
              <a:rPr sz="2000" spc="166" dirty="0">
                <a:solidFill>
                  <a:srgbClr val="535353"/>
                </a:solidFill>
                <a:latin typeface="Gill Sans MT"/>
                <a:cs typeface="Gill Sans MT"/>
              </a:rPr>
              <a:t>=&gt;</a:t>
            </a:r>
            <a:r>
              <a:rPr sz="20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Predictability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SPOF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Multi-DC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Horizontally </a:t>
            </a:r>
            <a:r>
              <a:rPr sz="2000" spc="-25" dirty="0" smtClean="0">
                <a:solidFill>
                  <a:srgbClr val="535353"/>
                </a:solidFill>
                <a:latin typeface="Gill Sans MT"/>
                <a:cs typeface="Gill Sans MT"/>
              </a:rPr>
              <a:t>scalable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drop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replacement </a:t>
            </a:r>
            <a:r>
              <a:rPr sz="2000" spc="-56" dirty="0">
                <a:solidFill>
                  <a:srgbClr val="535353"/>
                </a:solidFill>
                <a:latin typeface="Gill Sans MT"/>
                <a:cs typeface="Gill Sans MT"/>
              </a:rPr>
              <a:t>for</a:t>
            </a:r>
            <a:r>
              <a:rPr sz="2000" spc="1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RDBMS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0887" y="2057255"/>
            <a:ext cx="8662320" cy="4012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986395"/>
            <a:ext cx="8839199" cy="429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6495" y="602948"/>
            <a:ext cx="5233211" cy="12988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" dirty="0">
                <a:solidFill>
                  <a:srgbClr val="535353"/>
                </a:solidFill>
                <a:latin typeface="Gill Sans MT"/>
                <a:cs typeface="Gill Sans MT"/>
              </a:rPr>
              <a:t>CASSANDRA</a:t>
            </a:r>
            <a:r>
              <a:rPr sz="4200" spc="-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79" dirty="0">
                <a:solidFill>
                  <a:srgbClr val="535353"/>
                </a:solidFill>
                <a:latin typeface="Gill Sans MT"/>
                <a:cs typeface="Gill Sans MT"/>
              </a:rPr>
              <a:t>CLUSTER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359" y="533400"/>
            <a:ext cx="9044405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0" y="1143000"/>
            <a:ext cx="4419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296243"/>
            <a:ext cx="690639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9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4200" spc="-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206" dirty="0">
                <a:solidFill>
                  <a:srgbClr val="535353"/>
                </a:solidFill>
                <a:latin typeface="Gill Sans MT"/>
                <a:cs typeface="Gill Sans MT"/>
              </a:rPr>
              <a:t>FACTOR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127" y="2911158"/>
            <a:ext cx="3635273" cy="673858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1199834" marR="2587" indent="-1193690">
              <a:lnSpc>
                <a:spcPts val="2475"/>
              </a:lnSpc>
              <a:spcBef>
                <a:spcPts val="255"/>
              </a:spcBef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many </a:t>
            </a:r>
            <a:r>
              <a:rPr sz="2200" spc="-23" dirty="0" smtClean="0">
                <a:solidFill>
                  <a:srgbClr val="535353"/>
                </a:solidFill>
                <a:latin typeface="Gill Sans MT"/>
                <a:cs typeface="Gill Sans MT"/>
              </a:rPr>
              <a:t>copies</a:t>
            </a:r>
            <a:r>
              <a:rPr lang="en-US" sz="2200" spc="-23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 smtClean="0">
                <a:solidFill>
                  <a:srgbClr val="535353"/>
                </a:solidFill>
                <a:latin typeface="Gill Sans MT"/>
                <a:cs typeface="Gill Sans MT"/>
              </a:rPr>
              <a:t>(replicas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) </a:t>
            </a:r>
            <a:r>
              <a:rPr sz="2200" spc="-61" dirty="0">
                <a:solidFill>
                  <a:srgbClr val="535353"/>
                </a:solidFill>
                <a:latin typeface="Gill Sans MT"/>
                <a:cs typeface="Gill Sans MT"/>
              </a:rPr>
              <a:t>for  your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98" y="602948"/>
            <a:ext cx="766440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" dirty="0"/>
              <a:t>CASSANDRA </a:t>
            </a:r>
            <a:r>
              <a:rPr sz="4200" spc="-300" dirty="0"/>
              <a:t>DATA</a:t>
            </a:r>
            <a:r>
              <a:rPr sz="4200" spc="-23" dirty="0"/>
              <a:t> </a:t>
            </a:r>
            <a:r>
              <a:rPr sz="4200" spc="-38" dirty="0"/>
              <a:t>MODEL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1990688"/>
            <a:ext cx="3350297" cy="1293784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driven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22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model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family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relational</a:t>
            </a:r>
            <a:r>
              <a:rPr sz="2200" spc="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db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1" y="2743200"/>
            <a:ext cx="5743574" cy="377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4767" y="3346750"/>
            <a:ext cx="2389723" cy="267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5610" y="3378400"/>
            <a:ext cx="2230547" cy="2787209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2587" indent="-84085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id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UUID,</a:t>
            </a:r>
            <a:endParaRPr sz="2100">
              <a:latin typeface="Gill Sans MT"/>
              <a:cs typeface="Gill Sans MT"/>
            </a:endParaRPr>
          </a:p>
          <a:p>
            <a:pPr marL="154588" marR="17464">
              <a:lnSpc>
                <a:spcPts val="2394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surname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birthdate</a:t>
            </a:r>
            <a:r>
              <a:rPr sz="2100" spc="-31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KEY(id)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649" y="279288"/>
            <a:ext cx="5576511" cy="1968159"/>
          </a:xfrm>
          <a:prstGeom prst="rect">
            <a:avLst/>
          </a:prstGeom>
        </p:spPr>
        <p:txBody>
          <a:bodyPr vert="horz" wrap="square" lIns="0" tIns="277805" rIns="0" bIns="0" rtlCol="0">
            <a:spAutoFit/>
          </a:bodyPr>
          <a:lstStyle/>
          <a:p>
            <a:pPr marL="5498" algn="ctr">
              <a:spcBef>
                <a:spcPts val="2187"/>
              </a:spcBef>
            </a:pPr>
            <a:r>
              <a:rPr sz="4200" spc="-76" dirty="0">
                <a:solidFill>
                  <a:srgbClr val="535353"/>
                </a:solidFill>
                <a:latin typeface="Gill Sans MT"/>
                <a:cs typeface="Gill Sans MT"/>
              </a:rPr>
              <a:t>CQL</a:t>
            </a:r>
            <a:endParaRPr sz="4200">
              <a:latin typeface="Gill Sans MT"/>
              <a:cs typeface="Gill Sans MT"/>
            </a:endParaRPr>
          </a:p>
          <a:p>
            <a:pPr algn="ctr">
              <a:spcBef>
                <a:spcPts val="1406"/>
              </a:spcBef>
            </a:pPr>
            <a:r>
              <a:rPr sz="2800" b="1" spc="-135" dirty="0">
                <a:solidFill>
                  <a:srgbClr val="535353"/>
                </a:solidFill>
                <a:latin typeface="Gill Sans MT"/>
                <a:cs typeface="Gill Sans MT"/>
              </a:rPr>
              <a:t>Familiar </a:t>
            </a:r>
            <a:r>
              <a:rPr sz="2800" b="1" spc="-104" dirty="0">
                <a:solidFill>
                  <a:srgbClr val="535353"/>
                </a:solidFill>
                <a:latin typeface="Gill Sans MT"/>
                <a:cs typeface="Gill Sans MT"/>
              </a:rPr>
              <a:t>row-column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SQL-like</a:t>
            </a:r>
            <a:r>
              <a:rPr sz="2800" b="1" spc="23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approach.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7432" y="2752946"/>
            <a:ext cx="4999100" cy="869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6815" y="2784595"/>
            <a:ext cx="4760599" cy="95337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65584" marR="2587" indent="-159439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(id,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name,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surname,</a:t>
            </a:r>
            <a:r>
              <a:rPr sz="2100" spc="-26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birthdate)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(uuid(),</a:t>
            </a:r>
            <a:r>
              <a:rPr sz="2100" spc="-46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‘Carlos’,‘Alonso’,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’1985-03-19’);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6429" y="4251562"/>
            <a:ext cx="4501106" cy="869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9653" y="4283211"/>
            <a:ext cx="4394954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algn="ctr">
              <a:lnSpc>
                <a:spcPts val="2450"/>
              </a:lnSpc>
              <a:spcBef>
                <a:spcPts val="61"/>
              </a:spcBef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SELECT </a:t>
            </a:r>
            <a:r>
              <a:rPr sz="2100" spc="109" dirty="0">
                <a:solidFill>
                  <a:srgbClr val="535353"/>
                </a:solidFill>
                <a:latin typeface="Gill Sans MT"/>
                <a:cs typeface="Gill Sans MT"/>
              </a:rPr>
              <a:t>*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2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2100">
              <a:latin typeface="Gill Sans MT"/>
              <a:cs typeface="Gill Sans MT"/>
            </a:endParaRPr>
          </a:p>
          <a:p>
            <a:pPr algn="ctr">
              <a:lnSpc>
                <a:spcPts val="2450"/>
              </a:lnSpc>
            </a:pP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‘f81d4fae-7dec-11d0-a765-00a0c91e6bf6’;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0148" y="5738169"/>
            <a:ext cx="4433668" cy="512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3372" y="5774263"/>
            <a:ext cx="432737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address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VARCHAR;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228" y="602948"/>
            <a:ext cx="522637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3" dirty="0"/>
              <a:t>CASSANDRA:YES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1491573" y="1600200"/>
            <a:ext cx="5897389" cy="482486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0018" indent="-253550">
              <a:spcBef>
                <a:spcPts val="64"/>
              </a:spcBef>
              <a:buSzPct val="82558"/>
              <a:buChar char="•"/>
              <a:tabLst>
                <a:tab pos="260018" algn="l"/>
                <a:tab pos="260341" algn="l"/>
              </a:tabLst>
            </a:pPr>
            <a:r>
              <a:rPr sz="2200" spc="-56" dirty="0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you</a:t>
            </a:r>
            <a:r>
              <a:rPr sz="22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need:</a:t>
            </a:r>
            <a:endParaRPr sz="2200">
              <a:latin typeface="Gill Sans MT"/>
              <a:cs typeface="Gill Sans MT"/>
            </a:endParaRPr>
          </a:p>
          <a:p>
            <a:pPr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2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SPOF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Linear horizontal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scalability in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commodity</a:t>
            </a:r>
            <a:r>
              <a:rPr sz="2200" spc="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hardware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Real-time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writes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Reliable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replication </a:t>
            </a: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across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2200" spc="21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6" dirty="0">
                <a:solidFill>
                  <a:srgbClr val="535353"/>
                </a:solidFill>
                <a:latin typeface="Gill Sans MT"/>
                <a:cs typeface="Gill Sans MT"/>
              </a:rPr>
              <a:t>centres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Clearly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schema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NoSQL</a:t>
            </a:r>
            <a:r>
              <a:rPr sz="2200" spc="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environment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02948"/>
            <a:ext cx="481217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28" dirty="0"/>
              <a:t>CASSANDRA:</a:t>
            </a:r>
            <a:r>
              <a:rPr sz="4200" spc="-369" dirty="0"/>
              <a:t> </a:t>
            </a:r>
            <a:r>
              <a:rPr sz="4200" spc="-23" dirty="0"/>
              <a:t>NO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1491573" y="2892458"/>
            <a:ext cx="4556404" cy="291665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69" dirty="0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sz="2700" spc="-48" dirty="0">
                <a:solidFill>
                  <a:srgbClr val="535353"/>
                </a:solidFill>
                <a:latin typeface="Gill Sans MT"/>
                <a:cs typeface="Gill Sans MT"/>
              </a:rPr>
              <a:t>you</a:t>
            </a:r>
            <a:r>
              <a:rPr sz="27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need: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84" dirty="0">
                <a:solidFill>
                  <a:srgbClr val="535353"/>
                </a:solidFill>
                <a:latin typeface="Gill Sans MT"/>
                <a:cs typeface="Gill Sans MT"/>
              </a:rPr>
              <a:t>ACID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transactions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</a:t>
            </a:r>
            <a:r>
              <a:rPr sz="27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64" dirty="0">
                <a:solidFill>
                  <a:srgbClr val="535353"/>
                </a:solidFill>
                <a:latin typeface="Gill Sans MT"/>
                <a:cs typeface="Gill Sans MT"/>
              </a:rPr>
              <a:t>rollback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Justification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700" spc="-20" dirty="0">
                <a:solidFill>
                  <a:srgbClr val="535353"/>
                </a:solidFill>
                <a:latin typeface="Gill Sans MT"/>
                <a:cs typeface="Gill Sans MT"/>
              </a:rPr>
              <a:t>high-end</a:t>
            </a:r>
            <a:r>
              <a:rPr sz="27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8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6734" y="1578508"/>
            <a:ext cx="8670049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2800" b="1" spc="-81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consistency, </a:t>
            </a:r>
            <a:r>
              <a:rPr sz="2800" b="1" spc="-97" dirty="0">
                <a:solidFill>
                  <a:srgbClr val="535353"/>
                </a:solidFill>
                <a:latin typeface="Gill Sans MT"/>
                <a:cs typeface="Gill Sans MT"/>
              </a:rPr>
              <a:t>availability </a:t>
            </a:r>
            <a:r>
              <a:rPr sz="2800" b="1" spc="-12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b="1" spc="-94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tolerance </a:t>
            </a:r>
            <a:r>
              <a:rPr sz="2800" b="1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mean?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297" y="2514600"/>
            <a:ext cx="8509754" cy="378323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algn="ctr">
              <a:spcBef>
                <a:spcPts val="61"/>
              </a:spcBef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Consistency: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2400" spc="-13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value </a:t>
            </a:r>
            <a:r>
              <a:rPr sz="24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23" dirty="0">
                <a:solidFill>
                  <a:srgbClr val="535353"/>
                </a:solidFill>
                <a:latin typeface="Gill Sans MT"/>
                <a:cs typeface="Gill Sans MT"/>
              </a:rPr>
              <a:t>whole </a:t>
            </a:r>
            <a:r>
              <a:rPr sz="2400" spc="-13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given</a:t>
            </a:r>
            <a:r>
              <a:rPr sz="2400" spc="2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point.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851" algn="ctr">
              <a:spcBef>
                <a:spcPts val="1895"/>
              </a:spcBef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Availability: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read </a:t>
            </a:r>
            <a:r>
              <a:rPr sz="24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given</a:t>
            </a:r>
            <a:r>
              <a:rPr sz="2400" spc="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point.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056566" marR="1053008" algn="ctr">
              <a:lnSpc>
                <a:spcPts val="2394"/>
              </a:lnSpc>
              <a:spcBef>
                <a:spcPts val="2068"/>
              </a:spcBef>
            </a:pP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tolerance: Whether </a:t>
            </a:r>
            <a:r>
              <a:rPr sz="24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system tolerates </a:t>
            </a:r>
            <a:r>
              <a:rPr sz="24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400" spc="-8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being 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disconnected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400" spc="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system.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3230" y="1371600"/>
            <a:ext cx="7222200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0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does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2800" b="1" spc="-76" dirty="0">
                <a:solidFill>
                  <a:srgbClr val="535353"/>
                </a:solidFill>
                <a:latin typeface="Gill Sans MT"/>
                <a:cs typeface="Gill Sans MT"/>
              </a:rPr>
              <a:t>fit </a:t>
            </a:r>
            <a:r>
              <a:rPr sz="2800" b="1" spc="-94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800" b="1" spc="-163" dirty="0">
                <a:solidFill>
                  <a:srgbClr val="535353"/>
                </a:solidFill>
                <a:latin typeface="Gill Sans MT"/>
                <a:cs typeface="Gill Sans MT"/>
              </a:rPr>
              <a:t>CAP</a:t>
            </a:r>
            <a:r>
              <a:rPr sz="2800" b="1" spc="4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32" dirty="0">
                <a:solidFill>
                  <a:srgbClr val="535353"/>
                </a:solidFill>
                <a:latin typeface="Gill Sans MT"/>
                <a:cs typeface="Gill Sans MT"/>
              </a:rPr>
              <a:t>Theorem?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805" y="3125857"/>
            <a:ext cx="6163102" cy="2543552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r>
              <a:rPr sz="3200" spc="-25" dirty="0" smtClean="0">
                <a:solidFill>
                  <a:srgbClr val="535353"/>
                </a:solidFill>
                <a:latin typeface="Gill Sans MT"/>
                <a:cs typeface="Gill Sans MT"/>
              </a:rPr>
              <a:t>AP</a:t>
            </a:r>
            <a:endParaRPr lang="en-US" sz="3200" spc="-25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endParaRPr lang="en-US" sz="3200" spc="-25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r>
              <a:rPr sz="3200" spc="-31" dirty="0" smtClean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3200" spc="-33" dirty="0">
                <a:solidFill>
                  <a:srgbClr val="535353"/>
                </a:solidFill>
                <a:latin typeface="Gill Sans MT"/>
                <a:cs typeface="Gill Sans MT"/>
              </a:rPr>
              <a:t>trades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off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consistency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3200" spc="-53" dirty="0">
                <a:solidFill>
                  <a:srgbClr val="535353"/>
                </a:solidFill>
                <a:latin typeface="Gill Sans MT"/>
                <a:cs typeface="Gill Sans MT"/>
              </a:rPr>
              <a:t>order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guarantee 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availability </a:t>
            </a:r>
            <a:r>
              <a:rPr sz="32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3200" spc="-31" dirty="0">
                <a:solidFill>
                  <a:srgbClr val="535353"/>
                </a:solidFill>
                <a:latin typeface="Gill Sans MT"/>
                <a:cs typeface="Gill Sans MT"/>
              </a:rPr>
              <a:t>tolerance,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but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32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configurable </a:t>
            </a:r>
            <a:r>
              <a:rPr sz="3200" spc="-92" dirty="0">
                <a:solidFill>
                  <a:srgbClr val="535353"/>
                </a:solidFill>
                <a:latin typeface="Gill Sans MT"/>
                <a:cs typeface="Gill Sans MT"/>
              </a:rPr>
              <a:t>way,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so </a:t>
            </a:r>
            <a:r>
              <a:rPr sz="3200" spc="-92" dirty="0">
                <a:solidFill>
                  <a:srgbClr val="535353"/>
                </a:solidFill>
                <a:latin typeface="Gill Sans MT"/>
                <a:cs typeface="Gill Sans MT"/>
              </a:rPr>
              <a:t>it’s  </a:t>
            </a:r>
            <a:r>
              <a:rPr sz="3200" dirty="0">
                <a:solidFill>
                  <a:srgbClr val="535353"/>
                </a:solidFill>
                <a:latin typeface="Gill Sans MT"/>
                <a:cs typeface="Gill Sans MT"/>
              </a:rPr>
              <a:t>up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the developer </a:t>
            </a:r>
            <a:r>
              <a:rPr sz="3200" spc="-33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64" dirty="0">
                <a:solidFill>
                  <a:srgbClr val="535353"/>
                </a:solidFill>
                <a:latin typeface="Gill Sans MT"/>
                <a:cs typeface="Gill Sans MT"/>
              </a:rPr>
              <a:t>sit </a:t>
            </a:r>
            <a:r>
              <a:rPr sz="32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200" spc="-13" dirty="0">
                <a:solidFill>
                  <a:srgbClr val="535353"/>
                </a:solidFill>
                <a:latin typeface="Gill Sans MT"/>
                <a:cs typeface="Gill Sans MT"/>
              </a:rPr>
              <a:t>each</a:t>
            </a:r>
            <a:r>
              <a:rPr sz="3200" spc="2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48" dirty="0">
                <a:solidFill>
                  <a:srgbClr val="535353"/>
                </a:solidFill>
                <a:latin typeface="Gill Sans MT"/>
                <a:cs typeface="Gill Sans MT"/>
              </a:rPr>
              <a:t>query.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8750" y="2457277"/>
            <a:ext cx="3586162" cy="271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5940" y="2387990"/>
            <a:ext cx="3750643" cy="2990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239" y="642864"/>
            <a:ext cx="381256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51" dirty="0"/>
              <a:t>C</a:t>
            </a:r>
            <a:r>
              <a:rPr sz="4200" spc="18" dirty="0"/>
              <a:t>AS</a:t>
            </a:r>
            <a:r>
              <a:rPr sz="4200" spc="41" dirty="0"/>
              <a:t>S</a:t>
            </a:r>
            <a:r>
              <a:rPr sz="4200" spc="-31" dirty="0"/>
              <a:t>AND</a:t>
            </a:r>
            <a:r>
              <a:rPr sz="4200" spc="-135" dirty="0"/>
              <a:t>R</a:t>
            </a:r>
            <a:r>
              <a:rPr sz="4200" spc="-3" dirty="0"/>
              <a:t>A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265686" y="2110569"/>
            <a:ext cx="4704279" cy="4079919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127324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Open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Source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database 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management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Initially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developed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at</a:t>
            </a:r>
            <a:r>
              <a:rPr sz="2200" spc="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Facebook</a:t>
            </a:r>
            <a:endParaRPr sz="22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51609" marR="355099" indent="-245141">
              <a:lnSpc>
                <a:spcPts val="2475"/>
              </a:lnSpc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Inspired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Amazon’s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Dynamo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Google  </a:t>
            </a:r>
            <a:r>
              <a:rPr sz="2200" spc="-66" dirty="0">
                <a:solidFill>
                  <a:srgbClr val="535353"/>
                </a:solidFill>
                <a:latin typeface="Gill Sans MT"/>
                <a:cs typeface="Gill Sans MT"/>
              </a:rPr>
              <a:t>BigTable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papers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3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Became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Apache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top-level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project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Feb,</a:t>
            </a:r>
            <a:r>
              <a:rPr sz="22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2010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Nowadays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developed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DataStax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47780" y="1828800"/>
            <a:ext cx="6652939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Which </a:t>
            </a:r>
            <a:r>
              <a:rPr sz="2800" b="1" spc="-127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technological </a:t>
            </a:r>
            <a:r>
              <a:rPr sz="2800" b="1" spc="-89" dirty="0">
                <a:solidFill>
                  <a:srgbClr val="535353"/>
                </a:solidFill>
                <a:latin typeface="Gill Sans MT"/>
                <a:cs typeface="Gill Sans MT"/>
              </a:rPr>
              <a:t>roots </a:t>
            </a:r>
            <a:r>
              <a:rPr sz="2800" b="1" spc="-74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800" b="1" spc="50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04" dirty="0">
                <a:solidFill>
                  <a:srgbClr val="535353"/>
                </a:solidFill>
                <a:latin typeface="Gill Sans MT"/>
                <a:cs typeface="Gill Sans MT"/>
              </a:rPr>
              <a:t>Cassandra?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62" y="3657600"/>
            <a:ext cx="6374573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461146" marR="2587" indent="-1454678">
              <a:lnSpc>
                <a:spcPts val="2394"/>
              </a:lnSpc>
              <a:spcBef>
                <a:spcPts val="234"/>
              </a:spcBef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Google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BigTable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Amazon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Dynamo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pulled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together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developers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at</a:t>
            </a:r>
            <a:r>
              <a:rPr sz="2100" spc="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Facebook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5220" y="1524000"/>
            <a:ext cx="7278231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technology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does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model </a:t>
            </a:r>
            <a:r>
              <a:rPr sz="2800" b="1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data?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3676683"/>
            <a:ext cx="5536278" cy="50028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3200" spc="-46" dirty="0">
                <a:solidFill>
                  <a:srgbClr val="535353"/>
                </a:solidFill>
                <a:latin typeface="Gill Sans MT"/>
                <a:cs typeface="Gill Sans MT"/>
              </a:rPr>
              <a:t>CQL: </a:t>
            </a:r>
            <a:r>
              <a:rPr sz="3200" spc="-31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3200" spc="-8" dirty="0">
                <a:solidFill>
                  <a:srgbClr val="535353"/>
                </a:solidFill>
                <a:latin typeface="Gill Sans MT"/>
                <a:cs typeface="Gill Sans MT"/>
              </a:rPr>
              <a:t>Query</a:t>
            </a:r>
            <a:r>
              <a:rPr sz="3200" spc="-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8" dirty="0">
                <a:solidFill>
                  <a:srgbClr val="535353"/>
                </a:solidFill>
                <a:latin typeface="Gill Sans MT"/>
                <a:cs typeface="Gill Sans MT"/>
              </a:rPr>
              <a:t>Language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390" y="602948"/>
            <a:ext cx="68562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3261221" algn="l"/>
              </a:tabLst>
            </a:pPr>
            <a:r>
              <a:rPr sz="4200" spc="-64" dirty="0" smtClean="0"/>
              <a:t>CONSISTENT</a:t>
            </a:r>
            <a:r>
              <a:rPr lang="en-US" sz="4200" spc="-64" dirty="0" smtClean="0"/>
              <a:t> </a:t>
            </a:r>
            <a:r>
              <a:rPr sz="4200" spc="-53" dirty="0" smtClean="0"/>
              <a:t>HASHING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3177294"/>
            <a:ext cx="4280871" cy="1910094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258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64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stored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partitions,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identified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a 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unique </a:t>
            </a: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token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2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range</a:t>
            </a:r>
            <a:endParaRPr sz="2200">
              <a:latin typeface="Gill Sans MT"/>
              <a:cs typeface="Gill Sans MT"/>
            </a:endParaRPr>
          </a:p>
          <a:p>
            <a:pPr marL="251609">
              <a:lnSpc>
                <a:spcPts val="2414"/>
              </a:lnSpc>
            </a:pPr>
            <a:r>
              <a:rPr sz="2200" spc="71" dirty="0">
                <a:solidFill>
                  <a:srgbClr val="535353"/>
                </a:solidFill>
                <a:latin typeface="Gill Sans MT"/>
                <a:cs typeface="Gill Sans MT"/>
              </a:rPr>
              <a:t>(-2^63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2200" spc="-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92" dirty="0">
                <a:solidFill>
                  <a:srgbClr val="535353"/>
                </a:solidFill>
                <a:latin typeface="Gill Sans MT"/>
                <a:cs typeface="Gill Sans MT"/>
              </a:rPr>
              <a:t>2^63)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Nodes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contain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partition</a:t>
            </a:r>
            <a:r>
              <a:rPr sz="22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ranges.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90574"/>
            <a:ext cx="4400549" cy="4685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6581" y="602948"/>
            <a:ext cx="462901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74" dirty="0" smtClean="0"/>
              <a:t>THE</a:t>
            </a:r>
            <a:r>
              <a:rPr lang="en-US" sz="4200" spc="-48" dirty="0"/>
              <a:t> </a:t>
            </a:r>
            <a:r>
              <a:rPr sz="4200" spc="-135" dirty="0" smtClean="0"/>
              <a:t>PARTITIONER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1733360"/>
            <a:ext cx="4303976" cy="2934962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258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running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that 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computes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hashes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through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hash</a:t>
            </a:r>
            <a:r>
              <a:rPr sz="2200" spc="8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function.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Various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partitioners</a:t>
            </a:r>
            <a:r>
              <a:rPr sz="22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available.</a:t>
            </a:r>
            <a:endParaRPr sz="2200">
              <a:latin typeface="Gill Sans MT"/>
              <a:cs typeface="Gill Sans MT"/>
            </a:endParaRPr>
          </a:p>
          <a:p>
            <a:pPr marL="497074" lvl="1" indent="-245465">
              <a:spcBef>
                <a:spcPts val="2103"/>
              </a:spcBef>
              <a:buSzPct val="82352"/>
              <a:buChar char="•"/>
              <a:tabLst>
                <a:tab pos="496751" algn="l"/>
                <a:tab pos="497398" algn="l"/>
              </a:tabLst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Default </a:t>
            </a:r>
            <a:r>
              <a:rPr sz="2200" spc="-64" dirty="0">
                <a:solidFill>
                  <a:srgbClr val="535353"/>
                </a:solidFill>
                <a:latin typeface="Gill Sans MT"/>
                <a:cs typeface="Gill Sans MT"/>
              </a:rPr>
              <a:t>is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murmur3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51609" indent="-245141"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nodes </a:t>
            </a:r>
            <a:r>
              <a:rPr sz="2200" b="1" spc="-125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use the</a:t>
            </a:r>
            <a:r>
              <a:rPr sz="2200" spc="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7" dirty="0">
                <a:solidFill>
                  <a:srgbClr val="535353"/>
                </a:solidFill>
                <a:latin typeface="Gill Sans MT"/>
                <a:cs typeface="Gill Sans MT"/>
              </a:rPr>
              <a:t>same!!!!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6895" y="3679714"/>
            <a:ext cx="3448707" cy="634971"/>
          </a:xfrm>
          <a:custGeom>
            <a:avLst/>
            <a:gdLst/>
            <a:ahLst/>
            <a:cxnLst/>
            <a:rect l="l" t="t" r="r" b="b"/>
            <a:pathLst>
              <a:path w="5989955" h="1047115">
                <a:moveTo>
                  <a:pt x="5831215" y="0"/>
                </a:moveTo>
                <a:lnTo>
                  <a:pt x="161576" y="0"/>
                </a:lnTo>
                <a:lnTo>
                  <a:pt x="111463" y="7628"/>
                </a:lnTo>
                <a:lnTo>
                  <a:pt x="67229" y="29023"/>
                </a:lnTo>
                <a:lnTo>
                  <a:pt x="31893" y="61947"/>
                </a:lnTo>
                <a:lnTo>
                  <a:pt x="8476" y="104160"/>
                </a:lnTo>
                <a:lnTo>
                  <a:pt x="0" y="153426"/>
                </a:lnTo>
                <a:lnTo>
                  <a:pt x="4512" y="886388"/>
                </a:lnTo>
                <a:lnTo>
                  <a:pt x="12520" y="936411"/>
                </a:lnTo>
                <a:lnTo>
                  <a:pt x="34817" y="980428"/>
                </a:lnTo>
                <a:lnTo>
                  <a:pt x="68817" y="1015504"/>
                </a:lnTo>
                <a:lnTo>
                  <a:pt x="111933" y="1038703"/>
                </a:lnTo>
                <a:lnTo>
                  <a:pt x="161576" y="1047088"/>
                </a:lnTo>
                <a:lnTo>
                  <a:pt x="5831215" y="1047088"/>
                </a:lnTo>
                <a:lnTo>
                  <a:pt x="5880969" y="1038703"/>
                </a:lnTo>
                <a:lnTo>
                  <a:pt x="5924349" y="1015504"/>
                </a:lnTo>
                <a:lnTo>
                  <a:pt x="5958665" y="980428"/>
                </a:lnTo>
                <a:lnTo>
                  <a:pt x="5981227" y="936411"/>
                </a:lnTo>
                <a:lnTo>
                  <a:pt x="5989346" y="886388"/>
                </a:lnTo>
                <a:lnTo>
                  <a:pt x="5989346" y="153426"/>
                </a:lnTo>
                <a:lnTo>
                  <a:pt x="5981227" y="104160"/>
                </a:lnTo>
                <a:lnTo>
                  <a:pt x="5958665" y="61947"/>
                </a:lnTo>
                <a:lnTo>
                  <a:pt x="5924349" y="29023"/>
                </a:lnTo>
                <a:lnTo>
                  <a:pt x="5880969" y="7628"/>
                </a:lnTo>
                <a:lnTo>
                  <a:pt x="5831215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49159" y="2434413"/>
            <a:ext cx="1025142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rlos”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0757" y="2434413"/>
            <a:ext cx="91911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185664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6200" y="3775120"/>
            <a:ext cx="5084037" cy="201608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 indent="1509333">
              <a:spcBef>
                <a:spcPts val="61"/>
              </a:spcBef>
            </a:pPr>
            <a:r>
              <a:rPr sz="2100" spc="-23" dirty="0">
                <a:solidFill>
                  <a:srgbClr val="FFFFFF"/>
                </a:solidFill>
                <a:latin typeface="Gill Sans MT"/>
                <a:cs typeface="Gill Sans MT"/>
              </a:rPr>
              <a:t>Hash</a:t>
            </a:r>
            <a:r>
              <a:rPr sz="2100" spc="-3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function</a:t>
            </a:r>
            <a:endParaRPr sz="2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468">
              <a:spcBef>
                <a:spcPts val="1500"/>
              </a:spcBef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1773456738847666528349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</a:pPr>
            <a:endParaRPr sz="3100">
              <a:latin typeface="Times New Roman"/>
              <a:cs typeface="Times New Roman"/>
            </a:endParaRPr>
          </a:p>
          <a:p>
            <a:pPr marL="1607002">
              <a:spcBef>
                <a:spcPts val="3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-894763734895827651234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8292" y="2932105"/>
            <a:ext cx="45719" cy="731238"/>
          </a:xfrm>
          <a:custGeom>
            <a:avLst/>
            <a:gdLst/>
            <a:ahLst/>
            <a:cxnLst/>
            <a:rect l="l" t="t" r="r" b="b"/>
            <a:pathLst>
              <a:path w="6984" h="1205864">
                <a:moveTo>
                  <a:pt x="3273" y="-10470"/>
                </a:moveTo>
                <a:lnTo>
                  <a:pt x="3273" y="1215835"/>
                </a:lnTo>
              </a:path>
            </a:pathLst>
          </a:custGeom>
          <a:ln w="27489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5791" y="365652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49715" y="100791"/>
                </a:lnTo>
                <a:lnTo>
                  <a:pt x="100520" y="545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4183" y="2932105"/>
            <a:ext cx="45719" cy="731238"/>
          </a:xfrm>
          <a:custGeom>
            <a:avLst/>
            <a:gdLst/>
            <a:ahLst/>
            <a:cxnLst/>
            <a:rect l="l" t="t" r="r" b="b"/>
            <a:pathLst>
              <a:path w="6984" h="1205864">
                <a:moveTo>
                  <a:pt x="3273" y="-10470"/>
                </a:moveTo>
                <a:lnTo>
                  <a:pt x="3273" y="1215835"/>
                </a:lnTo>
              </a:path>
            </a:pathLst>
          </a:custGeom>
          <a:ln w="27489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1682" y="365652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49715" y="100791"/>
                </a:lnTo>
                <a:lnTo>
                  <a:pt x="100520" y="545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H="1">
            <a:off x="6262685" y="4276571"/>
            <a:ext cx="45719" cy="406628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136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7619" y="467659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>
            <a:off x="7681911" y="4270222"/>
            <a:ext cx="45719" cy="1327318"/>
          </a:xfrm>
          <a:custGeom>
            <a:avLst/>
            <a:gdLst/>
            <a:ahLst/>
            <a:cxnLst/>
            <a:rect l="l" t="t" r="r" b="b"/>
            <a:pathLst>
              <a:path h="2188845">
                <a:moveTo>
                  <a:pt x="0" y="0"/>
                </a:moveTo>
                <a:lnTo>
                  <a:pt x="0" y="2188415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6844" y="5590929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29000" y="604549"/>
            <a:ext cx="275806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V</a:t>
            </a: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2" y="1828671"/>
            <a:ext cx="4491038" cy="460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2730" y="602948"/>
            <a:ext cx="260566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 smtClean="0">
                <a:solidFill>
                  <a:srgbClr val="535353"/>
                </a:solidFill>
                <a:latin typeface="Gill Sans MT"/>
                <a:cs typeface="Gill Sans MT"/>
              </a:rPr>
              <a:t>V</a:t>
            </a:r>
            <a:r>
              <a:rPr sz="4200" spc="-23" dirty="0" smtClean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4200" spc="-46" dirty="0" smtClean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43" dirty="0" smtClean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3" y="1828671"/>
            <a:ext cx="4414837" cy="460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0100" y="1828671"/>
            <a:ext cx="4533900" cy="4609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2945" y="381000"/>
            <a:ext cx="6090805" cy="645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1214"/>
            <a:ext cx="82296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Behavior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9275"/>
            <a:ext cx="8210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535" y="2558696"/>
            <a:ext cx="1372046" cy="778358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5000" dirty="0">
                <a:solidFill>
                  <a:srgbClr val="007DC0"/>
                </a:solidFill>
                <a:latin typeface="Book Antiqua"/>
                <a:cs typeface="Book Antiqua"/>
              </a:rPr>
              <a:t>CQL</a:t>
            </a:r>
            <a:endParaRPr sz="50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050" y="3385485"/>
            <a:ext cx="7959030" cy="778358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5000" spc="-3" dirty="0">
                <a:solidFill>
                  <a:srgbClr val="007DC0"/>
                </a:solidFill>
                <a:latin typeface="Book Antiqua"/>
                <a:cs typeface="Book Antiqua"/>
              </a:rPr>
              <a:t>Cassandra Query</a:t>
            </a:r>
            <a:r>
              <a:rPr sz="5000" spc="-31" dirty="0">
                <a:solidFill>
                  <a:srgbClr val="007DC0"/>
                </a:solidFill>
                <a:latin typeface="Book Antiqua"/>
                <a:cs typeface="Book Antiqua"/>
              </a:rPr>
              <a:t> </a:t>
            </a:r>
            <a:r>
              <a:rPr sz="5000" spc="-3" dirty="0">
                <a:solidFill>
                  <a:srgbClr val="007DC0"/>
                </a:solidFill>
                <a:latin typeface="Book Antiqua"/>
                <a:cs typeface="Book Antiqua"/>
              </a:rPr>
              <a:t>Language</a:t>
            </a:r>
            <a:endParaRPr sz="5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3244602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42" dirty="0"/>
              <a:t>Terminology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4" y="1312415"/>
            <a:ext cx="7752756" cy="5469385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 err="1" smtClean="0">
                <a:solidFill>
                  <a:srgbClr val="15242D"/>
                </a:solidFill>
                <a:latin typeface="Lucida Sans Unicode"/>
                <a:cs typeface="Lucida Sans Unicode"/>
              </a:rPr>
              <a:t>Keyspace</a:t>
            </a:r>
            <a:endParaRPr lang="en-US" sz="2400" spc="-3" dirty="0" smtClean="0">
              <a:solidFill>
                <a:srgbClr val="15242D"/>
              </a:solidFill>
              <a:latin typeface="Lucida Sans Unicode"/>
              <a:cs typeface="Lucida Sans Unicode"/>
            </a:endParaRPr>
          </a:p>
          <a:p>
            <a:pPr marL="863394" lvl="1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15" dirty="0" err="1" smtClean="0">
                <a:latin typeface="Verdana"/>
                <a:cs typeface="Verdana"/>
              </a:rPr>
              <a:t>Keyspace</a:t>
            </a:r>
            <a:r>
              <a:rPr lang="en-US" sz="2400" spc="-15" dirty="0" smtClean="0">
                <a:latin typeface="Verdana"/>
                <a:cs typeface="Verdana"/>
              </a:rPr>
              <a:t> </a:t>
            </a:r>
            <a:r>
              <a:rPr lang="en-US" sz="2400" spc="-5" dirty="0" smtClean="0">
                <a:latin typeface="Verdana"/>
                <a:cs typeface="Verdana"/>
              </a:rPr>
              <a:t>is </a:t>
            </a:r>
            <a:r>
              <a:rPr lang="en-US" sz="2400" spc="-10" dirty="0" smtClean="0">
                <a:latin typeface="Verdana"/>
                <a:cs typeface="Verdana"/>
              </a:rPr>
              <a:t>like </a:t>
            </a:r>
            <a:r>
              <a:rPr lang="en-US" sz="2400" spc="-5" dirty="0" smtClean="0">
                <a:latin typeface="Verdana"/>
                <a:cs typeface="Verdana"/>
              </a:rPr>
              <a:t>RDBMS Database or  Schema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Table</a:t>
            </a:r>
            <a:r>
              <a:rPr lang="en-US"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, Row, Column</a:t>
            </a: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10" dirty="0" smtClean="0">
                <a:latin typeface="Verdana"/>
                <a:cs typeface="Verdana"/>
              </a:rPr>
              <a:t>Like RDBMS, Cassandra </a:t>
            </a:r>
            <a:r>
              <a:rPr lang="en-US" sz="2400" spc="-5" dirty="0" smtClean="0">
                <a:latin typeface="Verdana"/>
                <a:cs typeface="Verdana"/>
              </a:rPr>
              <a:t>uses tables, having rows with columns</a:t>
            </a:r>
            <a:r>
              <a:rPr lang="en-US" sz="2400" spc="-45" dirty="0" smtClean="0">
                <a:latin typeface="Verdana"/>
                <a:cs typeface="Verdana"/>
              </a:rPr>
              <a:t> </a:t>
            </a:r>
            <a:r>
              <a:rPr lang="en-US" sz="2400" spc="-5" dirty="0" smtClean="0">
                <a:latin typeface="Verdana"/>
                <a:cs typeface="Verdana"/>
              </a:rPr>
              <a:t>to  store</a:t>
            </a:r>
            <a:r>
              <a:rPr lang="en-US" sz="2400" spc="-80" dirty="0" smtClean="0">
                <a:latin typeface="Verdana"/>
                <a:cs typeface="Verdana"/>
              </a:rPr>
              <a:t> </a:t>
            </a:r>
            <a:r>
              <a:rPr lang="en-US" sz="2400" spc="-5" dirty="0" smtClean="0">
                <a:latin typeface="Verdana"/>
                <a:cs typeface="Verdana"/>
              </a:rPr>
              <a:t>data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801825" algn="l"/>
              </a:tabLst>
            </a:pP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Partition	</a:t>
            </a:r>
            <a:r>
              <a:rPr lang="en-US"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(</a:t>
            </a:r>
            <a:r>
              <a:rPr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Key</a:t>
            </a:r>
            <a:r>
              <a:rPr lang="en-US"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)</a:t>
            </a: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801825" algn="l"/>
              </a:tabLst>
            </a:pPr>
            <a:r>
              <a:rPr lang="en-US"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Partitions are grouping of table rows across multiple Cassandra nodes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Clustering Key</a:t>
            </a:r>
            <a:r>
              <a:rPr sz="2400" spc="-17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(Optional</a:t>
            </a:r>
            <a:r>
              <a:rPr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)</a:t>
            </a:r>
            <a:endParaRPr lang="en-US" sz="2400" spc="-3" dirty="0" smtClean="0">
              <a:solidFill>
                <a:srgbClr val="15242D"/>
              </a:solidFill>
              <a:latin typeface="Lucida Sans Unicode"/>
              <a:cs typeface="Lucida Sans Unicode"/>
            </a:endParaRP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3" dirty="0" smtClean="0">
                <a:solidFill>
                  <a:srgbClr val="15242D"/>
                </a:solidFill>
                <a:latin typeface="Lucida Sans Unicode"/>
                <a:cs typeface="Lucida Sans Unicode"/>
              </a:rPr>
              <a:t>Clusters are groupings of table rows on a node ordered by some attribute(s)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011079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981200"/>
            <a:ext cx="6784340" cy="703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Linearly Scaling and </a:t>
            </a:r>
            <a:r>
              <a:rPr sz="2200" spc="-25" dirty="0">
                <a:latin typeface="Verdana"/>
                <a:cs typeface="Verdana"/>
              </a:rPr>
              <a:t>Fault </a:t>
            </a:r>
            <a:r>
              <a:rPr sz="2200" spc="-40" dirty="0">
                <a:latin typeface="Verdana"/>
                <a:cs typeface="Verdana"/>
              </a:rPr>
              <a:t>Tolerant </a:t>
            </a:r>
            <a:r>
              <a:rPr sz="2200" spc="-5" dirty="0">
                <a:latin typeface="Verdana"/>
                <a:cs typeface="Verdana"/>
              </a:rPr>
              <a:t>Distributed  Database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73891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3144012"/>
            <a:ext cx="2324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Fully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479799"/>
            <a:ext cx="4008120" cy="13627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Data spread </a:t>
            </a:r>
            <a:r>
              <a:rPr sz="1800" spc="-10" dirty="0">
                <a:latin typeface="Verdana"/>
                <a:cs typeface="Verdana"/>
              </a:rPr>
              <a:t>over </a:t>
            </a:r>
            <a:r>
              <a:rPr sz="1800" spc="-5" dirty="0">
                <a:latin typeface="Verdana"/>
                <a:cs typeface="Verdana"/>
              </a:rPr>
              <a:t>many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nodes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All nodes participate in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cluster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All nodes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equal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No SPOF (shared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nothing)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5714" y="5475027"/>
            <a:ext cx="9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Verdana"/>
                <a:cs typeface="Verdana"/>
              </a:rPr>
              <a:t>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7009" y="2945827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4678" y="266656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4678" y="266656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7432" y="3335773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5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7"/>
                </a:lnTo>
                <a:lnTo>
                  <a:pt x="97808" y="465927"/>
                </a:lnTo>
                <a:lnTo>
                  <a:pt x="136185" y="491973"/>
                </a:lnTo>
                <a:lnTo>
                  <a:pt x="179020" y="511501"/>
                </a:lnTo>
                <a:lnTo>
                  <a:pt x="225539" y="523765"/>
                </a:lnTo>
                <a:lnTo>
                  <a:pt x="274965" y="528019"/>
                </a:lnTo>
                <a:lnTo>
                  <a:pt x="324390" y="523765"/>
                </a:lnTo>
                <a:lnTo>
                  <a:pt x="370909" y="511501"/>
                </a:lnTo>
                <a:lnTo>
                  <a:pt x="413745" y="491973"/>
                </a:lnTo>
                <a:lnTo>
                  <a:pt x="452121" y="465927"/>
                </a:lnTo>
                <a:lnTo>
                  <a:pt x="485261" y="434107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5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7432" y="3335773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0531" y="432795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7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19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4" y="491974"/>
                </a:lnTo>
                <a:lnTo>
                  <a:pt x="452121" y="465927"/>
                </a:lnTo>
                <a:lnTo>
                  <a:pt x="485261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9" y="311466"/>
                </a:lnTo>
                <a:lnTo>
                  <a:pt x="549929" y="264010"/>
                </a:lnTo>
                <a:lnTo>
                  <a:pt x="545499" y="216554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4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0531" y="432795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7978" y="334733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7978" y="334733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8829" y="432795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8829" y="432795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4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3532" indent="0">
              <a:lnSpc>
                <a:spcPct val="111100"/>
              </a:lnSpc>
              <a:spcBef>
                <a:spcPts val="70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KEYSPACE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packagetracker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WITH REPLICATION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= {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'class'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SimpleStrategy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', 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replication_factor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1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};</a:t>
            </a:r>
            <a:endParaRPr lang="en-US" dirty="0">
              <a:cs typeface="Courier New"/>
            </a:endParaRP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cs typeface="Times New Roman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KEYSPACE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packagetracker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WITH REPLICATION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= {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'class'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NetworkTopologyStrategy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', 'dc1'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2, 'dc2'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</a:t>
            </a:r>
            <a:r>
              <a:rPr lang="en-US" spc="-6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2};</a:t>
            </a:r>
            <a:endParaRPr lang="en-US" dirty="0">
              <a:cs typeface="Courier New"/>
            </a:endParaRP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cs typeface="Times New Roman"/>
            </a:endParaRPr>
          </a:p>
          <a:p>
            <a:pPr marL="8831" marR="4087992" indent="0">
              <a:lnSpc>
                <a:spcPct val="111100"/>
              </a:lnSpc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TABLE events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( 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package_id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 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status_timestamp</a:t>
            </a:r>
            <a:r>
              <a:rPr lang="en-US" spc="-66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timestamp,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location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</a:t>
            </a:r>
            <a:endParaRPr lang="en-US" dirty="0">
              <a:cs typeface="Courier New"/>
            </a:endParaRPr>
          </a:p>
          <a:p>
            <a:pPr marL="64369" indent="0">
              <a:spcBef>
                <a:spcPts val="222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notes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</a:t>
            </a:r>
            <a:endParaRPr lang="en-US" dirty="0">
              <a:cs typeface="Courier New"/>
            </a:endParaRPr>
          </a:p>
          <a:p>
            <a:pPr marL="64369" indent="0">
              <a:spcBef>
                <a:spcPts val="222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PRIMARY KEY (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package_id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,</a:t>
            </a:r>
            <a:r>
              <a:rPr lang="en-US" spc="-6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 err="1">
                <a:solidFill>
                  <a:srgbClr val="15242D"/>
                </a:solidFill>
                <a:cs typeface="Courier New"/>
              </a:rPr>
              <a:t>status_timestamp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)</a:t>
            </a:r>
            <a:endParaRPr lang="en-US" dirty="0">
              <a:cs typeface="Courier New"/>
            </a:endParaRPr>
          </a:p>
          <a:p>
            <a:pPr marL="0" indent="0">
              <a:spcBef>
                <a:spcPts val="222"/>
              </a:spcBef>
              <a:buNone/>
            </a:pPr>
            <a:r>
              <a:rPr lang="en-US" dirty="0">
                <a:solidFill>
                  <a:srgbClr val="15242D"/>
                </a:solidFill>
                <a:cs typeface="Courier New"/>
              </a:rPr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1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3809" y="3014070"/>
            <a:ext cx="3085207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7" dirty="0"/>
              <a:t>Constructs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4277320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2760355" algn="l"/>
              </a:tabLst>
            </a:pPr>
            <a:r>
              <a:rPr sz="4400" spc="-3" dirty="0"/>
              <a:t>B</a:t>
            </a:r>
            <a:r>
              <a:rPr sz="4400" dirty="0"/>
              <a:t>a</a:t>
            </a:r>
            <a:r>
              <a:rPr sz="4400" spc="-3" dirty="0"/>
              <a:t>si</a:t>
            </a:r>
            <a:r>
              <a:rPr sz="4400" dirty="0"/>
              <a:t>c</a:t>
            </a:r>
            <a:r>
              <a:rPr sz="4400" spc="-3" dirty="0"/>
              <a:t> D</a:t>
            </a:r>
            <a:r>
              <a:rPr sz="4400" dirty="0"/>
              <a:t>ata	</a:t>
            </a:r>
            <a:r>
              <a:rPr sz="4400" spc="-403" dirty="0"/>
              <a:t>T</a:t>
            </a:r>
            <a:r>
              <a:rPr sz="4400" dirty="0"/>
              <a:t>yp</a:t>
            </a:r>
            <a:r>
              <a:rPr sz="4400" spc="-3" dirty="0"/>
              <a:t>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1114871" cy="3092627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blob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int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text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long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id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etc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8173789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1476869" algn="l"/>
                <a:tab pos="2804947" algn="l"/>
              </a:tabLst>
            </a:pPr>
            <a:r>
              <a:rPr sz="4400" spc="-21" dirty="0"/>
              <a:t>More	</a:t>
            </a:r>
            <a:r>
              <a:rPr sz="4400" spc="-3" dirty="0"/>
              <a:t>Data	Modeling</a:t>
            </a:r>
            <a:r>
              <a:rPr sz="4400" spc="-45" dirty="0"/>
              <a:t> </a:t>
            </a:r>
            <a:r>
              <a:rPr sz="4400" spc="-7" dirty="0"/>
              <a:t>Constructs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3330773" cy="243989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Collections</a:t>
            </a:r>
            <a:endParaRPr sz="2500">
              <a:latin typeface="Lucida Sans Unicode"/>
              <a:cs typeface="Lucida Sans Unicode"/>
            </a:endParaRPr>
          </a:p>
          <a:p>
            <a:pPr marL="715255" lvl="1" indent="-397364">
              <a:spcBef>
                <a:spcPts val="820"/>
              </a:spcBef>
              <a:buClr>
                <a:srgbClr val="007DC0"/>
              </a:buClr>
              <a:buSzPct val="170000"/>
              <a:buFont typeface="Lucida Sans"/>
              <a:buChar char="•"/>
              <a:tabLst>
                <a:tab pos="715255" algn="l"/>
              </a:tabLst>
            </a:pP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map, set,</a:t>
            </a:r>
            <a:r>
              <a:rPr sz="21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15242D"/>
                </a:solidFill>
                <a:latin typeface="Lucida Sans Unicode"/>
                <a:cs typeface="Lucida Sans Unicode"/>
              </a:rPr>
              <a:t>list</a:t>
            </a:r>
            <a:endParaRPr sz="21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82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Time to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live</a:t>
            </a:r>
            <a:r>
              <a:rPr sz="25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(TTL)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Counters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Secondary</a:t>
            </a:r>
            <a:r>
              <a:rPr sz="2500" spc="-21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Indexes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7310735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4788676" algn="l"/>
              </a:tabLst>
            </a:pPr>
            <a:r>
              <a:rPr sz="4400" spc="-10" dirty="0"/>
              <a:t>Approaching</a:t>
            </a:r>
            <a:r>
              <a:rPr sz="4400" spc="7" dirty="0"/>
              <a:t> </a:t>
            </a:r>
            <a:r>
              <a:rPr sz="4400" spc="-3" dirty="0"/>
              <a:t>Data	Modeling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5" y="1488221"/>
            <a:ext cx="5715000" cy="1909013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444639" algn="l"/>
                <a:tab pos="2234068" algn="l"/>
                <a:tab pos="3570977" algn="l"/>
                <a:tab pos="4971905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od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l	yo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	q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ri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s,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ot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	d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ata</a:t>
            </a:r>
            <a:endParaRPr sz="2500">
              <a:latin typeface="Lucida Sans Unicode"/>
              <a:cs typeface="Lucida Sans Unicode"/>
            </a:endParaRPr>
          </a:p>
          <a:p>
            <a:pPr marL="715255" lvl="1" indent="-397364">
              <a:spcBef>
                <a:spcPts val="820"/>
              </a:spcBef>
              <a:buClr>
                <a:srgbClr val="007DC0"/>
              </a:buClr>
              <a:buSzPct val="170000"/>
              <a:buFont typeface="Lucida Sans"/>
              <a:buChar char="•"/>
              <a:tabLst>
                <a:tab pos="715255" algn="l"/>
              </a:tabLst>
            </a:pP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Optimize your data model </a:t>
            </a:r>
            <a:r>
              <a:rPr sz="2100" dirty="0">
                <a:solidFill>
                  <a:srgbClr val="15242D"/>
                </a:solidFill>
                <a:latin typeface="Lucida Sans Unicode"/>
                <a:cs typeface="Lucida Sans Unicode"/>
              </a:rPr>
              <a:t>for </a:t>
            </a: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reads</a:t>
            </a:r>
            <a:endParaRPr sz="21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82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2825258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Don’t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be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afraid	to</a:t>
            </a:r>
            <a:r>
              <a:rPr sz="2500" spc="-42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denormalize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097166" algn="l"/>
                <a:tab pos="1718378" algn="l"/>
                <a:tab pos="37912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You	will	get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it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wrong,	iterate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4736"/>
          </a:xfrm>
          <a:prstGeom prst="rect">
            <a:avLst/>
          </a:prstGeom>
        </p:spPr>
        <p:txBody>
          <a:bodyPr vert="horz" wrap="square" lIns="0" tIns="8389" rIns="0" bIns="0" rtlCol="0">
            <a:spAutoFit/>
          </a:bodyPr>
          <a:lstStyle/>
          <a:p>
            <a:pPr marL="146142" marR="3532" indent="-128923">
              <a:lnSpc>
                <a:spcPct val="110000"/>
              </a:lnSpc>
              <a:spcBef>
                <a:spcPts val="66"/>
              </a:spcBef>
              <a:tabLst>
                <a:tab pos="1624777" algn="l"/>
              </a:tabLst>
            </a:pPr>
            <a:r>
              <a:rPr spc="-3" dirty="0"/>
              <a:t>An</a:t>
            </a:r>
            <a:r>
              <a:rPr spc="-63" dirty="0"/>
              <a:t> </a:t>
            </a:r>
            <a:r>
              <a:rPr spc="-3" dirty="0"/>
              <a:t>Example:  User	Logins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Table and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time</a:t>
            </a:r>
            <a:r>
              <a:rPr lang="en-US" spc="-66" dirty="0" smtClean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location</a:t>
            </a:r>
            <a:r>
              <a:rPr lang="en-US" spc="-70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SELECT </a:t>
            </a:r>
            <a:r>
              <a:rPr lang="en-US" spc="-3" dirty="0">
                <a:latin typeface="Courier New"/>
                <a:cs typeface="Courier New"/>
              </a:rPr>
              <a:t>time, location FROM logins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WHERE </a:t>
            </a:r>
            <a:r>
              <a:rPr lang="en-US" spc="-3" dirty="0">
                <a:latin typeface="Courier New"/>
                <a:cs typeface="Courier New"/>
              </a:rPr>
              <a:t>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ORDER </a:t>
            </a:r>
            <a:r>
              <a:rPr lang="en-US" spc="-3" dirty="0">
                <a:latin typeface="Courier New"/>
                <a:cs typeface="Courier New"/>
              </a:rPr>
              <a:t>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3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Keys(s)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time</a:t>
            </a:r>
            <a:r>
              <a:rPr lang="en-US" spc="-66" dirty="0" smtClean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location</a:t>
            </a:r>
            <a:r>
              <a:rPr lang="en-US" spc="-7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text,</a:t>
            </a:r>
            <a:endParaRPr lang="en-US" dirty="0">
              <a:latin typeface="Courier New"/>
              <a:cs typeface="Courier New"/>
            </a:endParaRP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SELECT </a:t>
            </a:r>
            <a:r>
              <a:rPr lang="en-US" spc="-3" dirty="0">
                <a:latin typeface="Courier New"/>
                <a:cs typeface="Courier New"/>
              </a:rPr>
              <a:t>time, location FROM logins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WHERE </a:t>
            </a:r>
            <a:r>
              <a:rPr lang="en-US" spc="-3" dirty="0">
                <a:latin typeface="Courier New"/>
                <a:cs typeface="Courier New"/>
              </a:rPr>
              <a:t>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ORDER </a:t>
            </a:r>
            <a:r>
              <a:rPr lang="en-US" spc="-3" dirty="0">
                <a:latin typeface="Courier New"/>
                <a:cs typeface="Courier New"/>
              </a:rPr>
              <a:t>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191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5410200"/>
            <a:ext cx="3505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" y="30480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64092" y="3200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4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Key(s)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time</a:t>
            </a:r>
            <a:r>
              <a:rPr lang="en-US" spc="-66" dirty="0" smtClean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location</a:t>
            </a:r>
            <a:r>
              <a:rPr lang="en-US" spc="-70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SELECT </a:t>
            </a:r>
            <a:r>
              <a:rPr lang="en-US" spc="-3" dirty="0">
                <a:latin typeface="Courier New"/>
                <a:cs typeface="Courier New"/>
              </a:rPr>
              <a:t>time, location FROM logins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WHERE </a:t>
            </a:r>
            <a:r>
              <a:rPr lang="en-US" spc="-3" dirty="0">
                <a:latin typeface="Courier New"/>
                <a:cs typeface="Courier New"/>
              </a:rPr>
              <a:t>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ORDER </a:t>
            </a:r>
            <a:r>
              <a:rPr lang="en-US" spc="-3" dirty="0">
                <a:latin typeface="Courier New"/>
                <a:cs typeface="Courier New"/>
              </a:rPr>
              <a:t>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4191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5715000"/>
            <a:ext cx="3124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953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4092" y="3200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33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Non-Key Attributes (Columns)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time</a:t>
            </a:r>
            <a:r>
              <a:rPr lang="en-US" spc="-66" dirty="0" smtClean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  <a:endParaRPr lang="en-US" spc="-3" dirty="0" smtClean="0">
              <a:latin typeface="Courier New"/>
              <a:cs typeface="Courier New"/>
            </a:endParaRP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location</a:t>
            </a:r>
            <a:r>
              <a:rPr lang="en-US" spc="-70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SELECT </a:t>
            </a:r>
            <a:r>
              <a:rPr lang="en-US" spc="-3" dirty="0">
                <a:latin typeface="Courier New"/>
                <a:cs typeface="Courier New"/>
              </a:rPr>
              <a:t>time, location FROM logins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WHERE </a:t>
            </a:r>
            <a:r>
              <a:rPr lang="en-US" spc="-3" dirty="0">
                <a:latin typeface="Courier New"/>
                <a:cs typeface="Courier New"/>
              </a:rPr>
              <a:t>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  <a:endParaRPr lang="en-US" spc="-3" dirty="0" smtClean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 smtClean="0">
                <a:latin typeface="Courier New"/>
                <a:cs typeface="Courier New"/>
              </a:rPr>
              <a:t>ORDER </a:t>
            </a:r>
            <a:r>
              <a:rPr lang="en-US" spc="-3" dirty="0">
                <a:latin typeface="Courier New"/>
                <a:cs typeface="Courier New"/>
              </a:rPr>
              <a:t>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97490"/>
            <a:ext cx="25908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4953000"/>
            <a:ext cx="1524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32004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65" dirty="0"/>
              <a:t>Two </a:t>
            </a:r>
            <a:r>
              <a:rPr lang="en-US" spc="-5" dirty="0"/>
              <a:t>knobs control Cassandra fault</a:t>
            </a:r>
            <a:r>
              <a:rPr lang="en-US" spc="65" dirty="0"/>
              <a:t> </a:t>
            </a:r>
            <a:r>
              <a:rPr lang="en-US" spc="-5" dirty="0"/>
              <a:t>tolerance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1040" y="216116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627" y="2057400"/>
            <a:ext cx="5446395" cy="7696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spc="-10" dirty="0">
                <a:latin typeface="Verdana"/>
                <a:cs typeface="Verdana"/>
              </a:rPr>
              <a:t>Replication </a:t>
            </a:r>
            <a:r>
              <a:rPr sz="2200" spc="-20" dirty="0">
                <a:latin typeface="Verdana"/>
                <a:cs typeface="Verdana"/>
              </a:rPr>
              <a:t>Factor </a:t>
            </a:r>
            <a:r>
              <a:rPr sz="2200" spc="-5" dirty="0">
                <a:latin typeface="Verdana"/>
                <a:cs typeface="Verdana"/>
              </a:rPr>
              <a:t>(server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side)</a:t>
            </a:r>
            <a:endParaRPr sz="22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475"/>
              </a:spcBef>
              <a:tabLst>
                <a:tab pos="49974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How many copies of the data should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exist?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6740" y="4223197"/>
            <a:ext cx="1155700" cy="520700"/>
          </a:xfrm>
          <a:custGeom>
            <a:avLst/>
            <a:gdLst/>
            <a:ahLst/>
            <a:cxnLst/>
            <a:rect l="l" t="t" r="r" b="b"/>
            <a:pathLst>
              <a:path w="1155700" h="520700">
                <a:moveTo>
                  <a:pt x="0" y="0"/>
                </a:moveTo>
                <a:lnTo>
                  <a:pt x="1155700" y="0"/>
                </a:lnTo>
                <a:lnTo>
                  <a:pt x="11557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6740" y="4223197"/>
            <a:ext cx="1155700" cy="520700"/>
          </a:xfrm>
          <a:prstGeom prst="rect">
            <a:avLst/>
          </a:prstGeom>
          <a:ln w="25400">
            <a:solidFill>
              <a:srgbClr val="A17F3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4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8305" y="3608423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7450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7450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5559" y="3520486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7450" y="4668891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80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7450" y="4668891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63111" y="4799240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79058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9058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95864" y="3520486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9057" y="466889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9057" y="466889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03416" y="4799241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714" y="3787500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9475" y="3008034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00534" y="3823110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0678" y="3966655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209" y="3907599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134258" y="0"/>
                </a:moveTo>
                <a:lnTo>
                  <a:pt x="0" y="4178"/>
                </a:lnTo>
                <a:lnTo>
                  <a:pt x="57045" y="109913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360" y="4066076"/>
            <a:ext cx="883945" cy="196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2640" y="414064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66139" y="0"/>
                </a:lnTo>
                <a:lnTo>
                  <a:pt x="68580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2673" y="40805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3071" y="4063974"/>
            <a:ext cx="990520" cy="854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4460" y="4144247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1031" y="4675987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2"/>
                </a:lnTo>
                <a:lnTo>
                  <a:pt x="131174" y="122289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7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and Cluster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 marL="8830">
              <a:spcBef>
                <a:spcPts val="70"/>
              </a:spcBef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What are the last 10 locations </a:t>
            </a:r>
            <a:r>
              <a:rPr lang="en-US" sz="1800" spc="-3" dirty="0" err="1">
                <a:solidFill>
                  <a:srgbClr val="15242D"/>
                </a:solidFill>
                <a:latin typeface="Courier New"/>
                <a:cs typeface="Courier New"/>
              </a:rPr>
              <a:t>nickmbailey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 logged in</a:t>
            </a:r>
            <a:r>
              <a:rPr lang="en-US" sz="1800" spc="-42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from?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SELECT time, location FROM logins WHERE user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‘</a:t>
            </a:r>
            <a:r>
              <a:rPr lang="en-US" sz="1800" spc="-3" dirty="0" err="1">
                <a:solidFill>
                  <a:srgbClr val="15242D"/>
                </a:solidFill>
                <a:latin typeface="Courier New"/>
                <a:cs typeface="Courier New"/>
              </a:rPr>
              <a:t>nickmbailey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’  ORDER BY time DESC LIMIT</a:t>
            </a:r>
            <a:r>
              <a:rPr lang="en-US" sz="1800" spc="-5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10;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8830">
              <a:spcBef>
                <a:spcPts val="3"/>
              </a:spcBef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</a:t>
            </a:r>
            <a:r>
              <a:rPr lang="en-US" sz="1800" spc="-59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(</a:t>
            </a:r>
            <a:endParaRPr lang="en-US" sz="1800" dirty="0">
              <a:latin typeface="Courier New"/>
              <a:cs typeface="Courier New"/>
            </a:endParaRPr>
          </a:p>
          <a:p>
            <a:pPr marL="390300" marR="5344104" indent="24283">
              <a:lnSpc>
                <a:spcPct val="111100"/>
              </a:lnSpc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user text,  time</a:t>
            </a:r>
            <a:r>
              <a:rPr lang="en-US" sz="18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</a:t>
            </a:r>
            <a:r>
              <a:rPr lang="en-US" sz="1800" spc="-3" dirty="0">
                <a:solidFill>
                  <a:srgbClr val="E32400"/>
                </a:solidFill>
                <a:latin typeface="Courier New"/>
                <a:cs typeface="Courier New"/>
              </a:rPr>
              <a:t>location</a:t>
            </a:r>
            <a:r>
              <a:rPr lang="en-US" sz="1800" spc="-70" dirty="0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E32400"/>
                </a:solidFill>
                <a:latin typeface="Courier New"/>
                <a:cs typeface="Courier New"/>
              </a:rPr>
              <a:t>text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,</a:t>
            </a:r>
            <a:endParaRPr lang="en-US" sz="1800" dirty="0">
              <a:latin typeface="Courier New"/>
              <a:cs typeface="Courier New"/>
            </a:endParaRPr>
          </a:p>
          <a:p>
            <a:pPr marL="390300">
              <a:spcBef>
                <a:spcPts val="222"/>
              </a:spcBef>
              <a:tabLst>
                <a:tab pos="2806273" algn="l"/>
              </a:tabLst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PRIMARY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KEY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(</a:t>
            </a:r>
            <a:r>
              <a:rPr lang="en-US" sz="1800" spc="-3" dirty="0">
                <a:solidFill>
                  <a:srgbClr val="77BB41"/>
                </a:solidFill>
                <a:latin typeface="Courier New"/>
                <a:cs typeface="Courier New"/>
              </a:rPr>
              <a:t>user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,	</a:t>
            </a:r>
            <a:r>
              <a:rPr lang="en-US" sz="1800" spc="-3" dirty="0">
                <a:solidFill>
                  <a:srgbClr val="0042AA"/>
                </a:solidFill>
                <a:latin typeface="Courier New"/>
                <a:cs typeface="Courier New"/>
              </a:rPr>
              <a:t>time</a:t>
            </a:r>
            <a:r>
              <a:rPr lang="en-US" sz="1800" spc="-3" dirty="0" smtClean="0">
                <a:solidFill>
                  <a:srgbClr val="15242D"/>
                </a:solidFill>
                <a:latin typeface="Courier New"/>
                <a:cs typeface="Courier New"/>
              </a:rPr>
              <a:t>));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9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7298"/>
              </p:ext>
            </p:extLst>
          </p:nvPr>
        </p:nvGraphicFramePr>
        <p:xfrm>
          <a:off x="575389" y="5419677"/>
          <a:ext cx="7108030" cy="1209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28"/>
                <a:gridCol w="1491799"/>
                <a:gridCol w="487228"/>
                <a:gridCol w="2303109"/>
                <a:gridCol w="2757066"/>
              </a:tblGrid>
              <a:tr h="3481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53975">
                      <a:solidFill>
                        <a:srgbClr val="5E4D47"/>
                      </a:solidFill>
                      <a:prstDash val="solid"/>
                    </a:lnT>
                    <a:lnB w="53975">
                      <a:solidFill>
                        <a:srgbClr val="E4BB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53975" cap="flat" cmpd="sng" algn="ctr">
                      <a:solidFill>
                        <a:srgbClr val="E4B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53975">
                      <a:solidFill>
                        <a:srgbClr val="E4BB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jsmith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BB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2013-07-20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07:59:34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Atlanta,</a:t>
                      </a:r>
                      <a:r>
                        <a:rPr sz="800" b="1" spc="-7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Georgia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1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B w="53975">
                      <a:solidFill>
                        <a:srgbClr val="5E4D4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22"/>
          <p:cNvSpPr/>
          <p:nvPr/>
        </p:nvSpPr>
        <p:spPr>
          <a:xfrm>
            <a:off x="960037" y="5113557"/>
            <a:ext cx="1047899" cy="402081"/>
          </a:xfrm>
          <a:custGeom>
            <a:avLst/>
            <a:gdLst/>
            <a:ahLst/>
            <a:cxnLst/>
            <a:rect l="l" t="t" r="r" b="b"/>
            <a:pathLst>
              <a:path w="1490345" h="586740">
                <a:moveTo>
                  <a:pt x="0" y="586174"/>
                </a:moveTo>
                <a:lnTo>
                  <a:pt x="1489979" y="0"/>
                </a:lnTo>
              </a:path>
            </a:pathLst>
          </a:custGeom>
          <a:ln w="50800">
            <a:solidFill>
              <a:srgbClr val="E4B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4"/>
          <p:cNvSpPr/>
          <p:nvPr/>
        </p:nvSpPr>
        <p:spPr>
          <a:xfrm>
            <a:off x="3272696" y="5116143"/>
            <a:ext cx="825103" cy="319402"/>
          </a:xfrm>
          <a:custGeom>
            <a:avLst/>
            <a:gdLst/>
            <a:ahLst/>
            <a:cxnLst/>
            <a:rect l="l" t="t" r="r" b="b"/>
            <a:pathLst>
              <a:path w="1173479" h="466090">
                <a:moveTo>
                  <a:pt x="0" y="465535"/>
                </a:moveTo>
                <a:lnTo>
                  <a:pt x="1173358" y="0"/>
                </a:lnTo>
              </a:path>
            </a:pathLst>
          </a:custGeom>
          <a:ln w="50800">
            <a:solidFill>
              <a:srgbClr val="5E4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05848" y="47442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Key               Cluster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0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4145607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28" dirty="0"/>
              <a:t>Time-series</a:t>
            </a:r>
            <a:r>
              <a:rPr sz="4400" spc="-35" dirty="0"/>
              <a:t> </a:t>
            </a:r>
            <a:r>
              <a:rPr sz="4400" spc="-3" dirty="0"/>
              <a:t>data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6201221" cy="256174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479077" algn="l"/>
                <a:tab pos="4391313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By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far,	the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most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common	data</a:t>
            </a:r>
            <a:r>
              <a:rPr sz="25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model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Event</a:t>
            </a:r>
            <a:r>
              <a:rPr sz="2500" spc="-56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logs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Metrics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539565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Sensor	Data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Etc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1524000"/>
            <a:ext cx="8106073" cy="1744776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130247">
              <a:lnSpc>
                <a:spcPct val="111100"/>
              </a:lnSpc>
              <a:spcBef>
                <a:spcPts val="70"/>
              </a:spcBef>
            </a:pP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San  Francisco,</a:t>
            </a:r>
            <a:r>
              <a:rPr sz="20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California?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 WHERE user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and  location=‘San Francisco,</a:t>
            </a:r>
            <a:r>
              <a:rPr sz="20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sp>
        <p:nvSpPr>
          <p:cNvPr id="13" name="object 13"/>
          <p:cNvSpPr/>
          <p:nvPr/>
        </p:nvSpPr>
        <p:spPr>
          <a:xfrm>
            <a:off x="2555514" y="3458976"/>
            <a:ext cx="2286446" cy="337243"/>
          </a:xfrm>
          <a:custGeom>
            <a:avLst/>
            <a:gdLst/>
            <a:ahLst/>
            <a:cxnLst/>
            <a:rect l="l" t="t" r="r" b="b"/>
            <a:pathLst>
              <a:path w="3251834" h="492125">
                <a:moveTo>
                  <a:pt x="3251699" y="0"/>
                </a:moveTo>
                <a:lnTo>
                  <a:pt x="0" y="0"/>
                </a:lnTo>
                <a:lnTo>
                  <a:pt x="0" y="492125"/>
                </a:lnTo>
                <a:lnTo>
                  <a:pt x="3251699" y="492125"/>
                </a:lnTo>
                <a:lnTo>
                  <a:pt x="3251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6931"/>
              </p:ext>
            </p:extLst>
          </p:nvPr>
        </p:nvGraphicFramePr>
        <p:xfrm>
          <a:off x="554803" y="3450272"/>
          <a:ext cx="7054452" cy="2645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1"/>
                <a:gridCol w="2295279"/>
                <a:gridCol w="2767392"/>
              </a:tblGrid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2013-05-19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2013-04-19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San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Francisco,</a:t>
                      </a:r>
                      <a:r>
                        <a:rPr sz="800" b="1" spc="-3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California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jsmith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2013-07-20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07:59:34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Atlanta,</a:t>
                      </a:r>
                      <a:r>
                        <a:rPr sz="800" b="1" spc="-7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Georgia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34" y="1888561"/>
            <a:ext cx="7990731" cy="320415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638872">
              <a:lnSpc>
                <a:spcPct val="111100"/>
              </a:lnSpc>
              <a:spcBef>
                <a:spcPts val="70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Austin, 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Texas?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logins_by_location WHERE user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 and location=‘San Francisco,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7249" marR="2673818" indent="-23841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logins_by_location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( 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user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 marR="574146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</a:t>
            </a:r>
            <a:r>
              <a:rPr sz="17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location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>
              <a:spcBef>
                <a:spcPts val="222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PRIMARY KEY (user,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location));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5564" y="1295400"/>
            <a:ext cx="7990731" cy="320415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638872">
              <a:lnSpc>
                <a:spcPct val="111100"/>
              </a:lnSpc>
              <a:spcBef>
                <a:spcPts val="70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Austin, 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Texas?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logins_by_location WHERE user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 and location=‘San Francisco,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7249" marR="2673818" indent="-23841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logins_by_location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( 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user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 marR="574146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</a:t>
            </a:r>
            <a:r>
              <a:rPr sz="17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location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>
              <a:spcBef>
                <a:spcPts val="222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PRIMARY KEY (user,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location));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35171" y="4656500"/>
          <a:ext cx="7054453" cy="1462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1"/>
                <a:gridCol w="2295280"/>
                <a:gridCol w="2767392"/>
              </a:tblGrid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San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Francisco,</a:t>
                      </a:r>
                      <a:r>
                        <a:rPr sz="800" b="1" spc="-3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California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3286571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Denormalize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5" y="1488221"/>
            <a:ext cx="7552730" cy="1343315"/>
          </a:xfrm>
          <a:prstGeom prst="rect">
            <a:avLst/>
          </a:prstGeom>
        </p:spPr>
        <p:txBody>
          <a:bodyPr vert="horz" wrap="square" lIns="0" tIns="22959" rIns="0" bIns="0" rtlCol="0">
            <a:spAutoFit/>
          </a:bodyPr>
          <a:lstStyle/>
          <a:p>
            <a:pPr marL="406194" marR="3532" indent="-397364">
              <a:lnSpc>
                <a:spcPts val="2990"/>
              </a:lnSpc>
              <a:spcBef>
                <a:spcPts val="181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3514905" algn="l"/>
                <a:tab pos="4455774" algn="l"/>
                <a:tab pos="4868591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Create</a:t>
            </a:r>
            <a:r>
              <a:rPr sz="2500" spc="10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materialized	views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of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the same</a:t>
            </a:r>
            <a:r>
              <a:rPr sz="2500" spc="-38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data</a:t>
            </a:r>
            <a:r>
              <a:rPr sz="2500" spc="-17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to  support </a:t>
            </a:r>
            <a:r>
              <a:rPr sz="2500" spc="-10" dirty="0">
                <a:solidFill>
                  <a:srgbClr val="15242D"/>
                </a:solidFill>
                <a:latin typeface="Lucida Sans Unicode"/>
                <a:cs typeface="Lucida Sans Unicode"/>
              </a:rPr>
              <a:t>di</a:t>
            </a:r>
            <a:r>
              <a:rPr sz="2500" spc="-10" dirty="0">
                <a:solidFill>
                  <a:srgbClr val="15242D"/>
                </a:solidFill>
                <a:latin typeface="Lucida Sans"/>
                <a:cs typeface="Lucida Sans"/>
              </a:rPr>
              <a:t>ff</a:t>
            </a:r>
            <a:r>
              <a:rPr sz="2500" spc="-10" dirty="0">
                <a:solidFill>
                  <a:srgbClr val="15242D"/>
                </a:solidFill>
                <a:latin typeface="Lucida Sans Unicode"/>
                <a:cs typeface="Lucida Sans Unicode"/>
              </a:rPr>
              <a:t>erent</a:t>
            </a:r>
            <a:r>
              <a:rPr sz="2500" spc="-35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queries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4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3005838" algn="l"/>
                <a:tab pos="4119781" algn="l"/>
                <a:tab pos="6172828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Storage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space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is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cheap,	Cassandra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is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fast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598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Schema Definition</a:t>
            </a:r>
            <a:r>
              <a:rPr sz="2400" spc="-45" dirty="0"/>
              <a:t> </a:t>
            </a:r>
            <a:r>
              <a:rPr sz="2400" spc="-5" dirty="0"/>
              <a:t>(DDL)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158611"/>
            <a:ext cx="99060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8" y="1019206"/>
            <a:ext cx="6167755" cy="84189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Easy to define tables for storing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latin typeface="Verdana"/>
                <a:cs typeface="Verdana"/>
              </a:rPr>
              <a:t>First part of Primary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is the </a:t>
            </a:r>
            <a:r>
              <a:rPr sz="2200" b="1" spc="-5" dirty="0">
                <a:solidFill>
                  <a:srgbClr val="007B98"/>
                </a:solidFill>
                <a:latin typeface="Arial"/>
                <a:cs typeface="Arial"/>
              </a:rPr>
              <a:t>Partition</a:t>
            </a:r>
            <a:r>
              <a:rPr sz="2200" b="1" spc="35" dirty="0">
                <a:solidFill>
                  <a:srgbClr val="007B9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B98"/>
                </a:solidFill>
                <a:latin typeface="Arial"/>
                <a:cs typeface="Arial"/>
              </a:rPr>
              <a:t>Key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580303"/>
            <a:ext cx="3766130" cy="36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550" y="2616200"/>
            <a:ext cx="3670300" cy="348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550" y="2616199"/>
            <a:ext cx="3670300" cy="2571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88010" marR="732790" indent="-549275">
              <a:lnSpc>
                <a:spcPct val="101899"/>
              </a:lnSpc>
              <a:spcBef>
                <a:spcPts val="244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videos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userid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88010" marR="18415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description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tags </a:t>
            </a:r>
            <a:r>
              <a:rPr sz="1800" dirty="0">
                <a:latin typeface="Courier New"/>
                <a:cs typeface="Courier New"/>
              </a:rPr>
              <a:t>set&lt;text&gt;,  </a:t>
            </a:r>
            <a:r>
              <a:rPr sz="1800" spc="-5" dirty="0">
                <a:latin typeface="Courier New"/>
                <a:cs typeface="Courier New"/>
              </a:rPr>
              <a:t>added_date </a:t>
            </a:r>
            <a:r>
              <a:rPr sz="1800" dirty="0">
                <a:latin typeface="Courier New"/>
                <a:cs typeface="Courier New"/>
              </a:rPr>
              <a:t>timestamp,  </a:t>
            </a:r>
            <a:r>
              <a:rPr sz="1800" b="1" spc="-5" dirty="0">
                <a:latin typeface="Courier New"/>
                <a:cs typeface="Courier New"/>
              </a:rPr>
              <a:t>PRIMARY KEY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ts val="2120"/>
              </a:lnSpc>
            </a:pPr>
            <a:r>
              <a:rPr sz="180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598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Schema Definition</a:t>
            </a:r>
            <a:r>
              <a:rPr sz="2400" spc="-45" dirty="0"/>
              <a:t> </a:t>
            </a:r>
            <a:r>
              <a:rPr sz="2400" spc="-5" dirty="0"/>
              <a:t>(DDL)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14336" y="1852169"/>
            <a:ext cx="3766130" cy="36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550" y="1888067"/>
            <a:ext cx="3670300" cy="348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1888065"/>
            <a:ext cx="3670300" cy="2571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88010" marR="732790" indent="-549275">
              <a:lnSpc>
                <a:spcPct val="101899"/>
              </a:lnSpc>
              <a:spcBef>
                <a:spcPts val="244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videos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userid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88010" marR="18415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description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tags </a:t>
            </a:r>
            <a:r>
              <a:rPr sz="1800" dirty="0">
                <a:latin typeface="Courier New"/>
                <a:cs typeface="Courier New"/>
              </a:rPr>
              <a:t>set&lt;text&gt;,  </a:t>
            </a:r>
            <a:r>
              <a:rPr sz="1800" spc="-5" dirty="0">
                <a:latin typeface="Courier New"/>
                <a:cs typeface="Courier New"/>
              </a:rPr>
              <a:t>added_date </a:t>
            </a:r>
            <a:r>
              <a:rPr sz="1800" dirty="0">
                <a:latin typeface="Courier New"/>
                <a:cs typeface="Courier New"/>
              </a:rPr>
              <a:t>timestamp,  </a:t>
            </a:r>
            <a:r>
              <a:rPr sz="1800" b="1" spc="-5" dirty="0">
                <a:latin typeface="Courier New"/>
                <a:cs typeface="Courier New"/>
              </a:rPr>
              <a:t>PRIMARY KEY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ts val="2120"/>
              </a:lnSpc>
            </a:pPr>
            <a:r>
              <a:rPr sz="180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1134534"/>
            <a:ext cx="1897380" cy="2686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1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6692" y="1134534"/>
            <a:ext cx="344805" cy="2686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15"/>
              </a:spcBef>
            </a:pP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150" y="1695466"/>
            <a:ext cx="1897380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Keyboard</a:t>
            </a:r>
            <a:r>
              <a:rPr sz="1400" b="1" i="1" spc="-6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6692" y="1695466"/>
            <a:ext cx="344805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7150" y="2214066"/>
            <a:ext cx="1897380" cy="262251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65"/>
              </a:spcBef>
            </a:pPr>
            <a:r>
              <a:rPr sz="1400" b="1" i="1" dirty="0">
                <a:latin typeface="Verdana"/>
                <a:cs typeface="Verdana"/>
              </a:rPr>
              <a:t>Nyan</a:t>
            </a:r>
            <a:r>
              <a:rPr sz="1400" b="1" i="1" spc="-9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0342" y="2205599"/>
            <a:ext cx="357505" cy="262251"/>
          </a:xfrm>
          <a:prstGeom prst="rect">
            <a:avLst/>
          </a:prstGeom>
          <a:solidFill>
            <a:srgbClr val="E6E6E6"/>
          </a:solidFill>
          <a:ln w="12700">
            <a:solidFill>
              <a:srgbClr val="FFFF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7150" y="2749600"/>
            <a:ext cx="1897380" cy="487954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51435" rIns="0" bIns="0" rtlCol="0">
            <a:spAutoFit/>
          </a:bodyPr>
          <a:lstStyle/>
          <a:p>
            <a:pPr marL="45720" marR="203200">
              <a:lnSpc>
                <a:spcPts val="1700"/>
              </a:lnSpc>
              <a:spcBef>
                <a:spcPts val="405"/>
              </a:spcBef>
            </a:pPr>
            <a:r>
              <a:rPr sz="1400" b="1" i="1" spc="-5" dirty="0">
                <a:latin typeface="Verdana"/>
                <a:cs typeface="Verdana"/>
              </a:rPr>
              <a:t>Original</a:t>
            </a:r>
            <a:r>
              <a:rPr sz="1400" b="1" i="1" spc="-5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Grumpy  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6692" y="2749600"/>
            <a:ext cx="344805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10341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0341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4450" y="2205599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4450" y="274113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94450" y="1670065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8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757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57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4450" y="1134533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94450" y="3276665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9200" y="1670067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50"/>
                </a:lnTo>
                <a:lnTo>
                  <a:pt x="0" y="401650"/>
                </a:lnTo>
                <a:lnTo>
                  <a:pt x="0" y="0"/>
                </a:lnTo>
                <a:close/>
              </a:path>
            </a:pathLst>
          </a:custGeom>
          <a:solidFill>
            <a:srgbClr val="CAD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2205601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48"/>
                </a:lnTo>
                <a:lnTo>
                  <a:pt x="0" y="401648"/>
                </a:lnTo>
                <a:lnTo>
                  <a:pt x="0" y="0"/>
                </a:lnTo>
                <a:close/>
              </a:path>
            </a:pathLst>
          </a:custGeom>
          <a:solidFill>
            <a:srgbClr val="E6E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9200" y="2741133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50"/>
                </a:lnTo>
                <a:lnTo>
                  <a:pt x="0" y="401650"/>
                </a:lnTo>
                <a:lnTo>
                  <a:pt x="0" y="0"/>
                </a:lnTo>
                <a:close/>
              </a:path>
            </a:pathLst>
          </a:custGeom>
          <a:solidFill>
            <a:srgbClr val="CAD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35550" y="1134534"/>
            <a:ext cx="1346200" cy="268663"/>
          </a:xfrm>
          <a:prstGeom prst="rect">
            <a:avLst/>
          </a:prstGeom>
          <a:solidFill>
            <a:srgbClr val="007B98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1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videoid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5550" y="1740518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689d56e5-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5550" y="2259118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93357d73-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5550" y="2794651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d978b136-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22850" y="2197132"/>
            <a:ext cx="1371600" cy="16933"/>
          </a:xfrm>
          <a:custGeom>
            <a:avLst/>
            <a:gdLst/>
            <a:ahLst/>
            <a:cxnLst/>
            <a:rect l="l" t="t" r="r" b="b"/>
            <a:pathLst>
              <a:path w="1371600" h="12700">
                <a:moveTo>
                  <a:pt x="0" y="0"/>
                </a:moveTo>
                <a:lnTo>
                  <a:pt x="1371600" y="0"/>
                </a:lnTo>
                <a:lnTo>
                  <a:pt x="137160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22850" y="2732666"/>
            <a:ext cx="1371600" cy="16933"/>
          </a:xfrm>
          <a:custGeom>
            <a:avLst/>
            <a:gdLst/>
            <a:ahLst/>
            <a:cxnLst/>
            <a:rect l="l" t="t" r="r" b="b"/>
            <a:pathLst>
              <a:path w="1371600" h="12700">
                <a:moveTo>
                  <a:pt x="0" y="0"/>
                </a:moveTo>
                <a:lnTo>
                  <a:pt x="1371600" y="0"/>
                </a:lnTo>
                <a:lnTo>
                  <a:pt x="137160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2850" y="1644665"/>
            <a:ext cx="1371600" cy="50800"/>
          </a:xfrm>
          <a:custGeom>
            <a:avLst/>
            <a:gdLst/>
            <a:ahLst/>
            <a:cxnLst/>
            <a:rect l="l" t="t" r="r" b="b"/>
            <a:pathLst>
              <a:path w="1371600" h="38100">
                <a:moveTo>
                  <a:pt x="0" y="0"/>
                </a:moveTo>
                <a:lnTo>
                  <a:pt x="1371600" y="0"/>
                </a:lnTo>
                <a:lnTo>
                  <a:pt x="13716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92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2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881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81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22850" y="327666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09435" y="3774737"/>
            <a:ext cx="1869439" cy="2432473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8579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28579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8579" y="5188694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8579" y="5188694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0187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0187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0186" y="5188697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70186" y="5188697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9155" y="2775515"/>
            <a:ext cx="1542901" cy="1382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0257" y="2814319"/>
            <a:ext cx="1364615" cy="1215813"/>
          </a:xfrm>
          <a:custGeom>
            <a:avLst/>
            <a:gdLst/>
            <a:ahLst/>
            <a:cxnLst/>
            <a:rect l="l" t="t" r="r" b="b"/>
            <a:pathLst>
              <a:path w="1364614" h="911860">
                <a:moveTo>
                  <a:pt x="406677" y="0"/>
                </a:moveTo>
                <a:lnTo>
                  <a:pt x="360486" y="26670"/>
                </a:lnTo>
                <a:lnTo>
                  <a:pt x="314827" y="53346"/>
                </a:lnTo>
                <a:lnTo>
                  <a:pt x="270234" y="80030"/>
                </a:lnTo>
                <a:lnTo>
                  <a:pt x="227239" y="106729"/>
                </a:lnTo>
                <a:lnTo>
                  <a:pt x="186375" y="133446"/>
                </a:lnTo>
                <a:lnTo>
                  <a:pt x="148175" y="160187"/>
                </a:lnTo>
                <a:lnTo>
                  <a:pt x="113172" y="186955"/>
                </a:lnTo>
                <a:lnTo>
                  <a:pt x="81897" y="213757"/>
                </a:lnTo>
                <a:lnTo>
                  <a:pt x="32668" y="267475"/>
                </a:lnTo>
                <a:lnTo>
                  <a:pt x="4750" y="321380"/>
                </a:lnTo>
                <a:lnTo>
                  <a:pt x="114" y="348413"/>
                </a:lnTo>
                <a:lnTo>
                  <a:pt x="2404" y="375507"/>
                </a:lnTo>
                <a:lnTo>
                  <a:pt x="29893" y="429896"/>
                </a:lnTo>
                <a:lnTo>
                  <a:pt x="76006" y="473462"/>
                </a:lnTo>
                <a:lnTo>
                  <a:pt x="124872" y="505973"/>
                </a:lnTo>
                <a:lnTo>
                  <a:pt x="185211" y="538478"/>
                </a:lnTo>
                <a:lnTo>
                  <a:pt x="256128" y="570987"/>
                </a:lnTo>
                <a:lnTo>
                  <a:pt x="295273" y="587248"/>
                </a:lnTo>
                <a:lnTo>
                  <a:pt x="336725" y="603515"/>
                </a:lnTo>
                <a:lnTo>
                  <a:pt x="380374" y="619790"/>
                </a:lnTo>
                <a:lnTo>
                  <a:pt x="426105" y="636073"/>
                </a:lnTo>
                <a:lnTo>
                  <a:pt x="473808" y="652368"/>
                </a:lnTo>
                <a:lnTo>
                  <a:pt x="523371" y="668675"/>
                </a:lnTo>
                <a:lnTo>
                  <a:pt x="574680" y="684996"/>
                </a:lnTo>
                <a:lnTo>
                  <a:pt x="627625" y="701333"/>
                </a:lnTo>
                <a:lnTo>
                  <a:pt x="682092" y="717686"/>
                </a:lnTo>
                <a:lnTo>
                  <a:pt x="737970" y="734059"/>
                </a:lnTo>
                <a:lnTo>
                  <a:pt x="795146" y="750451"/>
                </a:lnTo>
                <a:lnTo>
                  <a:pt x="853508" y="766866"/>
                </a:lnTo>
                <a:lnTo>
                  <a:pt x="912945" y="783304"/>
                </a:lnTo>
                <a:lnTo>
                  <a:pt x="973344" y="799767"/>
                </a:lnTo>
                <a:lnTo>
                  <a:pt x="1034592" y="816257"/>
                </a:lnTo>
                <a:lnTo>
                  <a:pt x="1096578" y="832775"/>
                </a:lnTo>
                <a:lnTo>
                  <a:pt x="1159190" y="849322"/>
                </a:lnTo>
                <a:lnTo>
                  <a:pt x="1222315" y="865901"/>
                </a:lnTo>
                <a:lnTo>
                  <a:pt x="1285841" y="882513"/>
                </a:lnTo>
                <a:lnTo>
                  <a:pt x="1349656" y="899160"/>
                </a:lnTo>
                <a:lnTo>
                  <a:pt x="1364258" y="911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87490" y="3975183"/>
            <a:ext cx="95885" cy="113453"/>
          </a:xfrm>
          <a:custGeom>
            <a:avLst/>
            <a:gdLst/>
            <a:ahLst/>
            <a:cxnLst/>
            <a:rect l="l" t="t" r="r" b="b"/>
            <a:pathLst>
              <a:path w="95885" h="85089">
                <a:moveTo>
                  <a:pt x="22012" y="0"/>
                </a:moveTo>
                <a:lnTo>
                  <a:pt x="0" y="84557"/>
                </a:lnTo>
                <a:lnTo>
                  <a:pt x="95564" y="64292"/>
                </a:lnTo>
                <a:lnTo>
                  <a:pt x="22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18558" y="1863103"/>
            <a:ext cx="2021945" cy="3898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9586" y="1899919"/>
            <a:ext cx="1850389" cy="3705013"/>
          </a:xfrm>
          <a:custGeom>
            <a:avLst/>
            <a:gdLst/>
            <a:ahLst/>
            <a:cxnLst/>
            <a:rect l="l" t="t" r="r" b="b"/>
            <a:pathLst>
              <a:path w="1850389" h="2778760">
                <a:moveTo>
                  <a:pt x="859621" y="0"/>
                </a:moveTo>
                <a:lnTo>
                  <a:pt x="817938" y="36883"/>
                </a:lnTo>
                <a:lnTo>
                  <a:pt x="776341" y="73770"/>
                </a:lnTo>
                <a:lnTo>
                  <a:pt x="734919" y="110665"/>
                </a:lnTo>
                <a:lnTo>
                  <a:pt x="693758" y="147570"/>
                </a:lnTo>
                <a:lnTo>
                  <a:pt x="652947" y="184491"/>
                </a:lnTo>
                <a:lnTo>
                  <a:pt x="612571" y="221429"/>
                </a:lnTo>
                <a:lnTo>
                  <a:pt x="572719" y="258390"/>
                </a:lnTo>
                <a:lnTo>
                  <a:pt x="533477" y="295376"/>
                </a:lnTo>
                <a:lnTo>
                  <a:pt x="494933" y="332392"/>
                </a:lnTo>
                <a:lnTo>
                  <a:pt x="457174" y="369441"/>
                </a:lnTo>
                <a:lnTo>
                  <a:pt x="420287" y="406527"/>
                </a:lnTo>
                <a:lnTo>
                  <a:pt x="384359" y="443653"/>
                </a:lnTo>
                <a:lnTo>
                  <a:pt x="349478" y="480823"/>
                </a:lnTo>
                <a:lnTo>
                  <a:pt x="315731" y="518041"/>
                </a:lnTo>
                <a:lnTo>
                  <a:pt x="283205" y="555310"/>
                </a:lnTo>
                <a:lnTo>
                  <a:pt x="251986" y="592635"/>
                </a:lnTo>
                <a:lnTo>
                  <a:pt x="222164" y="630018"/>
                </a:lnTo>
                <a:lnTo>
                  <a:pt x="193824" y="667464"/>
                </a:lnTo>
                <a:lnTo>
                  <a:pt x="167054" y="704976"/>
                </a:lnTo>
                <a:lnTo>
                  <a:pt x="141941" y="742558"/>
                </a:lnTo>
                <a:lnTo>
                  <a:pt x="118572" y="780213"/>
                </a:lnTo>
                <a:lnTo>
                  <a:pt x="97035" y="817945"/>
                </a:lnTo>
                <a:lnTo>
                  <a:pt x="77416" y="855758"/>
                </a:lnTo>
                <a:lnTo>
                  <a:pt x="59804" y="893656"/>
                </a:lnTo>
                <a:lnTo>
                  <a:pt x="44284" y="931642"/>
                </a:lnTo>
                <a:lnTo>
                  <a:pt x="30945" y="969720"/>
                </a:lnTo>
                <a:lnTo>
                  <a:pt x="19874" y="1007893"/>
                </a:lnTo>
                <a:lnTo>
                  <a:pt x="11157" y="1046166"/>
                </a:lnTo>
                <a:lnTo>
                  <a:pt x="4882" y="1084541"/>
                </a:lnTo>
                <a:lnTo>
                  <a:pt x="1137" y="1123023"/>
                </a:lnTo>
                <a:lnTo>
                  <a:pt x="8" y="1161616"/>
                </a:lnTo>
                <a:lnTo>
                  <a:pt x="1582" y="1200322"/>
                </a:lnTo>
                <a:lnTo>
                  <a:pt x="5948" y="1239146"/>
                </a:lnTo>
                <a:lnTo>
                  <a:pt x="13191" y="1278091"/>
                </a:lnTo>
                <a:lnTo>
                  <a:pt x="23400" y="1317161"/>
                </a:lnTo>
                <a:lnTo>
                  <a:pt x="36661" y="1356360"/>
                </a:lnTo>
                <a:lnTo>
                  <a:pt x="61945" y="1414562"/>
                </a:lnTo>
                <a:lnTo>
                  <a:pt x="93807" y="1473086"/>
                </a:lnTo>
                <a:lnTo>
                  <a:pt x="131966" y="1531915"/>
                </a:lnTo>
                <a:lnTo>
                  <a:pt x="176139" y="1591032"/>
                </a:lnTo>
                <a:lnTo>
                  <a:pt x="200393" y="1620694"/>
                </a:lnTo>
                <a:lnTo>
                  <a:pt x="226046" y="1650423"/>
                </a:lnTo>
                <a:lnTo>
                  <a:pt x="253061" y="1680215"/>
                </a:lnTo>
                <a:lnTo>
                  <a:pt x="281404" y="1710070"/>
                </a:lnTo>
                <a:lnTo>
                  <a:pt x="311039" y="1739985"/>
                </a:lnTo>
                <a:lnTo>
                  <a:pt x="341932" y="1769959"/>
                </a:lnTo>
                <a:lnTo>
                  <a:pt x="374047" y="1799988"/>
                </a:lnTo>
                <a:lnTo>
                  <a:pt x="407348" y="1830072"/>
                </a:lnTo>
                <a:lnTo>
                  <a:pt x="441802" y="1860209"/>
                </a:lnTo>
                <a:lnTo>
                  <a:pt x="477371" y="1890395"/>
                </a:lnTo>
                <a:lnTo>
                  <a:pt x="514022" y="1920630"/>
                </a:lnTo>
                <a:lnTo>
                  <a:pt x="551719" y="1950912"/>
                </a:lnTo>
                <a:lnTo>
                  <a:pt x="590427" y="1981238"/>
                </a:lnTo>
                <a:lnTo>
                  <a:pt x="630110" y="2011606"/>
                </a:lnTo>
                <a:lnTo>
                  <a:pt x="670734" y="2042014"/>
                </a:lnTo>
                <a:lnTo>
                  <a:pt x="712263" y="2072461"/>
                </a:lnTo>
                <a:lnTo>
                  <a:pt x="754662" y="2102944"/>
                </a:lnTo>
                <a:lnTo>
                  <a:pt x="797895" y="2133462"/>
                </a:lnTo>
                <a:lnTo>
                  <a:pt x="841929" y="2164012"/>
                </a:lnTo>
                <a:lnTo>
                  <a:pt x="886726" y="2194593"/>
                </a:lnTo>
                <a:lnTo>
                  <a:pt x="932253" y="2225202"/>
                </a:lnTo>
                <a:lnTo>
                  <a:pt x="978474" y="2255837"/>
                </a:lnTo>
                <a:lnTo>
                  <a:pt x="1025353" y="2286497"/>
                </a:lnTo>
                <a:lnTo>
                  <a:pt x="1072856" y="2317180"/>
                </a:lnTo>
                <a:lnTo>
                  <a:pt x="1120947" y="2347883"/>
                </a:lnTo>
                <a:lnTo>
                  <a:pt x="1169592" y="2378604"/>
                </a:lnTo>
                <a:lnTo>
                  <a:pt x="1218754" y="2409342"/>
                </a:lnTo>
                <a:lnTo>
                  <a:pt x="1268399" y="2440094"/>
                </a:lnTo>
                <a:lnTo>
                  <a:pt x="1318492" y="2470859"/>
                </a:lnTo>
                <a:lnTo>
                  <a:pt x="1368996" y="2501635"/>
                </a:lnTo>
                <a:lnTo>
                  <a:pt x="1419878" y="2532419"/>
                </a:lnTo>
                <a:lnTo>
                  <a:pt x="1471102" y="2563209"/>
                </a:lnTo>
                <a:lnTo>
                  <a:pt x="1522633" y="2594004"/>
                </a:lnTo>
                <a:lnTo>
                  <a:pt x="1574434" y="2624802"/>
                </a:lnTo>
                <a:lnTo>
                  <a:pt x="1626473" y="2655600"/>
                </a:lnTo>
                <a:lnTo>
                  <a:pt x="1678712" y="2686397"/>
                </a:lnTo>
                <a:lnTo>
                  <a:pt x="1731117" y="2717191"/>
                </a:lnTo>
                <a:lnTo>
                  <a:pt x="1783653" y="2747979"/>
                </a:lnTo>
                <a:lnTo>
                  <a:pt x="1836284" y="2778760"/>
                </a:lnTo>
                <a:lnTo>
                  <a:pt x="1850222" y="277876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1423" y="5557479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89" h="81914">
                <a:moveTo>
                  <a:pt x="44063" y="0"/>
                </a:moveTo>
                <a:lnTo>
                  <a:pt x="0" y="75451"/>
                </a:lnTo>
                <a:lnTo>
                  <a:pt x="97483" y="81789"/>
                </a:lnTo>
                <a:lnTo>
                  <a:pt x="4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2921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Clustering</a:t>
            </a:r>
            <a:r>
              <a:rPr sz="2400" spc="-65" dirty="0"/>
              <a:t> </a:t>
            </a:r>
            <a:r>
              <a:rPr sz="2400" spc="-5" dirty="0"/>
              <a:t>Columns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142355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098787"/>
            <a:ext cx="69583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Second part of Primary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is </a:t>
            </a:r>
            <a:r>
              <a:rPr sz="2200" b="1" spc="-5" dirty="0">
                <a:solidFill>
                  <a:srgbClr val="A189AD"/>
                </a:solidFill>
                <a:latin typeface="Arial"/>
                <a:cs typeface="Arial"/>
              </a:rPr>
              <a:t>Clustering</a:t>
            </a:r>
            <a:r>
              <a:rPr sz="2200" b="1" spc="50" dirty="0">
                <a:solidFill>
                  <a:srgbClr val="A189A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189AD"/>
                </a:solidFill>
                <a:latin typeface="Arial"/>
                <a:cs typeface="Arial"/>
              </a:rPr>
              <a:t>Columns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870739"/>
            <a:ext cx="9906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4731334"/>
            <a:ext cx="7305040" cy="838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Clustering columns </a:t>
            </a:r>
            <a:r>
              <a:rPr sz="2200" dirty="0">
                <a:latin typeface="Verdana"/>
                <a:cs typeface="Verdana"/>
              </a:rPr>
              <a:t>affect </a:t>
            </a:r>
            <a:r>
              <a:rPr sz="2200" spc="-5" dirty="0">
                <a:latin typeface="Verdana"/>
                <a:cs typeface="Verdana"/>
              </a:rPr>
              <a:t>ordering of data (on disk)  Multiple rows per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partition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0786" y="1828296"/>
            <a:ext cx="6235411" cy="285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5450" y="1854200"/>
            <a:ext cx="61468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5449" y="1854200"/>
            <a:ext cx="6146800" cy="20090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92455" marR="1696085" indent="-549275">
              <a:lnSpc>
                <a:spcPct val="101899"/>
              </a:lnSpc>
              <a:spcBef>
                <a:spcPts val="300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comments_by_video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92455" marR="2930525">
              <a:lnSpc>
                <a:spcPts val="2200"/>
              </a:lnSpc>
              <a:spcBef>
                <a:spcPts val="75"/>
              </a:spcBef>
            </a:pPr>
            <a:r>
              <a:rPr sz="1800" spc="-5" dirty="0">
                <a:latin typeface="Courier New"/>
                <a:cs typeface="Courier New"/>
              </a:rPr>
              <a:t>commentid </a:t>
            </a:r>
            <a:r>
              <a:rPr sz="1800" dirty="0">
                <a:latin typeface="Courier New"/>
                <a:cs typeface="Courier New"/>
              </a:rPr>
              <a:t>timeuuid,  </a:t>
            </a:r>
            <a:r>
              <a:rPr sz="1800" spc="-5" dirty="0">
                <a:latin typeface="Courier New"/>
                <a:cs typeface="Courier New"/>
              </a:rPr>
              <a:t>userid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comment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text,</a:t>
            </a:r>
            <a:endParaRPr sz="1800">
              <a:latin typeface="Courier New"/>
              <a:cs typeface="Courier New"/>
            </a:endParaRPr>
          </a:p>
          <a:p>
            <a:pPr marL="592455">
              <a:lnSpc>
                <a:spcPts val="2120"/>
              </a:lnSpc>
              <a:tabLst>
                <a:tab pos="3609975" algn="l"/>
              </a:tabLst>
            </a:pPr>
            <a:r>
              <a:rPr sz="1800" b="1" spc="-5" dirty="0">
                <a:latin typeface="Courier New"/>
                <a:cs typeface="Courier New"/>
              </a:rPr>
              <a:t>PRIMARY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KEY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,	</a:t>
            </a:r>
            <a:r>
              <a:rPr sz="1800" b="1" spc="-5" dirty="0">
                <a:solidFill>
                  <a:srgbClr val="A189AD"/>
                </a:solidFill>
                <a:latin typeface="Courier New"/>
                <a:cs typeface="Courier New"/>
              </a:rPr>
              <a:t>commentid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  <a:tabLst>
                <a:tab pos="318135" algn="l"/>
              </a:tabLst>
            </a:pPr>
            <a:r>
              <a:rPr sz="1800" dirty="0">
                <a:latin typeface="Courier New"/>
                <a:cs typeface="Courier New"/>
              </a:rPr>
              <a:t>)	</a:t>
            </a:r>
            <a:r>
              <a:rPr sz="1800" b="1" spc="-5" dirty="0">
                <a:latin typeface="Courier New"/>
                <a:cs typeface="Courier New"/>
              </a:rPr>
              <a:t>WITH CLUSTERING ORDER </a:t>
            </a:r>
            <a:r>
              <a:rPr sz="1800" b="1" dirty="0">
                <a:latin typeface="Courier New"/>
                <a:cs typeface="Courier New"/>
              </a:rPr>
              <a:t>BY </a:t>
            </a:r>
            <a:r>
              <a:rPr sz="1800" spc="-5" dirty="0">
                <a:latin typeface="Courier New"/>
                <a:cs typeface="Courier New"/>
              </a:rPr>
              <a:t>(commentid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DESC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3049" y="6247334"/>
            <a:ext cx="17081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" dirty="0">
                <a:solidFill>
                  <a:srgbClr val="888888"/>
                </a:solidFill>
                <a:latin typeface="Verdana"/>
                <a:cs typeface="Verdana"/>
              </a:rPr>
              <a:t>28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84" y="265464"/>
            <a:ext cx="1178423" cy="32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1" y="295715"/>
            <a:ext cx="2685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Clustering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1244" y="6433894"/>
            <a:ext cx="15303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851" y="1617133"/>
          <a:ext cx="6407399" cy="3936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081"/>
                <a:gridCol w="4251706"/>
                <a:gridCol w="793612"/>
              </a:tblGrid>
              <a:tr h="6096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videoid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B98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commentid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16E8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8982d56e5…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CE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93822df62…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4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22dt62f69…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93357d73-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5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CE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8319af913...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65" dirty="0"/>
              <a:t>Two </a:t>
            </a:r>
            <a:r>
              <a:rPr lang="en-US" spc="-5" dirty="0"/>
              <a:t>knobs control Cassandra fault</a:t>
            </a:r>
            <a:r>
              <a:rPr lang="en-US" spc="65" dirty="0"/>
              <a:t> </a:t>
            </a:r>
            <a:r>
              <a:rPr lang="en-US" spc="-5" dirty="0"/>
              <a:t>tolerance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3256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828800"/>
            <a:ext cx="6830695" cy="10490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spc="-5" dirty="0">
                <a:latin typeface="Verdana"/>
                <a:cs typeface="Verdana"/>
              </a:rPr>
              <a:t>Consistency Level (client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side)</a:t>
            </a:r>
            <a:endParaRPr sz="2200">
              <a:latin typeface="Verdana"/>
              <a:cs typeface="Verdana"/>
            </a:endParaRPr>
          </a:p>
          <a:p>
            <a:pPr marL="499745" marR="5080" indent="-285750">
              <a:lnSpc>
                <a:spcPct val="101899"/>
              </a:lnSpc>
              <a:spcBef>
                <a:spcPts val="430"/>
              </a:spcBef>
              <a:tabLst>
                <a:tab pos="49974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How many replicas do </a:t>
            </a:r>
            <a:r>
              <a:rPr sz="1800" dirty="0">
                <a:latin typeface="Verdana"/>
                <a:cs typeface="Verdana"/>
              </a:rPr>
              <a:t>we </a:t>
            </a:r>
            <a:r>
              <a:rPr sz="1800" spc="-5" dirty="0">
                <a:latin typeface="Verdana"/>
                <a:cs typeface="Verdana"/>
              </a:rPr>
              <a:t>need to hear from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before</a:t>
            </a:r>
            <a:r>
              <a:rPr sz="1800" dirty="0">
                <a:latin typeface="Verdana"/>
                <a:cs typeface="Verdana"/>
              </a:rPr>
              <a:t> we  </a:t>
            </a:r>
            <a:r>
              <a:rPr sz="1800" spc="-5" dirty="0">
                <a:latin typeface="Verdana"/>
                <a:cs typeface="Verdana"/>
              </a:rPr>
              <a:t>acknowledge?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5200" y="4007297"/>
            <a:ext cx="774700" cy="508000"/>
          </a:xfrm>
          <a:custGeom>
            <a:avLst/>
            <a:gdLst/>
            <a:ahLst/>
            <a:cxnLst/>
            <a:rect l="l" t="t" r="r" b="b"/>
            <a:pathLst>
              <a:path w="774700" h="508000">
                <a:moveTo>
                  <a:pt x="0" y="0"/>
                </a:moveTo>
                <a:lnTo>
                  <a:pt x="774700" y="0"/>
                </a:lnTo>
                <a:lnTo>
                  <a:pt x="7747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5200" y="4007297"/>
            <a:ext cx="774700" cy="508000"/>
          </a:xfrm>
          <a:custGeom>
            <a:avLst/>
            <a:gdLst/>
            <a:ahLst/>
            <a:cxnLst/>
            <a:rect l="l" t="t" r="r" b="b"/>
            <a:pathLst>
              <a:path w="774700" h="508000">
                <a:moveTo>
                  <a:pt x="0" y="0"/>
                </a:moveTo>
                <a:lnTo>
                  <a:pt x="774699" y="0"/>
                </a:lnTo>
                <a:lnTo>
                  <a:pt x="774699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17F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66313" y="4117564"/>
            <a:ext cx="589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02190" y="3383329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133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133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9444" y="329539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133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133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46996" y="457414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2943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943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79748" y="3295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2942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300"/>
                </a:lnTo>
                <a:lnTo>
                  <a:pt x="23455" y="302120"/>
                </a:lnTo>
                <a:lnTo>
                  <a:pt x="10611" y="346982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3"/>
                </a:lnTo>
                <a:lnTo>
                  <a:pt x="909545" y="346982"/>
                </a:lnTo>
                <a:lnTo>
                  <a:pt x="896701" y="302120"/>
                </a:lnTo>
                <a:lnTo>
                  <a:pt x="879207" y="259300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2942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87301" y="457414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8598" y="3562408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66844" y="3598016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6989" y="3741561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1520" y="3682507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134258" y="0"/>
                </a:moveTo>
                <a:lnTo>
                  <a:pt x="0" y="4177"/>
                </a:lnTo>
                <a:lnTo>
                  <a:pt x="57044" y="109912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4009" y="3751906"/>
            <a:ext cx="979077" cy="65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3615" y="3836396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4">
                <a:moveTo>
                  <a:pt x="0" y="382690"/>
                </a:moveTo>
                <a:lnTo>
                  <a:pt x="16765" y="3736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4154" y="4168228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77212" y="0"/>
                </a:moveTo>
                <a:lnTo>
                  <a:pt x="0" y="109913"/>
                </a:lnTo>
                <a:lnTo>
                  <a:pt x="134256" y="105735"/>
                </a:lnTo>
                <a:lnTo>
                  <a:pt x="7721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4015" y="3671883"/>
            <a:ext cx="666383" cy="196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7100" y="374694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41773" y="0"/>
                </a:lnTo>
                <a:lnTo>
                  <a:pt x="4571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38533" y="36868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6956" y="3838882"/>
            <a:ext cx="990520" cy="854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8345" y="391915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4916" y="4450895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8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710" y="3784622"/>
            <a:ext cx="790153" cy="196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2500" y="3861246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20735" y="0"/>
                </a:lnTo>
                <a:lnTo>
                  <a:pt x="5968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8125" y="38011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60070"/>
                </a:lnTo>
                <a:lnTo>
                  <a:pt x="120142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400" y="4007297"/>
            <a:ext cx="762000" cy="508000"/>
          </a:xfrm>
          <a:custGeom>
            <a:avLst/>
            <a:gdLst/>
            <a:ahLst/>
            <a:cxnLst/>
            <a:rect l="l" t="t" r="r" b="b"/>
            <a:pathLst>
              <a:path w="762000" h="508000">
                <a:moveTo>
                  <a:pt x="0" y="0"/>
                </a:moveTo>
                <a:lnTo>
                  <a:pt x="762000" y="0"/>
                </a:lnTo>
                <a:lnTo>
                  <a:pt x="762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99" y="4007297"/>
            <a:ext cx="762000" cy="508000"/>
          </a:xfrm>
          <a:custGeom>
            <a:avLst/>
            <a:gdLst/>
            <a:ahLst/>
            <a:cxnLst/>
            <a:rect l="l" t="t" r="r" b="b"/>
            <a:pathLst>
              <a:path w="762000" h="508000">
                <a:moveTo>
                  <a:pt x="0" y="0"/>
                </a:moveTo>
                <a:lnTo>
                  <a:pt x="762000" y="0"/>
                </a:lnTo>
                <a:lnTo>
                  <a:pt x="762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17F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4363" y="4117564"/>
            <a:ext cx="589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30241" y="3383329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39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938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938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67494" y="329539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938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4938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75047" y="457414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90994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0994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07799" y="3295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90993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300"/>
                </a:lnTo>
                <a:lnTo>
                  <a:pt x="23455" y="302120"/>
                </a:lnTo>
                <a:lnTo>
                  <a:pt x="10611" y="346982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3"/>
                </a:lnTo>
                <a:lnTo>
                  <a:pt x="909544" y="346982"/>
                </a:lnTo>
                <a:lnTo>
                  <a:pt x="896700" y="302120"/>
                </a:lnTo>
                <a:lnTo>
                  <a:pt x="879206" y="259300"/>
                </a:lnTo>
                <a:lnTo>
                  <a:pt x="857341" y="218788"/>
                </a:lnTo>
                <a:lnTo>
                  <a:pt x="831387" y="180857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0993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5352" y="457414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6648" y="3562408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259" y="3045244"/>
            <a:ext cx="587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4040" algn="l"/>
              </a:tabLst>
            </a:pPr>
            <a:r>
              <a:rPr sz="1800" b="1" spc="-5" dirty="0">
                <a:latin typeface="Arial"/>
                <a:cs typeface="Arial"/>
              </a:rPr>
              <a:t>CL=ONE	CL=QUORUM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94894" y="3598016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5038" y="3741561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30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9569" y="3682507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19" h="110489">
                <a:moveTo>
                  <a:pt x="134258" y="0"/>
                </a:moveTo>
                <a:lnTo>
                  <a:pt x="0" y="4177"/>
                </a:lnTo>
                <a:lnTo>
                  <a:pt x="57045" y="109912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2059" y="3751906"/>
            <a:ext cx="979077" cy="65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1664" y="3836396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30" h="382904">
                <a:moveTo>
                  <a:pt x="0" y="382690"/>
                </a:moveTo>
                <a:lnTo>
                  <a:pt x="16765" y="3736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2204" y="4168228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19" h="110489">
                <a:moveTo>
                  <a:pt x="77212" y="0"/>
                </a:moveTo>
                <a:lnTo>
                  <a:pt x="0" y="109913"/>
                </a:lnTo>
                <a:lnTo>
                  <a:pt x="134257" y="105735"/>
                </a:lnTo>
                <a:lnTo>
                  <a:pt x="7721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5007" y="3838882"/>
            <a:ext cx="990520" cy="854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76395" y="391915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52965" y="4450895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8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9759" y="3784622"/>
            <a:ext cx="790153" cy="196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6699" y="3861246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71688" y="0"/>
                </a:lnTo>
                <a:lnTo>
                  <a:pt x="596900" y="0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07833" y="38011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1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2939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Inserts and</a:t>
            </a:r>
            <a:r>
              <a:rPr sz="2400" spc="-50" dirty="0"/>
              <a:t> </a:t>
            </a:r>
            <a:r>
              <a:rPr sz="2400" spc="-5" dirty="0"/>
              <a:t>Updates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038692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998852"/>
            <a:ext cx="66687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Use </a:t>
            </a:r>
            <a:r>
              <a:rPr sz="2200" spc="-15" dirty="0">
                <a:latin typeface="Verdana"/>
                <a:cs typeface="Verdana"/>
              </a:rPr>
              <a:t>INSERT </a:t>
            </a:r>
            <a:r>
              <a:rPr sz="2200" spc="-5" dirty="0">
                <a:latin typeface="Verdana"/>
                <a:cs typeface="Verdana"/>
              </a:rPr>
              <a:t>or </a:t>
            </a:r>
            <a:r>
              <a:rPr sz="2200" spc="-25" dirty="0">
                <a:latin typeface="Verdana"/>
                <a:cs typeface="Verdana"/>
              </a:rPr>
              <a:t>UPDATE </a:t>
            </a:r>
            <a:r>
              <a:rPr sz="2200" spc="-5" dirty="0">
                <a:latin typeface="Verdana"/>
                <a:cs typeface="Verdana"/>
              </a:rPr>
              <a:t>to add and modify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587" y="1782577"/>
            <a:ext cx="7348458" cy="173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550" y="1820333"/>
            <a:ext cx="7251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4550" y="1820333"/>
            <a:ext cx="7251700" cy="11432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Courier New"/>
                <a:cs typeface="Courier New"/>
              </a:rPr>
              <a:t>INSERT INTO </a:t>
            </a:r>
            <a:r>
              <a:rPr sz="1800" spc="-5" dirty="0">
                <a:latin typeface="Courier New"/>
                <a:cs typeface="Courier New"/>
              </a:rPr>
              <a:t>comments_by_video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videoid, commentid, userid,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comment)</a:t>
            </a:r>
            <a:endParaRPr sz="18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000760" algn="l"/>
              </a:tabLst>
            </a:pPr>
            <a:r>
              <a:rPr sz="1800" b="1" dirty="0">
                <a:latin typeface="Courier New"/>
                <a:cs typeface="Courier New"/>
              </a:rPr>
              <a:t>VALUES	</a:t>
            </a:r>
            <a:r>
              <a:rPr sz="180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'0fe6a...', '82be1...', 'ac346...',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'Awesome!');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587" y="3807816"/>
            <a:ext cx="7348458" cy="1739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550" y="3835400"/>
            <a:ext cx="7251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550" y="3835400"/>
            <a:ext cx="7251700" cy="11791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4"/>
              </a:spcBef>
            </a:pPr>
            <a:r>
              <a:rPr sz="1800" b="1" spc="-5" dirty="0">
                <a:latin typeface="Courier New"/>
                <a:cs typeface="Courier New"/>
              </a:rPr>
              <a:t>UPDATE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comments_by_video</a:t>
            </a:r>
            <a:endParaRPr sz="1800">
              <a:latin typeface="Courier New"/>
              <a:cs typeface="Courier New"/>
            </a:endParaRPr>
          </a:p>
          <a:p>
            <a:pPr marL="40005" marR="1021080">
              <a:lnSpc>
                <a:spcPts val="2200"/>
              </a:lnSpc>
              <a:spcBef>
                <a:spcPts val="80"/>
              </a:spcBef>
              <a:tabLst>
                <a:tab pos="589280" algn="l"/>
                <a:tab pos="863600" algn="l"/>
                <a:tab pos="4292600" algn="l"/>
              </a:tabLst>
            </a:pPr>
            <a:r>
              <a:rPr sz="1800" b="1" dirty="0">
                <a:latin typeface="Courier New"/>
                <a:cs typeface="Courier New"/>
              </a:rPr>
              <a:t>SET	</a:t>
            </a:r>
            <a:r>
              <a:rPr sz="1800" spc="-5" dirty="0">
                <a:latin typeface="Courier New"/>
                <a:cs typeface="Courier New"/>
              </a:rPr>
              <a:t>userid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'ac346...', comment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'Awesome!'  </a:t>
            </a: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'0fe6a...'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	</a:t>
            </a:r>
            <a:r>
              <a:rPr sz="1800" spc="-5" dirty="0">
                <a:latin typeface="Courier New"/>
                <a:cs typeface="Courier New"/>
              </a:rPr>
              <a:t>commentid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 '82be1...';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18603"/>
            <a:ext cx="110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</a:t>
            </a:r>
            <a:r>
              <a:rPr sz="2400" spc="-5" dirty="0"/>
              <a:t>l</a:t>
            </a:r>
            <a:r>
              <a:rPr sz="2400" dirty="0"/>
              <a:t>e</a:t>
            </a:r>
            <a:r>
              <a:rPr sz="2400" spc="-5" dirty="0"/>
              <a:t>t</a:t>
            </a:r>
            <a:r>
              <a:rPr sz="2400" dirty="0"/>
              <a:t>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058680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018841"/>
            <a:ext cx="7854950" cy="69583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spc="-5" dirty="0">
                <a:latin typeface="Verdana"/>
                <a:cs typeface="Verdana"/>
              </a:rPr>
              <a:t>Can specify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solidFill>
                  <a:srgbClr val="148C73"/>
                </a:solidFill>
                <a:latin typeface="Verdana"/>
                <a:cs typeface="Verdana"/>
              </a:rPr>
              <a:t>Time to </a:t>
            </a:r>
            <a:r>
              <a:rPr sz="2200" spc="-10" dirty="0">
                <a:solidFill>
                  <a:srgbClr val="148C73"/>
                </a:solidFill>
                <a:latin typeface="Verdana"/>
                <a:cs typeface="Verdana"/>
              </a:rPr>
              <a:t>Live </a:t>
            </a:r>
            <a:r>
              <a:rPr sz="2200" spc="-20" dirty="0">
                <a:solidFill>
                  <a:srgbClr val="148C73"/>
                </a:solidFill>
                <a:latin typeface="Verdana"/>
                <a:cs typeface="Verdana"/>
              </a:rPr>
              <a:t>(TTL) </a:t>
            </a:r>
            <a:r>
              <a:rPr sz="2200" spc="-5" dirty="0">
                <a:latin typeface="Verdana"/>
                <a:cs typeface="Verdana"/>
              </a:rPr>
              <a:t>in seconds when doing  </a:t>
            </a:r>
            <a:r>
              <a:rPr sz="2200" dirty="0">
                <a:latin typeface="Verdana"/>
                <a:cs typeface="Verdana"/>
              </a:rPr>
              <a:t>an </a:t>
            </a:r>
            <a:r>
              <a:rPr sz="2200" spc="-15" dirty="0">
                <a:latin typeface="Verdana"/>
                <a:cs typeface="Verdana"/>
              </a:rPr>
              <a:t>INSERT </a:t>
            </a:r>
            <a:r>
              <a:rPr sz="2200" spc="-5" dirty="0">
                <a:latin typeface="Verdana"/>
                <a:cs typeface="Verdana"/>
              </a:rPr>
              <a:t>or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UPDATE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02312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8" y="3662473"/>
            <a:ext cx="54844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Use DELETE statement to </a:t>
            </a:r>
            <a:r>
              <a:rPr sz="2200" spc="-10" dirty="0">
                <a:latin typeface="Verdana"/>
                <a:cs typeface="Verdana"/>
              </a:rPr>
              <a:t>remove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4558" y="1962181"/>
            <a:ext cx="5174885" cy="173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5650" y="1989667"/>
            <a:ext cx="5092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5650" y="1989667"/>
            <a:ext cx="5092700" cy="115621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6990" marR="1049655">
              <a:lnSpc>
                <a:spcPct val="101899"/>
              </a:lnSpc>
              <a:spcBef>
                <a:spcPts val="290"/>
              </a:spcBef>
            </a:pPr>
            <a:r>
              <a:rPr sz="1800" b="1" spc="-5" dirty="0">
                <a:latin typeface="Courier New"/>
                <a:cs typeface="Courier New"/>
              </a:rPr>
              <a:t>INSERT INTO </a:t>
            </a:r>
            <a:r>
              <a:rPr sz="1800" spc="-5" dirty="0">
                <a:latin typeface="Courier New"/>
                <a:cs typeface="Courier New"/>
              </a:rPr>
              <a:t>comments_by_video 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  <a:tabLst>
                <a:tab pos="1007110" algn="l"/>
              </a:tabLst>
            </a:pPr>
            <a:r>
              <a:rPr sz="1800" b="1" dirty="0">
                <a:latin typeface="Courier New"/>
                <a:cs typeface="Courier New"/>
              </a:rPr>
              <a:t>VALUES	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148C73"/>
                </a:solidFill>
                <a:latin typeface="Courier New"/>
                <a:cs typeface="Courier New"/>
              </a:rPr>
              <a:t>USING TTL</a:t>
            </a:r>
            <a:r>
              <a:rPr sz="1800" b="1" spc="-65" dirty="0">
                <a:solidFill>
                  <a:srgbClr val="148C73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48C73"/>
                </a:solidFill>
                <a:latin typeface="Courier New"/>
                <a:cs typeface="Courier New"/>
              </a:rPr>
              <a:t>86400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6489" y="4484136"/>
            <a:ext cx="7251023" cy="1366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250" y="4512733"/>
            <a:ext cx="7175500" cy="1253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4250" y="4512732"/>
            <a:ext cx="7175500" cy="8957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DELETE FROM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comments_by_video</a:t>
            </a:r>
            <a:endParaRPr sz="1800">
              <a:latin typeface="Courier New"/>
              <a:cs typeface="Courier New"/>
            </a:endParaRPr>
          </a:p>
          <a:p>
            <a:pPr marL="50800" marR="1345565">
              <a:lnSpc>
                <a:spcPts val="2200"/>
              </a:lnSpc>
              <a:spcBef>
                <a:spcPts val="75"/>
              </a:spcBef>
              <a:tabLst>
                <a:tab pos="873760" algn="l"/>
                <a:tab pos="4303395" algn="l"/>
              </a:tabLst>
            </a:pP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'0fe6a...'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	</a:t>
            </a:r>
            <a:r>
              <a:rPr sz="1800" spc="-5" dirty="0">
                <a:latin typeface="Courier New"/>
                <a:cs typeface="Courier New"/>
              </a:rPr>
              <a:t>commentid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 '82be1...';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13633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Querying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1" y="1273649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642" y="1233948"/>
            <a:ext cx="531431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Verdana"/>
                <a:cs typeface="Verdana"/>
              </a:rPr>
              <a:t>Use SELECT </a:t>
            </a:r>
            <a:r>
              <a:rPr sz="2000" spc="0" dirty="0">
                <a:latin typeface="Verdana"/>
                <a:cs typeface="Verdana"/>
              </a:rPr>
              <a:t>to get data </a:t>
            </a:r>
            <a:r>
              <a:rPr sz="2000" spc="5" dirty="0">
                <a:latin typeface="Verdana"/>
                <a:cs typeface="Verdana"/>
              </a:rPr>
              <a:t>from </a:t>
            </a:r>
            <a:r>
              <a:rPr sz="2000" spc="0" dirty="0">
                <a:latin typeface="Verdana"/>
                <a:cs typeface="Verdana"/>
              </a:rPr>
              <a:t>your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tables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1" y="3725393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1" y="4645849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641" y="3687298"/>
            <a:ext cx="6852920" cy="101463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2000" spc="0" dirty="0">
                <a:latin typeface="Verdana"/>
                <a:cs typeface="Verdana"/>
              </a:rPr>
              <a:t>Always include </a:t>
            </a:r>
            <a:r>
              <a:rPr sz="2000" b="1" spc="0" dirty="0">
                <a:solidFill>
                  <a:srgbClr val="007B98"/>
                </a:solidFill>
                <a:latin typeface="Arial"/>
                <a:cs typeface="Arial"/>
              </a:rPr>
              <a:t>Partition </a:t>
            </a:r>
            <a:r>
              <a:rPr sz="2000" b="1" spc="5" dirty="0">
                <a:solidFill>
                  <a:srgbClr val="007B98"/>
                </a:solidFill>
                <a:latin typeface="Arial"/>
                <a:cs typeface="Arial"/>
              </a:rPr>
              <a:t>Key </a:t>
            </a:r>
            <a:r>
              <a:rPr sz="2000" spc="5" dirty="0">
                <a:latin typeface="Verdana"/>
                <a:cs typeface="Verdana"/>
              </a:rPr>
              <a:t>and </a:t>
            </a:r>
            <a:r>
              <a:rPr sz="2000" spc="0" dirty="0">
                <a:latin typeface="Verdana"/>
                <a:cs typeface="Verdana"/>
              </a:rPr>
              <a:t>optionally </a:t>
            </a:r>
            <a:r>
              <a:rPr sz="2000" b="1" spc="0" dirty="0">
                <a:solidFill>
                  <a:srgbClr val="A189AD"/>
                </a:solidFill>
                <a:latin typeface="Arial"/>
                <a:cs typeface="Arial"/>
              </a:rPr>
              <a:t>Clustering  </a:t>
            </a:r>
            <a:r>
              <a:rPr sz="2000" b="1" spc="5" dirty="0">
                <a:solidFill>
                  <a:srgbClr val="A189AD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5" dirty="0">
                <a:latin typeface="Verdana"/>
                <a:cs typeface="Verdana"/>
              </a:rPr>
              <a:t>Can use ORDER BY and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LIMIT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1" y="5623158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641" y="5583459"/>
            <a:ext cx="768985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Verdana"/>
                <a:cs typeface="Verdana"/>
              </a:rPr>
              <a:t>Use </a:t>
            </a:r>
            <a:r>
              <a:rPr sz="2000" dirty="0">
                <a:latin typeface="Verdana"/>
                <a:cs typeface="Verdana"/>
              </a:rPr>
              <a:t>range </a:t>
            </a:r>
            <a:r>
              <a:rPr sz="2000" spc="5" dirty="0">
                <a:latin typeface="Verdana"/>
                <a:cs typeface="Verdana"/>
              </a:rPr>
              <a:t>queries </a:t>
            </a:r>
            <a:r>
              <a:rPr sz="2000" spc="0" dirty="0">
                <a:latin typeface="Verdana"/>
                <a:cs typeface="Verdana"/>
              </a:rPr>
              <a:t>(for </a:t>
            </a:r>
            <a:r>
              <a:rPr sz="2000" spc="5" dirty="0">
                <a:latin typeface="Verdana"/>
                <a:cs typeface="Verdana"/>
              </a:rPr>
              <a:t>example, by </a:t>
            </a:r>
            <a:r>
              <a:rPr sz="2000" spc="0" dirty="0">
                <a:latin typeface="Verdana"/>
                <a:cs typeface="Verdana"/>
              </a:rPr>
              <a:t>date) to slice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partitions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0608" y="1950128"/>
            <a:ext cx="4726406" cy="136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7450" y="1972733"/>
            <a:ext cx="4635500" cy="125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7450" y="1972733"/>
            <a:ext cx="4635500" cy="8885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1275" marR="323850">
              <a:lnSpc>
                <a:spcPct val="101899"/>
              </a:lnSpc>
              <a:spcBef>
                <a:spcPts val="320"/>
              </a:spcBef>
              <a:tabLst>
                <a:tab pos="864235" algn="l"/>
                <a:tab pos="1275715" algn="l"/>
                <a:tab pos="1962150" algn="l"/>
              </a:tabLst>
            </a:pPr>
            <a:r>
              <a:rPr sz="1800" b="1" spc="-5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	</a:t>
            </a:r>
            <a:r>
              <a:rPr sz="1800" b="1" spc="-5" dirty="0">
                <a:latin typeface="Courier New"/>
                <a:cs typeface="Courier New"/>
              </a:rPr>
              <a:t>FROM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comments_by_video  </a:t>
            </a: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dirty="0">
                <a:solidFill>
                  <a:srgbClr val="007B98"/>
                </a:solidFill>
                <a:latin typeface="Courier New"/>
                <a:cs typeface="Courier New"/>
              </a:rPr>
              <a:t>videoid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'a67cd...'  </a:t>
            </a:r>
            <a:r>
              <a:rPr sz="1800" b="1" dirty="0">
                <a:latin typeface="Courier New"/>
                <a:cs typeface="Courier New"/>
              </a:rPr>
              <a:t>LIMIT	</a:t>
            </a:r>
            <a:r>
              <a:rPr sz="1800" dirty="0"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752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Cassandra Data</a:t>
            </a:r>
            <a:r>
              <a:rPr sz="2400" spc="-35" dirty="0"/>
              <a:t> </a:t>
            </a:r>
            <a:r>
              <a:rPr sz="2400" spc="-5" dirty="0"/>
              <a:t>Modeling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5871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218876"/>
            <a:ext cx="52705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Hmmm, </a:t>
            </a:r>
            <a:r>
              <a:rPr sz="2200" spc="-5" dirty="0">
                <a:latin typeface="Verdana"/>
                <a:cs typeface="Verdana"/>
              </a:rPr>
              <a:t>looks </a:t>
            </a:r>
            <a:r>
              <a:rPr sz="2200" spc="-10" dirty="0">
                <a:latin typeface="Verdana"/>
                <a:cs typeface="Verdana"/>
              </a:rPr>
              <a:t>like </a:t>
            </a:r>
            <a:r>
              <a:rPr sz="2200" spc="-5" dirty="0">
                <a:latin typeface="Verdana"/>
                <a:cs typeface="Verdana"/>
              </a:rPr>
              <a:t>SQL, </a:t>
            </a:r>
            <a:r>
              <a:rPr sz="2200" dirty="0">
                <a:latin typeface="Verdana"/>
                <a:cs typeface="Verdana"/>
              </a:rPr>
              <a:t>I </a:t>
            </a:r>
            <a:r>
              <a:rPr sz="2200" spc="-5" dirty="0">
                <a:latin typeface="Verdana"/>
                <a:cs typeface="Verdana"/>
              </a:rPr>
              <a:t>know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that…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752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Cassandra Data</a:t>
            </a:r>
            <a:r>
              <a:rPr sz="2400" spc="-35" dirty="0"/>
              <a:t> </a:t>
            </a:r>
            <a:r>
              <a:rPr sz="2400" spc="-5" dirty="0"/>
              <a:t>Modeling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1" y="1243610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1" y="2004933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1" y="2766254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1" y="3993245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1" y="5220234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21" y="1198531"/>
            <a:ext cx="7649209" cy="36930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0" dirty="0">
                <a:latin typeface="Verdana"/>
                <a:cs typeface="Verdana"/>
              </a:rPr>
              <a:t>Requires </a:t>
            </a:r>
            <a:r>
              <a:rPr sz="2100" spc="15" dirty="0">
                <a:latin typeface="Verdana"/>
                <a:cs typeface="Verdana"/>
              </a:rPr>
              <a:t>a </a:t>
            </a:r>
            <a:r>
              <a:rPr sz="2100" spc="5" dirty="0">
                <a:latin typeface="Verdana"/>
                <a:cs typeface="Verdana"/>
              </a:rPr>
              <a:t>different </a:t>
            </a:r>
            <a:r>
              <a:rPr sz="2100" spc="10" dirty="0">
                <a:latin typeface="Verdana"/>
                <a:cs typeface="Verdana"/>
              </a:rPr>
              <a:t>mindset than </a:t>
            </a:r>
            <a:r>
              <a:rPr sz="2100" spc="15" dirty="0">
                <a:latin typeface="Verdana"/>
                <a:cs typeface="Verdana"/>
              </a:rPr>
              <a:t>RDBMS</a:t>
            </a:r>
            <a:r>
              <a:rPr sz="2100" spc="0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modeling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100" spc="15" dirty="0">
                <a:latin typeface="Verdana"/>
                <a:cs typeface="Verdana"/>
              </a:rPr>
              <a:t>Know </a:t>
            </a:r>
            <a:r>
              <a:rPr sz="2100" spc="5" dirty="0">
                <a:latin typeface="Verdana"/>
                <a:cs typeface="Verdana"/>
              </a:rPr>
              <a:t>your </a:t>
            </a:r>
            <a:r>
              <a:rPr sz="2100" spc="10" dirty="0">
                <a:latin typeface="Verdana"/>
                <a:cs typeface="Verdana"/>
              </a:rPr>
              <a:t>data and </a:t>
            </a:r>
            <a:r>
              <a:rPr sz="2100" spc="5" dirty="0">
                <a:latin typeface="Verdana"/>
                <a:cs typeface="Verdana"/>
              </a:rPr>
              <a:t>your </a:t>
            </a:r>
            <a:r>
              <a:rPr sz="2100" spc="10" dirty="0">
                <a:latin typeface="Verdana"/>
                <a:cs typeface="Verdana"/>
              </a:rPr>
              <a:t>queries up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front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09100"/>
              </a:lnSpc>
              <a:spcBef>
                <a:spcPts val="1745"/>
              </a:spcBef>
            </a:pPr>
            <a:r>
              <a:rPr sz="2100" spc="10" dirty="0">
                <a:latin typeface="Verdana"/>
                <a:cs typeface="Verdana"/>
              </a:rPr>
              <a:t>Queries </a:t>
            </a:r>
            <a:r>
              <a:rPr sz="2100" spc="5" dirty="0">
                <a:latin typeface="Verdana"/>
                <a:cs typeface="Verdana"/>
              </a:rPr>
              <a:t>drive </a:t>
            </a:r>
            <a:r>
              <a:rPr sz="2100" spc="15" dirty="0">
                <a:latin typeface="Verdana"/>
                <a:cs typeface="Verdana"/>
              </a:rPr>
              <a:t>a </a:t>
            </a:r>
            <a:r>
              <a:rPr sz="2100" spc="5" dirty="0">
                <a:latin typeface="Verdana"/>
                <a:cs typeface="Verdana"/>
              </a:rPr>
              <a:t>lot of </a:t>
            </a:r>
            <a:r>
              <a:rPr sz="2100" spc="10" dirty="0">
                <a:latin typeface="Verdana"/>
                <a:cs typeface="Verdana"/>
              </a:rPr>
              <a:t>the modeling decisions </a:t>
            </a:r>
            <a:r>
              <a:rPr sz="2100" spc="5" dirty="0">
                <a:latin typeface="Verdana"/>
                <a:cs typeface="Verdana"/>
              </a:rPr>
              <a:t>(i.e. </a:t>
            </a:r>
            <a:r>
              <a:rPr sz="2100" spc="10" dirty="0">
                <a:latin typeface="Verdana"/>
                <a:cs typeface="Verdana"/>
              </a:rPr>
              <a:t>“table  per query”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pattern)</a:t>
            </a:r>
            <a:endParaRPr sz="2100">
              <a:latin typeface="Verdana"/>
              <a:cs typeface="Verdana"/>
            </a:endParaRPr>
          </a:p>
          <a:p>
            <a:pPr marL="12700" marR="229870">
              <a:lnSpc>
                <a:spcPct val="109100"/>
              </a:lnSpc>
              <a:spcBef>
                <a:spcPts val="1745"/>
              </a:spcBef>
            </a:pPr>
            <a:r>
              <a:rPr sz="2100" spc="10" dirty="0">
                <a:latin typeface="Verdana"/>
                <a:cs typeface="Verdana"/>
              </a:rPr>
              <a:t>Denormalize/Duplicate data at write time </a:t>
            </a:r>
            <a:r>
              <a:rPr sz="2100" spc="5" dirty="0">
                <a:latin typeface="Verdana"/>
                <a:cs typeface="Verdana"/>
              </a:rPr>
              <a:t>to </a:t>
            </a:r>
            <a:r>
              <a:rPr sz="2100" spc="10" dirty="0">
                <a:latin typeface="Verdana"/>
                <a:cs typeface="Verdana"/>
              </a:rPr>
              <a:t>do as </a:t>
            </a:r>
            <a:r>
              <a:rPr sz="2100" spc="15" dirty="0">
                <a:latin typeface="Verdana"/>
                <a:cs typeface="Verdana"/>
              </a:rPr>
              <a:t>few  </a:t>
            </a:r>
            <a:r>
              <a:rPr sz="2100" spc="10" dirty="0">
                <a:latin typeface="Verdana"/>
                <a:cs typeface="Verdana"/>
              </a:rPr>
              <a:t>queries as possible </a:t>
            </a:r>
            <a:r>
              <a:rPr sz="2100" spc="15" dirty="0">
                <a:latin typeface="Verdana"/>
                <a:cs typeface="Verdana"/>
              </a:rPr>
              <a:t>come </a:t>
            </a:r>
            <a:r>
              <a:rPr sz="2100" spc="10" dirty="0">
                <a:latin typeface="Verdana"/>
                <a:cs typeface="Verdana"/>
              </a:rPr>
              <a:t>read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time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100" spc="-20" dirty="0">
                <a:latin typeface="Verdana"/>
                <a:cs typeface="Verdana"/>
              </a:rPr>
              <a:t>Remember, </a:t>
            </a:r>
            <a:r>
              <a:rPr sz="2100" spc="10" dirty="0">
                <a:latin typeface="Verdana"/>
                <a:cs typeface="Verdana"/>
              </a:rPr>
              <a:t>disk </a:t>
            </a:r>
            <a:r>
              <a:rPr sz="2100" spc="5" dirty="0">
                <a:latin typeface="Verdana"/>
                <a:cs typeface="Verdana"/>
              </a:rPr>
              <a:t>is </a:t>
            </a:r>
            <a:r>
              <a:rPr sz="2100" spc="10" dirty="0">
                <a:latin typeface="Verdana"/>
                <a:cs typeface="Verdana"/>
              </a:rPr>
              <a:t>cheap and </a:t>
            </a:r>
            <a:r>
              <a:rPr sz="2100" spc="5" dirty="0">
                <a:latin typeface="Verdana"/>
                <a:cs typeface="Verdana"/>
              </a:rPr>
              <a:t>writes in Cassandra</a:t>
            </a:r>
            <a:r>
              <a:rPr sz="2100" spc="35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are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00" b="1" spc="-10" dirty="0">
                <a:latin typeface="Arial"/>
                <a:cs typeface="Arial"/>
              </a:rPr>
              <a:t>FAST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18603"/>
            <a:ext cx="44792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Other Data Modeling</a:t>
            </a:r>
            <a:r>
              <a:rPr sz="2400" spc="-45" dirty="0"/>
              <a:t> </a:t>
            </a:r>
            <a:r>
              <a:rPr sz="2400" spc="-5" dirty="0"/>
              <a:t>Concepts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5871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06643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87415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088" y="1218876"/>
            <a:ext cx="3491229" cy="2184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Lightweight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Transactions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200" spc="-5" dirty="0">
                <a:latin typeface="Verdana"/>
                <a:cs typeface="Verdana"/>
              </a:rPr>
              <a:t>JSON</a:t>
            </a:r>
            <a:endParaRPr sz="2200">
              <a:latin typeface="Verdana"/>
              <a:cs typeface="Verdana"/>
            </a:endParaRPr>
          </a:p>
          <a:p>
            <a:pPr marL="12700" marR="225425">
              <a:lnSpc>
                <a:spcPct val="180700"/>
              </a:lnSpc>
            </a:pPr>
            <a:r>
              <a:rPr sz="2200" spc="-5" dirty="0">
                <a:latin typeface="Verdana"/>
                <a:cs typeface="Verdana"/>
              </a:rPr>
              <a:t>User Defined </a:t>
            </a:r>
            <a:r>
              <a:rPr sz="2200" spc="-45" dirty="0">
                <a:latin typeface="Verdana"/>
                <a:cs typeface="Verdana"/>
              </a:rPr>
              <a:t>Types  </a:t>
            </a:r>
            <a:r>
              <a:rPr sz="2200" spc="-5" dirty="0">
                <a:latin typeface="Verdana"/>
                <a:cs typeface="Verdana"/>
              </a:rPr>
              <a:t>User Defined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Functions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/>
              <a:t>ways to access CQL are:</a:t>
            </a:r>
          </a:p>
          <a:p>
            <a:pPr lvl="1"/>
            <a:r>
              <a:rPr lang="en-US" dirty="0" smtClean="0"/>
              <a:t>For open source and commercial installations, start</a:t>
            </a:r>
            <a:r>
              <a:rPr lang="en-US" dirty="0"/>
              <a:t> </a:t>
            </a:r>
            <a:r>
              <a:rPr lang="en-US" dirty="0" err="1"/>
              <a:t>cqlsh</a:t>
            </a:r>
            <a:r>
              <a:rPr lang="en-US" dirty="0"/>
              <a:t>, the Python-based command-line client, on the command line of a Cassandra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 smtClean="0"/>
              <a:t>For commercial installations only, use</a:t>
            </a:r>
            <a:r>
              <a:rPr lang="en-US" dirty="0"/>
              <a:t> </a:t>
            </a:r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DevCenter</a:t>
            </a:r>
            <a:r>
              <a:rPr lang="en-US" dirty="0"/>
              <a:t>, a graphical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37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875" y="971482"/>
            <a:ext cx="3614737" cy="491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426" y="2574271"/>
            <a:ext cx="3087472" cy="1390751"/>
          </a:xfrm>
          <a:prstGeom prst="rect">
            <a:avLst/>
          </a:prstGeom>
        </p:spPr>
        <p:txBody>
          <a:bodyPr vert="horz" wrap="square" lIns="0" tIns="51421" rIns="0" bIns="0" rtlCol="0">
            <a:spAutoFit/>
          </a:bodyPr>
          <a:lstStyle/>
          <a:p>
            <a:pPr algn="ctr">
              <a:spcBef>
                <a:spcPts val="405"/>
              </a:spcBef>
            </a:pPr>
            <a:r>
              <a:rPr sz="4200" spc="-46" dirty="0"/>
              <a:t>CQLSH</a:t>
            </a:r>
            <a:endParaRPr sz="4200"/>
          </a:p>
          <a:p>
            <a:pPr marL="6468" marR="2587" algn="ctr">
              <a:lnSpc>
                <a:spcPts val="2475"/>
              </a:lnSpc>
              <a:spcBef>
                <a:spcPts val="387"/>
              </a:spcBef>
            </a:pPr>
            <a:r>
              <a:rPr sz="2200" spc="-46" dirty="0"/>
              <a:t>Our </a:t>
            </a:r>
            <a:r>
              <a:rPr sz="2200" spc="-10" dirty="0"/>
              <a:t>data </a:t>
            </a:r>
            <a:r>
              <a:rPr sz="2200" spc="-5" dirty="0"/>
              <a:t>management </a:t>
            </a:r>
            <a:r>
              <a:rPr sz="2200" dirty="0"/>
              <a:t>and </a:t>
            </a:r>
            <a:r>
              <a:rPr sz="2200" spc="-31" dirty="0"/>
              <a:t>first  </a:t>
            </a:r>
            <a:r>
              <a:rPr sz="2200" spc="-28" dirty="0"/>
              <a:t>exploration</a:t>
            </a:r>
            <a:r>
              <a:rPr sz="2200" spc="-31" dirty="0"/>
              <a:t> </a:t>
            </a:r>
            <a:r>
              <a:rPr sz="2200" spc="-38" dirty="0"/>
              <a:t>tool</a:t>
            </a:r>
            <a:endParaRPr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602948"/>
            <a:ext cx="250792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/>
              <a:t>CQLSH</a:t>
            </a:r>
            <a:endParaRPr sz="42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5686" y="1916309"/>
            <a:ext cx="8612628" cy="3437968"/>
          </a:xfrm>
          <a:prstGeom prst="rect">
            <a:avLst/>
          </a:prstGeom>
        </p:spPr>
        <p:txBody>
          <a:bodyPr vert="horz" wrap="square" lIns="0" tIns="153519" rIns="0" bIns="0" rtlCol="0">
            <a:spAutoFit/>
          </a:bodyPr>
          <a:lstStyle/>
          <a:p>
            <a:pPr marL="5821" algn="ctr">
              <a:spcBef>
                <a:spcPts val="46"/>
              </a:spcBef>
            </a:pPr>
            <a:r>
              <a:rPr sz="2800" b="1" spc="-94" dirty="0"/>
              <a:t>help: </a:t>
            </a:r>
            <a:r>
              <a:rPr sz="2800" spc="-64" dirty="0"/>
              <a:t>shows </a:t>
            </a:r>
            <a:r>
              <a:rPr sz="2800" spc="-46" dirty="0"/>
              <a:t>available </a:t>
            </a:r>
            <a:r>
              <a:rPr sz="2800" spc="-48" dirty="0"/>
              <a:t>cqlsh </a:t>
            </a:r>
            <a:r>
              <a:rPr sz="2800" spc="204" dirty="0"/>
              <a:t>+ </a:t>
            </a:r>
            <a:r>
              <a:rPr sz="2800" spc="-53" dirty="0"/>
              <a:t>CQL</a:t>
            </a:r>
            <a:r>
              <a:rPr sz="2800" spc="15" dirty="0"/>
              <a:t> </a:t>
            </a:r>
            <a:r>
              <a:rPr sz="2800" spc="-28" dirty="0"/>
              <a:t>commands</a:t>
            </a:r>
            <a:endParaRPr sz="2800" dirty="0"/>
          </a:p>
          <a:p>
            <a:pPr marL="5821" algn="ctr">
              <a:spcBef>
                <a:spcPts val="2218"/>
              </a:spcBef>
            </a:pPr>
            <a:r>
              <a:rPr sz="2800" b="1" spc="-140" dirty="0" smtClean="0"/>
              <a:t>DESCRIBE: </a:t>
            </a:r>
            <a:r>
              <a:rPr sz="2800" spc="-64" dirty="0"/>
              <a:t>shows </a:t>
            </a:r>
            <a:r>
              <a:rPr sz="2800" spc="-51" dirty="0"/>
              <a:t>information </a:t>
            </a:r>
            <a:r>
              <a:rPr sz="2800" spc="-31" dirty="0"/>
              <a:t>of </a:t>
            </a:r>
            <a:r>
              <a:rPr sz="2800" spc="-41" dirty="0"/>
              <a:t>the</a:t>
            </a:r>
            <a:r>
              <a:rPr sz="2800" spc="255" dirty="0"/>
              <a:t> </a:t>
            </a:r>
            <a:r>
              <a:rPr sz="2800" spc="-41" dirty="0"/>
              <a:t>arguments</a:t>
            </a:r>
            <a:endParaRPr sz="2800" dirty="0"/>
          </a:p>
          <a:p>
            <a:pPr marL="5821" algn="ctr">
              <a:spcBef>
                <a:spcPts val="2213"/>
              </a:spcBef>
            </a:pPr>
            <a:r>
              <a:rPr sz="2800" b="1" spc="-145" dirty="0"/>
              <a:t>SOURCE: </a:t>
            </a:r>
            <a:r>
              <a:rPr sz="2800" spc="-51" dirty="0"/>
              <a:t>executes </a:t>
            </a:r>
            <a:r>
              <a:rPr sz="2800" spc="-3" dirty="0"/>
              <a:t>a </a:t>
            </a:r>
            <a:r>
              <a:rPr sz="2800" spc="-20" dirty="0"/>
              <a:t>file </a:t>
            </a:r>
            <a:r>
              <a:rPr sz="2800" spc="-46" dirty="0"/>
              <a:t>containing </a:t>
            </a:r>
            <a:r>
              <a:rPr sz="2800" spc="-53" dirty="0"/>
              <a:t>CQL</a:t>
            </a:r>
            <a:r>
              <a:rPr sz="2800" spc="270" dirty="0"/>
              <a:t> </a:t>
            </a:r>
            <a:r>
              <a:rPr sz="2800" spc="-51" dirty="0"/>
              <a:t>statements</a:t>
            </a:r>
            <a:endParaRPr sz="2800" dirty="0"/>
          </a:p>
          <a:p>
            <a:pPr marL="5821" algn="ctr">
              <a:spcBef>
                <a:spcPts val="2226"/>
              </a:spcBef>
            </a:pPr>
            <a:r>
              <a:rPr sz="2800" b="1" spc="-138" dirty="0"/>
              <a:t>TRACING: </a:t>
            </a:r>
            <a:r>
              <a:rPr sz="2800" spc="-38" dirty="0"/>
              <a:t>enables/disables </a:t>
            </a:r>
            <a:r>
              <a:rPr sz="2800" spc="-41" dirty="0"/>
              <a:t>the </a:t>
            </a:r>
            <a:r>
              <a:rPr sz="2800" spc="-56" dirty="0"/>
              <a:t>tracing</a:t>
            </a:r>
            <a:r>
              <a:rPr sz="2800" spc="181" dirty="0"/>
              <a:t> </a:t>
            </a:r>
            <a:r>
              <a:rPr sz="2800" spc="-10" dirty="0"/>
              <a:t>mode</a:t>
            </a:r>
            <a:endParaRPr sz="2800" dirty="0"/>
          </a:p>
          <a:p>
            <a:pPr marL="5821" algn="ctr">
              <a:spcBef>
                <a:spcPts val="2213"/>
              </a:spcBef>
            </a:pPr>
            <a:r>
              <a:rPr sz="2800" b="1" spc="-196" dirty="0"/>
              <a:t>SELECT, </a:t>
            </a:r>
            <a:r>
              <a:rPr sz="2800" b="1" spc="-181" dirty="0"/>
              <a:t>ALTER, </a:t>
            </a:r>
            <a:r>
              <a:rPr sz="2800" b="1" spc="-196" dirty="0"/>
              <a:t>INSERT,</a:t>
            </a:r>
            <a:r>
              <a:rPr sz="2800" b="1" spc="178" dirty="0"/>
              <a:t> </a:t>
            </a:r>
            <a:r>
              <a:rPr sz="2800" b="1" spc="-5" dirty="0"/>
              <a:t>…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L</a:t>
            </a:r>
            <a:r>
              <a:rPr lang="en-US" dirty="0" smtClean="0"/>
              <a:t>exical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CQL input consists of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Like </a:t>
            </a:r>
            <a:r>
              <a:rPr lang="en-US" dirty="0"/>
              <a:t>SQL, statements change data, look up data, store data, or change the way data is </a:t>
            </a:r>
            <a:r>
              <a:rPr lang="en-US" dirty="0" smtClean="0"/>
              <a:t>stored</a:t>
            </a:r>
          </a:p>
          <a:p>
            <a:r>
              <a:rPr lang="en-US" dirty="0" smtClean="0"/>
              <a:t>Statements </a:t>
            </a:r>
            <a:r>
              <a:rPr lang="en-US" dirty="0"/>
              <a:t>end in a semicolon </a:t>
            </a:r>
            <a:r>
              <a:rPr lang="en-US" dirty="0" smtClean="0"/>
              <a:t>(;)</a:t>
            </a:r>
            <a:endParaRPr lang="en-US" dirty="0"/>
          </a:p>
          <a:p>
            <a:r>
              <a:rPr lang="en-US" dirty="0"/>
              <a:t>For example, the following is valid CQL syntax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/>
              <a:t>SELECT * FROM </a:t>
            </a:r>
            <a:r>
              <a:rPr lang="en-US" sz="1900" dirty="0" err="1"/>
              <a:t>MyTable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UPDATE </a:t>
            </a:r>
            <a:r>
              <a:rPr lang="en-US" sz="1900" dirty="0" err="1"/>
              <a:t>MyTable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SET </a:t>
            </a:r>
            <a:r>
              <a:rPr lang="en-US" sz="1900" dirty="0" err="1"/>
              <a:t>SomeColumn</a:t>
            </a:r>
            <a:r>
              <a:rPr lang="en-US" sz="1900" dirty="0"/>
              <a:t> = '</a:t>
            </a:r>
            <a:r>
              <a:rPr lang="en-US" sz="1900" dirty="0" err="1"/>
              <a:t>SomeValue</a:t>
            </a:r>
            <a:r>
              <a:rPr lang="en-US" sz="1900" dirty="0"/>
              <a:t>'</a:t>
            </a:r>
          </a:p>
          <a:p>
            <a:pPr marL="0" indent="0">
              <a:buNone/>
            </a:pPr>
            <a:r>
              <a:rPr lang="en-US" sz="1900" dirty="0"/>
              <a:t>  WHERE </a:t>
            </a:r>
            <a:r>
              <a:rPr lang="en-US" sz="1900" dirty="0" err="1" smtClean="0"/>
              <a:t>columnName</a:t>
            </a:r>
            <a:r>
              <a:rPr lang="en-US" sz="1900" dirty="0" smtClean="0"/>
              <a:t> = ‘</a:t>
            </a:r>
            <a:r>
              <a:rPr lang="en-US" sz="1900" dirty="0" err="1" smtClean="0"/>
              <a:t>SomeColumnName</a:t>
            </a:r>
            <a:r>
              <a:rPr lang="en-US" sz="1900" dirty="0" smtClean="0"/>
              <a:t>’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sequence of two CQL </a:t>
            </a:r>
            <a:r>
              <a:rPr lang="en-US" dirty="0" smtClean="0"/>
              <a:t>statements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</a:t>
            </a:r>
            <a:r>
              <a:rPr lang="en-US" spc="-50" dirty="0"/>
              <a:t> </a:t>
            </a:r>
            <a:r>
              <a:rPr lang="en-US" spc="-5" dirty="0"/>
              <a:t>Levels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762000" y="2091209"/>
            <a:ext cx="97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09920" y="2057400"/>
            <a:ext cx="7168515" cy="6686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34"/>
              </a:spcBef>
            </a:pPr>
            <a:r>
              <a:rPr sz="2100" spc="10" dirty="0">
                <a:latin typeface="Verdana"/>
                <a:cs typeface="Verdana"/>
              </a:rPr>
              <a:t>Applies </a:t>
            </a:r>
            <a:r>
              <a:rPr sz="2100" spc="5" dirty="0">
                <a:latin typeface="Verdana"/>
                <a:cs typeface="Verdana"/>
              </a:rPr>
              <a:t>to </a:t>
            </a:r>
            <a:r>
              <a:rPr sz="2100" spc="10" dirty="0">
                <a:latin typeface="Verdana"/>
                <a:cs typeface="Verdana"/>
              </a:rPr>
              <a:t>both </a:t>
            </a:r>
            <a:r>
              <a:rPr sz="2100" spc="0" dirty="0">
                <a:latin typeface="Verdana"/>
                <a:cs typeface="Verdana"/>
              </a:rPr>
              <a:t>Reads </a:t>
            </a:r>
            <a:r>
              <a:rPr sz="2100" spc="10" dirty="0">
                <a:latin typeface="Verdana"/>
                <a:cs typeface="Verdana"/>
              </a:rPr>
              <a:t>and </a:t>
            </a:r>
            <a:r>
              <a:rPr sz="2100" dirty="0">
                <a:latin typeface="Verdana"/>
                <a:cs typeface="Verdana"/>
              </a:rPr>
              <a:t>Writes </a:t>
            </a:r>
            <a:r>
              <a:rPr sz="2100" spc="5" dirty="0">
                <a:latin typeface="Verdana"/>
                <a:cs typeface="Verdana"/>
              </a:rPr>
              <a:t>(i.e. is </a:t>
            </a:r>
            <a:r>
              <a:rPr sz="2100" spc="10" dirty="0">
                <a:latin typeface="Verdana"/>
                <a:cs typeface="Verdana"/>
              </a:rPr>
              <a:t>set on each  query)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009920" y="3077240"/>
            <a:ext cx="6773545" cy="1959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14120">
              <a:lnSpc>
                <a:spcPct val="121200"/>
              </a:lnSpc>
              <a:spcBef>
                <a:spcPts val="90"/>
              </a:spcBef>
            </a:pPr>
            <a:r>
              <a:rPr sz="2100" b="1" spc="15" dirty="0">
                <a:latin typeface="Arial"/>
                <a:cs typeface="Arial"/>
              </a:rPr>
              <a:t>ONE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10" dirty="0">
                <a:latin typeface="Verdana"/>
                <a:cs typeface="Verdana"/>
              </a:rPr>
              <a:t>one </a:t>
            </a:r>
            <a:r>
              <a:rPr sz="2100" spc="5" dirty="0">
                <a:latin typeface="Verdana"/>
                <a:cs typeface="Verdana"/>
              </a:rPr>
              <a:t>replica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any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  </a:t>
            </a:r>
            <a:r>
              <a:rPr sz="2100" b="1" spc="10" dirty="0">
                <a:latin typeface="Arial"/>
                <a:cs typeface="Arial"/>
              </a:rPr>
              <a:t>LOCAL_ONE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10" dirty="0">
                <a:latin typeface="Verdana"/>
                <a:cs typeface="Verdana"/>
              </a:rPr>
              <a:t>one </a:t>
            </a:r>
            <a:r>
              <a:rPr sz="2100" spc="5" dirty="0">
                <a:latin typeface="Verdana"/>
                <a:cs typeface="Verdana"/>
              </a:rPr>
              <a:t>replica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local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  </a:t>
            </a:r>
            <a:r>
              <a:rPr sz="2100" b="1" spc="15" dirty="0">
                <a:latin typeface="Arial"/>
                <a:cs typeface="Arial"/>
              </a:rPr>
              <a:t>QUORUM </a:t>
            </a:r>
            <a:r>
              <a:rPr sz="2100" spc="15" dirty="0">
                <a:latin typeface="Verdana"/>
                <a:cs typeface="Verdana"/>
              </a:rPr>
              <a:t>– 51% </a:t>
            </a:r>
            <a:r>
              <a:rPr sz="2100" spc="5" dirty="0">
                <a:latin typeface="Verdana"/>
                <a:cs typeface="Verdana"/>
              </a:rPr>
              <a:t>of replicas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any</a:t>
            </a:r>
            <a:r>
              <a:rPr sz="2100" spc="12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b="1" spc="10" dirty="0">
                <a:latin typeface="Arial"/>
                <a:cs typeface="Arial"/>
              </a:rPr>
              <a:t>LOCAL_QUORUM </a:t>
            </a:r>
            <a:r>
              <a:rPr sz="2100" spc="15" dirty="0">
                <a:latin typeface="Verdana"/>
                <a:cs typeface="Verdana"/>
              </a:rPr>
              <a:t>– 51% </a:t>
            </a:r>
            <a:r>
              <a:rPr sz="2100" spc="5" dirty="0">
                <a:latin typeface="Verdana"/>
                <a:cs typeface="Verdana"/>
              </a:rPr>
              <a:t>of replicas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local</a:t>
            </a:r>
            <a:r>
              <a:rPr sz="2100" spc="17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b="1" spc="15" dirty="0">
                <a:latin typeface="Arial"/>
                <a:cs typeface="Arial"/>
              </a:rPr>
              <a:t>ALL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5" dirty="0">
                <a:latin typeface="Verdana"/>
                <a:cs typeface="Verdana"/>
              </a:rPr>
              <a:t>all</a:t>
            </a:r>
            <a:r>
              <a:rPr sz="2100" spc="85" dirty="0">
                <a:latin typeface="Verdana"/>
                <a:cs typeface="Verdana"/>
              </a:rPr>
              <a:t> </a:t>
            </a:r>
            <a:r>
              <a:rPr sz="2100" spc="5" dirty="0" smtClean="0">
                <a:latin typeface="Verdana"/>
                <a:cs typeface="Verdana"/>
              </a:rPr>
              <a:t>replicas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0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 created using CQL are case-insensitive unless enclosed in double quotation </a:t>
            </a:r>
            <a:r>
              <a:rPr lang="en-US" dirty="0" smtClean="0"/>
              <a:t>marks</a:t>
            </a:r>
          </a:p>
          <a:p>
            <a:r>
              <a:rPr lang="en-US" dirty="0" smtClean="0"/>
              <a:t>If </a:t>
            </a:r>
            <a:r>
              <a:rPr lang="en-US" dirty="0"/>
              <a:t>you enter names for these objects using any uppercase letters, Cassandra stores the names in </a:t>
            </a:r>
            <a:r>
              <a:rPr lang="en-US" dirty="0" smtClean="0"/>
              <a:t>lowercase</a:t>
            </a:r>
          </a:p>
          <a:p>
            <a:r>
              <a:rPr lang="en-US" dirty="0" smtClean="0"/>
              <a:t>You </a:t>
            </a:r>
            <a:r>
              <a:rPr lang="en-US" dirty="0"/>
              <a:t>can force the case by using double quotation </a:t>
            </a:r>
            <a:r>
              <a:rPr lang="en-US" dirty="0" smtClean="0"/>
              <a:t>marks. </a:t>
            </a:r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TABLE test (</a:t>
            </a:r>
          </a:p>
          <a:p>
            <a:pPr marL="0" indent="0">
              <a:buNone/>
            </a:pPr>
            <a:r>
              <a:rPr lang="en-US" sz="2000" dirty="0"/>
              <a:t>  Foo </a:t>
            </a:r>
            <a:r>
              <a:rPr lang="en-US" sz="2000" dirty="0" err="1"/>
              <a:t>int</a:t>
            </a:r>
            <a:r>
              <a:rPr lang="en-US" sz="2000" dirty="0"/>
              <a:t> PRIMARY KEY</a:t>
            </a:r>
            <a:r>
              <a:rPr lang="en-US" sz="2000" dirty="0" smtClean="0"/>
              <a:t>,          &lt;= Foo is stored as foo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"Bar" </a:t>
            </a:r>
            <a:r>
              <a:rPr lang="en-US" sz="2000" dirty="0" err="1" smtClean="0"/>
              <a:t>int</a:t>
            </a:r>
            <a:r>
              <a:rPr lang="en-US" sz="2000" dirty="0" smtClean="0"/>
              <a:t>		          &lt;= Bar is stored as Bar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);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2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Works and What </a:t>
            </a:r>
            <a:r>
              <a:rPr lang="en-US" dirty="0" smtClean="0"/>
              <a:t>Doesn't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Queries that Work	</a:t>
            </a:r>
            <a:r>
              <a:rPr lang="en-US" dirty="0" smtClean="0"/>
              <a:t>	Queries </a:t>
            </a:r>
            <a:r>
              <a:rPr lang="en-US" dirty="0"/>
              <a:t>that Don't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foo FROM . . .	SELECT "Foo" FROM . . .</a:t>
            </a:r>
          </a:p>
          <a:p>
            <a:pPr marL="0" indent="0">
              <a:buNone/>
            </a:pPr>
            <a:r>
              <a:rPr lang="en-US" dirty="0"/>
              <a:t>SELECT Foo FROM . . .	SELECT "BAR" FROM . . .</a:t>
            </a:r>
          </a:p>
          <a:p>
            <a:pPr marL="0" indent="0">
              <a:buNone/>
            </a:pPr>
            <a:r>
              <a:rPr lang="en-US" dirty="0"/>
              <a:t>SELECT FOO FROM . . .	SELECT bar FROM . . .</a:t>
            </a:r>
          </a:p>
          <a:p>
            <a:pPr marL="0" indent="0">
              <a:buNone/>
            </a:pPr>
            <a:r>
              <a:rPr lang="en-US" dirty="0"/>
              <a:t>SELECT "Bar" FROM . . .	SELECT Bar FROM . . .</a:t>
            </a:r>
          </a:p>
          <a:p>
            <a:pPr marL="0" indent="0">
              <a:buNone/>
            </a:pPr>
            <a:r>
              <a:rPr lang="en-US" dirty="0"/>
              <a:t>SELECT "foo" FROM . . .	SELECT "bar" FROM . .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SELECT "foo" FROM ... works because internally, Cassandra stores foo in </a:t>
            </a:r>
            <a:r>
              <a:rPr lang="en-US" dirty="0" smtClean="0"/>
              <a:t>lowercase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5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CQL keywords are </a:t>
            </a:r>
            <a:r>
              <a:rPr lang="en-US" dirty="0" smtClean="0"/>
              <a:t>case-insensitive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keywords SELECT and select are </a:t>
            </a:r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3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</a:t>
            </a:r>
            <a:r>
              <a:rPr lang="en-US" dirty="0" smtClean="0"/>
              <a:t>Code Comments</a:t>
            </a:r>
            <a:r>
              <a:rPr lang="en-US" dirty="0">
                <a:hlinkClick r:id="rId2"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/>
              <a:t>the following notation to include comments in CQL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a single line or end of line put a double hyphen before the text, this comments out the rest of the line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 </a:t>
            </a:r>
            <a:r>
              <a:rPr lang="en-US" i="1" dirty="0"/>
              <a:t>-- End of line </a:t>
            </a:r>
            <a:r>
              <a:rPr lang="en-US" i="1" dirty="0" smtClean="0"/>
              <a:t>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 single line or end of line put a double forward slash before the text, this comments out the rest of the line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 //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line </a:t>
            </a:r>
            <a:r>
              <a:rPr lang="en-US" dirty="0" smtClean="0"/>
              <a:t>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 block of comments put a forward slash asterisk at the beginning of the comment and then asterisk forward slash at the </a:t>
            </a: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/* </a:t>
            </a:r>
            <a:r>
              <a:rPr lang="en-US" i="1" dirty="0"/>
              <a:t>This is the first line of </a:t>
            </a:r>
            <a:r>
              <a:rPr lang="en-US" i="1" dirty="0" smtClean="0"/>
              <a:t>a </a:t>
            </a:r>
            <a:r>
              <a:rPr lang="en-US" i="1" dirty="0"/>
              <a:t>comment that spans multiple lines */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0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KEYSPACE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top-level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Configure </a:t>
            </a:r>
            <a:r>
              <a:rPr lang="en-US" dirty="0"/>
              <a:t>the replica placement strategy, replication factor, and durable writes </a:t>
            </a:r>
            <a:r>
              <a:rPr lang="en-US" dirty="0" smtClean="0"/>
              <a:t>setting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 KEYSPACE [IF NOT EXISTS] </a:t>
            </a:r>
            <a:r>
              <a:rPr lang="en-US" dirty="0" err="1"/>
              <a:t>keyspace_name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WITH REPLICATION = { </a:t>
            </a:r>
          </a:p>
          <a:p>
            <a:pPr marL="0" indent="0">
              <a:buNone/>
            </a:pPr>
            <a:r>
              <a:rPr lang="en-US" dirty="0"/>
              <a:t>      'class'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N } </a:t>
            </a:r>
          </a:p>
          <a:p>
            <a:pPr marL="0" indent="0">
              <a:buNone/>
            </a:pPr>
            <a:r>
              <a:rPr lang="en-US" dirty="0"/>
              <a:t>     | 'class' : '</a:t>
            </a:r>
            <a:r>
              <a:rPr lang="en-US" dirty="0" err="1"/>
              <a:t>NetworkTopologyStrategy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       'dc1_name' : N [, ...]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[AND DURABLE_WRITES =  </a:t>
            </a:r>
            <a:r>
              <a:rPr lang="en-US" dirty="0" err="1"/>
              <a:t>true|false</a:t>
            </a:r>
            <a:r>
              <a:rPr lang="en-US" dirty="0"/>
              <a:t>] 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9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KEYSPACE [IF NOT </a:t>
            </a:r>
            <a:r>
              <a:rPr lang="en-US" dirty="0" smtClean="0"/>
              <a:t>EXISTS]</a:t>
            </a:r>
          </a:p>
          <a:p>
            <a:r>
              <a:rPr lang="en-US" i="1" dirty="0" err="1" smtClean="0"/>
              <a:t>keyspace_name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/>
              <a:t>names can have up to 48 alpha-numeric characters and contain underscores; only letters and numbers are supported as the first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Cassandra </a:t>
            </a:r>
            <a:r>
              <a:rPr lang="en-US" dirty="0"/>
              <a:t>forces </a:t>
            </a:r>
            <a:r>
              <a:rPr lang="en-US" dirty="0" err="1"/>
              <a:t>keyspace</a:t>
            </a:r>
            <a:r>
              <a:rPr lang="en-US" dirty="0"/>
              <a:t> names to lowercase when entered without </a:t>
            </a:r>
            <a:r>
              <a:rPr lang="en-US" dirty="0" smtClean="0"/>
              <a:t>quotes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keyspace</a:t>
            </a:r>
            <a:r>
              <a:rPr lang="en-US" dirty="0"/>
              <a:t> with the same name already exists, an error occurs and the operation </a:t>
            </a:r>
            <a:r>
              <a:rPr lang="en-US" dirty="0" smtClean="0"/>
              <a:t>fails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IF NOT EXISTS to suppress the error message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63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REPLICATION </a:t>
            </a:r>
            <a:r>
              <a:rPr lang="en-US" dirty="0"/>
              <a:t>= { </a:t>
            </a:r>
            <a:r>
              <a:rPr lang="en-US" i="1" dirty="0" err="1"/>
              <a:t>replication_map</a:t>
            </a:r>
            <a:r>
              <a:rPr lang="en-US" dirty="0"/>
              <a:t> 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replication map determines how many copies of the data are kept in a given data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This </a:t>
            </a:r>
            <a:r>
              <a:rPr lang="en-US" dirty="0"/>
              <a:t>setting impacts consistency, availability and request </a:t>
            </a:r>
            <a:r>
              <a:rPr lang="en-US" dirty="0" smtClean="0"/>
              <a:t>speed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75427"/>
              </p:ext>
            </p:extLst>
          </p:nvPr>
        </p:nvGraphicFramePr>
        <p:xfrm>
          <a:off x="381000" y="3733801"/>
          <a:ext cx="8229600" cy="2888420"/>
        </p:xfrm>
        <a:graphic>
          <a:graphicData uri="http://schemas.openxmlformats.org/drawingml/2006/table">
            <a:tbl>
              <a:tblPr/>
              <a:tblGrid>
                <a:gridCol w="2590800"/>
                <a:gridCol w="2133600"/>
                <a:gridCol w="3505200"/>
              </a:tblGrid>
              <a:tr h="392585">
                <a:tc gridSpan="3">
                  <a:txBody>
                    <a:bodyPr/>
                    <a:lstStyle/>
                    <a:p>
                      <a:r>
                        <a:rPr lang="en-US" sz="1600"/>
                        <a:t>Replication strategy class and factor settings</a:t>
                      </a:r>
                    </a:p>
                  </a:txBody>
                  <a:tcPr marL="26107" marR="26107" marT="26107" marB="2610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Class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7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Replication factor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Value Description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B03D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9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'SimpleStrategy'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replication_factor</a:t>
                      </a:r>
                      <a:r>
                        <a:rPr lang="en-US" sz="1600" dirty="0">
                          <a:effectLst/>
                        </a:rPr>
                        <a:t>' : 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endParaRPr lang="en-US" sz="1600" dirty="0">
                        <a:effectLst/>
                      </a:endParaRP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Assign the same replication factor to the entire </a:t>
                      </a:r>
                      <a:r>
                        <a:rPr lang="en-US" sz="1600" dirty="0" smtClean="0">
                          <a:effectLst/>
                        </a:rPr>
                        <a:t>cluster</a:t>
                      </a:r>
                      <a:endParaRPr lang="en-US" sz="1600" dirty="0">
                        <a:effectLst/>
                      </a:endParaRP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3D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4062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'NetworkTopologyStrategy'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</a:t>
                      </a:r>
                      <a:r>
                        <a:rPr lang="en-US" sz="1600" i="1">
                          <a:effectLst/>
                        </a:rPr>
                        <a:t>datacenter_name</a:t>
                      </a:r>
                      <a:r>
                        <a:rPr lang="en-US" sz="1600">
                          <a:effectLst/>
                        </a:rPr>
                        <a:t>' :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Assign replication factors to each data center in a comma separated list. </a:t>
                      </a:r>
                      <a:r>
                        <a:rPr lang="en-US" sz="1600" dirty="0" smtClean="0">
                          <a:effectLst/>
                        </a:rPr>
                        <a:t>Use </a:t>
                      </a:r>
                      <a:r>
                        <a:rPr lang="en-US" sz="1600" dirty="0">
                          <a:effectLst/>
                        </a:rPr>
                        <a:t>in production environments and multi-DC test and development environments. 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9475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</a:t>
            </a:r>
            <a:r>
              <a:rPr lang="en-US" dirty="0" err="1"/>
              <a:t>Topolgy</a:t>
            </a:r>
            <a:r>
              <a:rPr lang="en-US" dirty="0"/>
              <a:t> syntax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'class</a:t>
            </a:r>
            <a:r>
              <a:rPr lang="en-US" dirty="0"/>
              <a:t>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</a:t>
            </a:r>
            <a:r>
              <a:rPr lang="en-US" i="1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Topology </a:t>
            </a: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'class</a:t>
            </a:r>
            <a:r>
              <a:rPr lang="en-US" dirty="0"/>
              <a:t>' : '</a:t>
            </a:r>
            <a:r>
              <a:rPr lang="en-US" dirty="0" err="1"/>
              <a:t>NetworkTopologyStrategy</a:t>
            </a:r>
            <a:r>
              <a:rPr lang="en-US" dirty="0"/>
              <a:t>', '</a:t>
            </a:r>
            <a:r>
              <a:rPr lang="en-US" i="1" dirty="0"/>
              <a:t>dc1_name</a:t>
            </a:r>
            <a:r>
              <a:rPr lang="en-US" dirty="0"/>
              <a:t>' : </a:t>
            </a:r>
            <a:r>
              <a:rPr lang="en-US" i="1" dirty="0"/>
              <a:t>N</a:t>
            </a:r>
            <a:r>
              <a:rPr lang="en-US" dirty="0"/>
              <a:t> [, ...]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DURABLE_WRITES = </a:t>
            </a:r>
            <a:r>
              <a:rPr lang="en-US" dirty="0" err="1" smtClean="0"/>
              <a:t>true|false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Optionally bypass </a:t>
            </a:r>
            <a:r>
              <a:rPr lang="en-US" dirty="0"/>
              <a:t>the commit log when writing to the </a:t>
            </a:r>
            <a:r>
              <a:rPr lang="en-US" dirty="0" err="1"/>
              <a:t>keyspace</a:t>
            </a:r>
            <a:r>
              <a:rPr lang="en-US" dirty="0"/>
              <a:t> by disabling durable </a:t>
            </a:r>
            <a:r>
              <a:rPr lang="en-US" dirty="0" smtClean="0"/>
              <a:t>writes.</a:t>
            </a:r>
          </a:p>
          <a:p>
            <a:r>
              <a:rPr lang="en-US" dirty="0" smtClean="0"/>
              <a:t>Default </a:t>
            </a:r>
            <a:r>
              <a:rPr lang="en-US" dirty="0"/>
              <a:t>value is true.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5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cycling </a:t>
            </a:r>
            <a:r>
              <a:rPr lang="en-US" dirty="0" err="1"/>
              <a:t>keyspace</a:t>
            </a:r>
            <a:r>
              <a:rPr lang="en-US" dirty="0"/>
              <a:t> on a single node evaluation cluster: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/>
              <a:t>KEYSPACE</a:t>
            </a:r>
            <a:r>
              <a:rPr lang="en-US" dirty="0"/>
              <a:t> cycling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REPLICATION</a:t>
            </a:r>
            <a:r>
              <a:rPr lang="en-US" dirty="0"/>
              <a:t> = { 'class'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1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5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cycling </a:t>
            </a:r>
            <a:r>
              <a:rPr lang="en-US" dirty="0" err="1"/>
              <a:t>keyspace</a:t>
            </a:r>
            <a:r>
              <a:rPr lang="en-US" dirty="0"/>
              <a:t> in an environment with </a:t>
            </a:r>
            <a:r>
              <a:rPr lang="en-US" dirty="0" err="1"/>
              <a:t>mutliple</a:t>
            </a:r>
            <a:r>
              <a:rPr lang="en-US" dirty="0"/>
              <a:t> data centers</a:t>
            </a:r>
          </a:p>
          <a:p>
            <a:r>
              <a:rPr lang="en-US" dirty="0"/>
              <a:t>Set the replication factor for the Boston, Seattle, and Tokyo data </a:t>
            </a:r>
            <a:r>
              <a:rPr lang="en-US" dirty="0" smtClean="0"/>
              <a:t>centers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KEYSPACE "Cycling"</a:t>
            </a:r>
          </a:p>
          <a:p>
            <a:pPr marL="0" indent="0">
              <a:buNone/>
            </a:pPr>
            <a:r>
              <a:rPr lang="en-US" dirty="0"/>
              <a:t>  WITH REPLICATION = {</a:t>
            </a:r>
          </a:p>
          <a:p>
            <a:pPr marL="0" indent="0">
              <a:buNone/>
            </a:pPr>
            <a:r>
              <a:rPr lang="en-US" dirty="0"/>
              <a:t>   'class' : '</a:t>
            </a:r>
            <a:r>
              <a:rPr lang="en-US" dirty="0" err="1"/>
              <a:t>NetworkTopologyStrategy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boston</a:t>
            </a:r>
            <a:r>
              <a:rPr lang="en-US" dirty="0"/>
              <a:t>'  : 3 , // Datacenter 1 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seattle</a:t>
            </a:r>
            <a:r>
              <a:rPr lang="en-US" dirty="0"/>
              <a:t>' : 2 , // Datacenter 2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tokyo</a:t>
            </a:r>
            <a:r>
              <a:rPr lang="en-US" dirty="0"/>
              <a:t>'   : 2 , // Datacenter 3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 Level and</a:t>
            </a:r>
            <a:r>
              <a:rPr lang="en-US" spc="-20" dirty="0"/>
              <a:t> </a:t>
            </a:r>
            <a:r>
              <a:rPr lang="en-US" spc="-5" dirty="0"/>
              <a:t>Speed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782479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752600"/>
            <a:ext cx="7966075" cy="703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spc="-5" dirty="0">
                <a:latin typeface="Verdana"/>
                <a:cs typeface="Verdana"/>
              </a:rPr>
              <a:t>How </a:t>
            </a:r>
            <a:r>
              <a:rPr sz="2200" spc="-10" dirty="0">
                <a:latin typeface="Verdana"/>
                <a:cs typeface="Verdana"/>
              </a:rPr>
              <a:t>many </a:t>
            </a:r>
            <a:r>
              <a:rPr sz="2200" spc="-5" dirty="0">
                <a:latin typeface="Verdana"/>
                <a:cs typeface="Verdana"/>
              </a:rPr>
              <a:t>replicas </a:t>
            </a:r>
            <a:r>
              <a:rPr sz="2200" dirty="0">
                <a:latin typeface="Verdana"/>
                <a:cs typeface="Verdana"/>
              </a:rPr>
              <a:t>we </a:t>
            </a:r>
            <a:r>
              <a:rPr sz="2200" spc="-5" dirty="0">
                <a:latin typeface="Verdana"/>
                <a:cs typeface="Verdana"/>
              </a:rPr>
              <a:t>need to hear from can </a:t>
            </a:r>
            <a:r>
              <a:rPr sz="2200" dirty="0">
                <a:latin typeface="Verdana"/>
                <a:cs typeface="Verdana"/>
              </a:rPr>
              <a:t>affect </a:t>
            </a:r>
            <a:r>
              <a:rPr sz="2200" spc="-5" dirty="0">
                <a:latin typeface="Verdana"/>
                <a:cs typeface="Verdana"/>
              </a:rPr>
              <a:t>how  quickly </a:t>
            </a:r>
            <a:r>
              <a:rPr sz="2200" dirty="0">
                <a:latin typeface="Verdana"/>
                <a:cs typeface="Verdana"/>
              </a:rPr>
              <a:t>we </a:t>
            </a:r>
            <a:r>
              <a:rPr sz="2200" spc="-5" dirty="0">
                <a:latin typeface="Verdana"/>
                <a:cs typeface="Verdana"/>
              </a:rPr>
              <a:t>can </a:t>
            </a:r>
            <a:r>
              <a:rPr sz="2200" dirty="0">
                <a:latin typeface="Verdana"/>
                <a:cs typeface="Verdana"/>
              </a:rPr>
              <a:t>read </a:t>
            </a:r>
            <a:r>
              <a:rPr sz="2200" spc="-5" dirty="0">
                <a:latin typeface="Verdana"/>
                <a:cs typeface="Verdana"/>
              </a:rPr>
              <a:t>and write data in</a:t>
            </a:r>
            <a:r>
              <a:rPr sz="2200" spc="-10" dirty="0">
                <a:latin typeface="Verdana"/>
                <a:cs typeface="Verdana"/>
              </a:rPr>
              <a:t> Cassandra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1299" y="3710433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633217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792" y="263321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1792" y="263321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9900" y="2763562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1087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1087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6748" y="4547695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2633217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2633217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3205" y="2763565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400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0759" y="4547694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1843" y="3889125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6700" y="3967296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949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2325" y="391071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8306" y="3498610"/>
            <a:ext cx="196342" cy="97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9949" y="3519934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699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9878" y="429886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5540" y="3310866"/>
            <a:ext cx="1357265" cy="1352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9949" y="3387322"/>
            <a:ext cx="1076960" cy="1071880"/>
          </a:xfrm>
          <a:custGeom>
            <a:avLst/>
            <a:gdLst/>
            <a:ahLst/>
            <a:cxnLst/>
            <a:rect l="l" t="t" r="r" b="b"/>
            <a:pathLst>
              <a:path w="1076959" h="1071879">
                <a:moveTo>
                  <a:pt x="0" y="1071664"/>
                </a:moveTo>
                <a:lnTo>
                  <a:pt x="13501" y="1058225"/>
                </a:lnTo>
                <a:lnTo>
                  <a:pt x="1076596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1800" y="44193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42768" y="0"/>
                </a:moveTo>
                <a:lnTo>
                  <a:pt x="0" y="127332"/>
                </a:lnTo>
                <a:lnTo>
                  <a:pt x="127527" y="85148"/>
                </a:lnTo>
                <a:lnTo>
                  <a:pt x="42768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8454" y="4780921"/>
            <a:ext cx="970733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0930" y="4859092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19049" y="0"/>
                </a:lnTo>
                <a:lnTo>
                  <a:pt x="77015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6555" y="4799021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0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79497" y="359358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5 </a:t>
            </a:r>
            <a:r>
              <a:rPr sz="1200" b="1" spc="-5" dirty="0">
                <a:latin typeface="Arial"/>
                <a:cs typeface="Arial"/>
              </a:rPr>
              <a:t>µs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2852" y="3884486"/>
            <a:ext cx="791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300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6636" y="4882465"/>
            <a:ext cx="706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12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2878" y="4622191"/>
            <a:ext cx="706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12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4973" y="340605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0912" y="3811350"/>
            <a:ext cx="1637263" cy="1050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2690" y="3895492"/>
            <a:ext cx="1365885" cy="780415"/>
          </a:xfrm>
          <a:custGeom>
            <a:avLst/>
            <a:gdLst/>
            <a:ahLst/>
            <a:cxnLst/>
            <a:rect l="l" t="t" r="r" b="b"/>
            <a:pathLst>
              <a:path w="1365885" h="780414">
                <a:moveTo>
                  <a:pt x="0" y="0"/>
                </a:moveTo>
                <a:lnTo>
                  <a:pt x="1349171" y="770688"/>
                </a:lnTo>
                <a:lnTo>
                  <a:pt x="1365712" y="780137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282" y="4625569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2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273" y="2574270"/>
            <a:ext cx="4247927" cy="1062456"/>
          </a:xfrm>
          <a:prstGeom prst="rect">
            <a:avLst/>
          </a:prstGeom>
        </p:spPr>
        <p:txBody>
          <a:bodyPr vert="horz" wrap="square" lIns="0" tIns="51421" rIns="0" bIns="0" rtlCol="0">
            <a:spAutoFit/>
          </a:bodyPr>
          <a:lstStyle/>
          <a:p>
            <a:pPr algn="ctr">
              <a:spcBef>
                <a:spcPts val="405"/>
              </a:spcBef>
            </a:pPr>
            <a:r>
              <a:rPr sz="4200" spc="-109" dirty="0"/>
              <a:t>REPLICATION</a:t>
            </a:r>
            <a:endParaRPr sz="4200" dirty="0"/>
          </a:p>
          <a:p>
            <a:pPr algn="ctr">
              <a:spcBef>
                <a:spcPts val="201"/>
              </a:spcBef>
            </a:pPr>
            <a:r>
              <a:rPr sz="2200" spc="-23" dirty="0"/>
              <a:t>How </a:t>
            </a:r>
            <a:r>
              <a:rPr sz="2200" spc="-18" dirty="0"/>
              <a:t>many </a:t>
            </a:r>
            <a:r>
              <a:rPr sz="2200" spc="-23" dirty="0"/>
              <a:t>copies </a:t>
            </a:r>
            <a:r>
              <a:rPr sz="2200" spc="-15" dirty="0"/>
              <a:t>of </a:t>
            </a:r>
            <a:r>
              <a:rPr sz="2200" spc="-61" dirty="0"/>
              <a:t>your</a:t>
            </a:r>
            <a:r>
              <a:rPr sz="2200" spc="89" dirty="0"/>
              <a:t> </a:t>
            </a:r>
            <a:r>
              <a:rPr sz="2200" spc="-31" dirty="0"/>
              <a:t>data?</a:t>
            </a:r>
            <a:endParaRPr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640" y="602948"/>
            <a:ext cx="4205489" cy="12988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/>
              <a:t>WHY</a:t>
            </a:r>
            <a:r>
              <a:rPr sz="4200" spc="-43" dirty="0"/>
              <a:t> </a:t>
            </a:r>
            <a:r>
              <a:rPr sz="4200" spc="-117" dirty="0"/>
              <a:t>REPLICATION?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883528" y="3196343"/>
            <a:ext cx="5021691" cy="2240197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Disaster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recovery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Bring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closer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(to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reduce</a:t>
            </a:r>
            <a:r>
              <a:rPr sz="2200" spc="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latencies)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Workload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segregation (analytical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vs</a:t>
            </a:r>
            <a:r>
              <a:rPr sz="2200" spc="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transactional)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602948"/>
            <a:ext cx="415980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9" dirty="0"/>
              <a:t>REPLICATION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482702" y="2438401"/>
            <a:ext cx="7127897" cy="160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5083" y="4038600"/>
            <a:ext cx="7127897" cy="1665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7810" y="1578508"/>
            <a:ext cx="6694189" cy="3778706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1286507">
              <a:spcBef>
                <a:spcPts val="46"/>
              </a:spcBef>
            </a:pPr>
            <a:r>
              <a:rPr sz="2800" b="1" spc="-92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800" b="1" spc="-122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keyspace</a:t>
            </a:r>
            <a:r>
              <a:rPr sz="2800" b="1" spc="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87" dirty="0">
                <a:solidFill>
                  <a:srgbClr val="535353"/>
                </a:solidFill>
                <a:latin typeface="Gill Sans MT"/>
                <a:cs typeface="Gill Sans MT"/>
              </a:rPr>
              <a:t>level</a:t>
            </a:r>
            <a:endParaRPr sz="28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</a:pPr>
            <a:endParaRPr sz="4300" dirty="0">
              <a:latin typeface="Times New Roman"/>
              <a:cs typeface="Times New Roman"/>
            </a:endParaRPr>
          </a:p>
          <a:p>
            <a:pPr algn="ctr">
              <a:lnSpc>
                <a:spcPts val="2450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684649">
              <a:lnSpc>
                <a:spcPts val="2450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“SimpleStrategy”,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6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2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587" algn="ctr">
              <a:lnSpc>
                <a:spcPts val="2450"/>
              </a:lnSpc>
              <a:spcBef>
                <a:spcPts val="3"/>
              </a:spcBef>
            </a:pPr>
            <a:endParaRPr lang="en-US" sz="2100" spc="-71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2587" algn="ctr">
              <a:lnSpc>
                <a:spcPts val="2450"/>
              </a:lnSpc>
              <a:spcBef>
                <a:spcPts val="3"/>
              </a:spcBef>
            </a:pPr>
            <a:r>
              <a:rPr sz="2100" spc="-71" dirty="0" smtClean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337282" marR="1309469" algn="ctr">
              <a:lnSpc>
                <a:spcPts val="2394"/>
              </a:lnSpc>
              <a:spcBef>
                <a:spcPts val="117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“NetworkTopologyStrategy”,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</a:t>
            </a:r>
            <a:r>
              <a:rPr sz="2100" spc="-1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2,</a:t>
            </a:r>
            <a:r>
              <a:rPr sz="2100" spc="-3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“dc-west”:</a:t>
            </a:r>
            <a:r>
              <a:rPr sz="2100" spc="-1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34304" y="2927144"/>
            <a:ext cx="41428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73" y="4787564"/>
            <a:ext cx="2292500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1546" y="4901856"/>
            <a:ext cx="1070236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518" y="4883123"/>
            <a:ext cx="73826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5243" y="4724400"/>
            <a:ext cx="1923935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3491" y="4700517"/>
            <a:ext cx="62244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1524000"/>
            <a:ext cx="69754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727" y="602948"/>
            <a:ext cx="6609439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 smtClean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15279" y="2927144"/>
            <a:ext cx="419052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1328" y="3890377"/>
            <a:ext cx="939828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478" y="3724429"/>
            <a:ext cx="215592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9070" y="4787564"/>
            <a:ext cx="2318853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4143" y="4901856"/>
            <a:ext cx="1082539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1115" y="4883123"/>
            <a:ext cx="74675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4730276"/>
            <a:ext cx="1946051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587" y="4700517"/>
            <a:ext cx="62960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1830910"/>
            <a:ext cx="69754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2727" y="865685"/>
            <a:ext cx="6609439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95186" y="2927144"/>
            <a:ext cx="4105814" cy="3460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4459" y="3890377"/>
            <a:ext cx="92083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9368" y="3724429"/>
            <a:ext cx="211235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289" y="4702585"/>
            <a:ext cx="1860729" cy="12322"/>
          </a:xfrm>
          <a:custGeom>
            <a:avLst/>
            <a:gdLst/>
            <a:ahLst/>
            <a:cxnLst/>
            <a:rect l="l" t="t" r="r" b="b"/>
            <a:pathLst>
              <a:path w="3160394" h="20320">
                <a:moveTo>
                  <a:pt x="0" y="20063"/>
                </a:moveTo>
                <a:lnTo>
                  <a:pt x="3160232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5945" y="4598824"/>
            <a:ext cx="171230" cy="217561"/>
          </a:xfrm>
          <a:custGeom>
            <a:avLst/>
            <a:gdLst/>
            <a:ahLst/>
            <a:cxnLst/>
            <a:rect l="l" t="t" r="r" b="b"/>
            <a:pathLst>
              <a:path w="290830" h="358775">
                <a:moveTo>
                  <a:pt x="0" y="0"/>
                </a:moveTo>
                <a:lnTo>
                  <a:pt x="0" y="358722"/>
                </a:lnTo>
                <a:lnTo>
                  <a:pt x="290284" y="179361"/>
                </a:lnTo>
                <a:lnTo>
                  <a:pt x="0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4787564"/>
            <a:ext cx="2271980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015" y="4901856"/>
            <a:ext cx="1060656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119" y="4883123"/>
            <a:ext cx="731655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8728" y="4730276"/>
            <a:ext cx="1906714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6079" y="4700517"/>
            <a:ext cx="61687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830910"/>
            <a:ext cx="7051695" cy="888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0527" y="602948"/>
            <a:ext cx="6681640" cy="293264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 smtClean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lang="en-US" sz="4200" spc="-94" dirty="0" smtClean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238643">
              <a:spcBef>
                <a:spcPts val="48"/>
              </a:spcBef>
            </a:pPr>
            <a:endParaRPr sz="24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 smtClean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32857" y="2927144"/>
            <a:ext cx="3698274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6324" y="4715856"/>
            <a:ext cx="891730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0" y="404"/>
                </a:moveTo>
                <a:lnTo>
                  <a:pt x="51149" y="0"/>
                </a:lnTo>
                <a:lnTo>
                  <a:pt x="102268" y="1316"/>
                </a:lnTo>
                <a:lnTo>
                  <a:pt x="153315" y="4351"/>
                </a:lnTo>
                <a:lnTo>
                  <a:pt x="204244" y="9104"/>
                </a:lnTo>
                <a:lnTo>
                  <a:pt x="252846" y="15184"/>
                </a:lnTo>
                <a:lnTo>
                  <a:pt x="300973" y="22633"/>
                </a:lnTo>
                <a:lnTo>
                  <a:pt x="348606" y="31431"/>
                </a:lnTo>
                <a:lnTo>
                  <a:pt x="395726" y="41558"/>
                </a:lnTo>
                <a:lnTo>
                  <a:pt x="442314" y="52991"/>
                </a:lnTo>
                <a:lnTo>
                  <a:pt x="488351" y="65711"/>
                </a:lnTo>
                <a:lnTo>
                  <a:pt x="533818" y="79696"/>
                </a:lnTo>
                <a:lnTo>
                  <a:pt x="578697" y="94925"/>
                </a:lnTo>
                <a:lnTo>
                  <a:pt x="622967" y="111378"/>
                </a:lnTo>
                <a:lnTo>
                  <a:pt x="666610" y="129033"/>
                </a:lnTo>
                <a:lnTo>
                  <a:pt x="709607" y="147870"/>
                </a:lnTo>
                <a:lnTo>
                  <a:pt x="751939" y="167868"/>
                </a:lnTo>
                <a:lnTo>
                  <a:pt x="793586" y="189006"/>
                </a:lnTo>
                <a:lnTo>
                  <a:pt x="834530" y="211262"/>
                </a:lnTo>
                <a:lnTo>
                  <a:pt x="874752" y="234616"/>
                </a:lnTo>
                <a:lnTo>
                  <a:pt x="914232" y="259048"/>
                </a:lnTo>
                <a:lnTo>
                  <a:pt x="952952" y="284536"/>
                </a:lnTo>
                <a:lnTo>
                  <a:pt x="990892" y="311059"/>
                </a:lnTo>
                <a:lnTo>
                  <a:pt x="1028034" y="338596"/>
                </a:lnTo>
                <a:lnTo>
                  <a:pt x="1064359" y="367127"/>
                </a:lnTo>
                <a:lnTo>
                  <a:pt x="1099846" y="396630"/>
                </a:lnTo>
                <a:lnTo>
                  <a:pt x="1134478" y="427085"/>
                </a:lnTo>
                <a:lnTo>
                  <a:pt x="1168235" y="458471"/>
                </a:lnTo>
                <a:lnTo>
                  <a:pt x="1201099" y="490767"/>
                </a:lnTo>
                <a:lnTo>
                  <a:pt x="1233049" y="523951"/>
                </a:lnTo>
                <a:lnTo>
                  <a:pt x="1264068" y="558003"/>
                </a:lnTo>
                <a:lnTo>
                  <a:pt x="1294136" y="592903"/>
                </a:lnTo>
                <a:lnTo>
                  <a:pt x="1323233" y="628629"/>
                </a:lnTo>
                <a:lnTo>
                  <a:pt x="1351342" y="665160"/>
                </a:lnTo>
                <a:lnTo>
                  <a:pt x="1378443" y="702475"/>
                </a:lnTo>
                <a:lnTo>
                  <a:pt x="1404516" y="740554"/>
                </a:lnTo>
                <a:lnTo>
                  <a:pt x="1429544" y="779375"/>
                </a:lnTo>
                <a:lnTo>
                  <a:pt x="1453506" y="818918"/>
                </a:lnTo>
                <a:lnTo>
                  <a:pt x="1476384" y="859161"/>
                </a:lnTo>
                <a:lnTo>
                  <a:pt x="1498159" y="900085"/>
                </a:lnTo>
                <a:lnTo>
                  <a:pt x="1518811" y="941667"/>
                </a:lnTo>
                <a:lnTo>
                  <a:pt x="1538322" y="983887"/>
                </a:lnTo>
                <a:lnTo>
                  <a:pt x="1556672" y="1026724"/>
                </a:lnTo>
                <a:lnTo>
                  <a:pt x="1573843" y="1070158"/>
                </a:lnTo>
                <a:lnTo>
                  <a:pt x="1589815" y="1114166"/>
                </a:lnTo>
                <a:lnTo>
                  <a:pt x="1604570" y="1158729"/>
                </a:lnTo>
                <a:lnTo>
                  <a:pt x="1618088" y="1203826"/>
                </a:lnTo>
                <a:lnTo>
                  <a:pt x="1630351" y="1249435"/>
                </a:lnTo>
                <a:lnTo>
                  <a:pt x="1641338" y="1295535"/>
                </a:lnTo>
                <a:lnTo>
                  <a:pt x="1651032" y="1342107"/>
                </a:lnTo>
                <a:lnTo>
                  <a:pt x="1659413" y="1389128"/>
                </a:lnTo>
                <a:lnTo>
                  <a:pt x="1666463" y="1436578"/>
                </a:lnTo>
                <a:lnTo>
                  <a:pt x="1672161" y="1484435"/>
                </a:lnTo>
                <a:lnTo>
                  <a:pt x="1676489" y="1532680"/>
                </a:lnTo>
                <a:lnTo>
                  <a:pt x="1679429" y="1581291"/>
                </a:lnTo>
                <a:lnTo>
                  <a:pt x="168096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1724" y="5530461"/>
            <a:ext cx="190268" cy="173279"/>
          </a:xfrm>
          <a:custGeom>
            <a:avLst/>
            <a:gdLst/>
            <a:ahLst/>
            <a:cxnLst/>
            <a:rect l="l" t="t" r="r" b="b"/>
            <a:pathLst>
              <a:path w="358775" h="285750">
                <a:moveTo>
                  <a:pt x="358722" y="0"/>
                </a:moveTo>
                <a:lnTo>
                  <a:pt x="0" y="0"/>
                </a:lnTo>
                <a:lnTo>
                  <a:pt x="179366" y="285266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2818" y="3890377"/>
            <a:ext cx="829429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1249" y="3724429"/>
            <a:ext cx="190268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1738" y="4702585"/>
            <a:ext cx="1676035" cy="12322"/>
          </a:xfrm>
          <a:custGeom>
            <a:avLst/>
            <a:gdLst/>
            <a:ahLst/>
            <a:cxnLst/>
            <a:rect l="l" t="t" r="r" b="b"/>
            <a:pathLst>
              <a:path w="3160394" h="20320">
                <a:moveTo>
                  <a:pt x="0" y="20063"/>
                </a:moveTo>
                <a:lnTo>
                  <a:pt x="3160232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8588" y="4598824"/>
            <a:ext cx="154234" cy="217561"/>
          </a:xfrm>
          <a:custGeom>
            <a:avLst/>
            <a:gdLst/>
            <a:ahLst/>
            <a:cxnLst/>
            <a:rect l="l" t="t" r="r" b="b"/>
            <a:pathLst>
              <a:path w="290830" h="358775">
                <a:moveTo>
                  <a:pt x="0" y="0"/>
                </a:moveTo>
                <a:lnTo>
                  <a:pt x="0" y="358722"/>
                </a:lnTo>
                <a:lnTo>
                  <a:pt x="290284" y="179361"/>
                </a:lnTo>
                <a:lnTo>
                  <a:pt x="0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4837" y="4787564"/>
            <a:ext cx="2046465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4532" y="4901856"/>
            <a:ext cx="955377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0908" y="4883123"/>
            <a:ext cx="6590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5125" y="4730276"/>
            <a:ext cx="1717455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7632" y="4700517"/>
            <a:ext cx="55565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105" y="1830910"/>
            <a:ext cx="72040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31939" y="865685"/>
            <a:ext cx="6669061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7175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3267" y="453158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2097" y="3348742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804" y="3225574"/>
            <a:ext cx="1925714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3792" y="3324250"/>
            <a:ext cx="171621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3451" y="3827353"/>
            <a:ext cx="1512089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364" y="4879262"/>
            <a:ext cx="56015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8932" y="4655765"/>
            <a:ext cx="111808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7852" y="1739800"/>
            <a:ext cx="677010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8" y="845990"/>
            <a:ext cx="8619942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816" y="391369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8476" y="5049576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697" y="4532366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0527" y="334952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5734" y="408245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25" y="3209675"/>
            <a:ext cx="490020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6905" y="5050359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2918" y="4650490"/>
            <a:ext cx="162665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41" y="268964"/>
            <a:ext cx="993713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pc="-81" dirty="0"/>
              <a:t>@calonso</a:t>
            </a:r>
          </a:p>
        </p:txBody>
      </p:sp>
      <p:sp>
        <p:nvSpPr>
          <p:cNvPr id="3" name="object 3"/>
          <p:cNvSpPr/>
          <p:nvPr/>
        </p:nvSpPr>
        <p:spPr>
          <a:xfrm>
            <a:off x="4067175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3267" y="453158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2097" y="3348742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804" y="3225574"/>
            <a:ext cx="1925714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3792" y="3324250"/>
            <a:ext cx="171621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3451" y="3827353"/>
            <a:ext cx="1512089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364" y="4879262"/>
            <a:ext cx="56015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8932" y="4655765"/>
            <a:ext cx="111808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7852" y="1739800"/>
            <a:ext cx="677010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8" y="845990"/>
            <a:ext cx="8619942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816" y="391369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8476" y="5049576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697" y="4532366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0527" y="334952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5734" y="408245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25" y="3209675"/>
            <a:ext cx="490020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6905" y="5050359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2918" y="4650490"/>
            <a:ext cx="162665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5943600" y="4135508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/>
          <p:nvPr/>
        </p:nvSpPr>
        <p:spPr>
          <a:xfrm>
            <a:off x="5856617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31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67872" y="3231923"/>
            <a:ext cx="36762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886" y="4531584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0716" y="3348742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6482" y="5006338"/>
            <a:ext cx="886430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8017" y="5816191"/>
            <a:ext cx="189137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412" y="4212983"/>
            <a:ext cx="82450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4047035"/>
            <a:ext cx="189137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6047" y="3225574"/>
            <a:ext cx="2036982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86139" y="3324250"/>
            <a:ext cx="181537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7593" y="3827353"/>
            <a:ext cx="1599458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3639" y="4879262"/>
            <a:ext cx="59252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5839" y="4655765"/>
            <a:ext cx="118268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8183" y="1739800"/>
            <a:ext cx="716128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030" y="693590"/>
            <a:ext cx="80448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 smtClean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 smtClean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0787" y="3913694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2447" y="5049576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497" y="3231923"/>
            <a:ext cx="36762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316" y="4532366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9146" y="3349524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39705" y="4082454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00" y="3209675"/>
            <a:ext cx="518334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0876" y="5050359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 Level and</a:t>
            </a:r>
            <a:r>
              <a:rPr lang="en-US" spc="-75" dirty="0"/>
              <a:t> </a:t>
            </a:r>
            <a:r>
              <a:rPr lang="en-US" spc="-15" dirty="0"/>
              <a:t>Availability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112628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2008073"/>
            <a:ext cx="7503159" cy="1188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Consistency Level choice </a:t>
            </a:r>
            <a:r>
              <a:rPr sz="2200" dirty="0">
                <a:latin typeface="Verdana"/>
                <a:cs typeface="Verdana"/>
              </a:rPr>
              <a:t>affects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availability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25"/>
              </a:spcBef>
            </a:pPr>
            <a:r>
              <a:rPr sz="2200" spc="-20" dirty="0">
                <a:latin typeface="Verdana"/>
                <a:cs typeface="Verdana"/>
              </a:rPr>
              <a:t>For </a:t>
            </a:r>
            <a:r>
              <a:rPr sz="2200" spc="-5" dirty="0">
                <a:latin typeface="Verdana"/>
                <a:cs typeface="Verdana"/>
              </a:rPr>
              <a:t>example, QUORUM can </a:t>
            </a:r>
            <a:r>
              <a:rPr sz="2200" spc="-10" dirty="0">
                <a:latin typeface="Verdana"/>
                <a:cs typeface="Verdana"/>
              </a:rPr>
              <a:t>tolerate </a:t>
            </a:r>
            <a:r>
              <a:rPr sz="2200" spc="-5" dirty="0">
                <a:latin typeface="Verdana"/>
                <a:cs typeface="Verdana"/>
              </a:rPr>
              <a:t>one replica being  down and still be </a:t>
            </a:r>
            <a:r>
              <a:rPr sz="2200" spc="-10" dirty="0">
                <a:latin typeface="Verdana"/>
                <a:cs typeface="Verdana"/>
              </a:rPr>
              <a:t>available </a:t>
            </a:r>
            <a:r>
              <a:rPr sz="2200" spc="-5" dirty="0">
                <a:latin typeface="Verdana"/>
                <a:cs typeface="Verdana"/>
              </a:rPr>
              <a:t>(in RF=3)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199" y="4192983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93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6548" y="3115945"/>
            <a:ext cx="2742565" cy="2675255"/>
          </a:xfrm>
          <a:custGeom>
            <a:avLst/>
            <a:gdLst/>
            <a:ahLst/>
            <a:cxnLst/>
            <a:rect l="l" t="t" r="r" b="b"/>
            <a:pathLst>
              <a:path w="2742565" h="2675254">
                <a:moveTo>
                  <a:pt x="2340592" y="391612"/>
                </a:moveTo>
                <a:lnTo>
                  <a:pt x="2374753" y="426135"/>
                </a:lnTo>
                <a:lnTo>
                  <a:pt x="2407396" y="461537"/>
                </a:lnTo>
                <a:lnTo>
                  <a:pt x="2438520" y="497780"/>
                </a:lnTo>
                <a:lnTo>
                  <a:pt x="2468126" y="534823"/>
                </a:lnTo>
                <a:lnTo>
                  <a:pt x="2496214" y="572627"/>
                </a:lnTo>
                <a:lnTo>
                  <a:pt x="2522784" y="611150"/>
                </a:lnTo>
                <a:lnTo>
                  <a:pt x="2547836" y="650354"/>
                </a:lnTo>
                <a:lnTo>
                  <a:pt x="2571369" y="690198"/>
                </a:lnTo>
                <a:lnTo>
                  <a:pt x="2593384" y="730643"/>
                </a:lnTo>
                <a:lnTo>
                  <a:pt x="2613880" y="771647"/>
                </a:lnTo>
                <a:lnTo>
                  <a:pt x="2632859" y="813172"/>
                </a:lnTo>
                <a:lnTo>
                  <a:pt x="2650319" y="855177"/>
                </a:lnTo>
                <a:lnTo>
                  <a:pt x="2666261" y="897622"/>
                </a:lnTo>
                <a:lnTo>
                  <a:pt x="2680684" y="940467"/>
                </a:lnTo>
                <a:lnTo>
                  <a:pt x="2693590" y="983672"/>
                </a:lnTo>
                <a:lnTo>
                  <a:pt x="2704977" y="1027198"/>
                </a:lnTo>
                <a:lnTo>
                  <a:pt x="2714845" y="1071003"/>
                </a:lnTo>
                <a:lnTo>
                  <a:pt x="2723196" y="1115049"/>
                </a:lnTo>
                <a:lnTo>
                  <a:pt x="2730028" y="1159295"/>
                </a:lnTo>
                <a:lnTo>
                  <a:pt x="2735342" y="1203700"/>
                </a:lnTo>
                <a:lnTo>
                  <a:pt x="2739138" y="1248226"/>
                </a:lnTo>
                <a:lnTo>
                  <a:pt x="2741415" y="1292832"/>
                </a:lnTo>
                <a:lnTo>
                  <a:pt x="2742174" y="1337478"/>
                </a:lnTo>
                <a:lnTo>
                  <a:pt x="2741415" y="1382124"/>
                </a:lnTo>
                <a:lnTo>
                  <a:pt x="2739138" y="1426730"/>
                </a:lnTo>
                <a:lnTo>
                  <a:pt x="2735342" y="1471255"/>
                </a:lnTo>
                <a:lnTo>
                  <a:pt x="2730028" y="1515661"/>
                </a:lnTo>
                <a:lnTo>
                  <a:pt x="2723196" y="1559907"/>
                </a:lnTo>
                <a:lnTo>
                  <a:pt x="2714845" y="1603953"/>
                </a:lnTo>
                <a:lnTo>
                  <a:pt x="2704977" y="1647758"/>
                </a:lnTo>
                <a:lnTo>
                  <a:pt x="2693590" y="1691284"/>
                </a:lnTo>
                <a:lnTo>
                  <a:pt x="2680684" y="1734489"/>
                </a:lnTo>
                <a:lnTo>
                  <a:pt x="2666261" y="1777334"/>
                </a:lnTo>
                <a:lnTo>
                  <a:pt x="2650319" y="1819779"/>
                </a:lnTo>
                <a:lnTo>
                  <a:pt x="2632859" y="1861784"/>
                </a:lnTo>
                <a:lnTo>
                  <a:pt x="2613880" y="1903309"/>
                </a:lnTo>
                <a:lnTo>
                  <a:pt x="2593384" y="1944313"/>
                </a:lnTo>
                <a:lnTo>
                  <a:pt x="2571369" y="1984758"/>
                </a:lnTo>
                <a:lnTo>
                  <a:pt x="2547836" y="2024602"/>
                </a:lnTo>
                <a:lnTo>
                  <a:pt x="2522784" y="2063806"/>
                </a:lnTo>
                <a:lnTo>
                  <a:pt x="2496214" y="2102329"/>
                </a:lnTo>
                <a:lnTo>
                  <a:pt x="2468126" y="2140133"/>
                </a:lnTo>
                <a:lnTo>
                  <a:pt x="2438520" y="2177176"/>
                </a:lnTo>
                <a:lnTo>
                  <a:pt x="2407396" y="2213418"/>
                </a:lnTo>
                <a:lnTo>
                  <a:pt x="2374753" y="2248821"/>
                </a:lnTo>
                <a:lnTo>
                  <a:pt x="2340592" y="2283343"/>
                </a:lnTo>
                <a:lnTo>
                  <a:pt x="2305969" y="2315978"/>
                </a:lnTo>
                <a:lnTo>
                  <a:pt x="2270481" y="2347193"/>
                </a:lnTo>
                <a:lnTo>
                  <a:pt x="2234167" y="2376990"/>
                </a:lnTo>
                <a:lnTo>
                  <a:pt x="2197064" y="2405368"/>
                </a:lnTo>
                <a:lnTo>
                  <a:pt x="2159212" y="2432327"/>
                </a:lnTo>
                <a:lnTo>
                  <a:pt x="2120648" y="2457867"/>
                </a:lnTo>
                <a:lnTo>
                  <a:pt x="2081411" y="2481988"/>
                </a:lnTo>
                <a:lnTo>
                  <a:pt x="2041540" y="2504690"/>
                </a:lnTo>
                <a:lnTo>
                  <a:pt x="2001073" y="2525973"/>
                </a:lnTo>
                <a:lnTo>
                  <a:pt x="1960048" y="2545838"/>
                </a:lnTo>
                <a:lnTo>
                  <a:pt x="1918504" y="2564283"/>
                </a:lnTo>
                <a:lnTo>
                  <a:pt x="1876479" y="2581310"/>
                </a:lnTo>
                <a:lnTo>
                  <a:pt x="1834012" y="2596918"/>
                </a:lnTo>
                <a:lnTo>
                  <a:pt x="1791142" y="2611107"/>
                </a:lnTo>
                <a:lnTo>
                  <a:pt x="1747906" y="2623877"/>
                </a:lnTo>
                <a:lnTo>
                  <a:pt x="1704344" y="2635228"/>
                </a:lnTo>
                <a:lnTo>
                  <a:pt x="1660493" y="2645160"/>
                </a:lnTo>
                <a:lnTo>
                  <a:pt x="1616392" y="2653673"/>
                </a:lnTo>
                <a:lnTo>
                  <a:pt x="1572079" y="2660768"/>
                </a:lnTo>
                <a:lnTo>
                  <a:pt x="1527594" y="2666443"/>
                </a:lnTo>
                <a:lnTo>
                  <a:pt x="1482974" y="2670700"/>
                </a:lnTo>
                <a:lnTo>
                  <a:pt x="1438257" y="2673538"/>
                </a:lnTo>
                <a:lnTo>
                  <a:pt x="1393483" y="2674957"/>
                </a:lnTo>
                <a:lnTo>
                  <a:pt x="1348690" y="2674957"/>
                </a:lnTo>
                <a:lnTo>
                  <a:pt x="1303916" y="2673538"/>
                </a:lnTo>
                <a:lnTo>
                  <a:pt x="1259200" y="2670700"/>
                </a:lnTo>
                <a:lnTo>
                  <a:pt x="1214580" y="2666443"/>
                </a:lnTo>
                <a:lnTo>
                  <a:pt x="1170095" y="2660768"/>
                </a:lnTo>
                <a:lnTo>
                  <a:pt x="1125782" y="2653673"/>
                </a:lnTo>
                <a:lnTo>
                  <a:pt x="1081681" y="2645160"/>
                </a:lnTo>
                <a:lnTo>
                  <a:pt x="1037830" y="2635228"/>
                </a:lnTo>
                <a:lnTo>
                  <a:pt x="994268" y="2623877"/>
                </a:lnTo>
                <a:lnTo>
                  <a:pt x="951032" y="2611107"/>
                </a:lnTo>
                <a:lnTo>
                  <a:pt x="908161" y="2596918"/>
                </a:lnTo>
                <a:lnTo>
                  <a:pt x="865694" y="2581310"/>
                </a:lnTo>
                <a:lnTo>
                  <a:pt x="823670" y="2564283"/>
                </a:lnTo>
                <a:lnTo>
                  <a:pt x="782126" y="2545838"/>
                </a:lnTo>
                <a:lnTo>
                  <a:pt x="741101" y="2525973"/>
                </a:lnTo>
                <a:lnTo>
                  <a:pt x="700634" y="2504690"/>
                </a:lnTo>
                <a:lnTo>
                  <a:pt x="660762" y="2481988"/>
                </a:lnTo>
                <a:lnTo>
                  <a:pt x="621526" y="2457867"/>
                </a:lnTo>
                <a:lnTo>
                  <a:pt x="582962" y="2432327"/>
                </a:lnTo>
                <a:lnTo>
                  <a:pt x="545109" y="2405368"/>
                </a:lnTo>
                <a:lnTo>
                  <a:pt x="508006" y="2376990"/>
                </a:lnTo>
                <a:lnTo>
                  <a:pt x="471692" y="2347193"/>
                </a:lnTo>
                <a:lnTo>
                  <a:pt x="436204" y="2315978"/>
                </a:lnTo>
                <a:lnTo>
                  <a:pt x="401582" y="2283343"/>
                </a:lnTo>
                <a:lnTo>
                  <a:pt x="367421" y="2248821"/>
                </a:lnTo>
                <a:lnTo>
                  <a:pt x="334778" y="2213418"/>
                </a:lnTo>
                <a:lnTo>
                  <a:pt x="303653" y="2177176"/>
                </a:lnTo>
                <a:lnTo>
                  <a:pt x="274047" y="2140133"/>
                </a:lnTo>
                <a:lnTo>
                  <a:pt x="245959" y="2102329"/>
                </a:lnTo>
                <a:lnTo>
                  <a:pt x="219389" y="2063806"/>
                </a:lnTo>
                <a:lnTo>
                  <a:pt x="194338" y="2024602"/>
                </a:lnTo>
                <a:lnTo>
                  <a:pt x="170805" y="1984758"/>
                </a:lnTo>
                <a:lnTo>
                  <a:pt x="148790" y="1944313"/>
                </a:lnTo>
                <a:lnTo>
                  <a:pt x="128293" y="1903309"/>
                </a:lnTo>
                <a:lnTo>
                  <a:pt x="109315" y="1861784"/>
                </a:lnTo>
                <a:lnTo>
                  <a:pt x="91855" y="1819779"/>
                </a:lnTo>
                <a:lnTo>
                  <a:pt x="75913" y="1777334"/>
                </a:lnTo>
                <a:lnTo>
                  <a:pt x="61489" y="1734489"/>
                </a:lnTo>
                <a:lnTo>
                  <a:pt x="48584" y="1691284"/>
                </a:lnTo>
                <a:lnTo>
                  <a:pt x="37197" y="1647758"/>
                </a:lnTo>
                <a:lnTo>
                  <a:pt x="27328" y="1603953"/>
                </a:lnTo>
                <a:lnTo>
                  <a:pt x="18978" y="1559907"/>
                </a:lnTo>
                <a:lnTo>
                  <a:pt x="12146" y="1515661"/>
                </a:lnTo>
                <a:lnTo>
                  <a:pt x="6832" y="1471255"/>
                </a:lnTo>
                <a:lnTo>
                  <a:pt x="3036" y="1426730"/>
                </a:lnTo>
                <a:lnTo>
                  <a:pt x="759" y="1382124"/>
                </a:lnTo>
                <a:lnTo>
                  <a:pt x="0" y="1337478"/>
                </a:lnTo>
                <a:lnTo>
                  <a:pt x="759" y="1292832"/>
                </a:lnTo>
                <a:lnTo>
                  <a:pt x="3036" y="1248226"/>
                </a:lnTo>
                <a:lnTo>
                  <a:pt x="6832" y="1203700"/>
                </a:lnTo>
                <a:lnTo>
                  <a:pt x="12146" y="1159295"/>
                </a:lnTo>
                <a:lnTo>
                  <a:pt x="18978" y="1115049"/>
                </a:lnTo>
                <a:lnTo>
                  <a:pt x="27328" y="1071003"/>
                </a:lnTo>
                <a:lnTo>
                  <a:pt x="37197" y="1027198"/>
                </a:lnTo>
                <a:lnTo>
                  <a:pt x="48584" y="983672"/>
                </a:lnTo>
                <a:lnTo>
                  <a:pt x="61489" y="940467"/>
                </a:lnTo>
                <a:lnTo>
                  <a:pt x="75913" y="897622"/>
                </a:lnTo>
                <a:lnTo>
                  <a:pt x="91855" y="855177"/>
                </a:lnTo>
                <a:lnTo>
                  <a:pt x="109315" y="813172"/>
                </a:lnTo>
                <a:lnTo>
                  <a:pt x="128293" y="771647"/>
                </a:lnTo>
                <a:lnTo>
                  <a:pt x="148790" y="730643"/>
                </a:lnTo>
                <a:lnTo>
                  <a:pt x="170805" y="690198"/>
                </a:lnTo>
                <a:lnTo>
                  <a:pt x="194338" y="650354"/>
                </a:lnTo>
                <a:lnTo>
                  <a:pt x="219389" y="611150"/>
                </a:lnTo>
                <a:lnTo>
                  <a:pt x="245959" y="572627"/>
                </a:lnTo>
                <a:lnTo>
                  <a:pt x="274047" y="534823"/>
                </a:lnTo>
                <a:lnTo>
                  <a:pt x="303653" y="497780"/>
                </a:lnTo>
                <a:lnTo>
                  <a:pt x="334778" y="461537"/>
                </a:lnTo>
                <a:lnTo>
                  <a:pt x="367421" y="426135"/>
                </a:lnTo>
                <a:lnTo>
                  <a:pt x="401582" y="391612"/>
                </a:lnTo>
                <a:lnTo>
                  <a:pt x="436204" y="358978"/>
                </a:lnTo>
                <a:lnTo>
                  <a:pt x="471692" y="327763"/>
                </a:lnTo>
                <a:lnTo>
                  <a:pt x="508006" y="297966"/>
                </a:lnTo>
                <a:lnTo>
                  <a:pt x="545109" y="269588"/>
                </a:lnTo>
                <a:lnTo>
                  <a:pt x="582962" y="242629"/>
                </a:lnTo>
                <a:lnTo>
                  <a:pt x="621526" y="217089"/>
                </a:lnTo>
                <a:lnTo>
                  <a:pt x="660762" y="192968"/>
                </a:lnTo>
                <a:lnTo>
                  <a:pt x="700634" y="170266"/>
                </a:lnTo>
                <a:lnTo>
                  <a:pt x="741101" y="148983"/>
                </a:lnTo>
                <a:lnTo>
                  <a:pt x="782126" y="129118"/>
                </a:lnTo>
                <a:lnTo>
                  <a:pt x="823670" y="110673"/>
                </a:lnTo>
                <a:lnTo>
                  <a:pt x="865694" y="93646"/>
                </a:lnTo>
                <a:lnTo>
                  <a:pt x="908161" y="78038"/>
                </a:lnTo>
                <a:lnTo>
                  <a:pt x="951032" y="63849"/>
                </a:lnTo>
                <a:lnTo>
                  <a:pt x="994268" y="51079"/>
                </a:lnTo>
                <a:lnTo>
                  <a:pt x="1037830" y="39728"/>
                </a:lnTo>
                <a:lnTo>
                  <a:pt x="1081681" y="29796"/>
                </a:lnTo>
                <a:lnTo>
                  <a:pt x="1125782" y="21283"/>
                </a:lnTo>
                <a:lnTo>
                  <a:pt x="1170095" y="14188"/>
                </a:lnTo>
                <a:lnTo>
                  <a:pt x="1214580" y="8513"/>
                </a:lnTo>
                <a:lnTo>
                  <a:pt x="1259200" y="4256"/>
                </a:lnTo>
                <a:lnTo>
                  <a:pt x="1303916" y="1418"/>
                </a:lnTo>
                <a:lnTo>
                  <a:pt x="1348690" y="0"/>
                </a:lnTo>
                <a:lnTo>
                  <a:pt x="1393483" y="0"/>
                </a:lnTo>
                <a:lnTo>
                  <a:pt x="1438257" y="1418"/>
                </a:lnTo>
                <a:lnTo>
                  <a:pt x="1482974" y="4256"/>
                </a:lnTo>
                <a:lnTo>
                  <a:pt x="1527594" y="8513"/>
                </a:lnTo>
                <a:lnTo>
                  <a:pt x="1572079" y="14188"/>
                </a:lnTo>
                <a:lnTo>
                  <a:pt x="1616392" y="21283"/>
                </a:lnTo>
                <a:lnTo>
                  <a:pt x="1660493" y="29796"/>
                </a:lnTo>
                <a:lnTo>
                  <a:pt x="1704344" y="39728"/>
                </a:lnTo>
                <a:lnTo>
                  <a:pt x="1747906" y="51079"/>
                </a:lnTo>
                <a:lnTo>
                  <a:pt x="1791142" y="63849"/>
                </a:lnTo>
                <a:lnTo>
                  <a:pt x="1834012" y="78038"/>
                </a:lnTo>
                <a:lnTo>
                  <a:pt x="1876479" y="93646"/>
                </a:lnTo>
                <a:lnTo>
                  <a:pt x="1918504" y="110673"/>
                </a:lnTo>
                <a:lnTo>
                  <a:pt x="1960048" y="129118"/>
                </a:lnTo>
                <a:lnTo>
                  <a:pt x="2001073" y="148983"/>
                </a:lnTo>
                <a:lnTo>
                  <a:pt x="2041540" y="170266"/>
                </a:lnTo>
                <a:lnTo>
                  <a:pt x="2081411" y="192968"/>
                </a:lnTo>
                <a:lnTo>
                  <a:pt x="2120648" y="217089"/>
                </a:lnTo>
                <a:lnTo>
                  <a:pt x="2159212" y="242629"/>
                </a:lnTo>
                <a:lnTo>
                  <a:pt x="2197064" y="269588"/>
                </a:lnTo>
                <a:lnTo>
                  <a:pt x="2234167" y="297966"/>
                </a:lnTo>
                <a:lnTo>
                  <a:pt x="2270481" y="327763"/>
                </a:lnTo>
                <a:lnTo>
                  <a:pt x="2305969" y="358978"/>
                </a:lnTo>
                <a:lnTo>
                  <a:pt x="2340592" y="391612"/>
                </a:lnTo>
                <a:close/>
              </a:path>
            </a:pathLst>
          </a:custGeom>
          <a:ln w="10159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6805" y="3115763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3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5"/>
                </a:lnTo>
                <a:lnTo>
                  <a:pt x="41059" y="259995"/>
                </a:lnTo>
                <a:lnTo>
                  <a:pt x="23517" y="302930"/>
                </a:lnTo>
                <a:lnTo>
                  <a:pt x="10640" y="347912"/>
                </a:lnTo>
                <a:lnTo>
                  <a:pt x="2706" y="394669"/>
                </a:lnTo>
                <a:lnTo>
                  <a:pt x="0" y="442931"/>
                </a:lnTo>
                <a:lnTo>
                  <a:pt x="2706" y="491193"/>
                </a:lnTo>
                <a:lnTo>
                  <a:pt x="10640" y="537950"/>
                </a:lnTo>
                <a:lnTo>
                  <a:pt x="23517" y="582931"/>
                </a:lnTo>
                <a:lnTo>
                  <a:pt x="41059" y="625867"/>
                </a:lnTo>
                <a:lnTo>
                  <a:pt x="62982" y="666486"/>
                </a:lnTo>
                <a:lnTo>
                  <a:pt x="89006" y="704520"/>
                </a:lnTo>
                <a:lnTo>
                  <a:pt x="118849" y="739697"/>
                </a:lnTo>
                <a:lnTo>
                  <a:pt x="152229" y="771748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8"/>
                </a:lnTo>
                <a:lnTo>
                  <a:pt x="803772" y="739697"/>
                </a:lnTo>
                <a:lnTo>
                  <a:pt x="833615" y="704520"/>
                </a:lnTo>
                <a:lnTo>
                  <a:pt x="859639" y="666486"/>
                </a:lnTo>
                <a:lnTo>
                  <a:pt x="881562" y="625867"/>
                </a:lnTo>
                <a:lnTo>
                  <a:pt x="899104" y="582931"/>
                </a:lnTo>
                <a:lnTo>
                  <a:pt x="911981" y="537950"/>
                </a:lnTo>
                <a:lnTo>
                  <a:pt x="919915" y="491193"/>
                </a:lnTo>
                <a:lnTo>
                  <a:pt x="922621" y="442931"/>
                </a:lnTo>
                <a:lnTo>
                  <a:pt x="919915" y="394669"/>
                </a:lnTo>
                <a:lnTo>
                  <a:pt x="911981" y="347912"/>
                </a:lnTo>
                <a:lnTo>
                  <a:pt x="899104" y="302930"/>
                </a:lnTo>
                <a:lnTo>
                  <a:pt x="881562" y="259995"/>
                </a:lnTo>
                <a:lnTo>
                  <a:pt x="859639" y="219375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3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6805" y="3115763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6146" y="3246390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6100" y="4904679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4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0"/>
                </a:lnTo>
                <a:lnTo>
                  <a:pt x="41059" y="625866"/>
                </a:lnTo>
                <a:lnTo>
                  <a:pt x="62982" y="666486"/>
                </a:lnTo>
                <a:lnTo>
                  <a:pt x="89006" y="704519"/>
                </a:lnTo>
                <a:lnTo>
                  <a:pt x="118849" y="739696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6"/>
                </a:lnTo>
                <a:lnTo>
                  <a:pt x="833615" y="704519"/>
                </a:lnTo>
                <a:lnTo>
                  <a:pt x="859639" y="666486"/>
                </a:lnTo>
                <a:lnTo>
                  <a:pt x="881562" y="625866"/>
                </a:lnTo>
                <a:lnTo>
                  <a:pt x="899104" y="582930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4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6100" y="4904679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82994" y="5035306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6548" y="3115767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4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0"/>
                </a:lnTo>
                <a:lnTo>
                  <a:pt x="41059" y="625866"/>
                </a:lnTo>
                <a:lnTo>
                  <a:pt x="62982" y="666485"/>
                </a:lnTo>
                <a:lnTo>
                  <a:pt x="89006" y="704519"/>
                </a:lnTo>
                <a:lnTo>
                  <a:pt x="118849" y="739696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6"/>
                </a:lnTo>
                <a:lnTo>
                  <a:pt x="833615" y="704519"/>
                </a:lnTo>
                <a:lnTo>
                  <a:pt x="859639" y="666485"/>
                </a:lnTo>
                <a:lnTo>
                  <a:pt x="881562" y="625866"/>
                </a:lnTo>
                <a:lnTo>
                  <a:pt x="899104" y="582930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4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6548" y="3115767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4586" y="3246393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6548" y="4904678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5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1"/>
                </a:lnTo>
                <a:lnTo>
                  <a:pt x="41059" y="625866"/>
                </a:lnTo>
                <a:lnTo>
                  <a:pt x="62982" y="666486"/>
                </a:lnTo>
                <a:lnTo>
                  <a:pt x="89006" y="704519"/>
                </a:lnTo>
                <a:lnTo>
                  <a:pt x="118849" y="739697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7"/>
                </a:lnTo>
                <a:lnTo>
                  <a:pt x="833615" y="704519"/>
                </a:lnTo>
                <a:lnTo>
                  <a:pt x="859639" y="666486"/>
                </a:lnTo>
                <a:lnTo>
                  <a:pt x="881562" y="625866"/>
                </a:lnTo>
                <a:lnTo>
                  <a:pt x="899104" y="582931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5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6548" y="4904678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62138" y="5035305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7521" y="4375250"/>
            <a:ext cx="156632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9600" y="4453333"/>
            <a:ext cx="1366520" cy="635"/>
          </a:xfrm>
          <a:custGeom>
            <a:avLst/>
            <a:gdLst/>
            <a:ahLst/>
            <a:cxnLst/>
            <a:rect l="l" t="t" r="r" b="b"/>
            <a:pathLst>
              <a:path w="1366520" h="635">
                <a:moveTo>
                  <a:pt x="0" y="0"/>
                </a:moveTo>
                <a:lnTo>
                  <a:pt x="19446" y="0"/>
                </a:lnTo>
                <a:lnTo>
                  <a:pt x="69324" y="0"/>
                </a:lnTo>
                <a:lnTo>
                  <a:pt x="119202" y="1"/>
                </a:lnTo>
                <a:lnTo>
                  <a:pt x="169080" y="3"/>
                </a:lnTo>
                <a:lnTo>
                  <a:pt x="218958" y="5"/>
                </a:lnTo>
                <a:lnTo>
                  <a:pt x="268835" y="7"/>
                </a:lnTo>
                <a:lnTo>
                  <a:pt x="318713" y="11"/>
                </a:lnTo>
                <a:lnTo>
                  <a:pt x="368591" y="14"/>
                </a:lnTo>
                <a:lnTo>
                  <a:pt x="418469" y="18"/>
                </a:lnTo>
                <a:lnTo>
                  <a:pt x="468347" y="22"/>
                </a:lnTo>
                <a:lnTo>
                  <a:pt x="518224" y="27"/>
                </a:lnTo>
                <a:lnTo>
                  <a:pt x="568102" y="32"/>
                </a:lnTo>
                <a:lnTo>
                  <a:pt x="617980" y="36"/>
                </a:lnTo>
                <a:lnTo>
                  <a:pt x="667858" y="41"/>
                </a:lnTo>
                <a:lnTo>
                  <a:pt x="717736" y="46"/>
                </a:lnTo>
                <a:lnTo>
                  <a:pt x="767614" y="51"/>
                </a:lnTo>
                <a:lnTo>
                  <a:pt x="817491" y="56"/>
                </a:lnTo>
                <a:lnTo>
                  <a:pt x="867369" y="61"/>
                </a:lnTo>
                <a:lnTo>
                  <a:pt x="917247" y="65"/>
                </a:lnTo>
                <a:lnTo>
                  <a:pt x="967125" y="70"/>
                </a:lnTo>
                <a:lnTo>
                  <a:pt x="1017003" y="73"/>
                </a:lnTo>
                <a:lnTo>
                  <a:pt x="1066881" y="77"/>
                </a:lnTo>
                <a:lnTo>
                  <a:pt x="1116758" y="80"/>
                </a:lnTo>
                <a:lnTo>
                  <a:pt x="1166636" y="83"/>
                </a:lnTo>
                <a:lnTo>
                  <a:pt x="1216514" y="85"/>
                </a:lnTo>
                <a:lnTo>
                  <a:pt x="1266392" y="87"/>
                </a:lnTo>
                <a:lnTo>
                  <a:pt x="1316270" y="88"/>
                </a:lnTo>
                <a:lnTo>
                  <a:pt x="1366148" y="88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5225" y="439326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9686" y="3983526"/>
            <a:ext cx="196342" cy="97924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92849" y="4002483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70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2778" y="478141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7793" y="3795438"/>
            <a:ext cx="1360387" cy="1355427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2201" y="3871893"/>
            <a:ext cx="1080135" cy="1075055"/>
          </a:xfrm>
          <a:custGeom>
            <a:avLst/>
            <a:gdLst/>
            <a:ahLst/>
            <a:cxnLst/>
            <a:rect l="l" t="t" r="r" b="b"/>
            <a:pathLst>
              <a:path w="1080134" h="1075054">
                <a:moveTo>
                  <a:pt x="0" y="1074771"/>
                </a:moveTo>
                <a:lnTo>
                  <a:pt x="13501" y="1061332"/>
                </a:lnTo>
                <a:lnTo>
                  <a:pt x="1079718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4053" y="4907077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42769" y="0"/>
                </a:moveTo>
                <a:lnTo>
                  <a:pt x="0" y="127332"/>
                </a:lnTo>
                <a:lnTo>
                  <a:pt x="127527" y="85148"/>
                </a:lnTo>
                <a:lnTo>
                  <a:pt x="42769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30877" y="4078647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6868" y="4370327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3904" y="505777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15463" y="4946328"/>
            <a:ext cx="805815" cy="802640"/>
          </a:xfrm>
          <a:custGeom>
            <a:avLst/>
            <a:gdLst/>
            <a:ahLst/>
            <a:cxnLst/>
            <a:rect l="l" t="t" r="r" b="b"/>
            <a:pathLst>
              <a:path w="805815" h="802639">
                <a:moveTo>
                  <a:pt x="193782" y="0"/>
                </a:moveTo>
                <a:lnTo>
                  <a:pt x="0" y="195067"/>
                </a:lnTo>
                <a:lnTo>
                  <a:pt x="207580" y="401281"/>
                </a:lnTo>
                <a:lnTo>
                  <a:pt x="0" y="607495"/>
                </a:lnTo>
                <a:lnTo>
                  <a:pt x="193782" y="802562"/>
                </a:lnTo>
                <a:lnTo>
                  <a:pt x="402650" y="595069"/>
                </a:lnTo>
                <a:lnTo>
                  <a:pt x="792794" y="595069"/>
                </a:lnTo>
                <a:lnTo>
                  <a:pt x="597722" y="401281"/>
                </a:lnTo>
                <a:lnTo>
                  <a:pt x="792794" y="207493"/>
                </a:lnTo>
                <a:lnTo>
                  <a:pt x="402650" y="207493"/>
                </a:lnTo>
                <a:lnTo>
                  <a:pt x="193782" y="0"/>
                </a:lnTo>
                <a:close/>
              </a:path>
              <a:path w="805815" h="802639">
                <a:moveTo>
                  <a:pt x="792794" y="595069"/>
                </a:moveTo>
                <a:lnTo>
                  <a:pt x="402650" y="595069"/>
                </a:lnTo>
                <a:lnTo>
                  <a:pt x="611518" y="802562"/>
                </a:lnTo>
                <a:lnTo>
                  <a:pt x="805303" y="607495"/>
                </a:lnTo>
                <a:lnTo>
                  <a:pt x="792794" y="595069"/>
                </a:lnTo>
                <a:close/>
              </a:path>
              <a:path w="805815" h="802639">
                <a:moveTo>
                  <a:pt x="611518" y="0"/>
                </a:moveTo>
                <a:lnTo>
                  <a:pt x="402650" y="207493"/>
                </a:lnTo>
                <a:lnTo>
                  <a:pt x="792794" y="207493"/>
                </a:lnTo>
                <a:lnTo>
                  <a:pt x="805303" y="195067"/>
                </a:lnTo>
                <a:lnTo>
                  <a:pt x="611518" y="0"/>
                </a:lnTo>
                <a:close/>
              </a:path>
            </a:pathLst>
          </a:custGeom>
          <a:solidFill>
            <a:srgbClr val="4B3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15463" y="4946328"/>
            <a:ext cx="805815" cy="802640"/>
          </a:xfrm>
          <a:custGeom>
            <a:avLst/>
            <a:gdLst/>
            <a:ahLst/>
            <a:cxnLst/>
            <a:rect l="l" t="t" r="r" b="b"/>
            <a:pathLst>
              <a:path w="805815" h="802639">
                <a:moveTo>
                  <a:pt x="0" y="195067"/>
                </a:moveTo>
                <a:lnTo>
                  <a:pt x="193783" y="0"/>
                </a:lnTo>
                <a:lnTo>
                  <a:pt x="402651" y="207493"/>
                </a:lnTo>
                <a:lnTo>
                  <a:pt x="611519" y="0"/>
                </a:lnTo>
                <a:lnTo>
                  <a:pt x="805302" y="195067"/>
                </a:lnTo>
                <a:lnTo>
                  <a:pt x="597722" y="401281"/>
                </a:lnTo>
                <a:lnTo>
                  <a:pt x="805302" y="607495"/>
                </a:lnTo>
                <a:lnTo>
                  <a:pt x="611519" y="802563"/>
                </a:lnTo>
                <a:lnTo>
                  <a:pt x="402651" y="595069"/>
                </a:lnTo>
                <a:lnTo>
                  <a:pt x="193783" y="802563"/>
                </a:lnTo>
                <a:lnTo>
                  <a:pt x="0" y="607495"/>
                </a:lnTo>
                <a:lnTo>
                  <a:pt x="207579" y="401281"/>
                </a:lnTo>
                <a:lnTo>
                  <a:pt x="0" y="195067"/>
                </a:lnTo>
                <a:close/>
              </a:path>
            </a:pathLst>
          </a:custGeom>
          <a:ln w="25400">
            <a:solidFill>
              <a:srgbClr val="372C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13144" y="389058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77109" y="4297283"/>
            <a:ext cx="1641213" cy="1052368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8886" y="4381424"/>
            <a:ext cx="1369695" cy="782955"/>
          </a:xfrm>
          <a:custGeom>
            <a:avLst/>
            <a:gdLst/>
            <a:ahLst/>
            <a:cxnLst/>
            <a:rect l="l" t="t" r="r" b="b"/>
            <a:pathLst>
              <a:path w="1369695" h="782954">
                <a:moveTo>
                  <a:pt x="0" y="0"/>
                </a:moveTo>
                <a:lnTo>
                  <a:pt x="1353121" y="772945"/>
                </a:lnTo>
                <a:lnTo>
                  <a:pt x="1369662" y="782394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429" y="5113757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0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4312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2336" y="453158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166" y="3348742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0090" y="5006338"/>
            <a:ext cx="764792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941" y="5816191"/>
            <a:ext cx="163183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522" y="4212983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4991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711" y="3225574"/>
            <a:ext cx="2017688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1439" y="3324250"/>
            <a:ext cx="218636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9045" y="3827353"/>
            <a:ext cx="1379976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739" y="4879262"/>
            <a:ext cx="51121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0101" y="4655765"/>
            <a:ext cx="102039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384" y="1739800"/>
            <a:ext cx="7093456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00" y="845990"/>
            <a:ext cx="79686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3" y="391369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723" y="5049576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937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766" y="4532366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9596" y="334952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5981" y="408245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442" y="3209675"/>
            <a:ext cx="4472069" cy="977334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7152" y="5050359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2701" y="3769537"/>
            <a:ext cx="3549582" cy="1073175"/>
          </a:xfrm>
          <a:custGeom>
            <a:avLst/>
            <a:gdLst/>
            <a:ahLst/>
            <a:cxnLst/>
            <a:rect l="l" t="t" r="r" b="b"/>
            <a:pathLst>
              <a:path w="7804150" h="1769745">
                <a:moveTo>
                  <a:pt x="7803587" y="1769529"/>
                </a:moveTo>
                <a:lnTo>
                  <a:pt x="7770542" y="1732717"/>
                </a:lnTo>
                <a:lnTo>
                  <a:pt x="7737119" y="1696251"/>
                </a:lnTo>
                <a:lnTo>
                  <a:pt x="7703321" y="1660133"/>
                </a:lnTo>
                <a:lnTo>
                  <a:pt x="7669151" y="1624366"/>
                </a:lnTo>
                <a:lnTo>
                  <a:pt x="7634611" y="1588953"/>
                </a:lnTo>
                <a:lnTo>
                  <a:pt x="7600558" y="1554703"/>
                </a:lnTo>
                <a:lnTo>
                  <a:pt x="7566275" y="1520827"/>
                </a:lnTo>
                <a:lnTo>
                  <a:pt x="7531763" y="1487325"/>
                </a:lnTo>
                <a:lnTo>
                  <a:pt x="7497025" y="1454196"/>
                </a:lnTo>
                <a:lnTo>
                  <a:pt x="7462064" y="1421440"/>
                </a:lnTo>
                <a:lnTo>
                  <a:pt x="7426882" y="1389058"/>
                </a:lnTo>
                <a:lnTo>
                  <a:pt x="7391482" y="1357050"/>
                </a:lnTo>
                <a:lnTo>
                  <a:pt x="7355866" y="1325415"/>
                </a:lnTo>
                <a:lnTo>
                  <a:pt x="7320037" y="1294154"/>
                </a:lnTo>
                <a:lnTo>
                  <a:pt x="7283998" y="1263266"/>
                </a:lnTo>
                <a:lnTo>
                  <a:pt x="7247750" y="1232751"/>
                </a:lnTo>
                <a:lnTo>
                  <a:pt x="7211296" y="1202610"/>
                </a:lnTo>
                <a:lnTo>
                  <a:pt x="7174640" y="1172842"/>
                </a:lnTo>
                <a:lnTo>
                  <a:pt x="7137782" y="1143448"/>
                </a:lnTo>
                <a:lnTo>
                  <a:pt x="7100727" y="1114427"/>
                </a:lnTo>
                <a:lnTo>
                  <a:pt x="7063477" y="1085780"/>
                </a:lnTo>
                <a:lnTo>
                  <a:pt x="7026033" y="1057505"/>
                </a:lnTo>
                <a:lnTo>
                  <a:pt x="6988399" y="1029605"/>
                </a:lnTo>
                <a:lnTo>
                  <a:pt x="6950577" y="1002077"/>
                </a:lnTo>
                <a:lnTo>
                  <a:pt x="6912570" y="974923"/>
                </a:lnTo>
                <a:lnTo>
                  <a:pt x="6874380" y="948142"/>
                </a:lnTo>
                <a:lnTo>
                  <a:pt x="6836010" y="921735"/>
                </a:lnTo>
                <a:lnTo>
                  <a:pt x="6797462" y="895700"/>
                </a:lnTo>
                <a:lnTo>
                  <a:pt x="6758738" y="870039"/>
                </a:lnTo>
                <a:lnTo>
                  <a:pt x="6719843" y="844751"/>
                </a:lnTo>
                <a:lnTo>
                  <a:pt x="6680776" y="819837"/>
                </a:lnTo>
                <a:lnTo>
                  <a:pt x="6641543" y="795296"/>
                </a:lnTo>
                <a:lnTo>
                  <a:pt x="6602144" y="771127"/>
                </a:lnTo>
                <a:lnTo>
                  <a:pt x="6562583" y="747332"/>
                </a:lnTo>
                <a:lnTo>
                  <a:pt x="6522861" y="723911"/>
                </a:lnTo>
                <a:lnTo>
                  <a:pt x="6482982" y="700862"/>
                </a:lnTo>
                <a:lnTo>
                  <a:pt x="6442948" y="678187"/>
                </a:lnTo>
                <a:lnTo>
                  <a:pt x="6402762" y="655884"/>
                </a:lnTo>
                <a:lnTo>
                  <a:pt x="6362426" y="633955"/>
                </a:lnTo>
                <a:lnTo>
                  <a:pt x="6321943" y="612399"/>
                </a:lnTo>
                <a:lnTo>
                  <a:pt x="6281314" y="591216"/>
                </a:lnTo>
                <a:lnTo>
                  <a:pt x="6240544" y="570406"/>
                </a:lnTo>
                <a:lnTo>
                  <a:pt x="6199633" y="549970"/>
                </a:lnTo>
                <a:lnTo>
                  <a:pt x="6158586" y="529906"/>
                </a:lnTo>
                <a:lnTo>
                  <a:pt x="6117403" y="510215"/>
                </a:lnTo>
                <a:lnTo>
                  <a:pt x="6076089" y="490897"/>
                </a:lnTo>
                <a:lnTo>
                  <a:pt x="6034645" y="471953"/>
                </a:lnTo>
                <a:lnTo>
                  <a:pt x="5993073" y="453381"/>
                </a:lnTo>
                <a:lnTo>
                  <a:pt x="5951378" y="435182"/>
                </a:lnTo>
                <a:lnTo>
                  <a:pt x="5909560" y="417357"/>
                </a:lnTo>
                <a:lnTo>
                  <a:pt x="5867622" y="399904"/>
                </a:lnTo>
                <a:lnTo>
                  <a:pt x="5825568" y="382824"/>
                </a:lnTo>
                <a:lnTo>
                  <a:pt x="5783399" y="366117"/>
                </a:lnTo>
                <a:lnTo>
                  <a:pt x="5741119" y="349783"/>
                </a:lnTo>
                <a:lnTo>
                  <a:pt x="5698729" y="333822"/>
                </a:lnTo>
                <a:lnTo>
                  <a:pt x="5656232" y="318234"/>
                </a:lnTo>
                <a:lnTo>
                  <a:pt x="5613631" y="303018"/>
                </a:lnTo>
                <a:lnTo>
                  <a:pt x="5570928" y="288176"/>
                </a:lnTo>
                <a:lnTo>
                  <a:pt x="5528126" y="273706"/>
                </a:lnTo>
                <a:lnTo>
                  <a:pt x="5485227" y="259609"/>
                </a:lnTo>
                <a:lnTo>
                  <a:pt x="5442234" y="245885"/>
                </a:lnTo>
                <a:lnTo>
                  <a:pt x="5399149" y="232534"/>
                </a:lnTo>
                <a:lnTo>
                  <a:pt x="5355975" y="219556"/>
                </a:lnTo>
                <a:lnTo>
                  <a:pt x="5312715" y="206950"/>
                </a:lnTo>
                <a:lnTo>
                  <a:pt x="5269370" y="194717"/>
                </a:lnTo>
                <a:lnTo>
                  <a:pt x="5225944" y="182857"/>
                </a:lnTo>
                <a:lnTo>
                  <a:pt x="5182439" y="171370"/>
                </a:lnTo>
                <a:lnTo>
                  <a:pt x="5138858" y="160255"/>
                </a:lnTo>
                <a:lnTo>
                  <a:pt x="5095202" y="149513"/>
                </a:lnTo>
                <a:lnTo>
                  <a:pt x="5051476" y="139144"/>
                </a:lnTo>
                <a:lnTo>
                  <a:pt x="5007680" y="129147"/>
                </a:lnTo>
                <a:lnTo>
                  <a:pt x="4963818" y="119523"/>
                </a:lnTo>
                <a:lnTo>
                  <a:pt x="4919892" y="110272"/>
                </a:lnTo>
                <a:lnTo>
                  <a:pt x="4875905" y="101393"/>
                </a:lnTo>
                <a:lnTo>
                  <a:pt x="4831860" y="92887"/>
                </a:lnTo>
                <a:lnTo>
                  <a:pt x="4787758" y="84754"/>
                </a:lnTo>
                <a:lnTo>
                  <a:pt x="4743602" y="76993"/>
                </a:lnTo>
                <a:lnTo>
                  <a:pt x="4699396" y="69605"/>
                </a:lnTo>
                <a:lnTo>
                  <a:pt x="4655140" y="62589"/>
                </a:lnTo>
                <a:lnTo>
                  <a:pt x="4610839" y="55946"/>
                </a:lnTo>
                <a:lnTo>
                  <a:pt x="4566494" y="49676"/>
                </a:lnTo>
                <a:lnTo>
                  <a:pt x="4522108" y="43777"/>
                </a:lnTo>
                <a:lnTo>
                  <a:pt x="4477684" y="38252"/>
                </a:lnTo>
                <a:lnTo>
                  <a:pt x="4433224" y="33099"/>
                </a:lnTo>
                <a:lnTo>
                  <a:pt x="4388730" y="28318"/>
                </a:lnTo>
                <a:lnTo>
                  <a:pt x="4344206" y="23910"/>
                </a:lnTo>
                <a:lnTo>
                  <a:pt x="4299653" y="19874"/>
                </a:lnTo>
                <a:lnTo>
                  <a:pt x="4255074" y="16211"/>
                </a:lnTo>
                <a:lnTo>
                  <a:pt x="4210472" y="12920"/>
                </a:lnTo>
                <a:lnTo>
                  <a:pt x="4165849" y="10002"/>
                </a:lnTo>
                <a:lnTo>
                  <a:pt x="4121209" y="7456"/>
                </a:lnTo>
                <a:lnTo>
                  <a:pt x="4076552" y="5282"/>
                </a:lnTo>
                <a:lnTo>
                  <a:pt x="4031882" y="3481"/>
                </a:lnTo>
                <a:lnTo>
                  <a:pt x="3987202" y="2052"/>
                </a:lnTo>
                <a:lnTo>
                  <a:pt x="3942514" y="996"/>
                </a:lnTo>
                <a:lnTo>
                  <a:pt x="3897820" y="311"/>
                </a:lnTo>
                <a:lnTo>
                  <a:pt x="3853123" y="0"/>
                </a:lnTo>
                <a:lnTo>
                  <a:pt x="3808425" y="60"/>
                </a:lnTo>
                <a:lnTo>
                  <a:pt x="3763730" y="493"/>
                </a:lnTo>
                <a:lnTo>
                  <a:pt x="3719039" y="1298"/>
                </a:lnTo>
                <a:lnTo>
                  <a:pt x="3674355" y="2475"/>
                </a:lnTo>
                <a:lnTo>
                  <a:pt x="3629681" y="4024"/>
                </a:lnTo>
                <a:lnTo>
                  <a:pt x="3585020" y="5946"/>
                </a:lnTo>
                <a:lnTo>
                  <a:pt x="3540373" y="8240"/>
                </a:lnTo>
                <a:lnTo>
                  <a:pt x="3495743" y="10906"/>
                </a:lnTo>
                <a:lnTo>
                  <a:pt x="3451133" y="13944"/>
                </a:lnTo>
                <a:lnTo>
                  <a:pt x="3406545" y="17355"/>
                </a:lnTo>
                <a:lnTo>
                  <a:pt x="3361982" y="21137"/>
                </a:lnTo>
                <a:lnTo>
                  <a:pt x="3317446" y="25292"/>
                </a:lnTo>
                <a:lnTo>
                  <a:pt x="3272941" y="29819"/>
                </a:lnTo>
                <a:lnTo>
                  <a:pt x="3228468" y="34718"/>
                </a:lnTo>
                <a:lnTo>
                  <a:pt x="3184029" y="39989"/>
                </a:lnTo>
                <a:lnTo>
                  <a:pt x="3139629" y="45632"/>
                </a:lnTo>
                <a:lnTo>
                  <a:pt x="3095268" y="51647"/>
                </a:lnTo>
                <a:lnTo>
                  <a:pt x="3050950" y="58035"/>
                </a:lnTo>
                <a:lnTo>
                  <a:pt x="3006677" y="64794"/>
                </a:lnTo>
                <a:lnTo>
                  <a:pt x="2962452" y="71926"/>
                </a:lnTo>
                <a:lnTo>
                  <a:pt x="2918276" y="79429"/>
                </a:lnTo>
                <a:lnTo>
                  <a:pt x="2874154" y="87304"/>
                </a:lnTo>
                <a:lnTo>
                  <a:pt x="2830087" y="95552"/>
                </a:lnTo>
                <a:lnTo>
                  <a:pt x="2786077" y="104171"/>
                </a:lnTo>
                <a:lnTo>
                  <a:pt x="2742128" y="113163"/>
                </a:lnTo>
                <a:lnTo>
                  <a:pt x="2698242" y="122526"/>
                </a:lnTo>
                <a:lnTo>
                  <a:pt x="2654421" y="132261"/>
                </a:lnTo>
                <a:lnTo>
                  <a:pt x="2610668" y="142368"/>
                </a:lnTo>
                <a:lnTo>
                  <a:pt x="2566985" y="152847"/>
                </a:lnTo>
                <a:lnTo>
                  <a:pt x="2523375" y="163698"/>
                </a:lnTo>
                <a:lnTo>
                  <a:pt x="2479841" y="174921"/>
                </a:lnTo>
                <a:lnTo>
                  <a:pt x="2436385" y="186516"/>
                </a:lnTo>
                <a:lnTo>
                  <a:pt x="2393009" y="198483"/>
                </a:lnTo>
                <a:lnTo>
                  <a:pt x="2349717" y="210821"/>
                </a:lnTo>
                <a:lnTo>
                  <a:pt x="2306510" y="223531"/>
                </a:lnTo>
                <a:lnTo>
                  <a:pt x="2263391" y="236613"/>
                </a:lnTo>
                <a:lnTo>
                  <a:pt x="2220363" y="250067"/>
                </a:lnTo>
                <a:lnTo>
                  <a:pt x="2177428" y="263893"/>
                </a:lnTo>
                <a:lnTo>
                  <a:pt x="2134589" y="278090"/>
                </a:lnTo>
                <a:lnTo>
                  <a:pt x="2091848" y="292659"/>
                </a:lnTo>
                <a:lnTo>
                  <a:pt x="2049208" y="307600"/>
                </a:lnTo>
                <a:lnTo>
                  <a:pt x="2006672" y="322913"/>
                </a:lnTo>
                <a:lnTo>
                  <a:pt x="1964241" y="338597"/>
                </a:lnTo>
                <a:lnTo>
                  <a:pt x="1921919" y="354653"/>
                </a:lnTo>
                <a:lnTo>
                  <a:pt x="1879707" y="371081"/>
                </a:lnTo>
                <a:lnTo>
                  <a:pt x="1837609" y="387881"/>
                </a:lnTo>
                <a:lnTo>
                  <a:pt x="1795627" y="405052"/>
                </a:lnTo>
                <a:lnTo>
                  <a:pt x="1753764" y="422594"/>
                </a:lnTo>
                <a:lnTo>
                  <a:pt x="1712022" y="440509"/>
                </a:lnTo>
                <a:lnTo>
                  <a:pt x="1670403" y="458795"/>
                </a:lnTo>
                <a:lnTo>
                  <a:pt x="1628911" y="477452"/>
                </a:lnTo>
                <a:lnTo>
                  <a:pt x="1587547" y="496481"/>
                </a:lnTo>
                <a:lnTo>
                  <a:pt x="1546314" y="515882"/>
                </a:lnTo>
                <a:lnTo>
                  <a:pt x="1505215" y="535654"/>
                </a:lnTo>
                <a:lnTo>
                  <a:pt x="1464253" y="555798"/>
                </a:lnTo>
                <a:lnTo>
                  <a:pt x="1423429" y="576313"/>
                </a:lnTo>
                <a:lnTo>
                  <a:pt x="1382746" y="597200"/>
                </a:lnTo>
                <a:lnTo>
                  <a:pt x="1342208" y="618459"/>
                </a:lnTo>
                <a:lnTo>
                  <a:pt x="1301816" y="640088"/>
                </a:lnTo>
                <a:lnTo>
                  <a:pt x="1261572" y="662090"/>
                </a:lnTo>
                <a:lnTo>
                  <a:pt x="1221481" y="684462"/>
                </a:lnTo>
                <a:lnTo>
                  <a:pt x="1181543" y="707207"/>
                </a:lnTo>
                <a:lnTo>
                  <a:pt x="1141762" y="730322"/>
                </a:lnTo>
                <a:lnTo>
                  <a:pt x="1102139" y="753809"/>
                </a:lnTo>
                <a:lnTo>
                  <a:pt x="1062679" y="777668"/>
                </a:lnTo>
                <a:lnTo>
                  <a:pt x="1023382" y="801898"/>
                </a:lnTo>
                <a:lnTo>
                  <a:pt x="984253" y="826499"/>
                </a:lnTo>
                <a:lnTo>
                  <a:pt x="945292" y="851472"/>
                </a:lnTo>
                <a:lnTo>
                  <a:pt x="906503" y="876816"/>
                </a:lnTo>
                <a:lnTo>
                  <a:pt x="867888" y="902531"/>
                </a:lnTo>
                <a:lnTo>
                  <a:pt x="829451" y="928618"/>
                </a:lnTo>
                <a:lnTo>
                  <a:pt x="791192" y="955076"/>
                </a:lnTo>
                <a:lnTo>
                  <a:pt x="753115" y="981905"/>
                </a:lnTo>
                <a:lnTo>
                  <a:pt x="715223" y="1009105"/>
                </a:lnTo>
                <a:lnTo>
                  <a:pt x="677518" y="1036677"/>
                </a:lnTo>
                <a:lnTo>
                  <a:pt x="640002" y="1064620"/>
                </a:lnTo>
                <a:lnTo>
                  <a:pt x="602678" y="1092934"/>
                </a:lnTo>
                <a:lnTo>
                  <a:pt x="565549" y="1121620"/>
                </a:lnTo>
                <a:lnTo>
                  <a:pt x="528616" y="1150677"/>
                </a:lnTo>
                <a:lnTo>
                  <a:pt x="491884" y="1180104"/>
                </a:lnTo>
                <a:lnTo>
                  <a:pt x="455353" y="1209903"/>
                </a:lnTo>
                <a:lnTo>
                  <a:pt x="419027" y="1240074"/>
                </a:lnTo>
                <a:lnTo>
                  <a:pt x="382908" y="1270615"/>
                </a:lnTo>
                <a:lnTo>
                  <a:pt x="346999" y="1301528"/>
                </a:lnTo>
                <a:lnTo>
                  <a:pt x="311302" y="1332811"/>
                </a:lnTo>
                <a:lnTo>
                  <a:pt x="275820" y="1364466"/>
                </a:lnTo>
                <a:lnTo>
                  <a:pt x="240555" y="1396492"/>
                </a:lnTo>
                <a:lnTo>
                  <a:pt x="205510" y="1428889"/>
                </a:lnTo>
                <a:lnTo>
                  <a:pt x="170688" y="1461657"/>
                </a:lnTo>
                <a:lnTo>
                  <a:pt x="136090" y="1494796"/>
                </a:lnTo>
                <a:lnTo>
                  <a:pt x="101720" y="1528306"/>
                </a:lnTo>
                <a:lnTo>
                  <a:pt x="67580" y="1562187"/>
                </a:lnTo>
                <a:lnTo>
                  <a:pt x="33672" y="1596439"/>
                </a:lnTo>
                <a:lnTo>
                  <a:pt x="0" y="1631063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611" y="4650490"/>
            <a:ext cx="148453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4312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2336" y="453158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166" y="3348742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0090" y="5006338"/>
            <a:ext cx="764792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941" y="5816191"/>
            <a:ext cx="163183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522" y="4212983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4991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7537" y="3225574"/>
            <a:ext cx="1757462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3651" y="3324250"/>
            <a:ext cx="211894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9045" y="3827353"/>
            <a:ext cx="1379976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739" y="4879262"/>
            <a:ext cx="51121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0101" y="4655765"/>
            <a:ext cx="102039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3553" y="1739800"/>
            <a:ext cx="716128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400" y="845990"/>
            <a:ext cx="80448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3" y="391369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723" y="5049576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937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766" y="4532366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9596" y="334952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5981" y="408245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32953" y="4213766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4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3421" y="4047817"/>
            <a:ext cx="163183" cy="174819"/>
          </a:xfrm>
          <a:custGeom>
            <a:avLst/>
            <a:gdLst/>
            <a:ahLst/>
            <a:cxnLst/>
            <a:rect l="l" t="t" r="r" b="b"/>
            <a:pathLst>
              <a:path w="358775" h="288290">
                <a:moveTo>
                  <a:pt x="179361" y="0"/>
                </a:moveTo>
                <a:lnTo>
                  <a:pt x="0" y="287988"/>
                </a:lnTo>
                <a:lnTo>
                  <a:pt x="358722" y="287988"/>
                </a:lnTo>
                <a:lnTo>
                  <a:pt x="1793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9442" y="3209675"/>
            <a:ext cx="4472069" cy="977334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7152" y="5050359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12701" y="3769537"/>
            <a:ext cx="3549582" cy="1073175"/>
          </a:xfrm>
          <a:custGeom>
            <a:avLst/>
            <a:gdLst/>
            <a:ahLst/>
            <a:cxnLst/>
            <a:rect l="l" t="t" r="r" b="b"/>
            <a:pathLst>
              <a:path w="7804150" h="1769745">
                <a:moveTo>
                  <a:pt x="7803587" y="1769529"/>
                </a:moveTo>
                <a:lnTo>
                  <a:pt x="7770542" y="1732717"/>
                </a:lnTo>
                <a:lnTo>
                  <a:pt x="7737119" y="1696251"/>
                </a:lnTo>
                <a:lnTo>
                  <a:pt x="7703321" y="1660133"/>
                </a:lnTo>
                <a:lnTo>
                  <a:pt x="7669151" y="1624366"/>
                </a:lnTo>
                <a:lnTo>
                  <a:pt x="7634611" y="1588953"/>
                </a:lnTo>
                <a:lnTo>
                  <a:pt x="7600558" y="1554703"/>
                </a:lnTo>
                <a:lnTo>
                  <a:pt x="7566275" y="1520827"/>
                </a:lnTo>
                <a:lnTo>
                  <a:pt x="7531763" y="1487325"/>
                </a:lnTo>
                <a:lnTo>
                  <a:pt x="7497025" y="1454196"/>
                </a:lnTo>
                <a:lnTo>
                  <a:pt x="7462064" y="1421440"/>
                </a:lnTo>
                <a:lnTo>
                  <a:pt x="7426882" y="1389058"/>
                </a:lnTo>
                <a:lnTo>
                  <a:pt x="7391482" y="1357050"/>
                </a:lnTo>
                <a:lnTo>
                  <a:pt x="7355866" y="1325415"/>
                </a:lnTo>
                <a:lnTo>
                  <a:pt x="7320037" y="1294154"/>
                </a:lnTo>
                <a:lnTo>
                  <a:pt x="7283998" y="1263266"/>
                </a:lnTo>
                <a:lnTo>
                  <a:pt x="7247750" y="1232751"/>
                </a:lnTo>
                <a:lnTo>
                  <a:pt x="7211296" y="1202610"/>
                </a:lnTo>
                <a:lnTo>
                  <a:pt x="7174640" y="1172842"/>
                </a:lnTo>
                <a:lnTo>
                  <a:pt x="7137782" y="1143448"/>
                </a:lnTo>
                <a:lnTo>
                  <a:pt x="7100727" y="1114427"/>
                </a:lnTo>
                <a:lnTo>
                  <a:pt x="7063477" y="1085780"/>
                </a:lnTo>
                <a:lnTo>
                  <a:pt x="7026033" y="1057505"/>
                </a:lnTo>
                <a:lnTo>
                  <a:pt x="6988399" y="1029605"/>
                </a:lnTo>
                <a:lnTo>
                  <a:pt x="6950577" y="1002077"/>
                </a:lnTo>
                <a:lnTo>
                  <a:pt x="6912570" y="974923"/>
                </a:lnTo>
                <a:lnTo>
                  <a:pt x="6874380" y="948142"/>
                </a:lnTo>
                <a:lnTo>
                  <a:pt x="6836010" y="921735"/>
                </a:lnTo>
                <a:lnTo>
                  <a:pt x="6797462" y="895700"/>
                </a:lnTo>
                <a:lnTo>
                  <a:pt x="6758738" y="870039"/>
                </a:lnTo>
                <a:lnTo>
                  <a:pt x="6719843" y="844751"/>
                </a:lnTo>
                <a:lnTo>
                  <a:pt x="6680776" y="819837"/>
                </a:lnTo>
                <a:lnTo>
                  <a:pt x="6641543" y="795296"/>
                </a:lnTo>
                <a:lnTo>
                  <a:pt x="6602144" y="771127"/>
                </a:lnTo>
                <a:lnTo>
                  <a:pt x="6562583" y="747332"/>
                </a:lnTo>
                <a:lnTo>
                  <a:pt x="6522861" y="723911"/>
                </a:lnTo>
                <a:lnTo>
                  <a:pt x="6482982" y="700862"/>
                </a:lnTo>
                <a:lnTo>
                  <a:pt x="6442948" y="678187"/>
                </a:lnTo>
                <a:lnTo>
                  <a:pt x="6402762" y="655884"/>
                </a:lnTo>
                <a:lnTo>
                  <a:pt x="6362426" y="633955"/>
                </a:lnTo>
                <a:lnTo>
                  <a:pt x="6321943" y="612399"/>
                </a:lnTo>
                <a:lnTo>
                  <a:pt x="6281314" y="591216"/>
                </a:lnTo>
                <a:lnTo>
                  <a:pt x="6240544" y="570406"/>
                </a:lnTo>
                <a:lnTo>
                  <a:pt x="6199633" y="549970"/>
                </a:lnTo>
                <a:lnTo>
                  <a:pt x="6158586" y="529906"/>
                </a:lnTo>
                <a:lnTo>
                  <a:pt x="6117403" y="510215"/>
                </a:lnTo>
                <a:lnTo>
                  <a:pt x="6076089" y="490897"/>
                </a:lnTo>
                <a:lnTo>
                  <a:pt x="6034645" y="471953"/>
                </a:lnTo>
                <a:lnTo>
                  <a:pt x="5993073" y="453381"/>
                </a:lnTo>
                <a:lnTo>
                  <a:pt x="5951378" y="435182"/>
                </a:lnTo>
                <a:lnTo>
                  <a:pt x="5909560" y="417357"/>
                </a:lnTo>
                <a:lnTo>
                  <a:pt x="5867622" y="399904"/>
                </a:lnTo>
                <a:lnTo>
                  <a:pt x="5825568" y="382824"/>
                </a:lnTo>
                <a:lnTo>
                  <a:pt x="5783399" y="366117"/>
                </a:lnTo>
                <a:lnTo>
                  <a:pt x="5741119" y="349783"/>
                </a:lnTo>
                <a:lnTo>
                  <a:pt x="5698729" y="333822"/>
                </a:lnTo>
                <a:lnTo>
                  <a:pt x="5656232" y="318234"/>
                </a:lnTo>
                <a:lnTo>
                  <a:pt x="5613631" y="303018"/>
                </a:lnTo>
                <a:lnTo>
                  <a:pt x="5570928" y="288176"/>
                </a:lnTo>
                <a:lnTo>
                  <a:pt x="5528126" y="273706"/>
                </a:lnTo>
                <a:lnTo>
                  <a:pt x="5485227" y="259609"/>
                </a:lnTo>
                <a:lnTo>
                  <a:pt x="5442234" y="245885"/>
                </a:lnTo>
                <a:lnTo>
                  <a:pt x="5399149" y="232534"/>
                </a:lnTo>
                <a:lnTo>
                  <a:pt x="5355975" y="219556"/>
                </a:lnTo>
                <a:lnTo>
                  <a:pt x="5312715" y="206950"/>
                </a:lnTo>
                <a:lnTo>
                  <a:pt x="5269370" y="194717"/>
                </a:lnTo>
                <a:lnTo>
                  <a:pt x="5225944" y="182857"/>
                </a:lnTo>
                <a:lnTo>
                  <a:pt x="5182439" y="171370"/>
                </a:lnTo>
                <a:lnTo>
                  <a:pt x="5138858" y="160255"/>
                </a:lnTo>
                <a:lnTo>
                  <a:pt x="5095202" y="149513"/>
                </a:lnTo>
                <a:lnTo>
                  <a:pt x="5051476" y="139144"/>
                </a:lnTo>
                <a:lnTo>
                  <a:pt x="5007680" y="129147"/>
                </a:lnTo>
                <a:lnTo>
                  <a:pt x="4963818" y="119523"/>
                </a:lnTo>
                <a:lnTo>
                  <a:pt x="4919892" y="110272"/>
                </a:lnTo>
                <a:lnTo>
                  <a:pt x="4875905" y="101393"/>
                </a:lnTo>
                <a:lnTo>
                  <a:pt x="4831860" y="92887"/>
                </a:lnTo>
                <a:lnTo>
                  <a:pt x="4787758" y="84754"/>
                </a:lnTo>
                <a:lnTo>
                  <a:pt x="4743602" y="76993"/>
                </a:lnTo>
                <a:lnTo>
                  <a:pt x="4699396" y="69605"/>
                </a:lnTo>
                <a:lnTo>
                  <a:pt x="4655140" y="62589"/>
                </a:lnTo>
                <a:lnTo>
                  <a:pt x="4610839" y="55946"/>
                </a:lnTo>
                <a:lnTo>
                  <a:pt x="4566494" y="49676"/>
                </a:lnTo>
                <a:lnTo>
                  <a:pt x="4522108" y="43777"/>
                </a:lnTo>
                <a:lnTo>
                  <a:pt x="4477684" y="38252"/>
                </a:lnTo>
                <a:lnTo>
                  <a:pt x="4433224" y="33099"/>
                </a:lnTo>
                <a:lnTo>
                  <a:pt x="4388730" y="28318"/>
                </a:lnTo>
                <a:lnTo>
                  <a:pt x="4344206" y="23910"/>
                </a:lnTo>
                <a:lnTo>
                  <a:pt x="4299653" y="19874"/>
                </a:lnTo>
                <a:lnTo>
                  <a:pt x="4255074" y="16211"/>
                </a:lnTo>
                <a:lnTo>
                  <a:pt x="4210472" y="12920"/>
                </a:lnTo>
                <a:lnTo>
                  <a:pt x="4165849" y="10002"/>
                </a:lnTo>
                <a:lnTo>
                  <a:pt x="4121209" y="7456"/>
                </a:lnTo>
                <a:lnTo>
                  <a:pt x="4076552" y="5282"/>
                </a:lnTo>
                <a:lnTo>
                  <a:pt x="4031882" y="3481"/>
                </a:lnTo>
                <a:lnTo>
                  <a:pt x="3987202" y="2052"/>
                </a:lnTo>
                <a:lnTo>
                  <a:pt x="3942514" y="996"/>
                </a:lnTo>
                <a:lnTo>
                  <a:pt x="3897820" y="311"/>
                </a:lnTo>
                <a:lnTo>
                  <a:pt x="3853123" y="0"/>
                </a:lnTo>
                <a:lnTo>
                  <a:pt x="3808425" y="60"/>
                </a:lnTo>
                <a:lnTo>
                  <a:pt x="3763730" y="493"/>
                </a:lnTo>
                <a:lnTo>
                  <a:pt x="3719039" y="1298"/>
                </a:lnTo>
                <a:lnTo>
                  <a:pt x="3674355" y="2475"/>
                </a:lnTo>
                <a:lnTo>
                  <a:pt x="3629681" y="4024"/>
                </a:lnTo>
                <a:lnTo>
                  <a:pt x="3585020" y="5946"/>
                </a:lnTo>
                <a:lnTo>
                  <a:pt x="3540373" y="8240"/>
                </a:lnTo>
                <a:lnTo>
                  <a:pt x="3495743" y="10906"/>
                </a:lnTo>
                <a:lnTo>
                  <a:pt x="3451133" y="13944"/>
                </a:lnTo>
                <a:lnTo>
                  <a:pt x="3406545" y="17355"/>
                </a:lnTo>
                <a:lnTo>
                  <a:pt x="3361982" y="21137"/>
                </a:lnTo>
                <a:lnTo>
                  <a:pt x="3317446" y="25292"/>
                </a:lnTo>
                <a:lnTo>
                  <a:pt x="3272941" y="29819"/>
                </a:lnTo>
                <a:lnTo>
                  <a:pt x="3228468" y="34718"/>
                </a:lnTo>
                <a:lnTo>
                  <a:pt x="3184029" y="39989"/>
                </a:lnTo>
                <a:lnTo>
                  <a:pt x="3139629" y="45632"/>
                </a:lnTo>
                <a:lnTo>
                  <a:pt x="3095268" y="51647"/>
                </a:lnTo>
                <a:lnTo>
                  <a:pt x="3050950" y="58035"/>
                </a:lnTo>
                <a:lnTo>
                  <a:pt x="3006677" y="64794"/>
                </a:lnTo>
                <a:lnTo>
                  <a:pt x="2962452" y="71926"/>
                </a:lnTo>
                <a:lnTo>
                  <a:pt x="2918276" y="79429"/>
                </a:lnTo>
                <a:lnTo>
                  <a:pt x="2874154" y="87304"/>
                </a:lnTo>
                <a:lnTo>
                  <a:pt x="2830087" y="95552"/>
                </a:lnTo>
                <a:lnTo>
                  <a:pt x="2786077" y="104171"/>
                </a:lnTo>
                <a:lnTo>
                  <a:pt x="2742128" y="113163"/>
                </a:lnTo>
                <a:lnTo>
                  <a:pt x="2698242" y="122526"/>
                </a:lnTo>
                <a:lnTo>
                  <a:pt x="2654421" y="132261"/>
                </a:lnTo>
                <a:lnTo>
                  <a:pt x="2610668" y="142368"/>
                </a:lnTo>
                <a:lnTo>
                  <a:pt x="2566985" y="152847"/>
                </a:lnTo>
                <a:lnTo>
                  <a:pt x="2523375" y="163698"/>
                </a:lnTo>
                <a:lnTo>
                  <a:pt x="2479841" y="174921"/>
                </a:lnTo>
                <a:lnTo>
                  <a:pt x="2436385" y="186516"/>
                </a:lnTo>
                <a:lnTo>
                  <a:pt x="2393009" y="198483"/>
                </a:lnTo>
                <a:lnTo>
                  <a:pt x="2349717" y="210821"/>
                </a:lnTo>
                <a:lnTo>
                  <a:pt x="2306510" y="223531"/>
                </a:lnTo>
                <a:lnTo>
                  <a:pt x="2263391" y="236613"/>
                </a:lnTo>
                <a:lnTo>
                  <a:pt x="2220363" y="250067"/>
                </a:lnTo>
                <a:lnTo>
                  <a:pt x="2177428" y="263893"/>
                </a:lnTo>
                <a:lnTo>
                  <a:pt x="2134589" y="278090"/>
                </a:lnTo>
                <a:lnTo>
                  <a:pt x="2091848" y="292659"/>
                </a:lnTo>
                <a:lnTo>
                  <a:pt x="2049208" y="307600"/>
                </a:lnTo>
                <a:lnTo>
                  <a:pt x="2006672" y="322913"/>
                </a:lnTo>
                <a:lnTo>
                  <a:pt x="1964241" y="338597"/>
                </a:lnTo>
                <a:lnTo>
                  <a:pt x="1921919" y="354653"/>
                </a:lnTo>
                <a:lnTo>
                  <a:pt x="1879707" y="371081"/>
                </a:lnTo>
                <a:lnTo>
                  <a:pt x="1837609" y="387881"/>
                </a:lnTo>
                <a:lnTo>
                  <a:pt x="1795627" y="405052"/>
                </a:lnTo>
                <a:lnTo>
                  <a:pt x="1753764" y="422594"/>
                </a:lnTo>
                <a:lnTo>
                  <a:pt x="1712022" y="440509"/>
                </a:lnTo>
                <a:lnTo>
                  <a:pt x="1670403" y="458795"/>
                </a:lnTo>
                <a:lnTo>
                  <a:pt x="1628911" y="477452"/>
                </a:lnTo>
                <a:lnTo>
                  <a:pt x="1587547" y="496481"/>
                </a:lnTo>
                <a:lnTo>
                  <a:pt x="1546314" y="515882"/>
                </a:lnTo>
                <a:lnTo>
                  <a:pt x="1505215" y="535654"/>
                </a:lnTo>
                <a:lnTo>
                  <a:pt x="1464253" y="555798"/>
                </a:lnTo>
                <a:lnTo>
                  <a:pt x="1423429" y="576313"/>
                </a:lnTo>
                <a:lnTo>
                  <a:pt x="1382746" y="597200"/>
                </a:lnTo>
                <a:lnTo>
                  <a:pt x="1342208" y="618459"/>
                </a:lnTo>
                <a:lnTo>
                  <a:pt x="1301816" y="640088"/>
                </a:lnTo>
                <a:lnTo>
                  <a:pt x="1261572" y="662090"/>
                </a:lnTo>
                <a:lnTo>
                  <a:pt x="1221481" y="684462"/>
                </a:lnTo>
                <a:lnTo>
                  <a:pt x="1181543" y="707207"/>
                </a:lnTo>
                <a:lnTo>
                  <a:pt x="1141762" y="730322"/>
                </a:lnTo>
                <a:lnTo>
                  <a:pt x="1102139" y="753809"/>
                </a:lnTo>
                <a:lnTo>
                  <a:pt x="1062679" y="777668"/>
                </a:lnTo>
                <a:lnTo>
                  <a:pt x="1023382" y="801898"/>
                </a:lnTo>
                <a:lnTo>
                  <a:pt x="984253" y="826499"/>
                </a:lnTo>
                <a:lnTo>
                  <a:pt x="945292" y="851472"/>
                </a:lnTo>
                <a:lnTo>
                  <a:pt x="906503" y="876816"/>
                </a:lnTo>
                <a:lnTo>
                  <a:pt x="867888" y="902531"/>
                </a:lnTo>
                <a:lnTo>
                  <a:pt x="829451" y="928618"/>
                </a:lnTo>
                <a:lnTo>
                  <a:pt x="791192" y="955076"/>
                </a:lnTo>
                <a:lnTo>
                  <a:pt x="753115" y="981905"/>
                </a:lnTo>
                <a:lnTo>
                  <a:pt x="715223" y="1009105"/>
                </a:lnTo>
                <a:lnTo>
                  <a:pt x="677518" y="1036677"/>
                </a:lnTo>
                <a:lnTo>
                  <a:pt x="640002" y="1064620"/>
                </a:lnTo>
                <a:lnTo>
                  <a:pt x="602678" y="1092934"/>
                </a:lnTo>
                <a:lnTo>
                  <a:pt x="565549" y="1121620"/>
                </a:lnTo>
                <a:lnTo>
                  <a:pt x="528616" y="1150677"/>
                </a:lnTo>
                <a:lnTo>
                  <a:pt x="491884" y="1180104"/>
                </a:lnTo>
                <a:lnTo>
                  <a:pt x="455353" y="1209903"/>
                </a:lnTo>
                <a:lnTo>
                  <a:pt x="419027" y="1240074"/>
                </a:lnTo>
                <a:lnTo>
                  <a:pt x="382908" y="1270615"/>
                </a:lnTo>
                <a:lnTo>
                  <a:pt x="346999" y="1301528"/>
                </a:lnTo>
                <a:lnTo>
                  <a:pt x="311302" y="1332811"/>
                </a:lnTo>
                <a:lnTo>
                  <a:pt x="275820" y="1364466"/>
                </a:lnTo>
                <a:lnTo>
                  <a:pt x="240555" y="1396492"/>
                </a:lnTo>
                <a:lnTo>
                  <a:pt x="205510" y="1428889"/>
                </a:lnTo>
                <a:lnTo>
                  <a:pt x="170688" y="1461657"/>
                </a:lnTo>
                <a:lnTo>
                  <a:pt x="136090" y="1494796"/>
                </a:lnTo>
                <a:lnTo>
                  <a:pt x="101720" y="1528306"/>
                </a:lnTo>
                <a:lnTo>
                  <a:pt x="67580" y="1562187"/>
                </a:lnTo>
                <a:lnTo>
                  <a:pt x="33672" y="1596439"/>
                </a:lnTo>
                <a:lnTo>
                  <a:pt x="0" y="1631063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0611" y="4650490"/>
            <a:ext cx="148453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CREATE TABLE command creates a </a:t>
            </a:r>
            <a:r>
              <a:rPr lang="en-US" dirty="0" smtClean="0"/>
              <a:t>new table under a </a:t>
            </a:r>
            <a:r>
              <a:rPr lang="en-US" dirty="0" err="1" smtClean="0"/>
              <a:t>keyspace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[IF NOT EXISTS] [</a:t>
            </a:r>
            <a:r>
              <a:rPr lang="en-US" dirty="0" err="1"/>
              <a:t>keyspace_name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(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column_definition</a:t>
            </a:r>
            <a:r>
              <a:rPr lang="en-US" dirty="0"/>
              <a:t> [, ...]</a:t>
            </a:r>
          </a:p>
          <a:p>
            <a:pPr marL="0" indent="0">
              <a:buNone/>
            </a:pPr>
            <a:r>
              <a:rPr lang="en-US" dirty="0"/>
              <a:t>   PRIMARY KEY (</a:t>
            </a:r>
            <a:r>
              <a:rPr lang="en-US" dirty="0" err="1"/>
              <a:t>column_name</a:t>
            </a:r>
            <a:r>
              <a:rPr lang="en-US" dirty="0"/>
              <a:t> [, </a:t>
            </a:r>
            <a:r>
              <a:rPr lang="en-US" dirty="0" err="1"/>
              <a:t>column_name</a:t>
            </a:r>
            <a:r>
              <a:rPr lang="en-US" dirty="0"/>
              <a:t> ...])</a:t>
            </a:r>
          </a:p>
          <a:p>
            <a:pPr marL="0" indent="0">
              <a:buNone/>
            </a:pPr>
            <a:r>
              <a:rPr lang="en-US" dirty="0"/>
              <a:t>[WITH </a:t>
            </a:r>
            <a:r>
              <a:rPr lang="en-US" dirty="0" err="1"/>
              <a:t>table_options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| CLUSTERING ORDER BY (</a:t>
            </a:r>
            <a:r>
              <a:rPr lang="en-US" dirty="0" err="1"/>
              <a:t>clustering_column_name</a:t>
            </a:r>
            <a:r>
              <a:rPr lang="en-US" dirty="0"/>
              <a:t> order])</a:t>
            </a:r>
          </a:p>
          <a:p>
            <a:pPr marL="0" indent="0">
              <a:buNone/>
            </a:pPr>
            <a:r>
              <a:rPr lang="en-US" dirty="0"/>
              <a:t>   | ID = '</a:t>
            </a:r>
            <a:r>
              <a:rPr lang="en-US" dirty="0" err="1"/>
              <a:t>table_hash_tag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| COMPACT STORAGE]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407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| Single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the PRIMARY KEY is one column, append PRIMARY KEY to the end of the column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This </a:t>
            </a:r>
            <a:r>
              <a:rPr lang="en-US" dirty="0"/>
              <a:t>is only schema information required to create a </a:t>
            </a:r>
            <a:r>
              <a:rPr lang="en-US" dirty="0" smtClean="0"/>
              <a:t>table</a:t>
            </a:r>
          </a:p>
          <a:p>
            <a:r>
              <a:rPr lang="en-US" dirty="0"/>
              <a:t>When there is one primary key, it is the partition key; the data is divided and stored by the unique values in this </a:t>
            </a:r>
            <a:r>
              <a:rPr lang="en-US" dirty="0" smtClean="0"/>
              <a:t>column: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column_name</a:t>
            </a:r>
            <a:r>
              <a:rPr lang="en-US" dirty="0" smtClean="0"/>
              <a:t> </a:t>
            </a:r>
            <a:r>
              <a:rPr lang="en-US" i="1" dirty="0" err="1"/>
              <a:t>cql_type_definition</a:t>
            </a:r>
            <a:r>
              <a:rPr lang="en-US" dirty="0"/>
              <a:t> PRIMARY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Alternatively, you can declare the primary key consisting of only one column in the same way as you declare a compound primary key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err="1"/>
              <a:t>cyclist_name</a:t>
            </a:r>
            <a:r>
              <a:rPr lang="en-US" dirty="0"/>
              <a:t> table with UUID as the primary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 err="1"/>
              <a:t>cycling.cyclist_name</a:t>
            </a:r>
            <a:r>
              <a:rPr lang="en-US" dirty="0"/>
              <a:t> (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id </a:t>
            </a:r>
            <a:r>
              <a:rPr lang="en-US" dirty="0"/>
              <a:t>UUID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text,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text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80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| Compound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primary key consists of more than one </a:t>
            </a:r>
            <a:r>
              <a:rPr lang="en-US" dirty="0" smtClean="0"/>
              <a:t>column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column is the partition key, and the additional columns are clustering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To </a:t>
            </a:r>
            <a:r>
              <a:rPr lang="en-US" dirty="0"/>
              <a:t>define compound primary key as </a:t>
            </a:r>
            <a:r>
              <a:rPr lang="en-US" dirty="0" smtClean="0"/>
              <a:t>follows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PRIMARY </a:t>
            </a:r>
            <a:r>
              <a:rPr lang="en-US" sz="1800" dirty="0"/>
              <a:t>KEY (</a:t>
            </a:r>
            <a:r>
              <a:rPr lang="en-US" sz="1800" i="1" dirty="0" err="1"/>
              <a:t>partition_column_name</a:t>
            </a:r>
            <a:r>
              <a:rPr lang="en-US" sz="1800" dirty="0"/>
              <a:t>, </a:t>
            </a:r>
            <a:r>
              <a:rPr lang="en-US" sz="1800" i="1" dirty="0" err="1"/>
              <a:t>clustering_column_name</a:t>
            </a:r>
            <a:r>
              <a:rPr lang="en-US" sz="1800" dirty="0"/>
              <a:t> [, ...])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946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cyclist category table and store the data in reverse order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cycling.cyclist_category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category text, </a:t>
            </a:r>
          </a:p>
          <a:p>
            <a:pPr marL="0" indent="0">
              <a:buNone/>
            </a:pPr>
            <a:r>
              <a:rPr lang="en-US" dirty="0"/>
              <a:t>   points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id UUID,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PRIMARY KEY (category, points)) </a:t>
            </a:r>
          </a:p>
          <a:p>
            <a:pPr marL="0" indent="0">
              <a:buNone/>
            </a:pPr>
            <a:r>
              <a:rPr lang="en-US" dirty="0"/>
              <a:t>WITH CLUSTERING ORDER BY (points DESC);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8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new index on a single column of a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/>
              <a:t>CREATE INDEX IF NOT EXISTS </a:t>
            </a:r>
            <a:r>
              <a:rPr lang="en-US" sz="2000" dirty="0" err="1"/>
              <a:t>index_name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 </a:t>
            </a:r>
            <a:r>
              <a:rPr lang="en-US" sz="2000" dirty="0" err="1"/>
              <a:t>keyspace_name.table_name</a:t>
            </a:r>
            <a:r>
              <a:rPr lang="en-US" sz="2000" dirty="0"/>
              <a:t> ( KEYS ( </a:t>
            </a:r>
            <a:r>
              <a:rPr lang="en-US" sz="2000" dirty="0" err="1"/>
              <a:t>column_name</a:t>
            </a:r>
            <a:r>
              <a:rPr lang="en-US" sz="2000" dirty="0"/>
              <a:t> ) 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If </a:t>
            </a:r>
            <a:r>
              <a:rPr lang="en-US" dirty="0"/>
              <a:t>data already exists for the column, Cassandra indexes the data during the execution of this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After </a:t>
            </a:r>
            <a:r>
              <a:rPr lang="en-US" dirty="0"/>
              <a:t>the index is created, Cassandra indexes new data for the column automatically when new data is </a:t>
            </a:r>
            <a:r>
              <a:rPr lang="en-US" dirty="0" smtClean="0"/>
              <a:t>inserted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217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TABLE | CREATE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a table and then create an index on two of its columns: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CREATE TABLE </a:t>
            </a:r>
            <a:r>
              <a:rPr lang="en-US" sz="2600" dirty="0" err="1"/>
              <a:t>myschema.users</a:t>
            </a:r>
            <a:r>
              <a:rPr lang="en-US" sz="2600" dirty="0"/>
              <a:t> (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userID</a:t>
            </a:r>
            <a:r>
              <a:rPr lang="en-US" sz="2600" dirty="0"/>
              <a:t> </a:t>
            </a:r>
            <a:r>
              <a:rPr lang="en-US" sz="2600" dirty="0" err="1"/>
              <a:t>uuid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fname</a:t>
            </a:r>
            <a:r>
              <a:rPr lang="en-US" sz="2600" dirty="0"/>
              <a:t> text,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lname</a:t>
            </a:r>
            <a:r>
              <a:rPr lang="en-US" sz="2600" dirty="0"/>
              <a:t> text,</a:t>
            </a:r>
          </a:p>
          <a:p>
            <a:pPr marL="0" indent="0">
              <a:buNone/>
            </a:pPr>
            <a:r>
              <a:rPr lang="en-US" sz="2600" dirty="0"/>
              <a:t>   email text,</a:t>
            </a:r>
          </a:p>
          <a:p>
            <a:pPr marL="0" indent="0">
              <a:buNone/>
            </a:pPr>
            <a:r>
              <a:rPr lang="en-US" sz="2600" dirty="0"/>
              <a:t>   address text,</a:t>
            </a:r>
          </a:p>
          <a:p>
            <a:pPr marL="0" indent="0">
              <a:buNone/>
            </a:pPr>
            <a:r>
              <a:rPr lang="en-US" sz="2600" dirty="0"/>
              <a:t>   zip </a:t>
            </a:r>
            <a:r>
              <a:rPr lang="en-US" sz="2600" dirty="0" err="1"/>
              <a:t>int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state text,</a:t>
            </a:r>
          </a:p>
          <a:p>
            <a:pPr marL="0" indent="0">
              <a:buNone/>
            </a:pPr>
            <a:r>
              <a:rPr lang="en-US" sz="2600" dirty="0"/>
              <a:t>   PRIMARY KEY (</a:t>
            </a:r>
            <a:r>
              <a:rPr lang="en-US" sz="2600" dirty="0" err="1"/>
              <a:t>userID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 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CREATE INDEX </a:t>
            </a:r>
            <a:r>
              <a:rPr lang="en-US" sz="2600" dirty="0" err="1" smtClean="0"/>
              <a:t>user_state</a:t>
            </a:r>
            <a:r>
              <a:rPr lang="en-US" sz="2600" dirty="0" smtClean="0"/>
              <a:t> ON </a:t>
            </a:r>
            <a:r>
              <a:rPr lang="en-US" sz="2600" dirty="0" err="1"/>
              <a:t>myschema.users</a:t>
            </a:r>
            <a:r>
              <a:rPr lang="en-US" sz="2600" dirty="0"/>
              <a:t> (state);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CREATE INDEX ON </a:t>
            </a:r>
            <a:r>
              <a:rPr lang="en-US" sz="2600" dirty="0" err="1"/>
              <a:t>myschema.users</a:t>
            </a:r>
            <a:r>
              <a:rPr lang="en-US" sz="2600" dirty="0"/>
              <a:t> (zip);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162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Inserts an entire row or </a:t>
            </a:r>
            <a:r>
              <a:rPr lang="en-US" dirty="0" err="1"/>
              <a:t>upserts</a:t>
            </a:r>
            <a:r>
              <a:rPr lang="en-US" dirty="0"/>
              <a:t> data into an existing row, using the full primary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[</a:t>
            </a:r>
            <a:r>
              <a:rPr lang="en-US" dirty="0" err="1"/>
              <a:t>keyspace_name</a:t>
            </a:r>
            <a:r>
              <a:rPr lang="en-US" dirty="0"/>
              <a:t>.]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</a:t>
            </a:r>
            <a:r>
              <a:rPr lang="en-US" dirty="0" err="1"/>
              <a:t>column_values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[IF NOT EXISTS] </a:t>
            </a:r>
          </a:p>
          <a:p>
            <a:pPr marL="0" indent="0">
              <a:buNone/>
            </a:pPr>
            <a:r>
              <a:rPr lang="en-US" dirty="0"/>
              <a:t>[USING TTL seconds | TIMESTAMP </a:t>
            </a:r>
            <a:r>
              <a:rPr lang="en-US" dirty="0" err="1"/>
              <a:t>epoch_in_microseconds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a value for each component of the primary key, but not for any other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Missing </a:t>
            </a:r>
            <a:r>
              <a:rPr lang="en-US" dirty="0"/>
              <a:t>values are set to 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INSERT </a:t>
            </a:r>
            <a:r>
              <a:rPr lang="en-US" dirty="0"/>
              <a:t>returns no results unless IF NOT EXISTS is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72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cyclist name using both a TTL and timestamp.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INSERT INTO </a:t>
            </a:r>
            <a:r>
              <a:rPr lang="en-US" sz="1800" dirty="0" err="1"/>
              <a:t>cycling.cyclist_name</a:t>
            </a:r>
            <a:r>
              <a:rPr lang="en-US" sz="1800" dirty="0"/>
              <a:t> (id,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VALUES (6ab09bec-e68e-48d9-a5f8-97e6fb4c9b47, '</a:t>
            </a:r>
            <a:r>
              <a:rPr lang="en-US" sz="1800" dirty="0" err="1"/>
              <a:t>KRUIKSWIJK','Steven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/>
              <a:t>  USING TTL 86400 AND TIMESTAMP 123456789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IF NOT EXISTS </a:t>
            </a:r>
            <a:r>
              <a:rPr lang="en-US" dirty="0" smtClean="0"/>
              <a:t>to </a:t>
            </a:r>
            <a:r>
              <a:rPr lang="en-US" dirty="0"/>
              <a:t>ensure that the operation is not </a:t>
            </a:r>
            <a:r>
              <a:rPr lang="en-US" dirty="0" smtClean="0"/>
              <a:t>done if </a:t>
            </a:r>
            <a:r>
              <a:rPr lang="en-US" dirty="0"/>
              <a:t>a row with the same primary key already exists: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INSERT INTO </a:t>
            </a:r>
            <a:r>
              <a:rPr lang="en-US" sz="1800" dirty="0" err="1"/>
              <a:t>cycling.cyclist_name</a:t>
            </a:r>
            <a:r>
              <a:rPr lang="en-US" sz="1800" dirty="0"/>
              <a:t> (id,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   VALUES (c4b65263-fe58-4846-83e8-f0e1c13d518f, 'RATTO', '</a:t>
            </a:r>
            <a:r>
              <a:rPr lang="en-US" sz="1800" dirty="0" err="1"/>
              <a:t>Rissella</a:t>
            </a:r>
            <a:r>
              <a:rPr lang="en-US" sz="1800" dirty="0"/>
              <a:t>') </a:t>
            </a:r>
          </a:p>
          <a:p>
            <a:pPr marL="0" indent="0">
              <a:buNone/>
            </a:pPr>
            <a:r>
              <a:rPr lang="en-US" sz="1800" dirty="0"/>
              <a:t>IF NOT EXISTS;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</TotalTime>
  <Words>6748</Words>
  <Application>Microsoft Macintosh PowerPoint</Application>
  <PresentationFormat>On-screen Show (4:3)</PresentationFormat>
  <Paragraphs>1547</Paragraphs>
  <Slides>156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57" baseType="lpstr">
      <vt:lpstr>Clarity</vt:lpstr>
      <vt:lpstr>CS595—Big Data Technologies</vt:lpstr>
      <vt:lpstr>CASSANDRA</vt:lpstr>
      <vt:lpstr>CASSANDRA</vt:lpstr>
      <vt:lpstr>Cassandra</vt:lpstr>
      <vt:lpstr>Two knobs control Cassandra fault tolerance</vt:lpstr>
      <vt:lpstr>Two knobs control Cassandra fault tolerance</vt:lpstr>
      <vt:lpstr>Consistency Levels</vt:lpstr>
      <vt:lpstr>Consistency Level and Speed</vt:lpstr>
      <vt:lpstr>Consistency Level and Availability</vt:lpstr>
      <vt:lpstr>Writes in the cluster</vt:lpstr>
      <vt:lpstr>Reads in the cluster</vt:lpstr>
      <vt:lpstr>Reads and Eventual Consistency</vt:lpstr>
      <vt:lpstr>Data Distribution</vt:lpstr>
      <vt:lpstr>Data Distribution</vt:lpstr>
      <vt:lpstr>Cassandra</vt:lpstr>
      <vt:lpstr>Cassandra</vt:lpstr>
      <vt:lpstr>Cassandra is great for...</vt:lpstr>
      <vt:lpstr>PowerPoint Presentation</vt:lpstr>
      <vt:lpstr>Dynamo Paper(2007)</vt:lpstr>
      <vt:lpstr>Cassandra(2008)</vt:lpstr>
      <vt:lpstr>PowerPoint Presentation</vt:lpstr>
      <vt:lpstr>PowerPoint Presentation</vt:lpstr>
      <vt:lpstr>PowerPoint Presentation</vt:lpstr>
      <vt:lpstr>CASSANDRA DATA MODEL</vt:lpstr>
      <vt:lpstr>PowerPoint Presentation</vt:lpstr>
      <vt:lpstr>CASSANDRA:YES</vt:lpstr>
      <vt:lpstr>CASSANDRA: NO</vt:lpstr>
      <vt:lpstr>PowerPoint Presentation</vt:lpstr>
      <vt:lpstr>PowerPoint Presentation</vt:lpstr>
      <vt:lpstr>PowerPoint Presentation</vt:lpstr>
      <vt:lpstr>PowerPoint Presentation</vt:lpstr>
      <vt:lpstr>CONSISTENT HASHING</vt:lpstr>
      <vt:lpstr>THE PARTITIONER</vt:lpstr>
      <vt:lpstr>PowerPoint Presentation</vt:lpstr>
      <vt:lpstr>PowerPoint Presentation</vt:lpstr>
      <vt:lpstr>PowerPoint Presentation</vt:lpstr>
      <vt:lpstr>Write Behavior</vt:lpstr>
      <vt:lpstr>PowerPoint Presentation</vt:lpstr>
      <vt:lpstr>Terminology</vt:lpstr>
      <vt:lpstr>For Example</vt:lpstr>
      <vt:lpstr>Constructs</vt:lpstr>
      <vt:lpstr>Basic Data Types</vt:lpstr>
      <vt:lpstr>More Data Modeling Constructs</vt:lpstr>
      <vt:lpstr>Approaching Data Modeling</vt:lpstr>
      <vt:lpstr>PowerPoint Presentation</vt:lpstr>
      <vt:lpstr>The Table and a Query</vt:lpstr>
      <vt:lpstr>Partition Keys(s)</vt:lpstr>
      <vt:lpstr>Cluster Key(s)</vt:lpstr>
      <vt:lpstr>Non-Key Attributes (Columns)</vt:lpstr>
      <vt:lpstr>Partition and Cluster Keys</vt:lpstr>
      <vt:lpstr>Time-series data</vt:lpstr>
      <vt:lpstr>Another Query</vt:lpstr>
      <vt:lpstr>Another Query</vt:lpstr>
      <vt:lpstr>Another Query</vt:lpstr>
      <vt:lpstr>Denormalize</vt:lpstr>
      <vt:lpstr>Schema Definition (DDL)</vt:lpstr>
      <vt:lpstr>Schema Definition (DDL)</vt:lpstr>
      <vt:lpstr>Clustering Columns</vt:lpstr>
      <vt:lpstr>Clustering Columns</vt:lpstr>
      <vt:lpstr>Inserts and Updates</vt:lpstr>
      <vt:lpstr>Deletes</vt:lpstr>
      <vt:lpstr>Querying</vt:lpstr>
      <vt:lpstr>Cassandra Data Modeling</vt:lpstr>
      <vt:lpstr>Cassandra Data Modeling</vt:lpstr>
      <vt:lpstr>Other Data Modeling Concepts</vt:lpstr>
      <vt:lpstr>Accessing CQL</vt:lpstr>
      <vt:lpstr>CQLSH Our data management and first  exploration tool</vt:lpstr>
      <vt:lpstr>CQLSH</vt:lpstr>
      <vt:lpstr>CQL Lexical Structure</vt:lpstr>
      <vt:lpstr>CQL Lexical Structure</vt:lpstr>
      <vt:lpstr>CQL Lexical Structure</vt:lpstr>
      <vt:lpstr>CQL Lexical Structure</vt:lpstr>
      <vt:lpstr>CQL Code Comments </vt:lpstr>
      <vt:lpstr>CREATE KEYSPACE</vt:lpstr>
      <vt:lpstr>CREATE KEYSPACE</vt:lpstr>
      <vt:lpstr>CREATE KEYSPACE</vt:lpstr>
      <vt:lpstr>CREATE KEYSPACE</vt:lpstr>
      <vt:lpstr>CREATE KEYSPACE</vt:lpstr>
      <vt:lpstr>CREATE KEYSPACE</vt:lpstr>
      <vt:lpstr>REPLICATION How many copies of your data?</vt:lpstr>
      <vt:lpstr>WHY REPLICATION?</vt:lpstr>
      <vt:lpstr>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@calonso</vt:lpstr>
      <vt:lpstr>PowerPoint Presentation</vt:lpstr>
      <vt:lpstr>PowerPoint Presentation</vt:lpstr>
      <vt:lpstr>PowerPoint Presentation</vt:lpstr>
      <vt:lpstr>CREATE TABLE</vt:lpstr>
      <vt:lpstr>Primary Key | Single Key</vt:lpstr>
      <vt:lpstr>Primary Key | Compound Key</vt:lpstr>
      <vt:lpstr>CREATE TABLE</vt:lpstr>
      <vt:lpstr>CREATE INDEX</vt:lpstr>
      <vt:lpstr>CREATE TABLE | CREATE INDEX</vt:lpstr>
      <vt:lpstr>INSERT</vt:lpstr>
      <vt:lpstr>INSERT</vt:lpstr>
      <vt:lpstr>SELECT</vt:lpstr>
      <vt:lpstr>SELECT</vt:lpstr>
      <vt:lpstr>SELECT</vt:lpstr>
      <vt:lpstr>SELECT</vt:lpstr>
      <vt:lpstr>SELECT</vt:lpstr>
      <vt:lpstr>SELECT</vt:lpstr>
      <vt:lpstr>CQL Constraints</vt:lpstr>
      <vt:lpstr>CQL Constraints</vt:lpstr>
      <vt:lpstr>PowerPoint Presentation</vt:lpstr>
      <vt:lpstr>PowerPoint Presentation</vt:lpstr>
      <vt:lpstr>PowerPoint Presentation</vt:lpstr>
      <vt:lpstr>PRIMARY KEY</vt:lpstr>
      <vt:lpstr>PowerPoint Presentation</vt:lpstr>
      <vt:lpstr>PowerPoint Presentation</vt:lpstr>
      <vt:lpstr>PowerPoint Presentation</vt:lpstr>
      <vt:lpstr>INSERT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INDEXES</vt:lpstr>
      <vt:lpstr>PowerPoint Presentation</vt:lpstr>
      <vt:lpstr>SECONDARY INDEXES</vt:lpstr>
      <vt:lpstr>PowerPoint Presentation</vt:lpstr>
      <vt:lpstr>PowerPoint Presentation</vt:lpstr>
      <vt:lpstr>UUID</vt:lpstr>
      <vt:lpstr>PowerPoint Presentation</vt:lpstr>
      <vt:lpstr>PowerPoint Presentation</vt:lpstr>
      <vt:lpstr>TIMEUUID</vt:lpstr>
      <vt:lpstr>TIMEUUID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TIMEUUID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MODELLING</vt:lpstr>
      <vt:lpstr>PowerPoint Presentation</vt:lpstr>
      <vt:lpstr>PowerPoint Presentation</vt:lpstr>
      <vt:lpstr>PowerPoint Presentation</vt:lpstr>
      <vt:lpstr>PowerPoint Presentation</vt:lpstr>
      <vt:lpstr>LOGICAL MODEL</vt:lpstr>
      <vt:lpstr>PHYSICAL MODEL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CS595—Big Data Technologies</dc:title>
  <dc:creator>Rosen, Joseph</dc:creator>
  <cp:lastModifiedBy>Joseph Rosen</cp:lastModifiedBy>
  <cp:revision>8</cp:revision>
  <dcterms:created xsi:type="dcterms:W3CDTF">2017-11-14T16:01:17Z</dcterms:created>
  <dcterms:modified xsi:type="dcterms:W3CDTF">2018-04-10T02:21:45Z</dcterms:modified>
</cp:coreProperties>
</file>