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09" r:id="rId4"/>
    <p:sldId id="310" r:id="rId5"/>
    <p:sldId id="311" r:id="rId6"/>
    <p:sldId id="313" r:id="rId7"/>
    <p:sldId id="316" r:id="rId8"/>
    <p:sldId id="314" r:id="rId9"/>
    <p:sldId id="281" r:id="rId10"/>
    <p:sldId id="282" r:id="rId11"/>
    <p:sldId id="283" r:id="rId12"/>
    <p:sldId id="286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15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17" r:id="rId38"/>
    <p:sldId id="318" r:id="rId39"/>
    <p:sldId id="319" r:id="rId40"/>
    <p:sldId id="320" r:id="rId41"/>
    <p:sldId id="321" r:id="rId42"/>
    <p:sldId id="323" r:id="rId43"/>
    <p:sldId id="324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25" r:id="rId52"/>
    <p:sldId id="322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33" r:id="rId63"/>
    <p:sldId id="334" r:id="rId64"/>
    <p:sldId id="335" r:id="rId65"/>
    <p:sldId id="336" r:id="rId66"/>
    <p:sldId id="337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38" r:id="rId77"/>
    <p:sldId id="339" r:id="rId78"/>
    <p:sldId id="257" r:id="rId79"/>
    <p:sldId id="258" r:id="rId80"/>
    <p:sldId id="260" r:id="rId81"/>
    <p:sldId id="259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7686B2-181E-4BDF-ACD4-49CBC0E555D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CS595—Big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 smtClean="0"/>
              <a:t>14</a:t>
            </a:r>
            <a:endParaRPr lang="en-US" dirty="0" smtClean="0"/>
          </a:p>
          <a:p>
            <a:r>
              <a:rPr lang="en-US" dirty="0" smtClean="0"/>
              <a:t>NoSQL Document Database</a:t>
            </a:r>
          </a:p>
          <a:p>
            <a:r>
              <a:rPr lang="en-US" dirty="0" smtClean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3332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is type-sensitive and case-sensitive. For example, these documents </a:t>
            </a:r>
            <a:r>
              <a:rPr lang="en-US" dirty="0" smtClean="0"/>
              <a:t>are distinct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r>
              <a:rPr lang="en-US" dirty="0"/>
              <a:t>{"foo" : "3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are as these: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r>
              <a:rPr lang="en-US" dirty="0"/>
              <a:t>{"Foo" : 3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8137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| Two Way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Mirroring the </a:t>
            </a:r>
            <a:r>
              <a:rPr lang="en-US" i="1" dirty="0"/>
              <a:t>Author </a:t>
            </a:r>
            <a:r>
              <a:rPr lang="en-US" dirty="0"/>
              <a:t>document, for each </a:t>
            </a:r>
            <a:r>
              <a:rPr lang="en-US" i="1" dirty="0"/>
              <a:t>Book </a:t>
            </a:r>
            <a:r>
              <a:rPr lang="en-US" i="1" dirty="0" smtClean="0"/>
              <a:t>document </a:t>
            </a:r>
            <a:r>
              <a:rPr lang="en-US" dirty="0" smtClean="0"/>
              <a:t>we include </a:t>
            </a:r>
            <a:r>
              <a:rPr lang="en-US" i="1" dirty="0"/>
              <a:t>Author </a:t>
            </a:r>
            <a:r>
              <a:rPr lang="en-US" dirty="0"/>
              <a:t>foreign </a:t>
            </a:r>
            <a:r>
              <a:rPr lang="en-US" dirty="0" smtClean="0"/>
              <a:t>keys under </a:t>
            </a:r>
            <a:r>
              <a:rPr lang="en-US" dirty="0"/>
              <a:t>the </a:t>
            </a:r>
            <a:r>
              <a:rPr lang="en-US" i="1" dirty="0"/>
              <a:t>Author </a:t>
            </a:r>
            <a:r>
              <a:rPr lang="en-US" dirty="0" smtClean="0"/>
              <a:t>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 smtClean="0"/>
              <a:t>_id</a:t>
            </a:r>
            <a:r>
              <a:rPr lang="en-US" sz="2400" dirty="0"/>
              <a:t>: 1,</a:t>
            </a:r>
          </a:p>
          <a:p>
            <a:pPr marL="274320" lvl="1" indent="0">
              <a:buNone/>
            </a:pPr>
            <a:r>
              <a:rPr lang="en-US" sz="2400" dirty="0" smtClean="0"/>
              <a:t>title</a:t>
            </a:r>
            <a:r>
              <a:rPr lang="en-US" sz="2400" dirty="0"/>
              <a:t>: "A tale of two people",</a:t>
            </a:r>
          </a:p>
          <a:p>
            <a:pPr marL="274320" lvl="1" indent="0">
              <a:buNone/>
            </a:pPr>
            <a:r>
              <a:rPr lang="en-US" sz="2400" dirty="0" smtClean="0"/>
              <a:t>categories</a:t>
            </a:r>
            <a:r>
              <a:rPr lang="en-US" sz="2400" dirty="0"/>
              <a:t>: ["drama"],</a:t>
            </a:r>
          </a:p>
          <a:p>
            <a:pPr marL="274320" lvl="1" indent="0">
              <a:buNone/>
            </a:pPr>
            <a:r>
              <a:rPr lang="en-US" sz="2400" dirty="0" smtClean="0"/>
              <a:t>authors</a:t>
            </a:r>
            <a:r>
              <a:rPr lang="en-US" sz="2400" dirty="0"/>
              <a:t>: [1, 2]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274320" lvl="1" indent="0">
              <a:buNone/>
            </a:pPr>
            <a:r>
              <a:rPr lang="en-US" sz="2400" dirty="0" smtClean="0"/>
              <a:t>_id</a:t>
            </a:r>
            <a:r>
              <a:rPr lang="en-US" sz="2400" dirty="0"/>
              <a:t>: 2,</a:t>
            </a:r>
          </a:p>
          <a:p>
            <a:pPr marL="274320" lvl="1" indent="0">
              <a:buNone/>
            </a:pPr>
            <a:r>
              <a:rPr lang="en-US" sz="2400" dirty="0" smtClean="0"/>
              <a:t>title</a:t>
            </a:r>
            <a:r>
              <a:rPr lang="en-US" sz="2400" dirty="0"/>
              <a:t>: "A tale of two space ships",</a:t>
            </a:r>
          </a:p>
          <a:p>
            <a:pPr marL="274320" lvl="1" indent="0">
              <a:buNone/>
            </a:pPr>
            <a:r>
              <a:rPr lang="en-US" sz="2400" dirty="0" smtClean="0"/>
              <a:t>categories</a:t>
            </a:r>
            <a:r>
              <a:rPr lang="en-US" sz="2400" dirty="0"/>
              <a:t>: ["</a:t>
            </a:r>
            <a:r>
              <a:rPr lang="en-US" sz="2400" dirty="0" err="1"/>
              <a:t>scifi</a:t>
            </a:r>
            <a:r>
              <a:rPr lang="en-US" sz="2400" dirty="0"/>
              <a:t>"],</a:t>
            </a:r>
          </a:p>
          <a:p>
            <a:pPr marL="27432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authors</a:t>
            </a:r>
            <a:r>
              <a:rPr lang="en-US" sz="2400" dirty="0"/>
              <a:t>: [1]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008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|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the books by a specific author</a:t>
            </a:r>
          </a:p>
          <a:p>
            <a:pPr marL="0" indent="0">
              <a:buNone/>
            </a:pPr>
            <a:r>
              <a:rPr lang="en-US" sz="2000" dirty="0" smtClean="0"/>
              <a:t>author </a:t>
            </a:r>
            <a:r>
              <a:rPr lang="en-US" sz="2000" dirty="0"/>
              <a:t>= </a:t>
            </a:r>
            <a:r>
              <a:rPr lang="en-US" sz="2000" dirty="0" err="1" smtClean="0"/>
              <a:t>db.authors.findOne</a:t>
            </a:r>
            <a:r>
              <a:rPr lang="en-US" sz="2000" dirty="0"/>
              <a:t>({name: "Peter </a:t>
            </a:r>
            <a:r>
              <a:rPr lang="en-US" sz="2000" dirty="0" err="1"/>
              <a:t>Standford</a:t>
            </a:r>
            <a:r>
              <a:rPr lang="en-US" sz="2000" dirty="0"/>
              <a:t>"});</a:t>
            </a:r>
          </a:p>
          <a:p>
            <a:pPr marL="0" indent="0">
              <a:buNone/>
            </a:pPr>
            <a:r>
              <a:rPr lang="en-US" sz="2000" dirty="0" smtClean="0"/>
              <a:t>books = </a:t>
            </a:r>
            <a:r>
              <a:rPr lang="en-US" sz="2000" dirty="0" err="1" smtClean="0"/>
              <a:t>db.books.find</a:t>
            </a:r>
            <a:r>
              <a:rPr lang="en-US" sz="2000" dirty="0"/>
              <a:t>({_id: {$in: </a:t>
            </a:r>
            <a:r>
              <a:rPr lang="en-US" sz="2000" dirty="0" err="1"/>
              <a:t>author.books</a:t>
            </a:r>
            <a:r>
              <a:rPr lang="en-US" sz="2000" dirty="0"/>
              <a:t>}}).</a:t>
            </a:r>
            <a:r>
              <a:rPr lang="en-US" sz="2000" dirty="0" err="1" smtClean="0"/>
              <a:t>toArray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Fetch authors by a specific book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book </a:t>
            </a:r>
            <a:r>
              <a:rPr lang="en-US" sz="2000" dirty="0"/>
              <a:t>= </a:t>
            </a:r>
            <a:r>
              <a:rPr lang="en-US" sz="2000" dirty="0" err="1" smtClean="0"/>
              <a:t>db.books.findOne</a:t>
            </a:r>
            <a:r>
              <a:rPr lang="en-US" sz="2000" dirty="0"/>
              <a:t>({title: "A tale of two space </a:t>
            </a:r>
            <a:r>
              <a:rPr lang="en-US" sz="2000" dirty="0" smtClean="0"/>
              <a:t>ships</a:t>
            </a:r>
            <a:r>
              <a:rPr lang="en-US" sz="2000" dirty="0"/>
              <a:t>"});</a:t>
            </a:r>
          </a:p>
          <a:p>
            <a:pPr marL="0" indent="0">
              <a:buNone/>
            </a:pPr>
            <a:r>
              <a:rPr lang="en-US" sz="2000" dirty="0" smtClean="0"/>
              <a:t>authors </a:t>
            </a:r>
            <a:r>
              <a:rPr lang="en-US" sz="2000" dirty="0"/>
              <a:t>= </a:t>
            </a:r>
            <a:r>
              <a:rPr lang="en-US" sz="2000" dirty="0" err="1" smtClean="0"/>
              <a:t>db.author.find</a:t>
            </a:r>
            <a:r>
              <a:rPr lang="en-US" sz="2000" dirty="0"/>
              <a:t>({_id: {$</a:t>
            </a:r>
            <a:r>
              <a:rPr lang="en-US" sz="2000" dirty="0" smtClean="0"/>
              <a:t>in: </a:t>
            </a:r>
            <a:r>
              <a:rPr lang="en-US" sz="2000" dirty="0" err="1" smtClean="0"/>
              <a:t>book.authors</a:t>
            </a:r>
            <a:r>
              <a:rPr lang="en-US" sz="2000" dirty="0"/>
              <a:t>}}).</a:t>
            </a:r>
            <a:r>
              <a:rPr lang="en-US" sz="2000" dirty="0" err="1" smtClean="0"/>
              <a:t>toArray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to perform two queries in both </a:t>
            </a:r>
            <a:r>
              <a:rPr lang="en-US" dirty="0" smtClean="0"/>
              <a:t>directions…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ind either </a:t>
            </a:r>
            <a:r>
              <a:rPr lang="en-US" dirty="0"/>
              <a:t>the author or the </a:t>
            </a:r>
            <a:r>
              <a:rPr lang="en-US" dirty="0" smtClean="0"/>
              <a:t>book…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a $in query to find </a:t>
            </a:r>
            <a:r>
              <a:rPr lang="en-US" dirty="0" smtClean="0"/>
              <a:t>the books </a:t>
            </a:r>
            <a:r>
              <a:rPr lang="en-US" dirty="0"/>
              <a:t>or </a:t>
            </a:r>
            <a:r>
              <a:rPr lang="en-US" dirty="0" smtClean="0"/>
              <a:t>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important </a:t>
            </a:r>
            <a:r>
              <a:rPr lang="en-US" dirty="0"/>
              <a:t>thing to note is that documents in MongoDB cannot contain </a:t>
            </a:r>
            <a:r>
              <a:rPr lang="en-US" dirty="0" smtClean="0"/>
              <a:t>duplicate keys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following is not a legal document:</a:t>
            </a:r>
          </a:p>
          <a:p>
            <a:pPr marL="0" indent="0">
              <a:buNone/>
            </a:pPr>
            <a:r>
              <a:rPr lang="en-US" dirty="0"/>
              <a:t>{"greeting" : "Hello, world!", "greeting" : "Hello, MongoDB!"}</a:t>
            </a:r>
          </a:p>
        </p:txBody>
      </p:sp>
    </p:spTree>
    <p:extLst>
      <p:ext uri="{BB962C8B-B14F-4D97-AF65-F5344CB8AC3E}">
        <p14:creationId xmlns:p14="http://schemas.microsoft.com/office/powerpoint/2010/main" val="182852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human readable format of documents is very similar to that of JavaScript Object Notation (JSON)</a:t>
            </a:r>
          </a:p>
          <a:p>
            <a:r>
              <a:rPr lang="en-US" dirty="0" smtClean="0"/>
              <a:t>One major advantage of this document format is that it is self describing</a:t>
            </a:r>
          </a:p>
          <a:p>
            <a:r>
              <a:rPr lang="en-US" dirty="0" smtClean="0"/>
              <a:t>You can deduce the name of each entry and its type from the content of the document alone</a:t>
            </a:r>
          </a:p>
          <a:p>
            <a:r>
              <a:rPr lang="en-US" dirty="0" smtClean="0"/>
              <a:t>You don’t need any external schema to or metadata to interpret JSON encoded data</a:t>
            </a:r>
          </a:p>
          <a:p>
            <a:r>
              <a:rPr lang="en-US" dirty="0" smtClean="0"/>
              <a:t>Rather the “schema” in MongoDB is, in practice, part of the document itself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15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collection </a:t>
            </a:r>
            <a:r>
              <a:rPr lang="en-US" dirty="0"/>
              <a:t>is a group of </a:t>
            </a:r>
            <a:r>
              <a:rPr lang="en-US" dirty="0" smtClean="0"/>
              <a:t>documents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document is the MongoDB analog of </a:t>
            </a:r>
            <a:r>
              <a:rPr lang="en-US" dirty="0" smtClean="0"/>
              <a:t>some </a:t>
            </a:r>
            <a:r>
              <a:rPr lang="en-US" dirty="0"/>
              <a:t>row </a:t>
            </a:r>
            <a:r>
              <a:rPr lang="en-US" dirty="0" smtClean="0"/>
              <a:t>in a </a:t>
            </a:r>
            <a:r>
              <a:rPr lang="en-US" dirty="0"/>
              <a:t>relational </a:t>
            </a:r>
            <a:r>
              <a:rPr lang="en-US" dirty="0" smtClean="0"/>
              <a:t>database…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collection can be thought of as the analog to a </a:t>
            </a:r>
            <a:r>
              <a:rPr lang="en-US" dirty="0" smtClean="0"/>
              <a:t>table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But, as each document is self describing, MongoDB collections do not have a predefined schema</a:t>
            </a:r>
          </a:p>
          <a:p>
            <a:endParaRPr lang="en-US" dirty="0"/>
          </a:p>
          <a:p>
            <a:r>
              <a:rPr lang="en-US" dirty="0" smtClean="0"/>
              <a:t>This means that documents in collections do not all need to have the same key and value pairs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425183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example, both of the </a:t>
            </a:r>
            <a:r>
              <a:rPr lang="en-US" dirty="0" smtClean="0"/>
              <a:t>following documents </a:t>
            </a:r>
            <a:r>
              <a:rPr lang="en-US" dirty="0"/>
              <a:t>could be stored in a single </a:t>
            </a:r>
            <a:r>
              <a:rPr lang="en-US" dirty="0" smtClean="0"/>
              <a:t>collection</a:t>
            </a:r>
          </a:p>
          <a:p>
            <a:pPr marL="0" indent="0">
              <a:buNone/>
            </a:pPr>
            <a:r>
              <a:rPr lang="en-US" dirty="0"/>
              <a:t>{"greeting" : "Hello, world!"}</a:t>
            </a:r>
          </a:p>
          <a:p>
            <a:pPr marL="0" indent="0">
              <a:buNone/>
            </a:pPr>
            <a:r>
              <a:rPr lang="en-US" dirty="0"/>
              <a:t>{"foo" : 5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the previous documents not only have different types for their values (</a:t>
            </a:r>
            <a:r>
              <a:rPr lang="en-US" dirty="0" smtClean="0"/>
              <a:t>string versus </a:t>
            </a:r>
            <a:r>
              <a:rPr lang="en-US" dirty="0"/>
              <a:t>integer) but also have entirely different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Because </a:t>
            </a:r>
            <a:r>
              <a:rPr lang="en-US" dirty="0"/>
              <a:t>any document can be </a:t>
            </a:r>
            <a:r>
              <a:rPr lang="en-US" dirty="0" smtClean="0"/>
              <a:t>put into </a:t>
            </a:r>
            <a:r>
              <a:rPr lang="en-US" dirty="0"/>
              <a:t>any collection, the question </a:t>
            </a:r>
            <a:r>
              <a:rPr lang="en-US" dirty="0" smtClean="0"/>
              <a:t>arises</a:t>
            </a:r>
            <a:r>
              <a:rPr lang="en-US" dirty="0"/>
              <a:t>: “Why do we need separate collections </a:t>
            </a:r>
            <a:r>
              <a:rPr lang="en-US" dirty="0" smtClean="0"/>
              <a:t>at all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7597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good </a:t>
            </a:r>
            <a:r>
              <a:rPr lang="en-US" dirty="0" smtClean="0"/>
              <a:t>question…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no need for separate schemas for different kinds </a:t>
            </a:r>
            <a:r>
              <a:rPr lang="en-US" dirty="0" smtClean="0"/>
              <a:t>of documents</a:t>
            </a:r>
            <a:r>
              <a:rPr lang="en-US" dirty="0"/>
              <a:t>, why </a:t>
            </a:r>
            <a:r>
              <a:rPr lang="en-US" i="1" dirty="0"/>
              <a:t>should </a:t>
            </a:r>
            <a:r>
              <a:rPr lang="en-US" dirty="0"/>
              <a:t>we use more than one collection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reason is to allow different types of real world concepts to be modeled and managed separately</a:t>
            </a:r>
          </a:p>
          <a:p>
            <a:r>
              <a:rPr lang="en-US" dirty="0" smtClean="0"/>
              <a:t>Another is to reduce the query overhead that would be needed to filter irrelevant types of documents</a:t>
            </a:r>
          </a:p>
          <a:p>
            <a:pPr lvl="1"/>
            <a:r>
              <a:rPr lang="en-US" dirty="0" smtClean="0"/>
              <a:t>If you were searching for books you would need to spend compute time removing records about CD’s</a:t>
            </a:r>
          </a:p>
          <a:p>
            <a:r>
              <a:rPr lang="en-US" dirty="0" smtClean="0"/>
              <a:t>Also grouping </a:t>
            </a:r>
            <a:r>
              <a:rPr lang="en-US" dirty="0"/>
              <a:t>documents of the same kind together in the same collection allows </a:t>
            </a:r>
            <a:r>
              <a:rPr lang="en-US" dirty="0" smtClean="0"/>
              <a:t>for data locality</a:t>
            </a:r>
          </a:p>
          <a:p>
            <a:pPr lvl="1"/>
            <a:r>
              <a:rPr lang="en-US" dirty="0" smtClean="0"/>
              <a:t>Getting blog </a:t>
            </a:r>
            <a:r>
              <a:rPr lang="en-US" dirty="0"/>
              <a:t>posts from a collection containing only posts </a:t>
            </a:r>
            <a:r>
              <a:rPr lang="en-US" dirty="0" smtClean="0"/>
              <a:t>will likely require </a:t>
            </a:r>
            <a:r>
              <a:rPr lang="en-US" dirty="0"/>
              <a:t>fewer disk seeks than getting </a:t>
            </a:r>
            <a:r>
              <a:rPr lang="en-US" dirty="0" smtClean="0"/>
              <a:t>them from </a:t>
            </a:r>
            <a:r>
              <a:rPr lang="en-US" dirty="0"/>
              <a:t>a collection </a:t>
            </a:r>
            <a:r>
              <a:rPr lang="en-US" dirty="0" smtClean="0"/>
              <a:t>having posts </a:t>
            </a:r>
            <a:r>
              <a:rPr lang="en-US" dirty="0"/>
              <a:t>and author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putting only documents of a single type into the same collection, </a:t>
            </a:r>
            <a:r>
              <a:rPr lang="en-US" dirty="0" smtClean="0"/>
              <a:t>we can </a:t>
            </a:r>
            <a:r>
              <a:rPr lang="en-US" dirty="0"/>
              <a:t>index our collections more </a:t>
            </a:r>
            <a:r>
              <a:rPr lang="en-US" dirty="0" smtClean="0"/>
              <a:t>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grouping documents by collection, MongoDB groups collections </a:t>
            </a:r>
            <a:r>
              <a:rPr lang="en-US" dirty="0" smtClean="0"/>
              <a:t>into </a:t>
            </a:r>
            <a:r>
              <a:rPr lang="en-US" i="1" dirty="0" smtClean="0"/>
              <a:t>databases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single instance of MongoDB can host several databases, each </a:t>
            </a:r>
            <a:r>
              <a:rPr lang="en-US" dirty="0" smtClean="0"/>
              <a:t>grouping together </a:t>
            </a:r>
            <a:r>
              <a:rPr lang="en-US" dirty="0"/>
              <a:t>zero or more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A </a:t>
            </a:r>
            <a:r>
              <a:rPr lang="en-US" dirty="0"/>
              <a:t>database has its own permissions, and each </a:t>
            </a:r>
            <a:r>
              <a:rPr lang="en-US" dirty="0" smtClean="0"/>
              <a:t>database is </a:t>
            </a:r>
            <a:r>
              <a:rPr lang="en-US" dirty="0"/>
              <a:t>stored in separate files on </a:t>
            </a:r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4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comes with a JavaScript shell that allows interaction </a:t>
            </a:r>
            <a:r>
              <a:rPr lang="en-US" dirty="0" smtClean="0"/>
              <a:t>from </a:t>
            </a:r>
            <a:r>
              <a:rPr lang="en-US" dirty="0"/>
              <a:t>the command </a:t>
            </a:r>
            <a:r>
              <a:rPr lang="en-US" dirty="0" smtClean="0"/>
              <a:t>line</a:t>
            </a:r>
          </a:p>
          <a:p>
            <a:r>
              <a:rPr lang="en-US" dirty="0"/>
              <a:t>To start the shell, run the mongo executable:</a:t>
            </a:r>
          </a:p>
          <a:p>
            <a:pPr marL="0" indent="0">
              <a:buNone/>
            </a:pPr>
            <a:r>
              <a:rPr lang="en-US" dirty="0" smtClean="0"/>
              <a:t>$ mongo</a:t>
            </a:r>
          </a:p>
          <a:p>
            <a:r>
              <a:rPr lang="en-US" dirty="0" smtClean="0"/>
              <a:t>The </a:t>
            </a:r>
            <a:r>
              <a:rPr lang="en-US" dirty="0"/>
              <a:t>shell is a full-featured JavaScript interpreter, capable of running arbitrary </a:t>
            </a:r>
            <a:r>
              <a:rPr lang="en-US" dirty="0" smtClean="0"/>
              <a:t>JavaScript programs</a:t>
            </a:r>
          </a:p>
          <a:p>
            <a:r>
              <a:rPr lang="en-US" dirty="0" smtClean="0"/>
              <a:t>But the </a:t>
            </a:r>
            <a:r>
              <a:rPr lang="en-US" dirty="0"/>
              <a:t>real power of the </a:t>
            </a:r>
            <a:r>
              <a:rPr lang="en-US" dirty="0" smtClean="0"/>
              <a:t>shell lies </a:t>
            </a:r>
            <a:r>
              <a:rPr lang="en-US" dirty="0"/>
              <a:t>in the fact that it is also a standalone MongoDB </a:t>
            </a:r>
            <a:r>
              <a:rPr lang="en-US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9162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startup, the shell </a:t>
            </a:r>
            <a:r>
              <a:rPr lang="en-US" dirty="0" smtClean="0"/>
              <a:t>connects to </a:t>
            </a:r>
            <a:r>
              <a:rPr lang="en-US" dirty="0"/>
              <a:t>the </a:t>
            </a:r>
            <a:r>
              <a:rPr lang="en-US" i="1" dirty="0"/>
              <a:t>test </a:t>
            </a:r>
            <a:r>
              <a:rPr lang="en-US" dirty="0"/>
              <a:t>database on a MongoDB </a:t>
            </a:r>
            <a:r>
              <a:rPr lang="en-US" dirty="0" smtClean="0"/>
              <a:t>server…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assigns this database connection to </a:t>
            </a:r>
            <a:r>
              <a:rPr lang="en-US" dirty="0" smtClean="0"/>
              <a:t>the </a:t>
            </a:r>
            <a:r>
              <a:rPr lang="en-US" dirty="0"/>
              <a:t>global variable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variable is the primary access point to your MongoDB </a:t>
            </a:r>
            <a:r>
              <a:rPr lang="en-US" dirty="0" smtClean="0"/>
              <a:t>server through </a:t>
            </a:r>
            <a:r>
              <a:rPr lang="en-US" dirty="0"/>
              <a:t>the </a:t>
            </a:r>
            <a:r>
              <a:rPr lang="en-US" dirty="0" smtClean="0"/>
              <a:t>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powerful, flexible, and scalable general-purpose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It combines the </a:t>
            </a:r>
            <a:r>
              <a:rPr lang="en-US" dirty="0"/>
              <a:t>ability to scale out with features such as secondary indexes, range queries, </a:t>
            </a:r>
            <a:r>
              <a:rPr lang="en-US" dirty="0" smtClean="0"/>
              <a:t>sorting, aggregations</a:t>
            </a:r>
            <a:r>
              <a:rPr lang="en-US" dirty="0"/>
              <a:t>, and geospatial </a:t>
            </a:r>
            <a:r>
              <a:rPr lang="en-US" dirty="0" smtClean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1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see the database </a:t>
            </a:r>
            <a:r>
              <a:rPr lang="en-US" dirty="0" err="1"/>
              <a:t>db</a:t>
            </a:r>
            <a:r>
              <a:rPr lang="en-US" dirty="0"/>
              <a:t> is currently assigned to, type in </a:t>
            </a:r>
            <a:r>
              <a:rPr lang="en-US" dirty="0" err="1"/>
              <a:t>db</a:t>
            </a:r>
            <a:r>
              <a:rPr lang="en-US" dirty="0"/>
              <a:t> and hit Enter: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Test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</a:t>
            </a:r>
            <a:r>
              <a:rPr lang="en-US" dirty="0" smtClean="0"/>
              <a:t>most important </a:t>
            </a:r>
            <a:r>
              <a:rPr lang="en-US" dirty="0"/>
              <a:t>operations is selecting which database to use:</a:t>
            </a:r>
          </a:p>
          <a:p>
            <a:pPr marL="0" indent="0">
              <a:buNone/>
            </a:pPr>
            <a:r>
              <a:rPr lang="en-US" dirty="0"/>
              <a:t>&gt; use </a:t>
            </a:r>
            <a:r>
              <a:rPr lang="en-US" dirty="0" err="1"/>
              <a:t>foobar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switched to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 smtClean="0"/>
              <a:t>foobar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if you look at the </a:t>
            </a:r>
            <a:r>
              <a:rPr lang="en-US" dirty="0" err="1"/>
              <a:t>db</a:t>
            </a:r>
            <a:r>
              <a:rPr lang="en-US" dirty="0"/>
              <a:t> variable, you can see that it refers to the </a:t>
            </a:r>
            <a:r>
              <a:rPr lang="en-US" i="1" dirty="0" err="1"/>
              <a:t>foobar</a:t>
            </a:r>
            <a:r>
              <a:rPr lang="en-US" i="1" dirty="0"/>
              <a:t> </a:t>
            </a:r>
            <a:r>
              <a:rPr lang="en-US" dirty="0"/>
              <a:t>database: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foobar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3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can be accessed from the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db.baz</a:t>
            </a:r>
            <a:r>
              <a:rPr lang="en-US" dirty="0"/>
              <a:t> returns the </a:t>
            </a:r>
            <a:r>
              <a:rPr lang="en-US" i="1" dirty="0" err="1" smtClean="0"/>
              <a:t>baz</a:t>
            </a:r>
            <a:r>
              <a:rPr lang="en-US" i="1" dirty="0"/>
              <a:t> </a:t>
            </a:r>
            <a:r>
              <a:rPr lang="en-US" dirty="0" smtClean="0"/>
              <a:t>collection </a:t>
            </a:r>
            <a:r>
              <a:rPr lang="en-US" dirty="0"/>
              <a:t>in the current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Now </a:t>
            </a:r>
            <a:r>
              <a:rPr lang="en-US" dirty="0"/>
              <a:t>that we can access a collection in the shell, </a:t>
            </a:r>
            <a:r>
              <a:rPr lang="en-US" dirty="0" smtClean="0"/>
              <a:t>we can </a:t>
            </a:r>
            <a:r>
              <a:rPr lang="en-US" dirty="0"/>
              <a:t>perform almost any database </a:t>
            </a:r>
            <a:r>
              <a:rPr lang="en-US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5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interactive mode, mongo prints the results of operations including the content of all </a:t>
            </a:r>
            <a:r>
              <a:rPr lang="en-US" dirty="0" smtClean="0"/>
              <a:t>cursors</a:t>
            </a:r>
          </a:p>
          <a:p>
            <a:r>
              <a:rPr lang="en-US" dirty="0" smtClean="0"/>
              <a:t>In </a:t>
            </a:r>
            <a:r>
              <a:rPr lang="en-US" dirty="0"/>
              <a:t>scripts, either use the JavaScript print() function or the mongo specific </a:t>
            </a:r>
            <a:r>
              <a:rPr lang="en-US" dirty="0" err="1"/>
              <a:t>printjson</a:t>
            </a:r>
            <a:r>
              <a:rPr lang="en-US" dirty="0"/>
              <a:t>() function which returns formatted </a:t>
            </a:r>
            <a:r>
              <a:rPr lang="en-US" dirty="0" smtClean="0"/>
              <a:t>JSON</a:t>
            </a:r>
            <a:endParaRPr lang="en-US" dirty="0"/>
          </a:p>
          <a:p>
            <a:pPr marL="0" indent="0">
              <a:buNone/>
            </a:pPr>
            <a:endParaRPr lang="en-US" b="1" cap="all" dirty="0"/>
          </a:p>
          <a:p>
            <a:r>
              <a:rPr lang="en-US" dirty="0"/>
              <a:t>To print all items in a result cursor in mongo shell scripts, use the following </a:t>
            </a:r>
            <a:r>
              <a:rPr lang="en-US" dirty="0" smtClean="0"/>
              <a:t>idiom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 smtClean="0"/>
              <a:t>db.somCollection.find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/>
              <a:t>cursor.hasNext</a:t>
            </a:r>
            <a:r>
              <a:rPr lang="en-US" dirty="0"/>
              <a:t>() ) { </a:t>
            </a:r>
            <a:r>
              <a:rPr lang="en-US" dirty="0" err="1"/>
              <a:t>printjson</a:t>
            </a:r>
            <a:r>
              <a:rPr lang="en-US" dirty="0"/>
              <a:t>( </a:t>
            </a:r>
            <a:r>
              <a:rPr lang="en-US" dirty="0" err="1"/>
              <a:t>cursor.next</a:t>
            </a:r>
            <a:r>
              <a:rPr lang="en-US" dirty="0"/>
              <a:t>() );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0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 in MongoDB can be thought of as “JSON-like” in that they are </a:t>
            </a:r>
            <a:r>
              <a:rPr lang="en-US" dirty="0" smtClean="0"/>
              <a:t>conceptually similar </a:t>
            </a:r>
            <a:r>
              <a:rPr lang="en-US" dirty="0"/>
              <a:t>to objects in </a:t>
            </a:r>
            <a:r>
              <a:rPr lang="en-US" dirty="0" smtClean="0"/>
              <a:t>JSON</a:t>
            </a:r>
          </a:p>
          <a:p>
            <a:r>
              <a:rPr lang="en-US" dirty="0" smtClean="0"/>
              <a:t>The JSON specification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described in about one paragraph </a:t>
            </a:r>
            <a:r>
              <a:rPr lang="en-US" dirty="0" smtClean="0"/>
              <a:t>and </a:t>
            </a:r>
            <a:r>
              <a:rPr lang="en-US" dirty="0"/>
              <a:t>lists only six </a:t>
            </a:r>
            <a:r>
              <a:rPr lang="en-US" dirty="0" smtClean="0"/>
              <a:t>data types</a:t>
            </a:r>
          </a:p>
          <a:p>
            <a:r>
              <a:rPr lang="en-US" dirty="0" smtClean="0"/>
              <a:t>This </a:t>
            </a:r>
            <a:r>
              <a:rPr lang="en-US" dirty="0"/>
              <a:t>is a good thing in many </a:t>
            </a:r>
            <a:r>
              <a:rPr lang="en-US" dirty="0" smtClean="0"/>
              <a:t>ways in that it is easy </a:t>
            </a:r>
            <a:r>
              <a:rPr lang="en-US" dirty="0"/>
              <a:t>to understand, parse, and </a:t>
            </a:r>
            <a:r>
              <a:rPr lang="en-US" dirty="0" smtClean="0"/>
              <a:t>remember</a:t>
            </a:r>
            <a:endParaRPr lang="en-US" dirty="0"/>
          </a:p>
          <a:p>
            <a:r>
              <a:rPr lang="en-US" dirty="0"/>
              <a:t>On the other hand, JSON’s expressive capabilities are limited because the only types </a:t>
            </a:r>
            <a:r>
              <a:rPr lang="en-US" dirty="0" smtClean="0"/>
              <a:t>are: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null, </a:t>
            </a:r>
            <a:r>
              <a:rPr lang="en-US" dirty="0" err="1"/>
              <a:t>boolean</a:t>
            </a:r>
            <a:r>
              <a:rPr lang="en-US" dirty="0"/>
              <a:t>, numeric, string, array, and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So MongoDB </a:t>
            </a:r>
            <a:r>
              <a:rPr lang="en-US" dirty="0"/>
              <a:t>adds support for a number of additional data types while keeping </a:t>
            </a:r>
            <a:r>
              <a:rPr lang="en-US" dirty="0" smtClean="0"/>
              <a:t>JSON’s essential key / value nature</a:t>
            </a:r>
          </a:p>
        </p:txBody>
      </p:sp>
    </p:spTree>
    <p:extLst>
      <p:ext uri="{BB962C8B-B14F-4D97-AF65-F5344CB8AC3E}">
        <p14:creationId xmlns:p14="http://schemas.microsoft.com/office/powerpoint/2010/main" val="377195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null</a:t>
            </a:r>
          </a:p>
          <a:p>
            <a:pPr lvl="1"/>
            <a:r>
              <a:rPr lang="en-US" dirty="0"/>
              <a:t>Null can be used to represent both a null value and a nonexistent field: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b="1" dirty="0"/>
              <a:t>null</a:t>
            </a:r>
            <a:r>
              <a:rPr lang="en-US" dirty="0" smtClean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 err="1"/>
              <a:t>boolean</a:t>
            </a:r>
            <a:endParaRPr lang="en-US" i="1" dirty="0"/>
          </a:p>
          <a:p>
            <a:pPr lvl="1"/>
            <a:r>
              <a:rPr lang="en-US" dirty="0"/>
              <a:t>There is a </a:t>
            </a:r>
            <a:r>
              <a:rPr lang="en-US" dirty="0" err="1"/>
              <a:t>boolean</a:t>
            </a:r>
            <a:r>
              <a:rPr lang="en-US" dirty="0"/>
              <a:t> type, which can be used for the values true and false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x" : </a:t>
            </a:r>
            <a:r>
              <a:rPr lang="en-US" b="1" dirty="0"/>
              <a:t>true</a:t>
            </a:r>
            <a:r>
              <a:rPr lang="en-US" dirty="0" smtClean="0"/>
              <a:t>}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number</a:t>
            </a:r>
          </a:p>
          <a:p>
            <a:pPr lvl="1"/>
            <a:r>
              <a:rPr lang="en-US" dirty="0"/>
              <a:t>The shell defaults to using 64-bit floating point numbers. Thus, these numbers </a:t>
            </a:r>
            <a:r>
              <a:rPr lang="en-US" dirty="0" smtClean="0"/>
              <a:t>look	“normal</a:t>
            </a:r>
            <a:r>
              <a:rPr lang="en-US" dirty="0"/>
              <a:t>” in the shell: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smtClean="0"/>
              <a:t>3.14} or {"</a:t>
            </a:r>
            <a:r>
              <a:rPr lang="en-US" dirty="0"/>
              <a:t>x" : 3</a:t>
            </a:r>
            <a:r>
              <a:rPr lang="en-US" dirty="0" smtClean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For integers, use the </a:t>
            </a:r>
            <a:r>
              <a:rPr lang="en-US" dirty="0" err="1"/>
              <a:t>NumberInt</a:t>
            </a:r>
            <a:r>
              <a:rPr lang="en-US" dirty="0"/>
              <a:t> or </a:t>
            </a:r>
            <a:r>
              <a:rPr lang="en-US" dirty="0" err="1"/>
              <a:t>NumberLong</a:t>
            </a:r>
            <a:r>
              <a:rPr lang="en-US" dirty="0"/>
              <a:t> classes, which represent 4-byte </a:t>
            </a:r>
            <a:r>
              <a:rPr lang="en-US" dirty="0" smtClean="0"/>
              <a:t>or 8-byte </a:t>
            </a:r>
            <a:r>
              <a:rPr lang="en-US" dirty="0"/>
              <a:t>signed </a:t>
            </a:r>
            <a:r>
              <a:rPr lang="en-US" dirty="0" smtClean="0"/>
              <a:t>integers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NumberInt</a:t>
            </a:r>
            <a:r>
              <a:rPr lang="en-US" dirty="0"/>
              <a:t>("3")}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NumberLong</a:t>
            </a:r>
            <a:r>
              <a:rPr lang="en-US" dirty="0"/>
              <a:t>("3")}</a:t>
            </a:r>
          </a:p>
        </p:txBody>
      </p:sp>
    </p:spTree>
    <p:extLst>
      <p:ext uri="{BB962C8B-B14F-4D97-AF65-F5344CB8AC3E}">
        <p14:creationId xmlns:p14="http://schemas.microsoft.com/office/powerpoint/2010/main" val="121978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string</a:t>
            </a:r>
          </a:p>
          <a:p>
            <a:pPr lvl="1"/>
            <a:r>
              <a:rPr lang="en-US" dirty="0"/>
              <a:t>Any string of UTF-8 characters can be represented using the string type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x" : "</a:t>
            </a:r>
            <a:r>
              <a:rPr lang="en-US" dirty="0" err="1"/>
              <a:t>foobar</a:t>
            </a:r>
            <a:r>
              <a:rPr lang="en-US" dirty="0" smtClean="0"/>
              <a:t>"}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date</a:t>
            </a:r>
          </a:p>
          <a:p>
            <a:pPr lvl="1"/>
            <a:r>
              <a:rPr lang="en-US" dirty="0"/>
              <a:t>Dates are stored as milliseconds since the epoch. The time zone is not stored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x" : </a:t>
            </a:r>
            <a:r>
              <a:rPr lang="en-US" b="1" dirty="0"/>
              <a:t>new </a:t>
            </a:r>
            <a:r>
              <a:rPr lang="en-US" dirty="0"/>
              <a:t>Date</a:t>
            </a:r>
            <a:r>
              <a:rPr lang="en-US" dirty="0" smtClean="0"/>
              <a:t>()}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regular </a:t>
            </a:r>
            <a:r>
              <a:rPr lang="en-US" i="1" dirty="0" smtClean="0"/>
              <a:t>expression</a:t>
            </a:r>
          </a:p>
          <a:p>
            <a:pPr lvl="1"/>
            <a:r>
              <a:rPr lang="en-US" dirty="0" smtClean="0"/>
              <a:t>Queries </a:t>
            </a:r>
            <a:r>
              <a:rPr lang="en-US" dirty="0"/>
              <a:t>can use regular expressions using JavaScript’s regular expression syntax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x" : /</a:t>
            </a:r>
            <a:r>
              <a:rPr lang="en-US" dirty="0" err="1"/>
              <a:t>foobar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69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array</a:t>
            </a:r>
          </a:p>
          <a:p>
            <a:pPr lvl="1"/>
            <a:r>
              <a:rPr lang="en-US" dirty="0"/>
              <a:t>Sets or lists of values can be represented as arrays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x" : ["a", "b", "c</a:t>
            </a:r>
            <a:r>
              <a:rPr lang="en-US" dirty="0" smtClean="0"/>
              <a:t>"]}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 smtClean="0"/>
              <a:t>document</a:t>
            </a:r>
          </a:p>
          <a:p>
            <a:pPr lvl="1"/>
            <a:r>
              <a:rPr lang="en-US" dirty="0" smtClean="0"/>
              <a:t>Documents </a:t>
            </a:r>
            <a:r>
              <a:rPr lang="en-US" dirty="0"/>
              <a:t>can contain entire documents embedded as values in a </a:t>
            </a:r>
            <a:r>
              <a:rPr lang="en-US" dirty="0" smtClean="0"/>
              <a:t>parent document:</a:t>
            </a:r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x" : {"foo" : "bar</a:t>
            </a:r>
            <a:r>
              <a:rPr lang="en-US" dirty="0" smtClean="0"/>
              <a:t>"}}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object id</a:t>
            </a:r>
          </a:p>
          <a:p>
            <a:pPr lvl="1"/>
            <a:r>
              <a:rPr lang="en-US" dirty="0"/>
              <a:t>An object id is a 12-byte ID for documents.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x" : </a:t>
            </a:r>
            <a:r>
              <a:rPr lang="en-US" dirty="0" err="1"/>
              <a:t>ObjectId</a:t>
            </a:r>
            <a:r>
              <a:rPr lang="en-US" dirty="0"/>
              <a:t>()}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39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|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values that can be interchangeably used for both ordered operations </a:t>
            </a:r>
            <a:r>
              <a:rPr lang="en-US" dirty="0" smtClean="0"/>
              <a:t>(lists</a:t>
            </a:r>
            <a:r>
              <a:rPr lang="en-US" dirty="0"/>
              <a:t>, stacks, or queues) and unordered operations (as though </a:t>
            </a:r>
            <a:r>
              <a:rPr lang="en-US" dirty="0" err="1" smtClean="0"/>
              <a:t>theywere</a:t>
            </a:r>
            <a:r>
              <a:rPr lang="en-US" dirty="0" smtClean="0"/>
              <a:t> </a:t>
            </a:r>
            <a:r>
              <a:rPr lang="en-US" dirty="0"/>
              <a:t>sets).</a:t>
            </a:r>
          </a:p>
          <a:p>
            <a:r>
              <a:rPr lang="en-US" dirty="0"/>
              <a:t>In the following document, the key "things" has an array </a:t>
            </a:r>
            <a:r>
              <a:rPr lang="en-US" dirty="0" smtClean="0"/>
              <a:t>value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{"</a:t>
            </a:r>
            <a:r>
              <a:rPr lang="en-US" dirty="0"/>
              <a:t>things" : ["pie", 3.14]}</a:t>
            </a:r>
          </a:p>
          <a:p>
            <a:r>
              <a:rPr lang="en-US" dirty="0" smtClean="0"/>
              <a:t>As </a:t>
            </a:r>
            <a:r>
              <a:rPr lang="en-US" dirty="0"/>
              <a:t>we can see from the example, arrays can contain different data types as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In </a:t>
            </a:r>
            <a:r>
              <a:rPr lang="en-US" dirty="0"/>
              <a:t>fact, array values can be any of </a:t>
            </a:r>
            <a:r>
              <a:rPr lang="en-US" dirty="0" smtClean="0"/>
              <a:t>the supported </a:t>
            </a:r>
            <a:r>
              <a:rPr lang="en-US" dirty="0"/>
              <a:t>values for normal key/value pairs, even nested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11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|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great things about arrays in documents is that MongoDB “understands” </a:t>
            </a:r>
            <a:r>
              <a:rPr lang="en-US" dirty="0" smtClean="0"/>
              <a:t>their structure…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knows how to reach </a:t>
            </a:r>
            <a:r>
              <a:rPr lang="en-US" dirty="0" smtClean="0"/>
              <a:t>inside arrays </a:t>
            </a:r>
            <a:r>
              <a:rPr lang="en-US" dirty="0"/>
              <a:t>to perform operations on their </a:t>
            </a:r>
            <a:r>
              <a:rPr lang="en-US" dirty="0" smtClean="0"/>
              <a:t>contents</a:t>
            </a:r>
            <a:endParaRPr lang="en-US" dirty="0"/>
          </a:p>
          <a:p>
            <a:r>
              <a:rPr lang="en-US" dirty="0"/>
              <a:t>This allows us to query on arrays and build indexes using their </a:t>
            </a:r>
            <a:r>
              <a:rPr lang="en-US" dirty="0" smtClean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429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| 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MongoDB is a </a:t>
            </a:r>
            <a:r>
              <a:rPr lang="en-US" i="1" dirty="0"/>
              <a:t>document-oriented </a:t>
            </a:r>
            <a:r>
              <a:rPr lang="en-US" dirty="0"/>
              <a:t>database, not a relational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The </a:t>
            </a:r>
            <a:r>
              <a:rPr lang="en-US" dirty="0"/>
              <a:t>primary </a:t>
            </a:r>
            <a:r>
              <a:rPr lang="en-US" dirty="0" smtClean="0"/>
              <a:t>reason for </a:t>
            </a:r>
            <a:r>
              <a:rPr lang="en-US" dirty="0"/>
              <a:t>moving away from the relational model is to make scaling out easier, but there </a:t>
            </a:r>
            <a:r>
              <a:rPr lang="en-US" dirty="0" smtClean="0"/>
              <a:t>are some </a:t>
            </a:r>
            <a:r>
              <a:rPr lang="en-US" dirty="0"/>
              <a:t>other advantages as </a:t>
            </a:r>
            <a:r>
              <a:rPr lang="en-US" dirty="0" smtClean="0"/>
              <a:t>well</a:t>
            </a:r>
            <a:endParaRPr lang="en-US" dirty="0"/>
          </a:p>
          <a:p>
            <a:r>
              <a:rPr lang="en-US" dirty="0"/>
              <a:t>A document-oriented database replaces the concept of a “row” with a more </a:t>
            </a:r>
            <a:r>
              <a:rPr lang="en-US" dirty="0" smtClean="0"/>
              <a:t>flexible model</a:t>
            </a:r>
            <a:r>
              <a:rPr lang="en-US" dirty="0"/>
              <a:t>, the “</a:t>
            </a:r>
            <a:r>
              <a:rPr lang="en-US" dirty="0" smtClean="0"/>
              <a:t>document”</a:t>
            </a:r>
          </a:p>
          <a:p>
            <a:r>
              <a:rPr lang="en-US" dirty="0" smtClean="0"/>
              <a:t>By </a:t>
            </a:r>
            <a:r>
              <a:rPr lang="en-US" dirty="0"/>
              <a:t>allowing embedded documents and arrays, the </a:t>
            </a:r>
            <a:r>
              <a:rPr lang="en-US" dirty="0" smtClean="0"/>
              <a:t>document oriented approach </a:t>
            </a:r>
            <a:r>
              <a:rPr lang="en-US" dirty="0"/>
              <a:t>makes it possible to represent complex hierarchical </a:t>
            </a:r>
            <a:r>
              <a:rPr lang="en-US" dirty="0" smtClean="0"/>
              <a:t>relationships with </a:t>
            </a:r>
            <a:r>
              <a:rPr lang="en-US" dirty="0"/>
              <a:t>a single </a:t>
            </a:r>
            <a:r>
              <a:rPr lang="en-US" dirty="0" smtClean="0"/>
              <a:t>record</a:t>
            </a:r>
          </a:p>
          <a:p>
            <a:r>
              <a:rPr lang="en-US" dirty="0" smtClean="0"/>
              <a:t>This </a:t>
            </a:r>
            <a:r>
              <a:rPr lang="en-US" dirty="0"/>
              <a:t>fits naturally into the way developers in modern </a:t>
            </a:r>
            <a:r>
              <a:rPr lang="en-US" dirty="0" smtClean="0"/>
              <a:t>object oriented languages </a:t>
            </a:r>
            <a:r>
              <a:rPr lang="en-US" dirty="0"/>
              <a:t>think about their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2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|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Documents can be used as the </a:t>
            </a:r>
            <a:r>
              <a:rPr lang="en-US" i="1" dirty="0"/>
              <a:t>value </a:t>
            </a:r>
            <a:r>
              <a:rPr lang="en-US" dirty="0"/>
              <a:t>for a key. This is called an </a:t>
            </a:r>
            <a:r>
              <a:rPr lang="en-US" i="1" dirty="0"/>
              <a:t>embedded document</a:t>
            </a:r>
            <a:r>
              <a:rPr lang="en-US" dirty="0"/>
              <a:t>.</a:t>
            </a:r>
          </a:p>
          <a:p>
            <a:r>
              <a:rPr lang="en-US" dirty="0"/>
              <a:t>Embedded documents can be used to organize data in a more natural way than just </a:t>
            </a:r>
            <a:r>
              <a:rPr lang="en-US" dirty="0" smtClean="0"/>
              <a:t>a flat </a:t>
            </a:r>
            <a:r>
              <a:rPr lang="en-US" dirty="0"/>
              <a:t>structure of key/value pairs.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we have a document representing a person and want to store </a:t>
            </a:r>
            <a:r>
              <a:rPr lang="en-US" dirty="0" smtClean="0"/>
              <a:t>her address…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nest this information in an embedded </a:t>
            </a:r>
            <a:r>
              <a:rPr lang="en-US" dirty="0" smtClean="0"/>
              <a:t>"address" </a:t>
            </a:r>
            <a:r>
              <a:rPr lang="en-US" dirty="0"/>
              <a:t>document: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274320" lvl="1" indent="0">
              <a:buNone/>
            </a:pPr>
            <a:r>
              <a:rPr lang="en-US" sz="2200" dirty="0"/>
              <a:t>"name" : "</a:t>
            </a:r>
            <a:r>
              <a:rPr lang="en-US" sz="2200" dirty="0" smtClean="0"/>
              <a:t>Jane </a:t>
            </a:r>
            <a:r>
              <a:rPr lang="en-US" sz="2200" dirty="0"/>
              <a:t>Doe",</a:t>
            </a:r>
          </a:p>
          <a:p>
            <a:pPr marL="274320" lvl="1" indent="0">
              <a:buNone/>
            </a:pPr>
            <a:r>
              <a:rPr lang="en-US" sz="2200" dirty="0"/>
              <a:t>"address" : {</a:t>
            </a:r>
          </a:p>
          <a:p>
            <a:pPr marL="548640" lvl="2" indent="0">
              <a:buNone/>
            </a:pPr>
            <a:r>
              <a:rPr lang="en-US" sz="2200" dirty="0"/>
              <a:t>"street" : "123 Park Street",</a:t>
            </a:r>
          </a:p>
          <a:p>
            <a:pPr marL="548640" lvl="2" indent="0">
              <a:buNone/>
            </a:pPr>
            <a:r>
              <a:rPr lang="en-US" sz="2200" dirty="0"/>
              <a:t>"city" : "</a:t>
            </a:r>
            <a:r>
              <a:rPr lang="en-US" sz="2200" dirty="0" err="1"/>
              <a:t>Anytown</a:t>
            </a:r>
            <a:r>
              <a:rPr lang="en-US" sz="2200" dirty="0"/>
              <a:t>",</a:t>
            </a:r>
          </a:p>
          <a:p>
            <a:pPr marL="548640" lvl="2" indent="0">
              <a:buNone/>
            </a:pPr>
            <a:r>
              <a:rPr lang="en-US" sz="2200" dirty="0"/>
              <a:t>"state" : "NY"</a:t>
            </a:r>
          </a:p>
          <a:p>
            <a:pPr marL="274320" lvl="1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281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arrays, MongoDB “understands” the structure of embedded documents and </a:t>
            </a:r>
            <a:r>
              <a:rPr lang="en-US" dirty="0" smtClean="0"/>
              <a:t>is able </a:t>
            </a:r>
            <a:r>
              <a:rPr lang="en-US" dirty="0"/>
              <a:t>to reach inside them to build indexes, perform queries, or make </a:t>
            </a:r>
            <a:r>
              <a:rPr lang="en-US" dirty="0" smtClean="0"/>
              <a:t>updates</a:t>
            </a:r>
            <a:endParaRPr lang="en-US" dirty="0"/>
          </a:p>
          <a:p>
            <a:r>
              <a:rPr lang="en-US" dirty="0"/>
              <a:t>We’ll discuss schema design in depth later, but even from this </a:t>
            </a:r>
            <a:r>
              <a:rPr lang="en-US" dirty="0" smtClean="0"/>
              <a:t>example </a:t>
            </a:r>
            <a:r>
              <a:rPr lang="en-US" dirty="0"/>
              <a:t>we </a:t>
            </a:r>
            <a:r>
              <a:rPr lang="en-US" dirty="0" smtClean="0"/>
              <a:t>can see </a:t>
            </a:r>
            <a:r>
              <a:rPr lang="en-US" dirty="0"/>
              <a:t>how embedded documents can change the way we work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In a relational </a:t>
            </a:r>
            <a:r>
              <a:rPr lang="en-US" dirty="0"/>
              <a:t>database, the previous document would probably be modeled as two </a:t>
            </a:r>
            <a:r>
              <a:rPr lang="en-US" dirty="0" smtClean="0"/>
              <a:t>separate rows </a:t>
            </a:r>
            <a:r>
              <a:rPr lang="en-US" dirty="0"/>
              <a:t>in two different tables (one for “people” and one for “addresses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With MongoDB we </a:t>
            </a:r>
            <a:r>
              <a:rPr lang="en-US" dirty="0"/>
              <a:t>can embed the address document directly within the person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used properly</a:t>
            </a:r>
            <a:r>
              <a:rPr lang="en-US" dirty="0"/>
              <a:t>, embedded documents can provide a more natural representation </a:t>
            </a:r>
            <a:r>
              <a:rPr lang="en-US" dirty="0" smtClean="0"/>
              <a:t>of information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606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flip side of this is that there can be more data repetition with </a:t>
            </a:r>
            <a:r>
              <a:rPr lang="en-US" dirty="0" smtClean="0"/>
              <a:t>MongoDB</a:t>
            </a:r>
          </a:p>
          <a:p>
            <a:r>
              <a:rPr lang="en-US" dirty="0" smtClean="0"/>
              <a:t>Suppose</a:t>
            </a:r>
            <a:r>
              <a:rPr lang="en-US" dirty="0"/>
              <a:t> </a:t>
            </a:r>
            <a:r>
              <a:rPr lang="en-US" dirty="0" smtClean="0"/>
              <a:t>“addresses</a:t>
            </a:r>
            <a:r>
              <a:rPr lang="en-US" dirty="0"/>
              <a:t>” were a separate table in a relational database and we needed to fix a typo </a:t>
            </a:r>
            <a:r>
              <a:rPr lang="en-US" dirty="0" smtClean="0"/>
              <a:t>in an address </a:t>
            </a:r>
            <a:r>
              <a:rPr lang="en-US" dirty="0"/>
              <a:t>When we did a join with “people” and “addresses,” we’d get the </a:t>
            </a:r>
            <a:r>
              <a:rPr lang="en-US" dirty="0" smtClean="0"/>
              <a:t>updated address </a:t>
            </a:r>
            <a:r>
              <a:rPr lang="en-US" dirty="0"/>
              <a:t>for everyone who shares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With </a:t>
            </a:r>
            <a:r>
              <a:rPr lang="en-US" dirty="0"/>
              <a:t>MongoDB, we’d need to fix the typo in </a:t>
            </a:r>
            <a:r>
              <a:rPr lang="en-US" dirty="0" smtClean="0"/>
              <a:t>each person’s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8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</a:t>
            </a:r>
            <a:r>
              <a:rPr lang="en-US" dirty="0" smtClean="0"/>
              <a:t>_id and </a:t>
            </a:r>
            <a:r>
              <a:rPr lang="en-US" dirty="0" err="1" smtClean="0"/>
              <a:t>ObjectId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document stored in MongoDB must have an "_id"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The </a:t>
            </a:r>
            <a:r>
              <a:rPr lang="en-US" dirty="0"/>
              <a:t>"_id" key’s </a:t>
            </a:r>
            <a:r>
              <a:rPr lang="en-US" dirty="0" smtClean="0"/>
              <a:t>value can </a:t>
            </a:r>
            <a:r>
              <a:rPr lang="en-US" dirty="0"/>
              <a:t>be any type, but it defaults to an </a:t>
            </a:r>
            <a:r>
              <a:rPr lang="en-US" dirty="0" err="1" smtClean="0"/>
              <a:t>ObjectId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collection</a:t>
            </a:r>
            <a:r>
              <a:rPr lang="en-US" dirty="0"/>
              <a:t>, every </a:t>
            </a:r>
            <a:r>
              <a:rPr lang="en-US" dirty="0" smtClean="0"/>
              <a:t>document must </a:t>
            </a:r>
            <a:r>
              <a:rPr lang="en-US" dirty="0"/>
              <a:t>have a unique value for "_</a:t>
            </a:r>
            <a:r>
              <a:rPr lang="en-US" dirty="0" smtClean="0"/>
              <a:t>id“…</a:t>
            </a:r>
          </a:p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ensures that every document </a:t>
            </a:r>
            <a:r>
              <a:rPr lang="en-US" dirty="0" smtClean="0"/>
              <a:t>can </a:t>
            </a:r>
            <a:r>
              <a:rPr lang="en-US" dirty="0"/>
              <a:t>be uniquely </a:t>
            </a:r>
            <a:r>
              <a:rPr lang="en-US" dirty="0" smtClean="0"/>
              <a:t>identified</a:t>
            </a:r>
          </a:p>
          <a:p>
            <a:r>
              <a:rPr lang="en-US" dirty="0" smtClean="0"/>
              <a:t>That </a:t>
            </a:r>
            <a:r>
              <a:rPr lang="en-US" dirty="0"/>
              <a:t>is, if you had two collections, each one could have </a:t>
            </a:r>
            <a:r>
              <a:rPr lang="en-US" dirty="0" smtClean="0"/>
              <a:t>a document </a:t>
            </a:r>
            <a:r>
              <a:rPr lang="en-US" dirty="0"/>
              <a:t>where the value for "_id" was </a:t>
            </a:r>
            <a:r>
              <a:rPr lang="en-US" dirty="0" smtClean="0"/>
              <a:t>123</a:t>
            </a:r>
          </a:p>
          <a:p>
            <a:r>
              <a:rPr lang="en-US" dirty="0" smtClean="0"/>
              <a:t>However</a:t>
            </a:r>
            <a:r>
              <a:rPr lang="en-US" dirty="0"/>
              <a:t>, neither collection could </a:t>
            </a:r>
            <a:r>
              <a:rPr lang="en-US" dirty="0" smtClean="0"/>
              <a:t>contain more </a:t>
            </a:r>
            <a:r>
              <a:rPr lang="en-US" dirty="0"/>
              <a:t>than one document with an "_id" of </a:t>
            </a:r>
            <a:r>
              <a:rPr lang="en-US" dirty="0" smtClean="0"/>
              <a:t>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8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</a:t>
            </a:r>
            <a:r>
              <a:rPr lang="en-US" dirty="0" smtClean="0"/>
              <a:t>_id and </a:t>
            </a:r>
            <a:r>
              <a:rPr lang="en-US" dirty="0" err="1" smtClean="0"/>
              <a:t>ObjectId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MongoDB’s distributed nature is the main reason why it uses </a:t>
            </a:r>
            <a:r>
              <a:rPr lang="en-US" dirty="0" err="1" smtClean="0"/>
              <a:t>ObjectIds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As </a:t>
            </a:r>
            <a:r>
              <a:rPr lang="en-US" dirty="0"/>
              <a:t>opposed </a:t>
            </a:r>
            <a:r>
              <a:rPr lang="en-US" dirty="0" smtClean="0"/>
              <a:t>to something more traditional, like </a:t>
            </a:r>
            <a:r>
              <a:rPr lang="en-US" dirty="0"/>
              <a:t>an </a:t>
            </a:r>
            <a:r>
              <a:rPr lang="en-US" dirty="0" smtClean="0"/>
              <a:t>auto incrementing </a:t>
            </a:r>
            <a:r>
              <a:rPr lang="en-US" dirty="0"/>
              <a:t>primary </a:t>
            </a:r>
            <a:r>
              <a:rPr lang="en-US" dirty="0" smtClean="0"/>
              <a:t>key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difficult </a:t>
            </a:r>
            <a:r>
              <a:rPr lang="en-US" dirty="0" smtClean="0"/>
              <a:t>and time-consuming </a:t>
            </a:r>
            <a:r>
              <a:rPr lang="en-US" dirty="0"/>
              <a:t>to synchronize </a:t>
            </a:r>
            <a:r>
              <a:rPr lang="en-US" dirty="0" smtClean="0"/>
              <a:t>auto incrementing </a:t>
            </a:r>
            <a:r>
              <a:rPr lang="en-US" dirty="0"/>
              <a:t>primary keys across </a:t>
            </a:r>
            <a:r>
              <a:rPr lang="en-US" dirty="0" smtClean="0"/>
              <a:t>multiple servers </a:t>
            </a:r>
          </a:p>
          <a:p>
            <a:r>
              <a:rPr lang="en-US" dirty="0"/>
              <a:t>if there is no "_id" key present when a document is </a:t>
            </a:r>
            <a:r>
              <a:rPr lang="en-US" dirty="0" smtClean="0"/>
              <a:t>inserted…</a:t>
            </a:r>
          </a:p>
          <a:p>
            <a:r>
              <a:rPr lang="en-US" dirty="0"/>
              <a:t>O</a:t>
            </a:r>
            <a:r>
              <a:rPr lang="en-US" dirty="0" smtClean="0"/>
              <a:t>ne will </a:t>
            </a:r>
            <a:r>
              <a:rPr lang="en-US" dirty="0"/>
              <a:t>be automatically added to the </a:t>
            </a:r>
            <a:r>
              <a:rPr lang="en-US" dirty="0" smtClean="0"/>
              <a:t>inserted document </a:t>
            </a:r>
          </a:p>
        </p:txBody>
      </p:sp>
    </p:spTree>
    <p:extLst>
      <p:ext uri="{BB962C8B-B14F-4D97-AF65-F5344CB8AC3E}">
        <p14:creationId xmlns:p14="http://schemas.microsoft.com/office/powerpoint/2010/main" val="278159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and Saving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Inserts are the basic method for adding data to </a:t>
            </a:r>
            <a:r>
              <a:rPr lang="en-US" dirty="0" smtClean="0"/>
              <a:t>MongoDB </a:t>
            </a:r>
            <a:r>
              <a:rPr lang="en-US" dirty="0"/>
              <a:t>To insert a document into </a:t>
            </a:r>
            <a:r>
              <a:rPr lang="en-US" dirty="0" smtClean="0"/>
              <a:t>a collection</a:t>
            </a:r>
            <a:r>
              <a:rPr lang="en-US" dirty="0"/>
              <a:t>, use the collection’s insert method: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db.foo.insert</a:t>
            </a:r>
            <a:r>
              <a:rPr lang="en-US" dirty="0"/>
              <a:t>({"bar" : "</a:t>
            </a:r>
            <a:r>
              <a:rPr lang="en-US" dirty="0" err="1"/>
              <a:t>baz</a:t>
            </a:r>
            <a:r>
              <a:rPr lang="en-US" dirty="0" smtClean="0"/>
              <a:t>"})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add an "_id" key to the document (if one does not already exist) and store </a:t>
            </a:r>
            <a:r>
              <a:rPr lang="en-US" dirty="0" smtClean="0"/>
              <a:t>it in MongoDB</a:t>
            </a:r>
          </a:p>
          <a:p>
            <a:r>
              <a:rPr lang="en-US" dirty="0"/>
              <a:t>MongoDB does minimal checks on data being </a:t>
            </a:r>
            <a:r>
              <a:rPr lang="en-US" dirty="0" smtClean="0"/>
              <a:t>inserted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check’s the document’s </a:t>
            </a:r>
            <a:r>
              <a:rPr lang="en-US" dirty="0" smtClean="0"/>
              <a:t>basic structure </a:t>
            </a:r>
            <a:r>
              <a:rPr lang="en-US" dirty="0"/>
              <a:t>and adds an "_id" field if one does not </a:t>
            </a:r>
            <a:r>
              <a:rPr lang="en-US" dirty="0" smtClean="0"/>
              <a:t>exist</a:t>
            </a:r>
          </a:p>
          <a:p>
            <a:r>
              <a:rPr lang="en-US" dirty="0" smtClean="0"/>
              <a:t>One </a:t>
            </a:r>
            <a:r>
              <a:rPr lang="en-US" dirty="0"/>
              <a:t>of the basic structure </a:t>
            </a:r>
            <a:r>
              <a:rPr lang="en-US" dirty="0" smtClean="0"/>
              <a:t>checks is </a:t>
            </a:r>
            <a:r>
              <a:rPr lang="en-US" dirty="0"/>
              <a:t>size: all documents must be smaller than 16 </a:t>
            </a:r>
            <a:r>
              <a:rPr lang="en-US" dirty="0" smtClean="0"/>
              <a:t>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5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that there’s data in our database, let’s delete it: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db.foo.remove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This will remove all of the documents in the </a:t>
            </a:r>
            <a:r>
              <a:rPr lang="en-US" i="1" dirty="0"/>
              <a:t>foo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This </a:t>
            </a:r>
            <a:r>
              <a:rPr lang="en-US" dirty="0"/>
              <a:t>doesn’t actually </a:t>
            </a:r>
            <a:r>
              <a:rPr lang="en-US" dirty="0" smtClean="0"/>
              <a:t>remove the </a:t>
            </a:r>
            <a:r>
              <a:rPr lang="en-US" dirty="0"/>
              <a:t>collection, and any meta information about it will still </a:t>
            </a:r>
            <a:r>
              <a:rPr lang="en-US" dirty="0" smtClean="0"/>
              <a:t>exist</a:t>
            </a:r>
          </a:p>
          <a:p>
            <a:endParaRPr lang="en-US" dirty="0"/>
          </a:p>
          <a:p>
            <a:r>
              <a:rPr lang="en-US" dirty="0"/>
              <a:t>The remove function optionally takes a query document as a </a:t>
            </a:r>
            <a:r>
              <a:rPr lang="en-US" dirty="0" smtClean="0"/>
              <a:t>parameter</a:t>
            </a:r>
          </a:p>
          <a:p>
            <a:r>
              <a:rPr lang="en-US" dirty="0" smtClean="0"/>
              <a:t>When </a:t>
            </a:r>
            <a:r>
              <a:rPr lang="en-US" dirty="0"/>
              <a:t>it’s </a:t>
            </a:r>
            <a:r>
              <a:rPr lang="en-US" dirty="0" smtClean="0"/>
              <a:t>given, only </a:t>
            </a:r>
            <a:r>
              <a:rPr lang="en-US" dirty="0"/>
              <a:t>documents that match the criteria will be </a:t>
            </a:r>
            <a:r>
              <a:rPr lang="en-US" dirty="0" smtClean="0"/>
              <a:t>removed</a:t>
            </a:r>
          </a:p>
          <a:p>
            <a:endParaRPr lang="en-US" dirty="0" smtClean="0"/>
          </a:p>
          <a:p>
            <a:r>
              <a:rPr lang="en-US" dirty="0" smtClean="0"/>
              <a:t>Suppose we</a:t>
            </a:r>
            <a:r>
              <a:rPr lang="en-US" dirty="0"/>
              <a:t> </a:t>
            </a:r>
            <a:r>
              <a:rPr lang="en-US" dirty="0" smtClean="0"/>
              <a:t>want </a:t>
            </a:r>
            <a:r>
              <a:rPr lang="en-US" dirty="0"/>
              <a:t>to remove everyone from the </a:t>
            </a:r>
            <a:r>
              <a:rPr lang="en-US" i="1" dirty="0" err="1"/>
              <a:t>mailing.list</a:t>
            </a:r>
            <a:r>
              <a:rPr lang="en-US" i="1" dirty="0"/>
              <a:t> </a:t>
            </a:r>
            <a:r>
              <a:rPr lang="en-US" dirty="0"/>
              <a:t>collection where the value for "</a:t>
            </a:r>
            <a:r>
              <a:rPr lang="en-US" dirty="0" err="1" smtClean="0"/>
              <a:t>optout</a:t>
            </a:r>
            <a:r>
              <a:rPr lang="en-US" dirty="0" smtClean="0"/>
              <a:t>“ is </a:t>
            </a:r>
            <a:r>
              <a:rPr lang="en-US" dirty="0"/>
              <a:t>true: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db.mailing.list.remove</a:t>
            </a:r>
            <a:r>
              <a:rPr lang="en-US" dirty="0"/>
              <a:t>({"opt-out" : </a:t>
            </a:r>
            <a:r>
              <a:rPr lang="en-US" b="1" dirty="0"/>
              <a:t>true</a:t>
            </a: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data has been removed, it is gone </a:t>
            </a:r>
            <a:r>
              <a:rPr lang="en-US" dirty="0" smtClean="0"/>
              <a:t>forever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take the following form:</a:t>
            </a:r>
          </a:p>
          <a:p>
            <a:pPr marL="0" indent="0">
              <a:buNone/>
            </a:pPr>
            <a:r>
              <a:rPr lang="en-US" dirty="0"/>
              <a:t>db.&lt;collection&gt;.&lt;method&gt;( &lt;filter&gt;, &lt;options&gt;)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db</a:t>
            </a:r>
            <a:r>
              <a:rPr lang="en-US" b="1" dirty="0"/>
              <a:t> </a:t>
            </a:r>
            <a:r>
              <a:rPr lang="en-US" dirty="0"/>
              <a:t>refers to the current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b="1" dirty="0" smtClean="0"/>
              <a:t>&lt;collection</a:t>
            </a:r>
            <a:r>
              <a:rPr lang="en-US" b="1" dirty="0"/>
              <a:t>&gt; </a:t>
            </a:r>
            <a:r>
              <a:rPr lang="en-US" dirty="0"/>
              <a:t>is the name of the target collection for </a:t>
            </a:r>
            <a:r>
              <a:rPr lang="en-US" dirty="0" smtClean="0"/>
              <a:t>your method</a:t>
            </a:r>
          </a:p>
          <a:p>
            <a:r>
              <a:rPr lang="en-US" dirty="0" smtClean="0"/>
              <a:t>For </a:t>
            </a:r>
            <a:r>
              <a:rPr lang="en-US" b="1" dirty="0"/>
              <a:t>&lt;method&gt;</a:t>
            </a:r>
            <a:r>
              <a:rPr lang="en-US" dirty="0"/>
              <a:t>, substitute the desired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Each </a:t>
            </a:r>
            <a:r>
              <a:rPr lang="en-US" dirty="0"/>
              <a:t>method has its own </a:t>
            </a:r>
            <a:r>
              <a:rPr lang="en-US" b="1" dirty="0"/>
              <a:t>&lt;options&gt; </a:t>
            </a:r>
            <a:r>
              <a:rPr lang="en-US" dirty="0"/>
              <a:t>for what it will do with the matching document(s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9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en-US" dirty="0" smtClean="0"/>
              <a:t>Methods | Create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or insert operations add new documents to a </a:t>
            </a:r>
            <a:r>
              <a:rPr lang="en-US" dirty="0" smtClean="0"/>
              <a:t>collection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collection does not currently exist, insert operations will create the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MongoDB </a:t>
            </a:r>
            <a:r>
              <a:rPr lang="en-US" dirty="0"/>
              <a:t>provides the following methods to insert documents into a collection:</a:t>
            </a:r>
          </a:p>
          <a:p>
            <a:pPr marL="0" indent="0">
              <a:buNone/>
            </a:pPr>
            <a:r>
              <a:rPr lang="en-US" dirty="0" err="1"/>
              <a:t>db.collection.insertOne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db.collection.insertMany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7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inserts a new document into the inventory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If </a:t>
            </a:r>
            <a:r>
              <a:rPr lang="en-US" dirty="0"/>
              <a:t>the document does not specify an _id field, MongoDB adds the _id field with an </a:t>
            </a:r>
            <a:r>
              <a:rPr lang="en-US" dirty="0" err="1"/>
              <a:t>ObjectId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/>
              <a:t>db.inventory.insertOne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 { item: "canvas", </a:t>
            </a:r>
            <a:r>
              <a:rPr lang="en-US" sz="1800" dirty="0" err="1"/>
              <a:t>qty</a:t>
            </a:r>
            <a:r>
              <a:rPr lang="en-US" sz="1800" dirty="0"/>
              <a:t>: 100, tags: ["cotton"], size: { h: 28, w: 35.5, </a:t>
            </a:r>
            <a:r>
              <a:rPr lang="en-US" sz="1800" dirty="0" err="1"/>
              <a:t>uom</a:t>
            </a:r>
            <a:r>
              <a:rPr lang="en-US" sz="1800" dirty="0"/>
              <a:t>: "cm" } }</a:t>
            </a:r>
          </a:p>
          <a:p>
            <a:pPr marL="0" indent="0">
              <a:buNone/>
            </a:pP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1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| 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also no predefined schemas: a document’s keys and values are not of </a:t>
            </a:r>
            <a:r>
              <a:rPr lang="en-US" dirty="0" smtClean="0"/>
              <a:t>fixed types </a:t>
            </a:r>
            <a:r>
              <a:rPr lang="en-US" dirty="0"/>
              <a:t>or </a:t>
            </a:r>
            <a:r>
              <a:rPr lang="en-US" dirty="0" smtClean="0"/>
              <a:t>sizes</a:t>
            </a:r>
          </a:p>
          <a:p>
            <a:r>
              <a:rPr lang="en-US" dirty="0" smtClean="0"/>
              <a:t>Without </a:t>
            </a:r>
            <a:r>
              <a:rPr lang="en-US" dirty="0"/>
              <a:t>a fixed schema, adding or removing fields as needed </a:t>
            </a:r>
            <a:r>
              <a:rPr lang="en-US" dirty="0" smtClean="0"/>
              <a:t>becomes easier</a:t>
            </a:r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makes development faster as developers can quickly </a:t>
            </a:r>
            <a:r>
              <a:rPr lang="en-US" dirty="0" smtClean="0"/>
              <a:t>iterate</a:t>
            </a:r>
          </a:p>
          <a:p>
            <a:r>
              <a:rPr lang="en-US" dirty="0" smtClean="0"/>
              <a:t>It is also </a:t>
            </a:r>
            <a:r>
              <a:rPr lang="en-US" dirty="0"/>
              <a:t>easier to </a:t>
            </a:r>
            <a:r>
              <a:rPr lang="en-US" dirty="0" smtClean="0"/>
              <a:t>experiment: developers </a:t>
            </a:r>
            <a:r>
              <a:rPr lang="en-US" dirty="0"/>
              <a:t>can try dozens of models for the data and </a:t>
            </a:r>
            <a:r>
              <a:rPr lang="en-US" dirty="0" smtClean="0"/>
              <a:t>then choose </a:t>
            </a:r>
            <a:r>
              <a:rPr lang="en-US" dirty="0"/>
              <a:t>the best </a:t>
            </a:r>
            <a:r>
              <a:rPr lang="en-US" dirty="0" smtClean="0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36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example inserts three new documents into the inventory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If </a:t>
            </a:r>
            <a:r>
              <a:rPr lang="en-US" dirty="0"/>
              <a:t>the documents do not specify an _id field, MongoDB adds the _id field with an </a:t>
            </a:r>
            <a:r>
              <a:rPr lang="en-US" dirty="0" err="1"/>
              <a:t>ObjectId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/>
              <a:t>db.inventory.insertMany</a:t>
            </a:r>
            <a:r>
              <a:rPr lang="en-US" sz="1600" dirty="0"/>
              <a:t>([</a:t>
            </a:r>
          </a:p>
          <a:p>
            <a:pPr marL="0" indent="0">
              <a:buNone/>
            </a:pPr>
            <a:r>
              <a:rPr lang="en-US" sz="1600" dirty="0"/>
              <a:t>   { item: "journal", </a:t>
            </a:r>
            <a:r>
              <a:rPr lang="en-US" sz="1600" dirty="0" err="1"/>
              <a:t>qty</a:t>
            </a:r>
            <a:r>
              <a:rPr lang="en-US" sz="1600" dirty="0"/>
              <a:t>: 25, tags: ["blank", "red"], size: { h: 14, w: 21, </a:t>
            </a:r>
            <a:r>
              <a:rPr lang="en-US" sz="1600" dirty="0" err="1"/>
              <a:t>uom</a:t>
            </a:r>
            <a:r>
              <a:rPr lang="en-US" sz="1600" dirty="0"/>
              <a:t>: "cm" } },</a:t>
            </a:r>
          </a:p>
          <a:p>
            <a:pPr marL="0" indent="0">
              <a:buNone/>
            </a:pPr>
            <a:r>
              <a:rPr lang="en-US" sz="1600" dirty="0"/>
              <a:t>   { item: "mat", </a:t>
            </a:r>
            <a:r>
              <a:rPr lang="en-US" sz="1600" dirty="0" err="1"/>
              <a:t>qty</a:t>
            </a:r>
            <a:r>
              <a:rPr lang="en-US" sz="1600" dirty="0"/>
              <a:t>: 85, tags: ["gray"], size: { h: 27.9, w: 35.5, </a:t>
            </a:r>
            <a:r>
              <a:rPr lang="en-US" sz="1600" dirty="0" err="1"/>
              <a:t>uom</a:t>
            </a:r>
            <a:r>
              <a:rPr lang="en-US" sz="1600" dirty="0"/>
              <a:t>: "cm" } },</a:t>
            </a:r>
          </a:p>
          <a:p>
            <a:pPr marL="0" indent="0">
              <a:buNone/>
            </a:pPr>
            <a:r>
              <a:rPr lang="en-US" sz="1600" dirty="0"/>
              <a:t>   { item: "mousepad", </a:t>
            </a:r>
            <a:r>
              <a:rPr lang="en-US" sz="1600" dirty="0" err="1"/>
              <a:t>qty</a:t>
            </a:r>
            <a:r>
              <a:rPr lang="en-US" sz="1600" dirty="0"/>
              <a:t>: 25, tags: ["gel", "blue"], size: { h: 19, w: 22.85, </a:t>
            </a:r>
            <a:r>
              <a:rPr lang="en-US" sz="1600" dirty="0" err="1"/>
              <a:t>uom</a:t>
            </a:r>
            <a:r>
              <a:rPr lang="en-US" sz="1600" dirty="0"/>
              <a:t>: "cm" } }</a:t>
            </a:r>
          </a:p>
          <a:p>
            <a:pPr marL="0" indent="0">
              <a:buNone/>
            </a:pPr>
            <a:r>
              <a:rPr lang="en-US" sz="16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95380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operations retrieves documents from a collection; i.e. queries a collection for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MongoDB </a:t>
            </a:r>
            <a:r>
              <a:rPr lang="en-US" dirty="0"/>
              <a:t>provides the following methods to read documents from a collection:</a:t>
            </a:r>
          </a:p>
          <a:p>
            <a:pPr marL="0" indent="0">
              <a:buNone/>
            </a:pPr>
            <a:r>
              <a:rPr lang="en-US" dirty="0" err="1"/>
              <a:t>db.collection.find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specify query filters or criteria that identify the documents to </a:t>
            </a:r>
            <a:r>
              <a:rPr lang="en-US" dirty="0" smtClean="0"/>
              <a:t>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14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all documents in the collection, pass an empty document as the query filter parameter to the find </a:t>
            </a:r>
            <a:r>
              <a:rPr lang="en-US" dirty="0" smtClean="0"/>
              <a:t>method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/>
              <a:t>( {}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operation corresponds to the following SQL </a:t>
            </a:r>
            <a:r>
              <a:rPr lang="en-US" dirty="0" smtClean="0"/>
              <a:t>statement</a:t>
            </a:r>
          </a:p>
          <a:p>
            <a:pPr marL="0" indent="0">
              <a:buNone/>
            </a:pPr>
            <a:r>
              <a:rPr lang="en-US" dirty="0"/>
              <a:t>SELECT * FROM inventory </a:t>
            </a:r>
          </a:p>
        </p:txBody>
      </p:sp>
    </p:spTree>
    <p:extLst>
      <p:ext uri="{BB962C8B-B14F-4D97-AF65-F5344CB8AC3E}">
        <p14:creationId xmlns:p14="http://schemas.microsoft.com/office/powerpoint/2010/main" val="139247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equality conditions, use &lt;field&gt;:&lt;value&gt; expressions in the query filter </a:t>
            </a:r>
            <a:r>
              <a:rPr lang="en-US" dirty="0" smtClean="0"/>
              <a:t>document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{ &lt;field1&gt;: &lt;value1&gt;, ... }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example selects from the inventory collection all documents where the status equals "D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status: "D"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6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compound query can specify conditions for more than one field in the collection’s </a:t>
            </a:r>
            <a:r>
              <a:rPr lang="en-US" dirty="0" smtClean="0"/>
              <a:t>documents</a:t>
            </a:r>
          </a:p>
          <a:p>
            <a:r>
              <a:rPr lang="en-US" dirty="0"/>
              <a:t>I</a:t>
            </a:r>
            <a:r>
              <a:rPr lang="en-US" dirty="0" smtClean="0"/>
              <a:t>mplicitly</a:t>
            </a:r>
            <a:r>
              <a:rPr lang="en-US" dirty="0"/>
              <a:t>, a logical AND conjunction connects the clauses of a compound </a:t>
            </a:r>
            <a:r>
              <a:rPr lang="en-US" dirty="0" smtClean="0"/>
              <a:t>query…</a:t>
            </a:r>
          </a:p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that the query selects the documents in the collection that match all the </a:t>
            </a:r>
            <a:r>
              <a:rPr lang="en-US" dirty="0" smtClean="0"/>
              <a:t>conditions</a:t>
            </a:r>
            <a:endParaRPr lang="en-US" dirty="0"/>
          </a:p>
          <a:p>
            <a:r>
              <a:rPr lang="en-US" dirty="0"/>
              <a:t>The following </a:t>
            </a:r>
            <a:r>
              <a:rPr lang="en-US" dirty="0" smtClean="0"/>
              <a:t>retrieves </a:t>
            </a:r>
            <a:r>
              <a:rPr lang="en-US" dirty="0"/>
              <a:t>all documents in the inventory collection where </a:t>
            </a:r>
            <a:r>
              <a:rPr lang="en-US" dirty="0" smtClean="0"/>
              <a:t>status </a:t>
            </a:r>
            <a:r>
              <a:rPr lang="en-US" dirty="0"/>
              <a:t>equals "A"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</a:t>
            </a:r>
            <a:r>
              <a:rPr lang="en-US" dirty="0" smtClean="0"/>
              <a:t>30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status: "A",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operation corresponds to the following SQL statement:</a:t>
            </a:r>
          </a:p>
          <a:p>
            <a:pPr marL="0" indent="0">
              <a:buNone/>
            </a:pPr>
            <a:r>
              <a:rPr lang="en-US" dirty="0"/>
              <a:t>SELECT * FROM inventory WHERE status = "A" AND </a:t>
            </a:r>
            <a:r>
              <a:rPr lang="en-US" dirty="0" err="1"/>
              <a:t>qty</a:t>
            </a:r>
            <a:r>
              <a:rPr lang="en-US" dirty="0"/>
              <a:t> &lt; </a:t>
            </a:r>
            <a:r>
              <a:rPr lang="en-US" dirty="0" smtClean="0"/>
              <a:t>30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3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002405"/>
              </p:ext>
            </p:extLst>
          </p:nvPr>
        </p:nvGraphicFramePr>
        <p:xfrm>
          <a:off x="457200" y="1539240"/>
          <a:ext cx="8077200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/>
                <a:gridCol w="586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eq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Matches values that are equal to a specified value.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gt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Matches values that are greater than a specified value.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gte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greater than or equal to a specified value.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$in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any of the values specified in an array.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lt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less than a specified value.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lte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less than or equal to a specified value.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$ne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all values that are not equal to a specified value.</a:t>
                      </a:r>
                    </a:p>
                  </a:txBody>
                  <a:tcPr marL="81280" marR="81280" marT="40640" marB="406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nin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none of the values specified in an array.</a:t>
                      </a:r>
                    </a:p>
                  </a:txBody>
                  <a:tcPr marL="81280" marR="81280" marT="40640" marB="406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32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$or </a:t>
            </a:r>
            <a:r>
              <a:rPr lang="en-US" dirty="0" smtClean="0"/>
              <a:t>operator you </a:t>
            </a:r>
            <a:r>
              <a:rPr lang="en-US" dirty="0"/>
              <a:t>can specify a compound query that joins each clause with a logical OR </a:t>
            </a:r>
            <a:r>
              <a:rPr lang="en-US" dirty="0" smtClean="0"/>
              <a:t>conjunction…</a:t>
            </a:r>
          </a:p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that the query selects the documents in the collection that match at least one </a:t>
            </a:r>
            <a:r>
              <a:rPr lang="en-US" dirty="0" smtClean="0"/>
              <a:t>condition</a:t>
            </a:r>
            <a:endParaRPr lang="en-US" dirty="0"/>
          </a:p>
          <a:p>
            <a:r>
              <a:rPr lang="en-US" dirty="0"/>
              <a:t>The following </a:t>
            </a:r>
            <a:r>
              <a:rPr lang="en-US" dirty="0" smtClean="0"/>
              <a:t>retrieves </a:t>
            </a:r>
            <a:r>
              <a:rPr lang="en-US" dirty="0"/>
              <a:t>all documents in the collection where the status equals "A"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$or: [ { status: "A" }, {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 ] 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operation corresponds to the following SQL statement:</a:t>
            </a:r>
          </a:p>
          <a:p>
            <a:pPr marL="0" indent="0">
              <a:buNone/>
            </a:pPr>
            <a:r>
              <a:rPr lang="en-US" sz="2200" dirty="0" smtClean="0"/>
              <a:t>SELECT </a:t>
            </a:r>
            <a:r>
              <a:rPr lang="en-US" sz="2200" dirty="0"/>
              <a:t>* FROM inventory WHERE status = "A" OR </a:t>
            </a:r>
            <a:r>
              <a:rPr lang="en-US" sz="2200" dirty="0" err="1"/>
              <a:t>qty</a:t>
            </a:r>
            <a:r>
              <a:rPr lang="en-US" sz="2200" dirty="0"/>
              <a:t> &lt; 30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28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following example, </a:t>
            </a:r>
            <a:r>
              <a:rPr lang="en-US" dirty="0"/>
              <a:t>the compound query </a:t>
            </a:r>
            <a:r>
              <a:rPr lang="en-US" dirty="0" smtClean="0"/>
              <a:t>document selects </a:t>
            </a:r>
            <a:r>
              <a:rPr lang="en-US" dirty="0"/>
              <a:t>all documents in the </a:t>
            </a:r>
            <a:r>
              <a:rPr lang="en-US" dirty="0" smtClean="0"/>
              <a:t>collection…</a:t>
            </a:r>
          </a:p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the status equals "A"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/>
              <a:t>either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 </a:t>
            </a:r>
            <a:r>
              <a:rPr lang="en-US" i="1" dirty="0"/>
              <a:t>or</a:t>
            </a:r>
            <a:r>
              <a:rPr lang="en-US" dirty="0"/>
              <a:t> item starts with the character 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</a:t>
            </a:r>
          </a:p>
          <a:p>
            <a:pPr marL="0" indent="0">
              <a:buNone/>
            </a:pPr>
            <a:r>
              <a:rPr lang="en-US" dirty="0"/>
              <a:t>     status: "A",</a:t>
            </a:r>
          </a:p>
          <a:p>
            <a:pPr marL="0" indent="0">
              <a:buNone/>
            </a:pPr>
            <a:r>
              <a:rPr lang="en-US" dirty="0"/>
              <a:t>     $or: [ {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}, { item: /^p/ } ]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MongoDB </a:t>
            </a:r>
            <a:r>
              <a:rPr lang="en-US" dirty="0"/>
              <a:t>supports regular expressions $regex queries to perform string pattern </a:t>
            </a:r>
            <a:r>
              <a:rPr lang="en-US" dirty="0" smtClean="0"/>
              <a:t>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23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some examples </a:t>
            </a:r>
            <a:r>
              <a:rPr lang="en-US" dirty="0"/>
              <a:t>of query operations on </a:t>
            </a:r>
            <a:r>
              <a:rPr lang="en-US" dirty="0" smtClean="0"/>
              <a:t>nested (embedded) documents</a:t>
            </a:r>
          </a:p>
          <a:p>
            <a:r>
              <a:rPr lang="en-US" dirty="0" smtClean="0"/>
              <a:t>The examples </a:t>
            </a:r>
            <a:r>
              <a:rPr lang="en-US" dirty="0"/>
              <a:t>use the inventory </a:t>
            </a:r>
            <a:r>
              <a:rPr lang="en-US" dirty="0" smtClean="0"/>
              <a:t>collection populated as follows</a:t>
            </a:r>
          </a:p>
          <a:p>
            <a:pPr marL="0" indent="0">
              <a:buNone/>
            </a:pPr>
            <a:r>
              <a:rPr lang="en-US" sz="1800" dirty="0" err="1"/>
              <a:t>db.inventory.insertMany</a:t>
            </a:r>
            <a:r>
              <a:rPr lang="en-US" sz="1800" dirty="0"/>
              <a:t>( [</a:t>
            </a:r>
          </a:p>
          <a:p>
            <a:pPr marL="0" indent="0">
              <a:buNone/>
            </a:pPr>
            <a:r>
              <a:rPr lang="en-US" sz="1800" dirty="0"/>
              <a:t>   { item: "journal", </a:t>
            </a:r>
            <a:r>
              <a:rPr lang="en-US" sz="1800" dirty="0" err="1"/>
              <a:t>qty</a:t>
            </a:r>
            <a:r>
              <a:rPr lang="en-US" sz="1800" dirty="0"/>
              <a:t>: 25, size: { h: 14, w: 21, </a:t>
            </a:r>
            <a:r>
              <a:rPr lang="en-US" sz="1800" dirty="0" err="1"/>
              <a:t>uom</a:t>
            </a:r>
            <a:r>
              <a:rPr lang="en-US" sz="1800" dirty="0"/>
              <a:t>: "cm" }, status: "A" },</a:t>
            </a:r>
          </a:p>
          <a:p>
            <a:pPr marL="0" indent="0">
              <a:buNone/>
            </a:pPr>
            <a:r>
              <a:rPr lang="en-US" sz="1800" dirty="0"/>
              <a:t>   { item: "notebook", </a:t>
            </a:r>
            <a:r>
              <a:rPr lang="en-US" sz="1800" dirty="0" err="1"/>
              <a:t>qty</a:t>
            </a:r>
            <a:r>
              <a:rPr lang="en-US" sz="1800" dirty="0"/>
              <a:t>: 50, size: { h: 8.5, w: 11, </a:t>
            </a:r>
            <a:r>
              <a:rPr lang="en-US" sz="1800" dirty="0" err="1"/>
              <a:t>uom</a:t>
            </a:r>
            <a:r>
              <a:rPr lang="en-US" sz="1800" dirty="0"/>
              <a:t>: "in" }, status: "A" },</a:t>
            </a:r>
          </a:p>
          <a:p>
            <a:pPr marL="0" indent="0">
              <a:buNone/>
            </a:pPr>
            <a:r>
              <a:rPr lang="en-US" sz="1800" dirty="0"/>
              <a:t>   { item: "paper", </a:t>
            </a:r>
            <a:r>
              <a:rPr lang="en-US" sz="1800" dirty="0" err="1"/>
              <a:t>qty</a:t>
            </a:r>
            <a:r>
              <a:rPr lang="en-US" sz="1800" dirty="0"/>
              <a:t>: 100, size: { h: 8.5, w: 11, </a:t>
            </a:r>
            <a:r>
              <a:rPr lang="en-US" sz="1800" dirty="0" err="1"/>
              <a:t>uom</a:t>
            </a:r>
            <a:r>
              <a:rPr lang="en-US" sz="1800" dirty="0"/>
              <a:t>: "in" }, status: "D" },</a:t>
            </a:r>
          </a:p>
          <a:p>
            <a:pPr marL="0" indent="0">
              <a:buNone/>
            </a:pPr>
            <a:r>
              <a:rPr lang="en-US" sz="1800" dirty="0"/>
              <a:t>   { item: "planner", </a:t>
            </a:r>
            <a:r>
              <a:rPr lang="en-US" sz="1800" dirty="0" err="1"/>
              <a:t>qty</a:t>
            </a:r>
            <a:r>
              <a:rPr lang="en-US" sz="1800" dirty="0"/>
              <a:t>: 75, size: { h: 22.85, w: 30, </a:t>
            </a:r>
            <a:r>
              <a:rPr lang="en-US" sz="1800" dirty="0" err="1"/>
              <a:t>uom</a:t>
            </a:r>
            <a:r>
              <a:rPr lang="en-US" sz="1800" dirty="0"/>
              <a:t>: "cm" }, status: "D" },</a:t>
            </a:r>
          </a:p>
          <a:p>
            <a:pPr marL="0" indent="0">
              <a:buNone/>
            </a:pPr>
            <a:r>
              <a:rPr lang="en-US" sz="1800" dirty="0"/>
              <a:t>   { item: "postcard", </a:t>
            </a:r>
            <a:r>
              <a:rPr lang="en-US" sz="1800" dirty="0" err="1"/>
              <a:t>qty</a:t>
            </a:r>
            <a:r>
              <a:rPr lang="en-US" sz="1800" dirty="0"/>
              <a:t>: 45, size: { h: 10, w: 15.25, </a:t>
            </a:r>
            <a:r>
              <a:rPr lang="en-US" sz="1800" dirty="0" err="1"/>
              <a:t>uom</a:t>
            </a:r>
            <a:r>
              <a:rPr lang="en-US" sz="1800" dirty="0"/>
              <a:t>: "cm" }, status: "A" }</a:t>
            </a:r>
          </a:p>
          <a:p>
            <a:pPr marL="0" indent="0">
              <a:buNone/>
            </a:pPr>
            <a:r>
              <a:rPr lang="en-US" sz="1800" dirty="0"/>
              <a:t>]);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94511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an equality condition on a field that is an </a:t>
            </a:r>
            <a:r>
              <a:rPr lang="en-US" dirty="0" smtClean="0"/>
              <a:t>embedded </a:t>
            </a:r>
            <a:r>
              <a:rPr lang="en-US" dirty="0"/>
              <a:t>document, use the query filter document { &lt;field&gt;: &lt;value&gt; } where &lt;value&gt; is the document to </a:t>
            </a:r>
            <a:r>
              <a:rPr lang="en-US" dirty="0" smtClean="0"/>
              <a:t>match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following </a:t>
            </a:r>
            <a:r>
              <a:rPr lang="en-US" dirty="0" smtClean="0"/>
              <a:t>query selects </a:t>
            </a:r>
            <a:r>
              <a:rPr lang="en-US" dirty="0"/>
              <a:t>all documents where the field size equals the document { h: 14, w: 21, </a:t>
            </a:r>
            <a:r>
              <a:rPr lang="en-US" dirty="0" err="1"/>
              <a:t>uom</a:t>
            </a:r>
            <a:r>
              <a:rPr lang="en-US" dirty="0"/>
              <a:t>: "cm" </a:t>
            </a:r>
            <a:r>
              <a:rPr lang="en-US" dirty="0" smtClean="0"/>
              <a:t>}: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size: { h: 14, w: 21, </a:t>
            </a:r>
            <a:r>
              <a:rPr lang="en-US" dirty="0" err="1"/>
              <a:t>uom</a:t>
            </a:r>
            <a:r>
              <a:rPr lang="en-US" dirty="0"/>
              <a:t>: "cm" } 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</a:t>
            </a:r>
            <a:r>
              <a:rPr lang="en-US" dirty="0" smtClean="0"/>
              <a:t>Easy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was designed to scale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Its </a:t>
            </a:r>
            <a:r>
              <a:rPr lang="en-US" dirty="0"/>
              <a:t>document-oriented data model makes it </a:t>
            </a:r>
            <a:r>
              <a:rPr lang="en-US" dirty="0" smtClean="0"/>
              <a:t>easier for </a:t>
            </a:r>
            <a:r>
              <a:rPr lang="en-US" dirty="0"/>
              <a:t>it to split up data across multiple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MongoDB </a:t>
            </a:r>
            <a:r>
              <a:rPr lang="en-US" dirty="0"/>
              <a:t>automatically takes care </a:t>
            </a:r>
            <a:r>
              <a:rPr lang="en-US" dirty="0" smtClean="0"/>
              <a:t>of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alancing </a:t>
            </a:r>
            <a:r>
              <a:rPr lang="en-US" dirty="0"/>
              <a:t>data and load across a </a:t>
            </a:r>
            <a:r>
              <a:rPr lang="en-US" dirty="0" smtClean="0"/>
              <a:t>cluster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edistributing documents automatically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outing </a:t>
            </a:r>
            <a:r>
              <a:rPr lang="en-US" dirty="0"/>
              <a:t>user requests to the correct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This </a:t>
            </a:r>
            <a:r>
              <a:rPr lang="en-US" dirty="0"/>
              <a:t>allows developers to focus on </a:t>
            </a:r>
            <a:r>
              <a:rPr lang="en-US" dirty="0" smtClean="0"/>
              <a:t>programming the </a:t>
            </a:r>
            <a:r>
              <a:rPr lang="en-US" dirty="0"/>
              <a:t>application, not scaling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When </a:t>
            </a:r>
            <a:r>
              <a:rPr lang="en-US" dirty="0"/>
              <a:t>a cluster need more capacity, new </a:t>
            </a:r>
            <a:r>
              <a:rPr lang="en-US" dirty="0" smtClean="0"/>
              <a:t>machines can </a:t>
            </a:r>
            <a:r>
              <a:rPr lang="en-US" dirty="0"/>
              <a:t>be added and MongoDB will figure out how the existing data should </a:t>
            </a:r>
            <a:r>
              <a:rPr lang="en-US" dirty="0" smtClean="0"/>
              <a:t>be spread </a:t>
            </a:r>
            <a:r>
              <a:rPr lang="en-US" dirty="0"/>
              <a:t>to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5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query selects all documents where the nested field h is less than 15, the nested field </a:t>
            </a:r>
            <a:r>
              <a:rPr lang="en-US" dirty="0" err="1"/>
              <a:t>uom</a:t>
            </a:r>
            <a:r>
              <a:rPr lang="en-US" dirty="0"/>
              <a:t> equals "in", and the status field equals "D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 smtClean="0"/>
              <a:t>    { </a:t>
            </a:r>
            <a:r>
              <a:rPr lang="en-US" dirty="0"/>
              <a:t>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}, "</a:t>
            </a:r>
            <a:r>
              <a:rPr lang="en-US" dirty="0" err="1"/>
              <a:t>size.uom</a:t>
            </a:r>
            <a:r>
              <a:rPr lang="en-US" dirty="0"/>
              <a:t>": "in", status: "D" } )</a:t>
            </a:r>
          </a:p>
        </p:txBody>
      </p:sp>
    </p:spTree>
    <p:extLst>
      <p:ext uri="{BB962C8B-B14F-4D97-AF65-F5344CB8AC3E}">
        <p14:creationId xmlns:p14="http://schemas.microsoft.com/office/powerpoint/2010/main" val="2955653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a query condition on fields in an </a:t>
            </a:r>
            <a:r>
              <a:rPr lang="en-US" dirty="0" smtClean="0"/>
              <a:t>embedded document</a:t>
            </a:r>
            <a:r>
              <a:rPr lang="en-US" dirty="0"/>
              <a:t>, use the dot notation ("</a:t>
            </a:r>
            <a:r>
              <a:rPr lang="en-US" dirty="0" err="1"/>
              <a:t>field.nestedField</a:t>
            </a:r>
            <a:r>
              <a:rPr lang="en-US" dirty="0" smtClean="0"/>
              <a:t>").</a:t>
            </a:r>
          </a:p>
          <a:p>
            <a:r>
              <a:rPr lang="en-US" dirty="0"/>
              <a:t>The following example selects all documents where the field </a:t>
            </a:r>
            <a:r>
              <a:rPr lang="en-US" dirty="0" err="1"/>
              <a:t>uom</a:t>
            </a:r>
            <a:r>
              <a:rPr lang="en-US" dirty="0"/>
              <a:t> nested in the size field equals "in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"</a:t>
            </a:r>
            <a:r>
              <a:rPr lang="en-US" dirty="0" err="1"/>
              <a:t>size.uom</a:t>
            </a:r>
            <a:r>
              <a:rPr lang="en-US" dirty="0"/>
              <a:t>": "in" 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query uses the less than operator ($</a:t>
            </a:r>
            <a:r>
              <a:rPr lang="en-US" dirty="0" err="1"/>
              <a:t>lt</a:t>
            </a:r>
            <a:r>
              <a:rPr lang="en-US" dirty="0"/>
              <a:t>) on the field h embedded in the size field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 } )</a:t>
            </a:r>
          </a:p>
        </p:txBody>
      </p:sp>
    </p:spTree>
    <p:extLst>
      <p:ext uri="{BB962C8B-B14F-4D97-AF65-F5344CB8AC3E}">
        <p14:creationId xmlns:p14="http://schemas.microsoft.com/office/powerpoint/2010/main" val="1126470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dirty="0" smtClean="0"/>
              <a:t>selects </a:t>
            </a:r>
            <a:r>
              <a:rPr lang="en-US" dirty="0"/>
              <a:t>all documents where the nested field h is less than 15, the nested field </a:t>
            </a:r>
            <a:r>
              <a:rPr lang="en-US" dirty="0" err="1"/>
              <a:t>uom</a:t>
            </a:r>
            <a:r>
              <a:rPr lang="en-US" dirty="0"/>
              <a:t> equals "in", and the status field equals "D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/>
              <a:t>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}, "</a:t>
            </a:r>
            <a:r>
              <a:rPr lang="en-US" dirty="0" err="1"/>
              <a:t>size.uom</a:t>
            </a:r>
            <a:r>
              <a:rPr lang="en-US" dirty="0"/>
              <a:t>": "in", status: "D" } 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returns results from find using a </a:t>
            </a:r>
            <a:r>
              <a:rPr lang="en-US" i="1" dirty="0" smtClean="0"/>
              <a:t>cursor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client-side </a:t>
            </a:r>
            <a:r>
              <a:rPr lang="en-US" dirty="0" smtClean="0"/>
              <a:t>implementations of </a:t>
            </a:r>
            <a:r>
              <a:rPr lang="en-US" dirty="0"/>
              <a:t>cursors </a:t>
            </a:r>
            <a:r>
              <a:rPr lang="en-US" dirty="0" smtClean="0"/>
              <a:t>generally allow </a:t>
            </a:r>
            <a:r>
              <a:rPr lang="en-US" dirty="0"/>
              <a:t>you to control a great deal about the eventual output of </a:t>
            </a:r>
            <a:r>
              <a:rPr lang="en-US" dirty="0" smtClean="0"/>
              <a:t>a query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limit the number of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kip </a:t>
            </a:r>
            <a:r>
              <a:rPr lang="en-US" dirty="0"/>
              <a:t>over some number of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ort results by any </a:t>
            </a:r>
            <a:r>
              <a:rPr lang="en-US" dirty="0"/>
              <a:t>combination of keys in any </a:t>
            </a:r>
            <a:r>
              <a:rPr lang="en-US" dirty="0" smtClean="0"/>
              <a:t>direction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a number of other </a:t>
            </a:r>
            <a:r>
              <a:rPr lang="en-US" dirty="0" smtClean="0"/>
              <a:t>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38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cursor with the shell, put some documents into a collection, do a query </a:t>
            </a:r>
            <a:r>
              <a:rPr lang="en-US" dirty="0" smtClean="0"/>
              <a:t>on them</a:t>
            </a:r>
            <a:r>
              <a:rPr lang="en-US" dirty="0"/>
              <a:t>, and assign the results to a local variable (variables defined with "</a:t>
            </a:r>
            <a:r>
              <a:rPr lang="en-US" dirty="0" err="1"/>
              <a:t>var</a:t>
            </a:r>
            <a:r>
              <a:rPr lang="en-US" dirty="0"/>
              <a:t>" are local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Here, we create a very simple collection and query it, storing the results in the </a:t>
            </a:r>
            <a:r>
              <a:rPr lang="en-US" dirty="0" smtClean="0"/>
              <a:t>cursor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db.collection.insert</a:t>
            </a:r>
            <a:r>
              <a:rPr lang="en-US" dirty="0"/>
              <a:t>({x : </a:t>
            </a:r>
            <a:r>
              <a:rPr lang="en-US" dirty="0" err="1"/>
              <a:t>i</a:t>
            </a: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... }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cursor = </a:t>
            </a:r>
            <a:r>
              <a:rPr lang="en-US" dirty="0" err="1"/>
              <a:t>db.collection.find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2017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iterate through the results, you can use the </a:t>
            </a:r>
            <a:r>
              <a:rPr lang="en-US" dirty="0" smtClean="0"/>
              <a:t>‘next’ method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use the ‘</a:t>
            </a:r>
            <a:r>
              <a:rPr lang="en-US" dirty="0" err="1" smtClean="0"/>
              <a:t>hasNext</a:t>
            </a:r>
            <a:r>
              <a:rPr lang="en-US" dirty="0" smtClean="0"/>
              <a:t>’ method to </a:t>
            </a:r>
            <a:r>
              <a:rPr lang="en-US" dirty="0"/>
              <a:t>check whether there is another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A </a:t>
            </a:r>
            <a:r>
              <a:rPr lang="en-US" dirty="0"/>
              <a:t>typical loop through results </a:t>
            </a:r>
            <a:r>
              <a:rPr lang="en-US" dirty="0" smtClean="0"/>
              <a:t>looks like </a:t>
            </a:r>
            <a:r>
              <a:rPr lang="en-US" dirty="0"/>
              <a:t>the following: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while </a:t>
            </a:r>
            <a:r>
              <a:rPr lang="en-US" dirty="0"/>
              <a:t>(</a:t>
            </a:r>
            <a:r>
              <a:rPr lang="en-US" dirty="0" err="1"/>
              <a:t>cursor.hasNext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cursor.next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i="1" dirty="0"/>
              <a:t>// do stuff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cursor.hasNext</a:t>
            </a:r>
            <a:r>
              <a:rPr lang="en-US" dirty="0"/>
              <a:t>() checks that the next result exists, and </a:t>
            </a:r>
            <a:r>
              <a:rPr lang="en-US" dirty="0" err="1"/>
              <a:t>cursor.next</a:t>
            </a:r>
            <a:r>
              <a:rPr lang="en-US" dirty="0"/>
              <a:t>() fetches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85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cursor class also implements JavaScript’s iterator interface, so you can use it in </a:t>
            </a:r>
            <a:r>
              <a:rPr lang="en-US" dirty="0" smtClean="0"/>
              <a:t>a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loop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db.people.find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cursor.forEach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(x) {</a:t>
            </a:r>
          </a:p>
          <a:p>
            <a:pPr marL="0" indent="0">
              <a:buNone/>
            </a:pPr>
            <a:r>
              <a:rPr lang="en-US" dirty="0"/>
              <a:t>... print(x.name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call find, the shell does not query the database </a:t>
            </a:r>
            <a:r>
              <a:rPr lang="en-US" dirty="0" smtClean="0"/>
              <a:t>immediately</a:t>
            </a:r>
          </a:p>
          <a:p>
            <a:r>
              <a:rPr lang="en-US" dirty="0" smtClean="0"/>
              <a:t>It waits until you </a:t>
            </a:r>
            <a:r>
              <a:rPr lang="en-US" dirty="0"/>
              <a:t>start requesting </a:t>
            </a:r>
            <a:r>
              <a:rPr lang="en-US" dirty="0" smtClean="0"/>
              <a:t>results, which </a:t>
            </a:r>
            <a:r>
              <a:rPr lang="en-US" dirty="0"/>
              <a:t>allows you to chain </a:t>
            </a:r>
            <a:r>
              <a:rPr lang="en-US" dirty="0" smtClean="0"/>
              <a:t>additional options </a:t>
            </a:r>
            <a:r>
              <a:rPr lang="en-US" dirty="0"/>
              <a:t>onto a query before it is </a:t>
            </a:r>
            <a:r>
              <a:rPr lang="en-US" dirty="0" smtClean="0"/>
              <a:t>performed</a:t>
            </a:r>
          </a:p>
          <a:p>
            <a:r>
              <a:rPr lang="en-US" dirty="0" smtClean="0"/>
              <a:t>Almost </a:t>
            </a:r>
            <a:r>
              <a:rPr lang="en-US" dirty="0"/>
              <a:t>every method on a cursor </a:t>
            </a:r>
            <a:r>
              <a:rPr lang="en-US" dirty="0" smtClean="0"/>
              <a:t>object returns </a:t>
            </a:r>
            <a:r>
              <a:rPr lang="en-US" dirty="0"/>
              <a:t>the cursor itself so that you can chain options in any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For </a:t>
            </a:r>
            <a:r>
              <a:rPr lang="en-US" dirty="0"/>
              <a:t>instance, all </a:t>
            </a:r>
            <a:r>
              <a:rPr lang="en-US" dirty="0" smtClean="0"/>
              <a:t>of the </a:t>
            </a:r>
            <a:r>
              <a:rPr lang="en-US" dirty="0"/>
              <a:t>following are equivalent: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().sort({"x" : 1}).limit(1).skip(10);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().limit(1).sort({"x" : 1}).skip(10);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().skip(10).limit(1).sort({"x" : 1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0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this point, the query has not been executed </a:t>
            </a:r>
            <a:r>
              <a:rPr lang="en-US" dirty="0" smtClean="0"/>
              <a:t>yet</a:t>
            </a:r>
          </a:p>
          <a:p>
            <a:r>
              <a:rPr lang="en-US" dirty="0" smtClean="0"/>
              <a:t>All </a:t>
            </a:r>
            <a:r>
              <a:rPr lang="en-US" dirty="0"/>
              <a:t>of these functions merely </a:t>
            </a:r>
            <a:r>
              <a:rPr lang="en-US" dirty="0" smtClean="0"/>
              <a:t>build the query</a:t>
            </a:r>
          </a:p>
          <a:p>
            <a:r>
              <a:rPr lang="en-US" dirty="0" smtClean="0"/>
              <a:t>Now</a:t>
            </a:r>
            <a:r>
              <a:rPr lang="en-US" dirty="0"/>
              <a:t>, suppose we call the following: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cursor.hasNext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this point, the query will be sent to the </a:t>
            </a:r>
            <a:r>
              <a:rPr lang="en-US" dirty="0" smtClean="0"/>
              <a:t>server</a:t>
            </a:r>
          </a:p>
          <a:p>
            <a:r>
              <a:rPr lang="en-US" dirty="0"/>
              <a:t>The shell fetches the first 100 </a:t>
            </a:r>
            <a:r>
              <a:rPr lang="en-US" dirty="0" smtClean="0"/>
              <a:t>results or </a:t>
            </a:r>
            <a:r>
              <a:rPr lang="en-US" dirty="0"/>
              <a:t>first 4 MB of results (whichever is smaller) at </a:t>
            </a:r>
            <a:r>
              <a:rPr lang="en-US" dirty="0" smtClean="0"/>
              <a:t>once…</a:t>
            </a:r>
          </a:p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that the next calls to next </a:t>
            </a:r>
            <a:r>
              <a:rPr lang="en-US" dirty="0" smtClean="0"/>
              <a:t>or </a:t>
            </a:r>
            <a:r>
              <a:rPr lang="en-US" dirty="0" err="1" smtClean="0"/>
              <a:t>hasNext</a:t>
            </a:r>
            <a:r>
              <a:rPr lang="en-US" dirty="0" smtClean="0"/>
              <a:t> </a:t>
            </a:r>
            <a:r>
              <a:rPr lang="en-US" dirty="0"/>
              <a:t>will not have to make trips to the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After </a:t>
            </a:r>
            <a:r>
              <a:rPr lang="en-US" dirty="0"/>
              <a:t>the client has run through </a:t>
            </a:r>
            <a:r>
              <a:rPr lang="en-US" dirty="0" smtClean="0"/>
              <a:t>the first </a:t>
            </a:r>
            <a:r>
              <a:rPr lang="en-US" dirty="0"/>
              <a:t>set of results, the shell will again contact the database and ask for more results</a:t>
            </a:r>
          </a:p>
        </p:txBody>
      </p:sp>
    </p:spTree>
    <p:extLst>
      <p:ext uri="{BB962C8B-B14F-4D97-AF65-F5344CB8AC3E}">
        <p14:creationId xmlns:p14="http://schemas.microsoft.com/office/powerpoint/2010/main" val="2500573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query options are limiting the number of results returned, </a:t>
            </a:r>
            <a:r>
              <a:rPr lang="en-US" dirty="0" smtClean="0"/>
              <a:t>skipping a </a:t>
            </a:r>
            <a:r>
              <a:rPr lang="en-US" dirty="0"/>
              <a:t>number of results, and </a:t>
            </a:r>
            <a:r>
              <a:rPr lang="en-US" dirty="0" smtClean="0"/>
              <a:t>sorting</a:t>
            </a:r>
          </a:p>
          <a:p>
            <a:r>
              <a:rPr lang="en-US" dirty="0" smtClean="0"/>
              <a:t>All </a:t>
            </a:r>
            <a:r>
              <a:rPr lang="en-US" dirty="0"/>
              <a:t>these options must be added before a query is </a:t>
            </a:r>
            <a:r>
              <a:rPr lang="en-US" dirty="0" smtClean="0"/>
              <a:t>sent to </a:t>
            </a:r>
            <a:r>
              <a:rPr lang="en-US" dirty="0"/>
              <a:t>the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/>
              <a:t>To set a limit, chain the limit function onto your call to </a:t>
            </a:r>
            <a:r>
              <a:rPr lang="en-US" dirty="0" smtClean="0"/>
              <a:t>find</a:t>
            </a:r>
          </a:p>
          <a:p>
            <a:r>
              <a:rPr lang="en-US" dirty="0" smtClean="0"/>
              <a:t>For example, to only return </a:t>
            </a:r>
            <a:r>
              <a:rPr lang="en-US" dirty="0"/>
              <a:t>three results, use this: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db.c.find</a:t>
            </a:r>
            <a:r>
              <a:rPr lang="en-US" dirty="0"/>
              <a:t>().limit(3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 are fewer than </a:t>
            </a:r>
            <a:r>
              <a:rPr lang="en-US" dirty="0" smtClean="0"/>
              <a:t>three documents matching, only the number </a:t>
            </a:r>
            <a:r>
              <a:rPr lang="en-US" dirty="0"/>
              <a:t>of matching documents will be </a:t>
            </a:r>
            <a:r>
              <a:rPr lang="en-US" dirty="0" smtClean="0"/>
              <a:t>returned</a:t>
            </a:r>
          </a:p>
        </p:txBody>
      </p:sp>
    </p:spTree>
    <p:extLst>
      <p:ext uri="{BB962C8B-B14F-4D97-AF65-F5344CB8AC3E}">
        <p14:creationId xmlns:p14="http://schemas.microsoft.com/office/powerpoint/2010/main" val="248677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MongoDB is made up of databases</a:t>
            </a:r>
          </a:p>
          <a:p>
            <a:r>
              <a:rPr lang="en-US" dirty="0" smtClean="0"/>
              <a:t>A </a:t>
            </a:r>
            <a:r>
              <a:rPr lang="en-US" dirty="0"/>
              <a:t>database can have zero or more </a:t>
            </a:r>
            <a:r>
              <a:rPr lang="en-US" dirty="0" smtClean="0"/>
              <a:t>collections </a:t>
            </a:r>
          </a:p>
          <a:p>
            <a:r>
              <a:rPr lang="en-US" dirty="0" smtClean="0"/>
              <a:t>A collection can be though of as a table (but not quite) </a:t>
            </a:r>
          </a:p>
          <a:p>
            <a:r>
              <a:rPr lang="en-US" dirty="0" smtClean="0"/>
              <a:t>Collections </a:t>
            </a:r>
            <a:r>
              <a:rPr lang="en-US" dirty="0"/>
              <a:t>are made up of zero or more </a:t>
            </a:r>
            <a:r>
              <a:rPr lang="en-US" dirty="0" smtClean="0"/>
              <a:t>documents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document </a:t>
            </a:r>
            <a:r>
              <a:rPr lang="en-US" dirty="0" smtClean="0"/>
              <a:t>thought </a:t>
            </a:r>
            <a:r>
              <a:rPr lang="en-US" dirty="0"/>
              <a:t>of as a </a:t>
            </a:r>
            <a:r>
              <a:rPr lang="en-US" dirty="0" smtClean="0"/>
              <a:t>row (but not quite)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document is made up of one or more fields, which </a:t>
            </a:r>
            <a:r>
              <a:rPr lang="en-US" dirty="0" smtClean="0"/>
              <a:t>are like columns (but not quite)</a:t>
            </a:r>
          </a:p>
          <a:p>
            <a:r>
              <a:rPr lang="en-US" dirty="0"/>
              <a:t>Every document has a special </a:t>
            </a:r>
            <a:r>
              <a:rPr lang="en-US" dirty="0" smtClean="0"/>
              <a:t>field, </a:t>
            </a:r>
            <a:r>
              <a:rPr lang="en-US" dirty="0"/>
              <a:t>"_id", that is unique within </a:t>
            </a:r>
            <a:r>
              <a:rPr lang="en-US" dirty="0" smtClean="0"/>
              <a:t>a collection</a:t>
            </a:r>
          </a:p>
          <a:p>
            <a:r>
              <a:rPr lang="en-US" dirty="0" smtClean="0"/>
              <a:t>Indexes </a:t>
            </a:r>
            <a:r>
              <a:rPr lang="en-US" dirty="0"/>
              <a:t>in MongoDB function mostly like their RDBMS </a:t>
            </a:r>
            <a:r>
              <a:rPr lang="en-US" dirty="0" smtClean="0"/>
              <a:t>counterparts</a:t>
            </a:r>
          </a:p>
          <a:p>
            <a:r>
              <a:rPr lang="en-US" dirty="0"/>
              <a:t>MongoDB comes with a </a:t>
            </a:r>
            <a:r>
              <a:rPr lang="en-US" dirty="0" smtClean="0"/>
              <a:t>JavaScript </a:t>
            </a:r>
            <a:r>
              <a:rPr lang="en-US" i="1" dirty="0"/>
              <a:t>shell</a:t>
            </a:r>
            <a:r>
              <a:rPr lang="en-US" dirty="0"/>
              <a:t>, which is useful for the administration of MongoDB instances and data </a:t>
            </a:r>
            <a:r>
              <a:rPr lang="en-US" dirty="0" smtClean="0"/>
              <a:t>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605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 works similarly to limit: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db.c.find</a:t>
            </a:r>
            <a:r>
              <a:rPr lang="en-US" dirty="0"/>
              <a:t>().skip(3)</a:t>
            </a:r>
          </a:p>
          <a:p>
            <a:r>
              <a:rPr lang="en-US" dirty="0"/>
              <a:t>This will skip the first three matching documents and return the rest of the </a:t>
            </a:r>
            <a:r>
              <a:rPr lang="en-US" dirty="0" smtClean="0"/>
              <a:t>matches</a:t>
            </a:r>
          </a:p>
          <a:p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dirty="0" smtClean="0"/>
              <a:t>there </a:t>
            </a:r>
            <a:r>
              <a:rPr lang="en-US" dirty="0"/>
              <a:t>are fewer than three documents in your collection, it will not return </a:t>
            </a:r>
            <a:r>
              <a:rPr lang="en-US" dirty="0" smtClean="0"/>
              <a:t>any documents</a:t>
            </a:r>
          </a:p>
        </p:txBody>
      </p:sp>
    </p:spTree>
    <p:extLst>
      <p:ext uri="{BB962C8B-B14F-4D97-AF65-F5344CB8AC3E}">
        <p14:creationId xmlns:p14="http://schemas.microsoft.com/office/powerpoint/2010/main" val="3759170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Read |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takes an object: a set of key/value pairs where the keys are key names and the </a:t>
            </a:r>
            <a:r>
              <a:rPr lang="en-US" dirty="0" smtClean="0"/>
              <a:t>values are sort directions </a:t>
            </a:r>
          </a:p>
          <a:p>
            <a:r>
              <a:rPr lang="en-US" dirty="0" smtClean="0"/>
              <a:t>Sort </a:t>
            </a:r>
            <a:r>
              <a:rPr lang="en-US" dirty="0"/>
              <a:t>direction can be 1 (ascending) or −1 (</a:t>
            </a:r>
            <a:r>
              <a:rPr lang="en-US" dirty="0" smtClean="0"/>
              <a:t>descending)</a:t>
            </a:r>
          </a:p>
          <a:p>
            <a:r>
              <a:rPr lang="en-US" dirty="0" smtClean="0"/>
              <a:t>If multiple keys </a:t>
            </a:r>
            <a:r>
              <a:rPr lang="en-US" dirty="0"/>
              <a:t>are given, the results will be sorted in that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For </a:t>
            </a:r>
            <a:r>
              <a:rPr lang="en-US" dirty="0"/>
              <a:t>instance, to sort the </a:t>
            </a:r>
            <a:r>
              <a:rPr lang="en-US" dirty="0" smtClean="0"/>
              <a:t>results by </a:t>
            </a:r>
            <a:r>
              <a:rPr lang="en-US" dirty="0"/>
              <a:t>"username" ascending and "age" descending, we do the following: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db.c.find</a:t>
            </a:r>
            <a:r>
              <a:rPr lang="en-US" dirty="0"/>
              <a:t>().sort({username : 1, age : -1})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622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operations modify existing documents in a </a:t>
            </a:r>
            <a:r>
              <a:rPr lang="en-US" dirty="0" smtClean="0"/>
              <a:t>collection</a:t>
            </a:r>
            <a:endParaRPr lang="en-US" dirty="0"/>
          </a:p>
          <a:p>
            <a:r>
              <a:rPr lang="en-US" dirty="0" smtClean="0"/>
              <a:t>MongoDB </a:t>
            </a:r>
            <a:r>
              <a:rPr lang="en-US" dirty="0"/>
              <a:t>provides the following </a:t>
            </a:r>
            <a:r>
              <a:rPr lang="en-US" dirty="0" smtClean="0"/>
              <a:t>update methods</a:t>
            </a:r>
            <a:endParaRPr lang="en-US" dirty="0"/>
          </a:p>
          <a:p>
            <a:pPr marL="0" indent="0">
              <a:buNone/>
            </a:pPr>
            <a:r>
              <a:rPr lang="en-US" sz="2000" dirty="0" err="1"/>
              <a:t>db.collection.updateOne</a:t>
            </a:r>
            <a:r>
              <a:rPr lang="en-US" sz="2000" dirty="0"/>
              <a:t>(&lt;filter&gt;, &lt;update&gt;, &lt;options&gt;)</a:t>
            </a:r>
          </a:p>
          <a:p>
            <a:pPr marL="0" indent="0">
              <a:buNone/>
            </a:pPr>
            <a:r>
              <a:rPr lang="en-US" sz="2000" dirty="0" err="1"/>
              <a:t>db.collection.updateMany</a:t>
            </a:r>
            <a:r>
              <a:rPr lang="en-US" sz="2000" dirty="0"/>
              <a:t>(&lt;filter&gt;, &lt;update&gt;, &lt;options&gt;)</a:t>
            </a:r>
          </a:p>
          <a:p>
            <a:pPr marL="0" indent="0">
              <a:buNone/>
            </a:pPr>
            <a:r>
              <a:rPr lang="en-US" sz="2000" dirty="0" err="1"/>
              <a:t>db.collection.replaceOne</a:t>
            </a:r>
            <a:r>
              <a:rPr lang="en-US" sz="2000" dirty="0"/>
              <a:t>(&lt;filter&gt;, &lt;replacement&gt;, &lt;options</a:t>
            </a:r>
            <a:r>
              <a:rPr lang="en-US" sz="2000" dirty="0" smtClean="0"/>
              <a:t>&gt;)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MongoDB, update operations target a single </a:t>
            </a:r>
            <a:r>
              <a:rPr lang="en-US" dirty="0" smtClean="0"/>
              <a:t>collection</a:t>
            </a:r>
          </a:p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operations </a:t>
            </a:r>
            <a:r>
              <a:rPr lang="en-US" dirty="0" smtClean="0"/>
              <a:t>in MongoDB are</a:t>
            </a:r>
            <a:r>
              <a:rPr lang="en-US" dirty="0"/>
              <a:t> atomic </a:t>
            </a:r>
            <a:r>
              <a:rPr lang="en-US" u="sng" dirty="0"/>
              <a:t>on the level of a single </a:t>
            </a:r>
            <a:r>
              <a:rPr lang="en-US" u="sng" dirty="0" smtClean="0"/>
              <a:t>document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59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criteria, or filters, that identify the documents to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These</a:t>
            </a:r>
            <a:r>
              <a:rPr lang="en-US" dirty="0"/>
              <a:t> filters use the same syntax as read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4" descr="The components of a MongoDB updateMany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3352800"/>
            <a:ext cx="759655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65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update a document, MongoDB provides update operators, such as $set, to modify field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To use the update operators, pass to the update methods an update document of the form: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274320" lvl="1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update operator&gt;: { &lt;field1&gt;: &lt;value1&gt;, ... },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update operator&gt;: { &lt;field2&gt;: &lt;value2&gt;, ... },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...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update operators, such as $set, will create the field if the field does not </a:t>
            </a:r>
            <a:r>
              <a:rPr lang="en-US" dirty="0" smtClean="0"/>
              <a:t>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06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 smtClean="0"/>
              <a:t>The following uses the </a:t>
            </a:r>
            <a:r>
              <a:rPr lang="en-US" sz="2200" dirty="0" err="1" smtClean="0"/>
              <a:t>db.collection.updateOne</a:t>
            </a:r>
            <a:r>
              <a:rPr lang="en-US" sz="2200" dirty="0" smtClean="0"/>
              <a:t>()</a:t>
            </a:r>
            <a:r>
              <a:rPr lang="en-US" sz="2200" dirty="0"/>
              <a:t> </a:t>
            </a:r>
            <a:r>
              <a:rPr lang="en-US" sz="2200" dirty="0" smtClean="0"/>
              <a:t>method </a:t>
            </a:r>
            <a:r>
              <a:rPr lang="en-US" sz="2200" dirty="0"/>
              <a:t>on the inventory collection to update the </a:t>
            </a:r>
            <a:r>
              <a:rPr lang="en-US" sz="2200" i="1" dirty="0"/>
              <a:t>first</a:t>
            </a:r>
            <a:r>
              <a:rPr lang="en-US" sz="2200" dirty="0"/>
              <a:t> document where item equals "paper</a:t>
            </a:r>
            <a:r>
              <a:rPr lang="en-US" sz="2200" dirty="0" smtClean="0"/>
              <a:t>":</a:t>
            </a:r>
          </a:p>
          <a:p>
            <a:pPr algn="just"/>
            <a:endParaRPr lang="en-US" sz="2200" dirty="0" smtClean="0"/>
          </a:p>
          <a:p>
            <a:pPr marL="0" indent="0">
              <a:buNone/>
            </a:pPr>
            <a:r>
              <a:rPr lang="en-US" sz="2200" dirty="0" err="1"/>
              <a:t>db.inventory.updateOne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{ item: "paper" </a:t>
            </a:r>
            <a:r>
              <a:rPr lang="en-US" sz="2200" dirty="0" smtClean="0"/>
              <a:t>},              </a:t>
            </a:r>
            <a:r>
              <a:rPr lang="en-US" sz="2200" dirty="0" smtClean="0">
                <a:sym typeface="Wingdings" panose="05000000000000000000" pitchFamily="2" charset="2"/>
              </a:rPr>
              <a:t> update filter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{</a:t>
            </a:r>
          </a:p>
          <a:p>
            <a:pPr marL="0" indent="0">
              <a:buNone/>
            </a:pPr>
            <a:r>
              <a:rPr lang="en-US" sz="2200" dirty="0"/>
              <a:t>     $set: { "</a:t>
            </a:r>
            <a:r>
              <a:rPr lang="en-US" sz="2200" dirty="0" err="1"/>
              <a:t>size.uom</a:t>
            </a:r>
            <a:r>
              <a:rPr lang="en-US" sz="2200" dirty="0"/>
              <a:t>": "cm", status: "P" </a:t>
            </a:r>
            <a:r>
              <a:rPr lang="en-US" sz="2200" dirty="0" smtClean="0"/>
              <a:t>},     </a:t>
            </a:r>
            <a:r>
              <a:rPr lang="en-US" sz="2200" dirty="0" smtClean="0">
                <a:sym typeface="Wingdings" panose="05000000000000000000" pitchFamily="2" charset="2"/>
              </a:rPr>
              <a:t> update action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$</a:t>
            </a:r>
            <a:r>
              <a:rPr lang="en-US" sz="2200" dirty="0" err="1"/>
              <a:t>currentDate</a:t>
            </a:r>
            <a:r>
              <a:rPr lang="en-US" sz="2200" dirty="0"/>
              <a:t>: { </a:t>
            </a:r>
            <a:r>
              <a:rPr lang="en-US" sz="2200" dirty="0" err="1"/>
              <a:t>lastModified</a:t>
            </a:r>
            <a:r>
              <a:rPr lang="en-US" sz="2200" dirty="0"/>
              <a:t>: true }</a:t>
            </a:r>
          </a:p>
          <a:p>
            <a:pPr marL="0" indent="0">
              <a:buNone/>
            </a:pPr>
            <a:r>
              <a:rPr lang="en-US" sz="2200" dirty="0"/>
              <a:t>   }</a:t>
            </a:r>
          </a:p>
          <a:p>
            <a:pPr marL="0" indent="0">
              <a:buNone/>
            </a:pP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Uses  $set operator to update value of the </a:t>
            </a:r>
            <a:r>
              <a:rPr lang="en-US" sz="2200" dirty="0" err="1" smtClean="0"/>
              <a:t>size.uom</a:t>
            </a:r>
            <a:r>
              <a:rPr lang="en-US" sz="2200" dirty="0" smtClean="0"/>
              <a:t> field to "cm" and value of the status field to "P",</a:t>
            </a:r>
          </a:p>
          <a:p>
            <a:r>
              <a:rPr lang="en-US" sz="2200" dirty="0" smtClean="0"/>
              <a:t>Uses </a:t>
            </a:r>
            <a:r>
              <a:rPr lang="en-US" sz="2200" dirty="0"/>
              <a:t> $</a:t>
            </a:r>
            <a:r>
              <a:rPr lang="en-US" sz="2200" dirty="0" err="1" smtClean="0"/>
              <a:t>currentDate</a:t>
            </a:r>
            <a:r>
              <a:rPr lang="en-US" sz="2200" dirty="0"/>
              <a:t> </a:t>
            </a:r>
            <a:r>
              <a:rPr lang="en-US" sz="2200" dirty="0" smtClean="0"/>
              <a:t>operator </a:t>
            </a:r>
            <a:r>
              <a:rPr lang="en-US" sz="2200" dirty="0"/>
              <a:t>to update </a:t>
            </a:r>
            <a:r>
              <a:rPr lang="en-US" sz="2200" dirty="0" smtClean="0"/>
              <a:t>value </a:t>
            </a:r>
            <a:r>
              <a:rPr lang="en-US" sz="2200" dirty="0"/>
              <a:t>of the </a:t>
            </a:r>
            <a:r>
              <a:rPr lang="en-US" sz="2200" dirty="0" err="1"/>
              <a:t>lastModified</a:t>
            </a:r>
            <a:r>
              <a:rPr lang="en-US" sz="2200" dirty="0"/>
              <a:t> field to the current </a:t>
            </a:r>
            <a:r>
              <a:rPr lang="en-US" sz="2200" dirty="0" smtClean="0"/>
              <a:t>date</a:t>
            </a:r>
          </a:p>
          <a:p>
            <a:r>
              <a:rPr lang="en-US" sz="2200" dirty="0" smtClean="0"/>
              <a:t>If</a:t>
            </a:r>
            <a:r>
              <a:rPr lang="en-US" sz="2200" dirty="0"/>
              <a:t> </a:t>
            </a:r>
            <a:r>
              <a:rPr lang="en-US" sz="2200" dirty="0" err="1"/>
              <a:t>lastModified</a:t>
            </a:r>
            <a:r>
              <a:rPr lang="en-US" sz="2200" dirty="0"/>
              <a:t> field does not exist, $</a:t>
            </a:r>
            <a:r>
              <a:rPr lang="en-US" sz="2200" dirty="0" err="1" smtClean="0"/>
              <a:t>currentDate</a:t>
            </a:r>
            <a:r>
              <a:rPr lang="en-US" sz="2200" dirty="0"/>
              <a:t> </a:t>
            </a:r>
            <a:r>
              <a:rPr lang="en-US" sz="2200" dirty="0" smtClean="0"/>
              <a:t>will </a:t>
            </a:r>
            <a:r>
              <a:rPr lang="en-US" sz="2200" dirty="0"/>
              <a:t>create the </a:t>
            </a:r>
            <a:r>
              <a:rPr lang="en-US" sz="2200" dirty="0" smtClean="0"/>
              <a:t>field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50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uses the</a:t>
            </a:r>
            <a:r>
              <a:rPr lang="en-US" dirty="0"/>
              <a:t> </a:t>
            </a:r>
            <a:r>
              <a:rPr lang="en-US" dirty="0" err="1"/>
              <a:t>db.collection.updateMany</a:t>
            </a:r>
            <a:r>
              <a:rPr lang="en-US" dirty="0" smtClean="0"/>
              <a:t>() method </a:t>
            </a:r>
            <a:r>
              <a:rPr lang="en-US" dirty="0"/>
              <a:t>on the inventory collection to update all documents where </a:t>
            </a:r>
            <a:r>
              <a:rPr lang="en-US" dirty="0" err="1"/>
              <a:t>qty</a:t>
            </a:r>
            <a:r>
              <a:rPr lang="en-US" dirty="0"/>
              <a:t> is less than 50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db.inventory.updateMany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{ "</a:t>
            </a:r>
            <a:r>
              <a:rPr lang="en-US" dirty="0" err="1"/>
              <a:t>qty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50 } },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$set: { "</a:t>
            </a:r>
            <a:r>
              <a:rPr lang="en-US" dirty="0" err="1"/>
              <a:t>size.uom</a:t>
            </a:r>
            <a:r>
              <a:rPr lang="en-US" dirty="0"/>
              <a:t>": "in", status: "P" },</a:t>
            </a:r>
          </a:p>
          <a:p>
            <a:pPr marL="0" indent="0">
              <a:buNone/>
            </a:pPr>
            <a:r>
              <a:rPr lang="en-US" dirty="0"/>
              <a:t>     $</a:t>
            </a:r>
            <a:r>
              <a:rPr lang="en-US" dirty="0" err="1"/>
              <a:t>currentDate</a:t>
            </a:r>
            <a:r>
              <a:rPr lang="en-US" dirty="0"/>
              <a:t>: { </a:t>
            </a:r>
            <a:r>
              <a:rPr lang="en-US" dirty="0" err="1"/>
              <a:t>lastModified</a:t>
            </a:r>
            <a:r>
              <a:rPr lang="en-US" dirty="0"/>
              <a:t>: true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182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replace the entire content of a document except for the _id field, pass an entirely new document as the second argument to </a:t>
            </a:r>
            <a:r>
              <a:rPr lang="en-US" dirty="0" err="1"/>
              <a:t>db.collection.replaceOne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replacement document can have different fields from the original </a:t>
            </a:r>
            <a:r>
              <a:rPr lang="en-US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8800688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example replaces the </a:t>
            </a:r>
            <a:r>
              <a:rPr lang="en-US" i="1" dirty="0"/>
              <a:t>first</a:t>
            </a:r>
            <a:r>
              <a:rPr lang="en-US" dirty="0"/>
              <a:t> document from the inventory collection that matches </a:t>
            </a:r>
            <a:r>
              <a:rPr lang="en-US" dirty="0" smtClean="0"/>
              <a:t>the filter item equals "</a:t>
            </a:r>
            <a:r>
              <a:rPr lang="en-US" dirty="0"/>
              <a:t>paper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sz="2000" dirty="0" err="1"/>
              <a:t>db.inventory.replaceOne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{ item: "paper" },</a:t>
            </a:r>
          </a:p>
          <a:p>
            <a:pPr marL="0" indent="0">
              <a:buNone/>
            </a:pPr>
            <a:r>
              <a:rPr lang="en-US" sz="2000" dirty="0"/>
              <a:t>   { item: "paper",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instock</a:t>
            </a:r>
            <a:r>
              <a:rPr lang="en-US" sz="2000" dirty="0"/>
              <a:t>: [ { warehouse: "A", </a:t>
            </a:r>
            <a:r>
              <a:rPr lang="en-US" sz="2000" dirty="0" err="1"/>
              <a:t>qty</a:t>
            </a:r>
            <a:r>
              <a:rPr lang="en-US" sz="2000" dirty="0"/>
              <a:t>: 60 }, { warehouse: "B", </a:t>
            </a:r>
            <a:r>
              <a:rPr lang="en-US" sz="2000" dirty="0" err="1"/>
              <a:t>qty</a:t>
            </a:r>
            <a:r>
              <a:rPr lang="en-US" sz="2000" dirty="0"/>
              <a:t>: 40 } ] }</a:t>
            </a:r>
          </a:p>
          <a:p>
            <a:pPr marL="0" indent="0">
              <a:buNone/>
            </a:pPr>
            <a:r>
              <a:rPr lang="en-US" sz="2000" dirty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06515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remove all documents from a </a:t>
            </a:r>
            <a:r>
              <a:rPr lang="en-US" sz="2200" dirty="0" smtClean="0"/>
              <a:t>collection pass </a:t>
            </a:r>
            <a:r>
              <a:rPr lang="en-US" sz="2200" dirty="0"/>
              <a:t>an </a:t>
            </a:r>
            <a:r>
              <a:rPr lang="en-US" sz="2200" dirty="0" smtClean="0"/>
              <a:t>empty filter document</a:t>
            </a:r>
            <a:r>
              <a:rPr lang="en-US" sz="2200" dirty="0"/>
              <a:t> {} to </a:t>
            </a:r>
            <a:r>
              <a:rPr lang="en-US" sz="2200" dirty="0" smtClean="0"/>
              <a:t>the </a:t>
            </a:r>
            <a:r>
              <a:rPr lang="en-US" sz="2200" dirty="0" err="1" smtClean="0"/>
              <a:t>db.collection.deleteMany</a:t>
            </a:r>
            <a:r>
              <a:rPr lang="en-US" sz="2200" dirty="0"/>
              <a:t>() </a:t>
            </a:r>
            <a:r>
              <a:rPr lang="en-US" sz="2200" dirty="0" smtClean="0"/>
              <a:t>method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following example deletes </a:t>
            </a:r>
            <a:r>
              <a:rPr lang="en-US" sz="2200" i="1" dirty="0"/>
              <a:t>all</a:t>
            </a:r>
            <a:r>
              <a:rPr lang="en-US" sz="2200" dirty="0"/>
              <a:t> documents from the inventory collection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/>
              <a:t>db.inventory.deleteMany</a:t>
            </a:r>
            <a:r>
              <a:rPr lang="en-US" sz="2200" dirty="0"/>
              <a:t>({})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Cursors </a:t>
            </a:r>
            <a:r>
              <a:rPr lang="en-US" dirty="0"/>
              <a:t>are different than the other </a:t>
            </a:r>
            <a:r>
              <a:rPr lang="en-US" dirty="0" smtClean="0"/>
              <a:t>concepts </a:t>
            </a:r>
            <a:r>
              <a:rPr lang="en-US" dirty="0"/>
              <a:t>but </a:t>
            </a:r>
            <a:r>
              <a:rPr lang="en-US" dirty="0" smtClean="0"/>
              <a:t>are </a:t>
            </a:r>
            <a:r>
              <a:rPr lang="en-US" dirty="0"/>
              <a:t>important enough, </a:t>
            </a:r>
            <a:r>
              <a:rPr lang="en-US" dirty="0" smtClean="0"/>
              <a:t>for their </a:t>
            </a:r>
            <a:r>
              <a:rPr lang="en-US" dirty="0"/>
              <a:t>own </a:t>
            </a:r>
            <a:r>
              <a:rPr lang="en-US" dirty="0" smtClean="0"/>
              <a:t>discussion</a:t>
            </a:r>
          </a:p>
          <a:p>
            <a:r>
              <a:rPr lang="en-US" dirty="0" smtClean="0"/>
              <a:t>The </a:t>
            </a:r>
            <a:r>
              <a:rPr lang="en-US" dirty="0"/>
              <a:t>important thing to understand about cursors is that </a:t>
            </a:r>
            <a:r>
              <a:rPr lang="en-US" dirty="0" smtClean="0"/>
              <a:t>when you </a:t>
            </a:r>
            <a:r>
              <a:rPr lang="en-US" dirty="0"/>
              <a:t>ask MongoDB for data, it returns a pointer to the result set called a </a:t>
            </a:r>
            <a:r>
              <a:rPr lang="en-US" dirty="0" smtClean="0"/>
              <a:t>cursor…</a:t>
            </a:r>
          </a:p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we can do things to, </a:t>
            </a:r>
            <a:r>
              <a:rPr lang="en-US" dirty="0" smtClean="0"/>
              <a:t>such as </a:t>
            </a:r>
            <a:r>
              <a:rPr lang="en-US" dirty="0"/>
              <a:t>counting or skipping ahead, before actually pulling down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25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criteria, or filters, that identify the documents to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filters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the same syntax as read 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following example removes all documents from the inventory collection where the status field equals "A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 err="1"/>
              <a:t>db.inventory.deleteMany</a:t>
            </a:r>
            <a:r>
              <a:rPr lang="en-US" dirty="0"/>
              <a:t>({ status : "A" })</a:t>
            </a:r>
          </a:p>
        </p:txBody>
      </p:sp>
    </p:spTree>
    <p:extLst>
      <p:ext uri="{BB962C8B-B14F-4D97-AF65-F5344CB8AC3E}">
        <p14:creationId xmlns:p14="http://schemas.microsoft.com/office/powerpoint/2010/main" val="285766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delete at most a single document that matches a specified filter (even though multiple documents may match the specified filter) use the </a:t>
            </a:r>
            <a:r>
              <a:rPr lang="en-US" sz="2200" dirty="0" err="1"/>
              <a:t>db.collection.deleteOne</a:t>
            </a:r>
            <a:r>
              <a:rPr lang="en-US" sz="2200" dirty="0" smtClean="0"/>
              <a:t>()</a:t>
            </a:r>
            <a:r>
              <a:rPr lang="en-US" sz="2200" dirty="0"/>
              <a:t> </a:t>
            </a:r>
            <a:r>
              <a:rPr lang="en-US" sz="2200" dirty="0" smtClean="0"/>
              <a:t>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following example deletes the </a:t>
            </a:r>
            <a:r>
              <a:rPr lang="en-US" sz="2200" i="1" dirty="0"/>
              <a:t>first</a:t>
            </a:r>
            <a:r>
              <a:rPr lang="en-US" sz="2200" dirty="0"/>
              <a:t> </a:t>
            </a:r>
            <a:r>
              <a:rPr lang="en-US" sz="2200" dirty="0" smtClean="0"/>
              <a:t>document where the status</a:t>
            </a:r>
            <a:r>
              <a:rPr lang="en-US" sz="2200" dirty="0"/>
              <a:t> is "</a:t>
            </a:r>
            <a:r>
              <a:rPr lang="en-US" sz="2200" dirty="0" smtClean="0"/>
              <a:t>D“</a:t>
            </a:r>
          </a:p>
          <a:p>
            <a:pPr marL="0" indent="0">
              <a:buNone/>
            </a:pPr>
            <a:r>
              <a:rPr lang="en-US" dirty="0" err="1"/>
              <a:t>db.inventory.deleteOne</a:t>
            </a:r>
            <a:r>
              <a:rPr lang="en-US" dirty="0"/>
              <a:t>( { status: "D" } )</a:t>
            </a:r>
          </a:p>
        </p:txBody>
      </p:sp>
    </p:spTree>
    <p:extLst>
      <p:ext uri="{BB962C8B-B14F-4D97-AF65-F5344CB8AC3E}">
        <p14:creationId xmlns:p14="http://schemas.microsoft.com/office/powerpoint/2010/main" val="3101280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</a:t>
            </a:r>
            <a:r>
              <a:rPr lang="en-US" dirty="0" smtClean="0"/>
              <a:t>MongoDB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58721"/>
              </p:ext>
            </p:extLst>
          </p:nvPr>
        </p:nvGraphicFramePr>
        <p:xfrm>
          <a:off x="457200" y="2039302"/>
          <a:ext cx="8229600" cy="4272915"/>
        </p:xfrm>
        <a:graphic>
          <a:graphicData uri="http://schemas.openxmlformats.org/drawingml/2006/table">
            <a:tbl>
              <a:tblPr/>
              <a:tblGrid>
                <a:gridCol w="2895600"/>
                <a:gridCol w="5334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SQL </a:t>
                      </a:r>
                      <a:r>
                        <a:rPr lang="en-US" dirty="0">
                          <a:effectLst/>
                        </a:rPr>
                        <a:t>SELECT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MongoDB find()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id,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}, { user_id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}, { user_id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db.people.find</a:t>
                      </a:r>
                      <a:r>
                        <a:rPr lang="en-US" dirty="0">
                          <a:effectLst/>
                        </a:rPr>
                        <a:t>( {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    { </a:t>
                      </a:r>
                      <a:r>
                        <a:rPr lang="en-US" dirty="0" err="1">
                          <a:effectLst/>
                        </a:rPr>
                        <a:t>user_id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,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, _id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 } 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07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</a:t>
            </a:r>
            <a:r>
              <a:rPr lang="en-US" dirty="0" smtClean="0"/>
              <a:t>MongoDB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93930"/>
              </p:ext>
            </p:extLst>
          </p:nvPr>
        </p:nvGraphicFramePr>
        <p:xfrm>
          <a:off x="457200" y="1738624"/>
          <a:ext cx="8153402" cy="3047210"/>
        </p:xfrm>
        <a:graphic>
          <a:graphicData uri="http://schemas.openxmlformats.org/drawingml/2006/table">
            <a:tbl>
              <a:tblPr/>
              <a:tblGrid>
                <a:gridCol w="3581402"/>
                <a:gridCol w="4572000"/>
              </a:tblGrid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!=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db.people.find( { status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{ $ne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db.people.find( { status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, age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>
                          <a:effectLst/>
                        </a:rPr>
                        <a:t>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status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OR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$or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[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,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} ]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gt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lt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343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</a:t>
            </a:r>
            <a:r>
              <a:rPr lang="en-US" dirty="0" smtClean="0"/>
              <a:t>MongoDB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14696"/>
              </p:ext>
            </p:extLst>
          </p:nvPr>
        </p:nvGraphicFramePr>
        <p:xfrm>
          <a:off x="457200" y="1738624"/>
          <a:ext cx="8153402" cy="1828326"/>
        </p:xfrm>
        <a:graphic>
          <a:graphicData uri="http://schemas.openxmlformats.org/drawingml/2006/table">
            <a:tbl>
              <a:tblPr/>
              <a:tblGrid>
                <a:gridCol w="3581402"/>
                <a:gridCol w="4572000"/>
              </a:tblGrid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&lt;=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gt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, $</a:t>
                      </a:r>
                      <a:r>
                        <a:rPr lang="en-US" sz="1600" dirty="0" err="1">
                          <a:effectLst/>
                        </a:rPr>
                        <a:t>lte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ASC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).sort( {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status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600">
                          <a:effectLst/>
                        </a:rPr>
                        <a:t> user_id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DESC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).sort( {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}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7905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603081"/>
              </p:ext>
            </p:extLst>
          </p:nvPr>
        </p:nvGraphicFramePr>
        <p:xfrm>
          <a:off x="457200" y="2373630"/>
          <a:ext cx="8229600" cy="196977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SQL Update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MongoDB updateMany()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"C"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db.people.updateMany( { age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{ $gt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 } }, { $set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{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4070A0"/>
                          </a:solidFill>
                          <a:effectLst/>
                        </a:rPr>
                        <a:t>"C"</a:t>
                      </a:r>
                      <a:r>
                        <a:rPr lang="en-US">
                          <a:effectLst/>
                        </a:rPr>
                        <a:t> }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db.people.updateMany</a:t>
                      </a:r>
                      <a:r>
                        <a:rPr lang="en-US" dirty="0">
                          <a:effectLst/>
                        </a:rPr>
                        <a:t>( {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 , { $</a:t>
                      </a:r>
                      <a:r>
                        <a:rPr lang="en-US" dirty="0" err="1">
                          <a:effectLst/>
                        </a:rPr>
                        <a:t>inc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{ age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 } } 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6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Methods | </a:t>
            </a:r>
            <a:r>
              <a:rPr lang="en-US" dirty="0" smtClean="0"/>
              <a:t>Update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861721"/>
              </p:ext>
            </p:extLst>
          </p:nvPr>
        </p:nvGraphicFramePr>
        <p:xfrm>
          <a:off x="533401" y="1955826"/>
          <a:ext cx="7924800" cy="4063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201"/>
                <a:gridCol w="632459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Name</a:t>
                      </a:r>
                    </a:p>
                  </a:txBody>
                  <a:tcPr marL="29428" marR="29428" marT="2825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29428" marR="29428" marT="28251" marB="7062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currentDate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Sets </a:t>
                      </a:r>
                      <a:r>
                        <a:rPr lang="en-US" sz="1800" dirty="0" smtClean="0">
                          <a:effectLst/>
                        </a:rPr>
                        <a:t>the value </a:t>
                      </a:r>
                      <a:r>
                        <a:rPr lang="en-US" sz="1800" dirty="0">
                          <a:effectLst/>
                        </a:rPr>
                        <a:t>of a field to current date, either </a:t>
                      </a:r>
                      <a:r>
                        <a:rPr lang="en-US" sz="1800" dirty="0" smtClean="0">
                          <a:effectLst/>
                        </a:rPr>
                        <a:t>as a Date </a:t>
                      </a:r>
                      <a:r>
                        <a:rPr lang="en-US" sz="1800" dirty="0">
                          <a:effectLst/>
                        </a:rPr>
                        <a:t>or a Timestamp.</a:t>
                      </a:r>
                    </a:p>
                  </a:txBody>
                  <a:tcPr marL="29428" marR="29428" marT="64741" marB="7062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inc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Increments the value of the field by the specified amount.</a:t>
                      </a:r>
                    </a:p>
                  </a:txBody>
                  <a:tcPr marL="29428" marR="29428" marT="64741" marB="7062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$min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Only updates the field if the specified value is less than the existing field value.</a:t>
                      </a:r>
                    </a:p>
                  </a:txBody>
                  <a:tcPr marL="29428" marR="29428" marT="64741" marB="7062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$max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Only updates the field if the specified value is greater than the existing field value.</a:t>
                      </a:r>
                    </a:p>
                  </a:txBody>
                  <a:tcPr marL="29428" marR="29428" marT="64741" marB="7062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mul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Multiplies the value of the field by the specified amount.</a:t>
                      </a:r>
                    </a:p>
                  </a:txBody>
                  <a:tcPr marL="29428" marR="29428" marT="64741" marB="7062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$set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Sets the value of a field in a document.</a:t>
                      </a:r>
                    </a:p>
                  </a:txBody>
                  <a:tcPr marL="29428" marR="29428" marT="64741" marB="7062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$unset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Removes the specified field from a document.</a:t>
                      </a:r>
                    </a:p>
                  </a:txBody>
                  <a:tcPr marL="29428" marR="29428" marT="64741" marB="70627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447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7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Methods | </a:t>
            </a:r>
            <a:r>
              <a:rPr lang="en-US" dirty="0" smtClean="0"/>
              <a:t>Update Operators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95951"/>
              </p:ext>
            </p:extLst>
          </p:nvPr>
        </p:nvGraphicFramePr>
        <p:xfrm>
          <a:off x="457200" y="1939290"/>
          <a:ext cx="8229600" cy="3394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1328"/>
                <a:gridCol w="674827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47625" marR="4762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B="1143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addToSet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Adds elements to an array only if they do not already </a:t>
                      </a:r>
                      <a:r>
                        <a:rPr lang="en-US" dirty="0" smtClean="0">
                          <a:effectLst/>
                        </a:rPr>
                        <a:t>exist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$pop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Removes the first or last item of an array.</a:t>
                      </a:r>
                    </a:p>
                  </a:txBody>
                  <a:tcPr marL="47625" marR="47625" marT="104775" marB="1143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$pull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Removes all array elements that match a specified query.</a:t>
                      </a:r>
                    </a:p>
                  </a:txBody>
                  <a:tcPr marL="47625" marR="47625" marT="104775" marB="1143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pushAll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Deprecated. Adds several items to an array.</a:t>
                      </a:r>
                    </a:p>
                  </a:txBody>
                  <a:tcPr marL="47625" marR="47625" marT="104775" marB="1143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$push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Adds an item to an array.</a:t>
                      </a:r>
                    </a:p>
                  </a:txBody>
                  <a:tcPr marL="47625" marR="47625" marT="104775" marB="1143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pullAll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Removes all matching values from an array.</a:t>
                      </a: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701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explore basic relationships among data items and how they relate to the MongoDB document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35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(1:1)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relationship between exactly two entities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/>
              <a:t>Author </a:t>
            </a:r>
            <a:r>
              <a:rPr lang="en-US" dirty="0"/>
              <a:t>has a single </a:t>
            </a:r>
            <a:r>
              <a:rPr lang="en-US" i="1" dirty="0"/>
              <a:t>Address </a:t>
            </a:r>
            <a:r>
              <a:rPr lang="en-US" dirty="0"/>
              <a:t>relationship where an </a:t>
            </a:r>
            <a:r>
              <a:rPr lang="en-US" i="1" dirty="0"/>
              <a:t>Author </a:t>
            </a:r>
            <a:r>
              <a:rPr lang="en-US" dirty="0"/>
              <a:t>lives at a single </a:t>
            </a:r>
            <a:r>
              <a:rPr lang="en-US" i="1" dirty="0" smtClean="0"/>
              <a:t>Address </a:t>
            </a:r>
            <a:r>
              <a:rPr lang="en-US" dirty="0" smtClean="0"/>
              <a:t>and </a:t>
            </a:r>
            <a:r>
              <a:rPr lang="en-US" dirty="0"/>
              <a:t>an </a:t>
            </a:r>
            <a:r>
              <a:rPr lang="en-US" i="1" dirty="0"/>
              <a:t>Address </a:t>
            </a:r>
            <a:r>
              <a:rPr lang="en-US" dirty="0"/>
              <a:t>only contains a single </a:t>
            </a:r>
            <a:r>
              <a:rPr lang="en-US" i="1" dirty="0" smtClean="0"/>
              <a:t>Author</a:t>
            </a:r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6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use new terminology (collection vs. table, document vs. row and field vs. column</a:t>
            </a:r>
            <a:r>
              <a:rPr lang="en-US" dirty="0" smtClean="0"/>
              <a:t>)?</a:t>
            </a:r>
          </a:p>
          <a:p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these concepts are similar to their relational database counterparts, they are </a:t>
            </a:r>
            <a:r>
              <a:rPr lang="en-US" dirty="0" smtClean="0"/>
              <a:t>not identical</a:t>
            </a:r>
          </a:p>
          <a:p>
            <a:r>
              <a:rPr lang="en-US" dirty="0" smtClean="0"/>
              <a:t>The </a:t>
            </a:r>
            <a:r>
              <a:rPr lang="en-US" dirty="0"/>
              <a:t>core difference comes from the fact that relational databases define columns at the table </a:t>
            </a:r>
            <a:r>
              <a:rPr lang="en-US" dirty="0" smtClean="0"/>
              <a:t>level…</a:t>
            </a:r>
          </a:p>
          <a:p>
            <a:r>
              <a:rPr lang="en-US" dirty="0"/>
              <a:t>W</a:t>
            </a:r>
            <a:r>
              <a:rPr lang="en-US" dirty="0" smtClean="0"/>
              <a:t>hile a </a:t>
            </a:r>
            <a:r>
              <a:rPr lang="en-US" dirty="0"/>
              <a:t>document-oriented database defines </a:t>
            </a:r>
            <a:r>
              <a:rPr lang="en-US" dirty="0" smtClean="0"/>
              <a:t>fields </a:t>
            </a:r>
            <a:r>
              <a:rPr lang="en-US" dirty="0"/>
              <a:t>at the document </a:t>
            </a:r>
            <a:r>
              <a:rPr lang="en-US" dirty="0" smtClean="0"/>
              <a:t>level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document within </a:t>
            </a:r>
            <a:r>
              <a:rPr lang="en-US" dirty="0" smtClean="0"/>
              <a:t>a collection </a:t>
            </a:r>
            <a:r>
              <a:rPr lang="en-US" dirty="0"/>
              <a:t>can have its own unique set of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As </a:t>
            </a:r>
            <a:r>
              <a:rPr lang="en-US" dirty="0"/>
              <a:t>such, a collection is a dumbed down container in </a:t>
            </a:r>
            <a:r>
              <a:rPr lang="en-US" dirty="0" smtClean="0"/>
              <a:t>comparison to </a:t>
            </a:r>
            <a:r>
              <a:rPr lang="en-US" dirty="0"/>
              <a:t>a </a:t>
            </a:r>
            <a:r>
              <a:rPr lang="en-US" dirty="0" smtClean="0"/>
              <a:t>table</a:t>
            </a:r>
          </a:p>
          <a:p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a document has a lot more information than a </a:t>
            </a:r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00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| Data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99277"/>
              </p:ext>
            </p:extLst>
          </p:nvPr>
        </p:nvGraphicFramePr>
        <p:xfrm>
          <a:off x="1219200" y="2316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“Sam</a:t>
                      </a:r>
                      <a:r>
                        <a:rPr lang="en-US" baseline="0" dirty="0" smtClean="0"/>
                        <a:t> Smith”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764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User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58202"/>
              </p:ext>
            </p:extLst>
          </p:nvPr>
        </p:nvGraphicFramePr>
        <p:xfrm>
          <a:off x="1219200" y="4450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“2921 N Michigan</a:t>
                      </a:r>
                      <a:r>
                        <a:rPr lang="en-US" baseline="0" dirty="0" smtClean="0"/>
                        <a:t> Ave.”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“Chicago”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38100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31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</a:t>
            </a:r>
            <a:r>
              <a:rPr lang="en-US" dirty="0"/>
              <a:t> </a:t>
            </a:r>
            <a:r>
              <a:rPr lang="en-US" dirty="0" smtClean="0"/>
              <a:t>|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Address document as an embedded document in the User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“name” : “Sam Smith,</a:t>
            </a:r>
          </a:p>
          <a:p>
            <a:pPr marL="0" indent="0">
              <a:buNone/>
            </a:pPr>
            <a:r>
              <a:rPr lang="en-US" dirty="0" smtClean="0"/>
              <a:t>	“age” : 27,</a:t>
            </a:r>
          </a:p>
          <a:p>
            <a:pPr marL="0" indent="0">
              <a:buNone/>
            </a:pPr>
            <a:r>
              <a:rPr lang="en-US" dirty="0" smtClean="0"/>
              <a:t>	“address” : {</a:t>
            </a:r>
          </a:p>
          <a:p>
            <a:pPr marL="0" indent="0">
              <a:buNone/>
            </a:pPr>
            <a:r>
              <a:rPr lang="en-US" dirty="0" smtClean="0"/>
              <a:t>		“street” : “</a:t>
            </a:r>
            <a:r>
              <a:rPr lang="en-US" dirty="0"/>
              <a:t>2921 N Michigan </a:t>
            </a:r>
            <a:r>
              <a:rPr lang="en-US" dirty="0" smtClean="0"/>
              <a:t>Ave.”,</a:t>
            </a:r>
          </a:p>
          <a:p>
            <a:pPr marL="0" indent="0">
              <a:buNone/>
            </a:pPr>
            <a:r>
              <a:rPr lang="en-US" dirty="0" smtClean="0"/>
              <a:t>		“city” : “Chicago”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20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</a:t>
            </a:r>
            <a:r>
              <a:rPr lang="en-US" dirty="0"/>
              <a:t> </a:t>
            </a:r>
            <a:r>
              <a:rPr lang="en-US" dirty="0" smtClean="0"/>
              <a:t>|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strength of embedding the </a:t>
            </a:r>
            <a:r>
              <a:rPr lang="en-US" i="1" dirty="0"/>
              <a:t>Address </a:t>
            </a:r>
            <a:r>
              <a:rPr lang="en-US" dirty="0"/>
              <a:t>document directly in the </a:t>
            </a:r>
            <a:r>
              <a:rPr lang="en-US" i="1" dirty="0"/>
              <a:t>User </a:t>
            </a:r>
            <a:r>
              <a:rPr lang="en-US" dirty="0" smtClean="0"/>
              <a:t>document…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retrieve the user and its addresses in a single read </a:t>
            </a:r>
            <a:r>
              <a:rPr lang="en-US" dirty="0" smtClean="0"/>
              <a:t>operation…</a:t>
            </a:r>
          </a:p>
          <a:p>
            <a:r>
              <a:rPr lang="en-US" dirty="0"/>
              <a:t>V</a:t>
            </a:r>
            <a:r>
              <a:rPr lang="en-US" dirty="0" smtClean="0"/>
              <a:t>ersus having to </a:t>
            </a:r>
            <a:r>
              <a:rPr lang="en-US" dirty="0"/>
              <a:t>first read the user document and then the address documents for that specific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addresses have a </a:t>
            </a:r>
            <a:r>
              <a:rPr lang="en-US" dirty="0" smtClean="0"/>
              <a:t>quite strong </a:t>
            </a:r>
            <a:r>
              <a:rPr lang="en-US" dirty="0"/>
              <a:t>affinity to the user document the embedding </a:t>
            </a:r>
            <a:r>
              <a:rPr lang="en-US" dirty="0" smtClean="0"/>
              <a:t>makes sense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336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</a:t>
            </a:r>
            <a:r>
              <a:rPr lang="en-US" dirty="0"/>
              <a:t> </a:t>
            </a:r>
            <a:r>
              <a:rPr lang="en-US" dirty="0" smtClean="0"/>
              <a:t>|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second approach is to link the address and user document </a:t>
            </a:r>
            <a:r>
              <a:rPr lang="en-US" dirty="0" smtClean="0"/>
              <a:t>using something like a </a:t>
            </a:r>
            <a:r>
              <a:rPr lang="en-US" dirty="0"/>
              <a:t>foreign </a:t>
            </a:r>
            <a:r>
              <a:rPr lang="en-US" dirty="0" smtClean="0"/>
              <a:t>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 smtClean="0"/>
              <a:t>“_id” : 1,</a:t>
            </a:r>
          </a:p>
          <a:p>
            <a:pPr marL="274320" lvl="1" indent="0">
              <a:buNone/>
            </a:pPr>
            <a:r>
              <a:rPr lang="en-US" dirty="0" smtClean="0"/>
              <a:t>“name” : “Sam Smith”,</a:t>
            </a:r>
          </a:p>
          <a:p>
            <a:pPr marL="274320" lvl="1" indent="0">
              <a:buNone/>
            </a:pPr>
            <a:r>
              <a:rPr lang="en-US" dirty="0" smtClean="0"/>
              <a:t>“age” : 27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 smtClean="0"/>
              <a:t>“_id” : 527</a:t>
            </a:r>
          </a:p>
          <a:p>
            <a:pPr marL="274320" lvl="1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user_id</a:t>
            </a:r>
            <a:r>
              <a:rPr lang="en-US" dirty="0" smtClean="0"/>
              <a:t>” : 1</a:t>
            </a:r>
          </a:p>
          <a:p>
            <a:pPr marL="274320" lvl="1" indent="0">
              <a:buNone/>
            </a:pPr>
            <a:r>
              <a:rPr lang="en-US" dirty="0" smtClean="0"/>
              <a:t>“street” : </a:t>
            </a:r>
            <a:r>
              <a:rPr lang="en-US" dirty="0"/>
              <a:t>“2921 N Michigan Ave</a:t>
            </a:r>
            <a:r>
              <a:rPr lang="en-US" dirty="0" smtClean="0"/>
              <a:t>.”,</a:t>
            </a:r>
          </a:p>
          <a:p>
            <a:pPr marL="274320" lvl="1" indent="0">
              <a:buNone/>
            </a:pPr>
            <a:r>
              <a:rPr lang="en-US" dirty="0" smtClean="0"/>
              <a:t>“city” : “Chicago”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386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</a:t>
            </a:r>
            <a:r>
              <a:rPr lang="en-US" dirty="0"/>
              <a:t> </a:t>
            </a:r>
            <a:r>
              <a:rPr lang="en-US" dirty="0" smtClean="0"/>
              <a:t>|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similar to how traditional relational databases would store the </a:t>
            </a:r>
            <a:r>
              <a:rPr lang="en-US" dirty="0" smtClean="0"/>
              <a:t>data</a:t>
            </a:r>
          </a:p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MongoDB does not enforce any foreign key </a:t>
            </a:r>
            <a:r>
              <a:rPr lang="en-US" dirty="0" smtClean="0"/>
              <a:t>constraints…</a:t>
            </a:r>
          </a:p>
          <a:p>
            <a:r>
              <a:rPr lang="en-US" dirty="0"/>
              <a:t>S</a:t>
            </a:r>
            <a:r>
              <a:rPr lang="en-US" dirty="0" smtClean="0"/>
              <a:t>o the </a:t>
            </a:r>
            <a:r>
              <a:rPr lang="en-US" dirty="0"/>
              <a:t>relation only exists </a:t>
            </a:r>
            <a:r>
              <a:rPr lang="en-US" dirty="0" smtClean="0"/>
              <a:t>at the </a:t>
            </a:r>
            <a:r>
              <a:rPr lang="en-US" dirty="0"/>
              <a:t>application </a:t>
            </a:r>
            <a:r>
              <a:rPr lang="en-US" dirty="0" smtClean="0"/>
              <a:t>level</a:t>
            </a:r>
          </a:p>
          <a:p>
            <a:r>
              <a:rPr lang="en-US" dirty="0"/>
              <a:t>In the one to one relationship </a:t>
            </a:r>
            <a:r>
              <a:rPr lang="en-US" dirty="0" smtClean="0"/>
              <a:t>embedding </a:t>
            </a:r>
            <a:r>
              <a:rPr lang="en-US" dirty="0"/>
              <a:t>is the preferred way to </a:t>
            </a:r>
            <a:r>
              <a:rPr lang="en-US" dirty="0" smtClean="0"/>
              <a:t>model the relationship…</a:t>
            </a:r>
          </a:p>
          <a:p>
            <a:r>
              <a:rPr lang="en-US" dirty="0"/>
              <a:t>A</a:t>
            </a:r>
            <a:r>
              <a:rPr lang="en-US" dirty="0" smtClean="0"/>
              <a:t>s it is simpler and also more efficient to </a:t>
            </a:r>
            <a:r>
              <a:rPr lang="en-US" dirty="0"/>
              <a:t>retrieve the </a:t>
            </a:r>
            <a:r>
              <a:rPr lang="en-US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124380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One-to-Many (1:N)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 </a:t>
            </a:r>
            <a:r>
              <a:rPr lang="en-US" dirty="0" smtClean="0"/>
              <a:t>relationship between </a:t>
            </a:r>
            <a:r>
              <a:rPr lang="en-US" dirty="0"/>
              <a:t>two entities </a:t>
            </a:r>
            <a:r>
              <a:rPr lang="en-US" dirty="0" smtClean="0"/>
              <a:t>A </a:t>
            </a:r>
            <a:r>
              <a:rPr lang="en-US" dirty="0"/>
              <a:t>and B in which an element of A may be linked to many elements of </a:t>
            </a:r>
            <a:r>
              <a:rPr lang="en-US" dirty="0" smtClean="0"/>
              <a:t>B but </a:t>
            </a:r>
            <a:r>
              <a:rPr lang="en-US" dirty="0"/>
              <a:t>a member of B is linked to only one element of </a:t>
            </a:r>
            <a:r>
              <a:rPr lang="en-US" dirty="0" smtClean="0"/>
              <a:t>A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log (post) might </a:t>
            </a:r>
            <a:r>
              <a:rPr lang="en-US" dirty="0"/>
              <a:t>have many </a:t>
            </a:r>
            <a:r>
              <a:rPr lang="en-US" i="1" dirty="0"/>
              <a:t>Comments </a:t>
            </a:r>
            <a:r>
              <a:rPr lang="en-US" dirty="0"/>
              <a:t>but a </a:t>
            </a:r>
            <a:r>
              <a:rPr lang="en-US" i="1" dirty="0"/>
              <a:t>Comment </a:t>
            </a:r>
            <a:r>
              <a:rPr lang="en-US" dirty="0"/>
              <a:t>is </a:t>
            </a:r>
            <a:r>
              <a:rPr lang="en-US" dirty="0" smtClean="0"/>
              <a:t>only related </a:t>
            </a:r>
            <a:r>
              <a:rPr lang="en-US" dirty="0"/>
              <a:t>to </a:t>
            </a:r>
            <a:r>
              <a:rPr lang="en-US" dirty="0" smtClean="0"/>
              <a:t>a single Blog (post)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1534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737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</a:t>
            </a:r>
            <a:r>
              <a:rPr lang="en-US" dirty="0" smtClean="0"/>
              <a:t>| Data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58928"/>
              </p:ext>
            </p:extLst>
          </p:nvPr>
        </p:nvGraphicFramePr>
        <p:xfrm>
          <a:off x="12192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“An awesom</a:t>
                      </a:r>
                      <a:r>
                        <a:rPr lang="en-US" baseline="0" dirty="0" smtClean="0"/>
                        <a:t>e </a:t>
                      </a:r>
                      <a:r>
                        <a:rPr lang="en-US" dirty="0" smtClean="0"/>
                        <a:t>blog”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“http://awesomeblog.com”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“This</a:t>
                      </a:r>
                      <a:r>
                        <a:rPr lang="en-US" baseline="0" dirty="0" smtClean="0"/>
                        <a:t> is so awesome”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2860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Blog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874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</a:t>
            </a:r>
            <a:r>
              <a:rPr lang="en-US" dirty="0" smtClean="0"/>
              <a:t>| Data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66060"/>
              </p:ext>
            </p:extLst>
          </p:nvPr>
        </p:nvGraphicFramePr>
        <p:xfrm>
          <a:off x="1219200" y="23164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“Peter</a:t>
                      </a:r>
                      <a:r>
                        <a:rPr lang="en-US" baseline="0" dirty="0" smtClean="0"/>
                        <a:t> Critic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ISODate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("2014-01-01T10:01:22Z")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“Awesome</a:t>
                      </a:r>
                      <a:r>
                        <a:rPr lang="en-US" baseline="0" dirty="0" smtClean="0"/>
                        <a:t> blog post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1676400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Comments | For each blog we can have 1 or more comments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9822"/>
              </p:ext>
            </p:extLst>
          </p:nvPr>
        </p:nvGraphicFramePr>
        <p:xfrm>
          <a:off x="1219200" y="4307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“Joh</a:t>
                      </a:r>
                      <a:r>
                        <a:rPr lang="en-US" baseline="0" dirty="0" smtClean="0"/>
                        <a:t> Page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ISODate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("2014-01-01T10:01:22Z")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“Not</a:t>
                      </a:r>
                      <a:r>
                        <a:rPr lang="en-US" baseline="0" dirty="0" smtClean="0"/>
                        <a:t> so a</a:t>
                      </a:r>
                      <a:r>
                        <a:rPr lang="en-US" dirty="0" smtClean="0"/>
                        <a:t>wesome</a:t>
                      </a:r>
                      <a:r>
                        <a:rPr lang="en-US" baseline="0" dirty="0" smtClean="0"/>
                        <a:t> blog post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791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One-to-Many |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first approach is to embed the Comments in the </a:t>
            </a:r>
            <a:r>
              <a:rPr lang="en-US" dirty="0" smtClean="0"/>
              <a:t>Blog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“_id” : 1</a:t>
            </a:r>
          </a:p>
          <a:p>
            <a:pPr marL="0" indent="0">
              <a:buNone/>
            </a:pPr>
            <a:r>
              <a:rPr lang="en-US" dirty="0" smtClean="0"/>
              <a:t>	title</a:t>
            </a:r>
            <a:r>
              <a:rPr lang="en-US" dirty="0"/>
              <a:t>: "An awesome blog",</a:t>
            </a:r>
          </a:p>
          <a:p>
            <a:pPr marL="0" indent="0">
              <a:buNone/>
            </a:pPr>
            <a:r>
              <a:rPr lang="en-US" dirty="0" smtClean="0"/>
              <a:t>	url</a:t>
            </a:r>
            <a:r>
              <a:rPr lang="en-US" dirty="0"/>
              <a:t>: "http://awesomeblog.com",</a:t>
            </a:r>
          </a:p>
          <a:p>
            <a:pPr marL="0" indent="0">
              <a:buNone/>
            </a:pPr>
            <a:r>
              <a:rPr lang="en-US" dirty="0" smtClean="0"/>
              <a:t>	text</a:t>
            </a:r>
            <a:r>
              <a:rPr lang="en-US" dirty="0"/>
              <a:t>: "This is an awesome </a:t>
            </a:r>
            <a:r>
              <a:rPr lang="en-US" dirty="0" smtClean="0"/>
              <a:t>blog",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comments</a:t>
            </a:r>
            <a:r>
              <a:rPr lang="en-US" dirty="0"/>
              <a:t>: [{</a:t>
            </a:r>
          </a:p>
          <a:p>
            <a:pPr marL="0" indent="0">
              <a:buNone/>
            </a:pPr>
            <a:r>
              <a:rPr lang="en-US" dirty="0" smtClean="0"/>
              <a:t>		name</a:t>
            </a:r>
            <a:r>
              <a:rPr lang="en-US" dirty="0"/>
              <a:t>: "Peter Critic",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("2014-01-01T10:01:22Z"),</a:t>
            </a:r>
          </a:p>
          <a:p>
            <a:pPr marL="0" indent="0">
              <a:buNone/>
            </a:pPr>
            <a:r>
              <a:rPr lang="en-US" dirty="0" smtClean="0"/>
              <a:t>		comment</a:t>
            </a:r>
            <a:r>
              <a:rPr lang="en-US" dirty="0"/>
              <a:t>: "Awesome blog post"</a:t>
            </a:r>
          </a:p>
          <a:p>
            <a:pPr marL="0" indent="0">
              <a:buNone/>
            </a:pPr>
            <a:r>
              <a:rPr lang="en-US" dirty="0" smtClean="0"/>
              <a:t>	},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name</a:t>
            </a:r>
            <a:r>
              <a:rPr lang="en-US" dirty="0"/>
              <a:t>: "John Page",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("2014-01-01T11:01:22Z"),</a:t>
            </a:r>
          </a:p>
          <a:p>
            <a:pPr marL="0" indent="0">
              <a:buNone/>
            </a:pPr>
            <a:r>
              <a:rPr lang="en-US" dirty="0" smtClean="0"/>
              <a:t>		comment</a:t>
            </a:r>
            <a:r>
              <a:rPr lang="en-US" dirty="0"/>
              <a:t>: "Not so awesome blog"</a:t>
            </a:r>
          </a:p>
          <a:p>
            <a:pPr marL="0" indent="0">
              <a:buNone/>
            </a:pPr>
            <a:r>
              <a:rPr lang="en-US" dirty="0" smtClean="0"/>
              <a:t>	}]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417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One-to-Many |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mbedding </a:t>
            </a:r>
            <a:r>
              <a:rPr lang="en-US" dirty="0"/>
              <a:t>of </a:t>
            </a:r>
            <a:r>
              <a:rPr lang="en-US" dirty="0" smtClean="0"/>
              <a:t>comments </a:t>
            </a:r>
            <a:r>
              <a:rPr lang="en-US" dirty="0"/>
              <a:t>in the </a:t>
            </a:r>
            <a:r>
              <a:rPr lang="en-US" i="1" dirty="0"/>
              <a:t>Blog </a:t>
            </a:r>
            <a:r>
              <a:rPr lang="en-US" dirty="0" smtClean="0"/>
              <a:t>means </a:t>
            </a:r>
            <a:r>
              <a:rPr lang="en-US" dirty="0"/>
              <a:t>we can easily retrieve all </a:t>
            </a:r>
            <a:r>
              <a:rPr lang="en-US" dirty="0" smtClean="0"/>
              <a:t>the comments </a:t>
            </a:r>
            <a:r>
              <a:rPr lang="en-US" dirty="0"/>
              <a:t>belong to a particular </a:t>
            </a:r>
            <a:r>
              <a:rPr lang="en-US" i="1" dirty="0" smtClean="0"/>
              <a:t>Blog</a:t>
            </a:r>
            <a:endParaRPr lang="en-US" dirty="0"/>
          </a:p>
          <a:p>
            <a:r>
              <a:rPr lang="en-US" dirty="0" smtClean="0"/>
              <a:t>Adding </a:t>
            </a:r>
            <a:r>
              <a:rPr lang="en-US" dirty="0"/>
              <a:t>new comments is as simple </a:t>
            </a:r>
            <a:r>
              <a:rPr lang="en-US" dirty="0" smtClean="0"/>
              <a:t>as appending </a:t>
            </a:r>
            <a:r>
              <a:rPr lang="en-US" dirty="0"/>
              <a:t>the new comment document to the end of the comments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However, there </a:t>
            </a:r>
            <a:r>
              <a:rPr lang="en-US" dirty="0" smtClean="0"/>
              <a:t>are potential problems associated </a:t>
            </a:r>
            <a:r>
              <a:rPr lang="en-US" dirty="0"/>
              <a:t>with this approach that </a:t>
            </a:r>
            <a:r>
              <a:rPr lang="en-US" dirty="0" smtClean="0"/>
              <a:t>one should </a:t>
            </a:r>
            <a:r>
              <a:rPr lang="en-US" dirty="0"/>
              <a:t>be aware </a:t>
            </a:r>
            <a:r>
              <a:rPr lang="en-US" dirty="0" smtClean="0"/>
              <a:t>of...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comments array might grow larger than the </a:t>
            </a:r>
            <a:r>
              <a:rPr lang="en-US" dirty="0" smtClean="0"/>
              <a:t>maximum document </a:t>
            </a:r>
            <a:r>
              <a:rPr lang="en-US" dirty="0"/>
              <a:t>size of 16 </a:t>
            </a:r>
            <a:r>
              <a:rPr lang="en-US" dirty="0" smtClean="0"/>
              <a:t>MB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no way to limit the comments returned from the </a:t>
            </a:r>
            <a:r>
              <a:rPr lang="en-US" dirty="0" smtClean="0"/>
              <a:t>Blog using </a:t>
            </a:r>
            <a:r>
              <a:rPr lang="en-US" dirty="0"/>
              <a:t>normal </a:t>
            </a:r>
            <a:r>
              <a:rPr lang="en-US" dirty="0" smtClean="0"/>
              <a:t>finds…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we will have to retrieve the whole blog </a:t>
            </a:r>
            <a:r>
              <a:rPr lang="en-US" dirty="0" smtClean="0"/>
              <a:t>document and </a:t>
            </a:r>
            <a:r>
              <a:rPr lang="en-US" dirty="0"/>
              <a:t>filter the comments in our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36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document </a:t>
            </a:r>
            <a:r>
              <a:rPr lang="en-US" dirty="0"/>
              <a:t>is the basic unit of data for MongoDB and is roughly equivalent to </a:t>
            </a:r>
            <a:r>
              <a:rPr lang="en-US" dirty="0" smtClean="0"/>
              <a:t>a row </a:t>
            </a:r>
            <a:r>
              <a:rPr lang="en-US" dirty="0"/>
              <a:t>in a relational </a:t>
            </a:r>
            <a:r>
              <a:rPr lang="en-US" dirty="0" smtClean="0"/>
              <a:t>database</a:t>
            </a:r>
          </a:p>
          <a:p>
            <a:endParaRPr lang="en-US" dirty="0" smtClean="0"/>
          </a:p>
          <a:p>
            <a:r>
              <a:rPr lang="en-US" dirty="0" smtClean="0"/>
              <a:t>A MongoDB document is a group of key and value pairs</a:t>
            </a:r>
          </a:p>
          <a:p>
            <a:pPr marL="0" indent="0">
              <a:buNone/>
            </a:pPr>
            <a:r>
              <a:rPr lang="en-US" dirty="0" smtClean="0"/>
              <a:t>{someKey1 : someValue1, someKey2 : someValue2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Each key and its value can be thought of as an attribute (field, column) of a document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key is always a string and the value can be one of a number of types</a:t>
            </a:r>
          </a:p>
          <a:p>
            <a:endParaRPr lang="en-US" dirty="0"/>
          </a:p>
          <a:p>
            <a:r>
              <a:rPr lang="en-US" dirty="0" smtClean="0"/>
              <a:t>Here is an example of a simple document</a:t>
            </a:r>
          </a:p>
          <a:p>
            <a:pPr marL="0" indent="0">
              <a:buNone/>
            </a:pPr>
            <a:r>
              <a:rPr lang="en-US" dirty="0"/>
              <a:t>{"greeting" : "Hello, world!", "foo" : 3}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738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|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 </a:t>
            </a:r>
            <a:r>
              <a:rPr lang="en-US" dirty="0"/>
              <a:t>comments to the Blog Post using a more </a:t>
            </a:r>
            <a:r>
              <a:rPr lang="en-US" dirty="0" smtClean="0"/>
              <a:t>traditional foreign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 smtClean="0"/>
              <a:t>_</a:t>
            </a:r>
            <a:r>
              <a:rPr lang="en-US" sz="2400" dirty="0"/>
              <a:t>id: 1,</a:t>
            </a:r>
          </a:p>
          <a:p>
            <a:pPr marL="274320" lvl="1" indent="0">
              <a:buNone/>
            </a:pPr>
            <a:r>
              <a:rPr lang="en-US" sz="2400" dirty="0" smtClean="0"/>
              <a:t>title</a:t>
            </a:r>
            <a:r>
              <a:rPr lang="en-US" sz="2400" dirty="0"/>
              <a:t>: "An awesome blog",</a:t>
            </a:r>
          </a:p>
          <a:p>
            <a:pPr marL="274320" lvl="1" indent="0">
              <a:buNone/>
            </a:pPr>
            <a:r>
              <a:rPr lang="en-US" sz="2400" dirty="0" smtClean="0"/>
              <a:t>url</a:t>
            </a:r>
            <a:r>
              <a:rPr lang="en-US" sz="2400" dirty="0"/>
              <a:t>: "http://awesomeblog.com",</a:t>
            </a:r>
          </a:p>
          <a:p>
            <a:pPr marL="274320" lvl="1" indent="0">
              <a:buNone/>
            </a:pPr>
            <a:r>
              <a:rPr lang="en-US" sz="2400" dirty="0" smtClean="0"/>
              <a:t>text</a:t>
            </a:r>
            <a:r>
              <a:rPr lang="en-US" sz="2400" dirty="0"/>
              <a:t>: "This is an awesome </a:t>
            </a:r>
            <a:r>
              <a:rPr lang="en-US" sz="2400" dirty="0" smtClean="0"/>
              <a:t>blog"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79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|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274320" lvl="1" indent="0">
              <a:buNone/>
            </a:pPr>
            <a:r>
              <a:rPr lang="en-US" sz="1800" dirty="0" smtClean="0"/>
              <a:t>_id : 23,</a:t>
            </a:r>
          </a:p>
          <a:p>
            <a:pPr marL="274320" lvl="1" indent="0">
              <a:buNone/>
            </a:pPr>
            <a:r>
              <a:rPr lang="en-US" sz="1800" dirty="0" err="1" smtClean="0"/>
              <a:t>blog_entry_id</a:t>
            </a:r>
            <a:r>
              <a:rPr lang="en-US" sz="1800" dirty="0" smtClean="0"/>
              <a:t>: 1,</a:t>
            </a:r>
          </a:p>
          <a:p>
            <a:pPr marL="274320" lvl="1" indent="0">
              <a:buNone/>
            </a:pPr>
            <a:r>
              <a:rPr lang="en-US" sz="1800" dirty="0" smtClean="0"/>
              <a:t>name: "Peter Critic",</a:t>
            </a:r>
          </a:p>
          <a:p>
            <a:pPr marL="274320" lvl="1" indent="0">
              <a:buNone/>
            </a:pPr>
            <a:r>
              <a:rPr lang="en-US" sz="1800" dirty="0" err="1" smtClean="0"/>
              <a:t>created_on</a:t>
            </a:r>
            <a:r>
              <a:rPr lang="en-US" sz="1800" dirty="0" smtClean="0"/>
              <a:t>: </a:t>
            </a:r>
            <a:r>
              <a:rPr lang="en-US" sz="1800" dirty="0" err="1" smtClean="0"/>
              <a:t>ISODate</a:t>
            </a:r>
            <a:r>
              <a:rPr lang="en-US" sz="1800" dirty="0" smtClean="0"/>
              <a:t>("2014-01-01T10:01:22Z"),</a:t>
            </a:r>
          </a:p>
          <a:p>
            <a:pPr marL="274320" lvl="1" indent="0">
              <a:buNone/>
            </a:pPr>
            <a:r>
              <a:rPr lang="en-US" sz="1800" dirty="0" smtClean="0"/>
              <a:t>comment: "Awesome blog post"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274320" lvl="1" indent="0">
              <a:buNone/>
            </a:pPr>
            <a:r>
              <a:rPr lang="en-US" sz="1800" dirty="0" smtClean="0"/>
              <a:t>_id: 24,</a:t>
            </a:r>
          </a:p>
          <a:p>
            <a:pPr marL="274320" lvl="1" indent="0">
              <a:buNone/>
            </a:pPr>
            <a:r>
              <a:rPr lang="en-US" sz="1800" dirty="0" err="1" smtClean="0"/>
              <a:t>blog_entry_id</a:t>
            </a:r>
            <a:r>
              <a:rPr lang="en-US" sz="1800" dirty="0" smtClean="0"/>
              <a:t>: 1,</a:t>
            </a:r>
          </a:p>
          <a:p>
            <a:pPr marL="274320" lvl="1" indent="0">
              <a:buNone/>
            </a:pPr>
            <a:r>
              <a:rPr lang="en-US" sz="1800" dirty="0" smtClean="0"/>
              <a:t>name: "John Page",</a:t>
            </a:r>
          </a:p>
          <a:p>
            <a:pPr marL="274320" lvl="1" indent="0">
              <a:buNone/>
            </a:pPr>
            <a:r>
              <a:rPr lang="en-US" sz="1800" dirty="0" err="1" smtClean="0"/>
              <a:t>created_on</a:t>
            </a:r>
            <a:r>
              <a:rPr lang="en-US" sz="1800" dirty="0" smtClean="0"/>
              <a:t>: </a:t>
            </a:r>
            <a:r>
              <a:rPr lang="en-US" sz="1800" dirty="0" err="1" smtClean="0"/>
              <a:t>ISODate</a:t>
            </a:r>
            <a:r>
              <a:rPr lang="en-US" sz="1800" dirty="0" smtClean="0"/>
              <a:t>("2014-01-01T11:01:22Z"),</a:t>
            </a:r>
          </a:p>
          <a:p>
            <a:pPr marL="274320" lvl="1" indent="0">
              <a:buNone/>
            </a:pPr>
            <a:r>
              <a:rPr lang="en-US" sz="1800" dirty="0" smtClean="0"/>
              <a:t>comment: "Not so awesome blog"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62086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advantage this model has is that additional comments will not grow the </a:t>
            </a:r>
            <a:r>
              <a:rPr lang="en-US" dirty="0" smtClean="0"/>
              <a:t>original Blog </a:t>
            </a:r>
            <a:r>
              <a:rPr lang="en-US" dirty="0"/>
              <a:t>Post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It’s </a:t>
            </a:r>
            <a:r>
              <a:rPr lang="en-US" dirty="0"/>
              <a:t>also much easier to return </a:t>
            </a:r>
            <a:r>
              <a:rPr lang="en-US" dirty="0" smtClean="0"/>
              <a:t>paginated comments </a:t>
            </a:r>
            <a:r>
              <a:rPr lang="en-US" dirty="0"/>
              <a:t>as the application can slice and dice the comments more </a:t>
            </a:r>
            <a:r>
              <a:rPr lang="en-US" dirty="0" smtClean="0"/>
              <a:t>easily But, if </a:t>
            </a:r>
            <a:r>
              <a:rPr lang="en-US" dirty="0"/>
              <a:t>we have 1000 comments on a blog post, we would need to retrieve </a:t>
            </a:r>
            <a:r>
              <a:rPr lang="en-US" dirty="0" smtClean="0"/>
              <a:t>all 1000 </a:t>
            </a:r>
            <a:r>
              <a:rPr lang="en-US" dirty="0"/>
              <a:t>documents causing </a:t>
            </a:r>
            <a:r>
              <a:rPr lang="en-US" dirty="0" smtClean="0"/>
              <a:t>lots </a:t>
            </a:r>
            <a:r>
              <a:rPr lang="en-US" dirty="0"/>
              <a:t>of reads from the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018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</a:t>
            </a:r>
            <a:r>
              <a:rPr lang="en-US" dirty="0" smtClean="0"/>
              <a:t>Bucketing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alance the rigidity </a:t>
            </a:r>
            <a:r>
              <a:rPr lang="en-US" dirty="0"/>
              <a:t>of the embedding strategy with the flexibility of the linking </a:t>
            </a:r>
            <a:r>
              <a:rPr lang="en-US" dirty="0" smtClean="0"/>
              <a:t>strategy</a:t>
            </a:r>
          </a:p>
          <a:p>
            <a:r>
              <a:rPr lang="en-US" dirty="0" smtClean="0"/>
              <a:t>For this example</a:t>
            </a:r>
            <a:r>
              <a:rPr lang="en-US" dirty="0"/>
              <a:t>, we will split the comments into buckets with a maximum of 50 </a:t>
            </a:r>
            <a:r>
              <a:rPr lang="en-US" dirty="0" smtClean="0"/>
              <a:t>comments in each</a:t>
            </a:r>
          </a:p>
          <a:p>
            <a:r>
              <a:rPr lang="en-US" dirty="0" smtClean="0"/>
              <a:t>An </a:t>
            </a:r>
            <a:r>
              <a:rPr lang="en-US" dirty="0"/>
              <a:t>advantage this model has is that additional comments will not grow the </a:t>
            </a:r>
            <a:r>
              <a:rPr lang="en-US" dirty="0" smtClean="0"/>
              <a:t>original Blog </a:t>
            </a:r>
            <a:r>
              <a:rPr lang="en-US" dirty="0"/>
              <a:t>Post </a:t>
            </a:r>
            <a:r>
              <a:rPr lang="en-US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5676932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sz="2400" dirty="0" smtClean="0"/>
              <a:t>_id: 12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 err="1" smtClean="0"/>
              <a:t>blog_entry_id</a:t>
            </a:r>
            <a:r>
              <a:rPr lang="en-US" sz="2400" dirty="0"/>
              <a:t>: 1,</a:t>
            </a:r>
          </a:p>
          <a:p>
            <a:pPr marL="274320" lvl="1" indent="0">
              <a:buNone/>
            </a:pPr>
            <a:r>
              <a:rPr lang="en-US" sz="2400" dirty="0" smtClean="0"/>
              <a:t>page</a:t>
            </a:r>
            <a:r>
              <a:rPr lang="en-US" sz="2400" dirty="0"/>
              <a:t>: 1</a:t>
            </a:r>
            <a:r>
              <a:rPr lang="en-US" sz="2400" dirty="0" smtClean="0"/>
              <a:t>,</a:t>
            </a:r>
          </a:p>
          <a:p>
            <a:pPr marL="274320" lvl="1" indent="0">
              <a:buNone/>
            </a:pPr>
            <a:r>
              <a:rPr lang="en-US" sz="2400" dirty="0" smtClean="0"/>
              <a:t>count</a:t>
            </a:r>
            <a:r>
              <a:rPr lang="en-US" sz="2400" dirty="0"/>
              <a:t>: 50,</a:t>
            </a:r>
          </a:p>
          <a:p>
            <a:pPr marL="274320" lvl="1" indent="0">
              <a:buNone/>
            </a:pPr>
            <a:r>
              <a:rPr lang="en-US" sz="2400" dirty="0" smtClean="0"/>
              <a:t>comments</a:t>
            </a:r>
            <a:r>
              <a:rPr lang="en-US" sz="2400" dirty="0"/>
              <a:t>: </a:t>
            </a:r>
            <a:r>
              <a:rPr lang="en-US" sz="2400" dirty="0" smtClean="0"/>
              <a:t>[{</a:t>
            </a:r>
          </a:p>
          <a:p>
            <a:pPr marL="548640" lvl="2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name: "Peter Critic",</a:t>
            </a:r>
          </a:p>
          <a:p>
            <a:pPr marL="548640" lvl="2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created_on</a:t>
            </a:r>
            <a:r>
              <a:rPr lang="en-US" sz="2400" dirty="0"/>
              <a:t>: </a:t>
            </a:r>
            <a:r>
              <a:rPr lang="en-US" sz="2400" dirty="0" err="1"/>
              <a:t>ISODate</a:t>
            </a:r>
            <a:r>
              <a:rPr lang="en-US" sz="2400" dirty="0"/>
              <a:t>("2014-01-01T10:01:22Z</a:t>
            </a:r>
            <a:r>
              <a:rPr lang="en-US" sz="2400" dirty="0" smtClean="0"/>
              <a:t>"),</a:t>
            </a:r>
          </a:p>
          <a:p>
            <a:pPr marL="548640" lvl="2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comment: "Awesome blog </a:t>
            </a:r>
            <a:r>
              <a:rPr lang="en-US" sz="2400" dirty="0" smtClean="0"/>
              <a:t>post“</a:t>
            </a:r>
          </a:p>
          <a:p>
            <a:pPr marL="548640" lvl="2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}, ...]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47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_id: 41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blog_entry_id</a:t>
            </a:r>
            <a:r>
              <a:rPr lang="en-US" dirty="0"/>
              <a:t>: 1,</a:t>
            </a:r>
          </a:p>
          <a:p>
            <a:pPr marL="0" indent="0">
              <a:buNone/>
            </a:pPr>
            <a:r>
              <a:rPr lang="en-US" dirty="0" smtClean="0"/>
              <a:t>page</a:t>
            </a:r>
            <a:r>
              <a:rPr lang="en-US" dirty="0"/>
              <a:t>: 2,</a:t>
            </a:r>
          </a:p>
          <a:p>
            <a:pPr marL="0" indent="0">
              <a:buNone/>
            </a:pPr>
            <a:r>
              <a:rPr lang="en-US" dirty="0" smtClean="0"/>
              <a:t>count</a:t>
            </a:r>
            <a:r>
              <a:rPr lang="en-US" dirty="0"/>
              <a:t>: 1,</a:t>
            </a:r>
          </a:p>
          <a:p>
            <a:pPr marL="0" indent="0">
              <a:buNone/>
            </a:pPr>
            <a:r>
              <a:rPr lang="en-US" dirty="0" smtClean="0"/>
              <a:t>comments</a:t>
            </a:r>
            <a:r>
              <a:rPr lang="en-US" dirty="0"/>
              <a:t>: [{</a:t>
            </a:r>
          </a:p>
          <a:p>
            <a:pPr marL="274320" lvl="1" indent="0">
              <a:buNone/>
            </a:pPr>
            <a:r>
              <a:rPr lang="en-US" dirty="0" smtClean="0"/>
              <a:t>name</a:t>
            </a:r>
            <a:r>
              <a:rPr lang="en-US" dirty="0"/>
              <a:t>: "John Page",</a:t>
            </a:r>
          </a:p>
          <a:p>
            <a:pPr marL="274320" lvl="1" indent="0">
              <a:buNone/>
            </a:pPr>
            <a:r>
              <a:rPr lang="en-US" dirty="0" err="1" smtClean="0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("2014-01-01T11:01:22Z"),</a:t>
            </a:r>
          </a:p>
          <a:p>
            <a:pPr marL="274320" lvl="1" indent="0">
              <a:buNone/>
            </a:pPr>
            <a:r>
              <a:rPr lang="en-US" dirty="0" smtClean="0"/>
              <a:t>comment</a:t>
            </a:r>
            <a:r>
              <a:rPr lang="en-US" dirty="0"/>
              <a:t>: "Not so awesome blog"</a:t>
            </a:r>
          </a:p>
          <a:p>
            <a:pPr marL="0" indent="0">
              <a:buNone/>
            </a:pPr>
            <a:r>
              <a:rPr lang="en-US" dirty="0" smtClean="0"/>
              <a:t>}]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501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benefit of using buckets in this case is that we can perform a single </a:t>
            </a:r>
            <a:r>
              <a:rPr lang="en-US" dirty="0" smtClean="0"/>
              <a:t>read to </a:t>
            </a:r>
            <a:r>
              <a:rPr lang="en-US" dirty="0"/>
              <a:t>fetch 50 comments at a </a:t>
            </a:r>
            <a:r>
              <a:rPr lang="en-US" dirty="0" smtClean="0"/>
              <a:t>time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have the possibility of splitting up your documents into </a:t>
            </a:r>
            <a:r>
              <a:rPr lang="en-US" dirty="0" smtClean="0"/>
              <a:t>discreet batches</a:t>
            </a:r>
            <a:r>
              <a:rPr lang="en-US" dirty="0"/>
              <a:t>, it makes sense to consider bucketing to speed up </a:t>
            </a:r>
            <a:r>
              <a:rPr lang="en-US" dirty="0" smtClean="0"/>
              <a:t>document retrieval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cases where bucketing is appropriate are ones such as </a:t>
            </a:r>
            <a:r>
              <a:rPr lang="en-US" dirty="0" smtClean="0"/>
              <a:t>bucketing data </a:t>
            </a:r>
            <a:r>
              <a:rPr lang="en-US" dirty="0"/>
              <a:t>by hours, days or number of entries on a page (like </a:t>
            </a:r>
            <a:r>
              <a:rPr lang="en-US" dirty="0" smtClean="0"/>
              <a:t>comments pagination)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553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(N:M)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between two entities </a:t>
            </a:r>
            <a:r>
              <a:rPr lang="en-US" dirty="0" smtClean="0"/>
              <a:t>where they </a:t>
            </a:r>
            <a:r>
              <a:rPr lang="en-US" dirty="0"/>
              <a:t>both might have many relationships between each </a:t>
            </a:r>
            <a:r>
              <a:rPr lang="en-US" dirty="0" smtClean="0"/>
              <a:t>other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/>
              <a:t>Book </a:t>
            </a:r>
            <a:r>
              <a:rPr lang="en-US" dirty="0" smtClean="0"/>
              <a:t>was </a:t>
            </a:r>
            <a:r>
              <a:rPr lang="en-US" dirty="0"/>
              <a:t>written by many </a:t>
            </a:r>
            <a:r>
              <a:rPr lang="en-US" i="1" dirty="0" smtClean="0"/>
              <a:t>Authors</a:t>
            </a:r>
            <a:r>
              <a:rPr lang="en-US" dirty="0"/>
              <a:t> </a:t>
            </a:r>
            <a:r>
              <a:rPr lang="en-US" dirty="0" smtClean="0"/>
              <a:t>while at the </a:t>
            </a:r>
            <a:r>
              <a:rPr lang="en-US" dirty="0"/>
              <a:t>same time an </a:t>
            </a:r>
            <a:r>
              <a:rPr lang="en-US" i="1" dirty="0"/>
              <a:t>Author </a:t>
            </a:r>
            <a:r>
              <a:rPr lang="en-US" dirty="0"/>
              <a:t>might </a:t>
            </a:r>
            <a:r>
              <a:rPr lang="en-US" dirty="0" smtClean="0"/>
              <a:t>have written </a:t>
            </a:r>
            <a:r>
              <a:rPr lang="en-US" dirty="0"/>
              <a:t>many </a:t>
            </a:r>
            <a:r>
              <a:rPr lang="en-US" i="1" dirty="0" smtClean="0"/>
              <a:t>Books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84600"/>
            <a:ext cx="8763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7556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(N:M)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N:M </a:t>
            </a:r>
            <a:r>
              <a:rPr lang="en-US" dirty="0"/>
              <a:t>relationships are modeled in </a:t>
            </a:r>
            <a:r>
              <a:rPr lang="en-US" dirty="0" smtClean="0"/>
              <a:t>relational databases </a:t>
            </a:r>
            <a:r>
              <a:rPr lang="en-US" dirty="0"/>
              <a:t>by using a join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good </a:t>
            </a:r>
            <a:r>
              <a:rPr lang="en-US" dirty="0"/>
              <a:t>example is the relationship between books and </a:t>
            </a:r>
            <a:r>
              <a:rPr lang="en-US" dirty="0" smtClean="0"/>
              <a:t>authors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3886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3886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886200"/>
            <a:ext cx="16764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Book_Author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>
            <a:off x="2286000" y="45339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7" idx="3"/>
          </p:cNvCxnSpPr>
          <p:nvPr/>
        </p:nvCxnSpPr>
        <p:spPr>
          <a:xfrm flipH="1">
            <a:off x="5334000" y="45339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4420" y="40708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1264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       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5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| Two Way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include the </a:t>
            </a:r>
            <a:r>
              <a:rPr lang="en-US" i="1" dirty="0"/>
              <a:t>Book </a:t>
            </a:r>
            <a:r>
              <a:rPr lang="en-US" dirty="0"/>
              <a:t>foreign keys under the books </a:t>
            </a:r>
            <a:r>
              <a:rPr lang="en-US" dirty="0" smtClean="0"/>
              <a:t>field of each author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 smtClean="0"/>
              <a:t>_id</a:t>
            </a:r>
            <a:r>
              <a:rPr lang="en-US" sz="2400" dirty="0"/>
              <a:t>: 1,</a:t>
            </a:r>
          </a:p>
          <a:p>
            <a:pPr marL="274320" lvl="1" indent="0">
              <a:buNone/>
            </a:pPr>
            <a:r>
              <a:rPr lang="en-US" sz="2400" dirty="0" smtClean="0"/>
              <a:t>name</a:t>
            </a:r>
            <a:r>
              <a:rPr lang="en-US" sz="2400" dirty="0"/>
              <a:t>: "Peter </a:t>
            </a:r>
            <a:r>
              <a:rPr lang="en-US" sz="2400" dirty="0" err="1"/>
              <a:t>Standford</a:t>
            </a:r>
            <a:r>
              <a:rPr lang="en-US" sz="2400" dirty="0"/>
              <a:t>",</a:t>
            </a:r>
          </a:p>
          <a:p>
            <a:pPr marL="274320" lvl="1" indent="0">
              <a:buNone/>
            </a:pPr>
            <a:r>
              <a:rPr lang="en-US" sz="2400" dirty="0" smtClean="0"/>
              <a:t>books</a:t>
            </a:r>
            <a:r>
              <a:rPr lang="en-US" sz="2400" dirty="0"/>
              <a:t>: [1, 2</a:t>
            </a:r>
            <a:r>
              <a:rPr lang="en-US" sz="2400" dirty="0" smtClean="0"/>
              <a:t>]       	</a:t>
            </a:r>
            <a:r>
              <a:rPr lang="en-US" sz="2400" dirty="0" smtClean="0">
                <a:sym typeface="Wingdings" panose="05000000000000000000" pitchFamily="2" charset="2"/>
              </a:rPr>
              <a:t> _id’s of book documents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274320" lvl="1" indent="0">
              <a:buNone/>
            </a:pPr>
            <a:r>
              <a:rPr lang="en-US" sz="2400" dirty="0" smtClean="0"/>
              <a:t>_id</a:t>
            </a:r>
            <a:r>
              <a:rPr lang="en-US" sz="2400" dirty="0"/>
              <a:t>: 2,</a:t>
            </a:r>
          </a:p>
          <a:p>
            <a:pPr marL="274320" lvl="1" indent="0">
              <a:buNone/>
            </a:pPr>
            <a:r>
              <a:rPr lang="en-US" sz="2400" dirty="0" smtClean="0"/>
              <a:t>name</a:t>
            </a:r>
            <a:r>
              <a:rPr lang="en-US" sz="2400" dirty="0"/>
              <a:t>: "Georg Peterson",</a:t>
            </a:r>
          </a:p>
          <a:p>
            <a:pPr marL="274320" lvl="1" indent="0">
              <a:buNone/>
            </a:pPr>
            <a:r>
              <a:rPr lang="en-US" sz="2400" dirty="0" smtClean="0"/>
              <a:t>books</a:t>
            </a:r>
            <a:r>
              <a:rPr lang="en-US" sz="2400" dirty="0"/>
              <a:t>: [2</a:t>
            </a:r>
            <a:r>
              <a:rPr lang="en-US" sz="2400" dirty="0" smtClean="0"/>
              <a:t>]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		 </a:t>
            </a:r>
            <a:r>
              <a:rPr lang="en-US" sz="2400" dirty="0">
                <a:sym typeface="Wingdings" panose="05000000000000000000" pitchFamily="2" charset="2"/>
              </a:rPr>
              <a:t>_id’s of book </a:t>
            </a:r>
            <a:r>
              <a:rPr lang="en-US" sz="2400" dirty="0" smtClean="0">
                <a:sym typeface="Wingdings" panose="05000000000000000000" pitchFamily="2" charset="2"/>
              </a:rPr>
              <a:t>documents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7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1460</TotalTime>
  <Words>7130</Words>
  <Application>Microsoft Macintosh PowerPoint</Application>
  <PresentationFormat>On-screen Show (4:3)</PresentationFormat>
  <Paragraphs>830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Clarity</vt:lpstr>
      <vt:lpstr>CS595—Big Data Technologies</vt:lpstr>
      <vt:lpstr>MongoDB</vt:lpstr>
      <vt:lpstr>MongoDB | Ease of Use</vt:lpstr>
      <vt:lpstr>MongoDB | Ease of Use</vt:lpstr>
      <vt:lpstr>MongoDB | Easy Scaling</vt:lpstr>
      <vt:lpstr>MongoDB | Concepts</vt:lpstr>
      <vt:lpstr>MongoDB | Concepts</vt:lpstr>
      <vt:lpstr>MongoDB | Concepts</vt:lpstr>
      <vt:lpstr>Documents</vt:lpstr>
      <vt:lpstr>Documents</vt:lpstr>
      <vt:lpstr>Documents</vt:lpstr>
      <vt:lpstr>Documents</vt:lpstr>
      <vt:lpstr>Collections</vt:lpstr>
      <vt:lpstr>Collections</vt:lpstr>
      <vt:lpstr>Collections</vt:lpstr>
      <vt:lpstr>Collections</vt:lpstr>
      <vt:lpstr>Databases</vt:lpstr>
      <vt:lpstr>MongoDB Shell</vt:lpstr>
      <vt:lpstr>MongoDB Shell</vt:lpstr>
      <vt:lpstr>MongoDB Shell</vt:lpstr>
      <vt:lpstr>MongoDB Shell</vt:lpstr>
      <vt:lpstr>MongoDB Shell</vt:lpstr>
      <vt:lpstr>Data Types</vt:lpstr>
      <vt:lpstr>Data Types</vt:lpstr>
      <vt:lpstr>Data Types</vt:lpstr>
      <vt:lpstr>PowerPoint Presentation</vt:lpstr>
      <vt:lpstr>Data Types</vt:lpstr>
      <vt:lpstr>Data Types | Arrays</vt:lpstr>
      <vt:lpstr>Data Types | Arrays</vt:lpstr>
      <vt:lpstr>Data Types | Documents</vt:lpstr>
      <vt:lpstr>Data Types | Documents</vt:lpstr>
      <vt:lpstr>Data Types | Documents</vt:lpstr>
      <vt:lpstr>Data Types | _id and ObjectId</vt:lpstr>
      <vt:lpstr>Data Types | _id and ObjectId</vt:lpstr>
      <vt:lpstr>Inserting and Saving Documents</vt:lpstr>
      <vt:lpstr>Removing Documents</vt:lpstr>
      <vt:lpstr>CRUD Methods</vt:lpstr>
      <vt:lpstr>CRUD Methods | Create </vt:lpstr>
      <vt:lpstr>CRUD Methods | Create </vt:lpstr>
      <vt:lpstr>CRUD Methods | Create 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Delete</vt:lpstr>
      <vt:lpstr>CRUD Methods | Delete</vt:lpstr>
      <vt:lpstr>CRUD Methods | Delete</vt:lpstr>
      <vt:lpstr>SQL to MongoDB</vt:lpstr>
      <vt:lpstr>SQL to MongoDB</vt:lpstr>
      <vt:lpstr>SQL to MongoDB</vt:lpstr>
      <vt:lpstr>SQL to MongoDB</vt:lpstr>
      <vt:lpstr>CRUD Methods | Update Operators</vt:lpstr>
      <vt:lpstr>CRUD Methods | Update Operators</vt:lpstr>
      <vt:lpstr>Data Organization</vt:lpstr>
      <vt:lpstr>One-to-One (1:1)</vt:lpstr>
      <vt:lpstr>One-to-One | Data Model</vt:lpstr>
      <vt:lpstr>One-to-One | Embedding</vt:lpstr>
      <vt:lpstr>One-to-One | Embedding</vt:lpstr>
      <vt:lpstr>One-to-One | Linking</vt:lpstr>
      <vt:lpstr>One-to-One | Linking</vt:lpstr>
      <vt:lpstr>One-to-Many (1:N)</vt:lpstr>
      <vt:lpstr>One-to-Many | Data Model</vt:lpstr>
      <vt:lpstr>One-to-Many | Data Model</vt:lpstr>
      <vt:lpstr>One-to-Many | Embedding</vt:lpstr>
      <vt:lpstr>One-to-Many | Embedding</vt:lpstr>
      <vt:lpstr>One-to-Many | Linking</vt:lpstr>
      <vt:lpstr>One-to-Many | Linking</vt:lpstr>
      <vt:lpstr>One-to-Many | Linking</vt:lpstr>
      <vt:lpstr>One-to-Many | Bucketing</vt:lpstr>
      <vt:lpstr>One-to-Many | Bucketing</vt:lpstr>
      <vt:lpstr>One-to-Many | Bucketing</vt:lpstr>
      <vt:lpstr>One-to-Many | Bucketing</vt:lpstr>
      <vt:lpstr>Many-to-Many (N:M)</vt:lpstr>
      <vt:lpstr>Many-to-Many (N:M)</vt:lpstr>
      <vt:lpstr>Many-to-Many | Two Way Embedding</vt:lpstr>
      <vt:lpstr>Many-to-Many | Two Way Embedding</vt:lpstr>
      <vt:lpstr>Many-to-Many |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49</cp:revision>
  <cp:lastPrinted>2017-11-21T19:16:08Z</cp:lastPrinted>
  <dcterms:created xsi:type="dcterms:W3CDTF">2017-11-19T20:14:10Z</dcterms:created>
  <dcterms:modified xsi:type="dcterms:W3CDTF">2018-04-18T15:51:26Z</dcterms:modified>
</cp:coreProperties>
</file>