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257" r:id="rId3"/>
    <p:sldId id="333" r:id="rId4"/>
    <p:sldId id="335" r:id="rId5"/>
    <p:sldId id="336" r:id="rId6"/>
    <p:sldId id="337" r:id="rId7"/>
    <p:sldId id="338" r:id="rId8"/>
    <p:sldId id="258" r:id="rId9"/>
    <p:sldId id="259" r:id="rId10"/>
    <p:sldId id="262" r:id="rId11"/>
    <p:sldId id="260" r:id="rId12"/>
    <p:sldId id="261" r:id="rId13"/>
    <p:sldId id="263" r:id="rId14"/>
    <p:sldId id="264" r:id="rId15"/>
    <p:sldId id="265" r:id="rId16"/>
    <p:sldId id="266" r:id="rId17"/>
    <p:sldId id="269" r:id="rId18"/>
    <p:sldId id="267" r:id="rId19"/>
    <p:sldId id="268" r:id="rId20"/>
    <p:sldId id="270" r:id="rId21"/>
    <p:sldId id="273" r:id="rId22"/>
    <p:sldId id="271" r:id="rId23"/>
    <p:sldId id="272" r:id="rId24"/>
    <p:sldId id="274" r:id="rId25"/>
    <p:sldId id="275" r:id="rId26"/>
    <p:sldId id="277" r:id="rId27"/>
    <p:sldId id="276" r:id="rId28"/>
    <p:sldId id="278" r:id="rId29"/>
    <p:sldId id="280" r:id="rId30"/>
    <p:sldId id="279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97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6AA6A-7C3C-420B-8D85-405249AFA689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C6FED-3A4A-48A2-8F43-4D2A246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B792-43D7-4C03-8935-792F11B298C8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6B85-E8C8-419A-9D95-05225EC01C07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978B-AE64-427C-9C99-743AE19D56A9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FF9C-F0AC-485F-AFDF-8A1114A2B4BD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23C-F1ED-4D05-B73E-3D60678F4FFA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CDB9-CC91-48BA-A5B9-BC8EDE23E8B5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46C-F5C1-426A-9FA5-B8A4A80CE743}" type="datetime1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D1838-E91E-437A-A54C-746EDB31D707}" type="datetime1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41-C022-4282-BE7D-D1F51B7401EA}" type="datetime1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36506-C2DE-4EE1-B76B-68812028EF1E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09C0-7830-48F3-8EA6-C934E669583A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07803F0-1CF8-4EAB-B55E-A4CE309946DF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Module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hyperlink" Target="mailto:hipster@somemail.com" TargetMode="External"/><Relationship Id="rId8" Type="http://schemas.openxmlformats.org/officeDocument/2006/relationships/hyperlink" Target="mailto:norberto@mongodb.com" TargetMode="External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hyperlink" Target="mailto:norberto@mongodb.com" TargetMode="External"/><Relationship Id="rId7" Type="http://schemas.openxmlformats.org/officeDocument/2006/relationships/hyperlink" Target="mailto:marc@mongodb.com" TargetMode="External"/><Relationship Id="rId8" Type="http://schemas.openxmlformats.org/officeDocument/2006/relationships/hyperlink" Target="mailto:sam@mongodb.com" TargetMode="External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hyperlink" Target="mailto:norberto@mongodb.com" TargetMode="External"/><Relationship Id="rId7" Type="http://schemas.openxmlformats.org/officeDocument/2006/relationships/hyperlink" Target="mailto:marc@mongodb.com" TargetMode="External"/><Relationship Id="rId8" Type="http://schemas.openxmlformats.org/officeDocument/2006/relationships/hyperlink" Target="mailto:sam@mongodb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hyperlink" Target="mailto:norberto@mongodb.com" TargetMode="External"/><Relationship Id="rId7" Type="http://schemas.openxmlformats.org/officeDocument/2006/relationships/hyperlink" Target="mailto:marc@mongodb.com" TargetMode="External"/><Relationship Id="rId8" Type="http://schemas.openxmlformats.org/officeDocument/2006/relationships/hyperlink" Target="mailto:sam@mongodb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hyperlink" Target="mailto:norberto@mongodb.com" TargetMode="External"/><Relationship Id="rId8" Type="http://schemas.openxmlformats.org/officeDocument/2006/relationships/hyperlink" Target="mailto:marc@mongodb.com" TargetMode="External"/><Relationship Id="rId9" Type="http://schemas.openxmlformats.org/officeDocument/2006/relationships/hyperlink" Target="mailto:sam@mongodb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hyperlink" Target="mailto:norberto@mongodb.com" TargetMode="External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hyperlink" Target="mailto:hipster@somemail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Relationship Id="rId6" Type="http://schemas.openxmlformats.org/officeDocument/2006/relationships/image" Target="../media/image46.png"/><Relationship Id="rId7" Type="http://schemas.openxmlformats.org/officeDocument/2006/relationships/hyperlink" Target="mailto:norberto@mongodb.com" TargetMode="External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7.png"/><Relationship Id="rId11" Type="http://schemas.openxmlformats.org/officeDocument/2006/relationships/hyperlink" Target="mailto:hipster@somemail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hyperlink" Target="mailto:marc@mongodb.com" TargetMode="External"/><Relationship Id="rId5" Type="http://schemas.openxmlformats.org/officeDocument/2006/relationships/image" Target="../media/image49.png"/><Relationship Id="rId6" Type="http://schemas.openxmlformats.org/officeDocument/2006/relationships/hyperlink" Target="mailto:eliot@mongodb.com" TargetMode="External"/><Relationship Id="rId7" Type="http://schemas.openxmlformats.org/officeDocument/2006/relationships/hyperlink" Target="mailto:asya@mongodb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20" Type="http://schemas.openxmlformats.org/officeDocument/2006/relationships/image" Target="../media/image68.png"/><Relationship Id="rId21" Type="http://schemas.openxmlformats.org/officeDocument/2006/relationships/image" Target="../media/image69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Relationship Id="rId15" Type="http://schemas.openxmlformats.org/officeDocument/2006/relationships/image" Target="../media/image63.png"/><Relationship Id="rId16" Type="http://schemas.openxmlformats.org/officeDocument/2006/relationships/image" Target="../media/image64.png"/><Relationship Id="rId17" Type="http://schemas.openxmlformats.org/officeDocument/2006/relationships/image" Target="../media/image65.png"/><Relationship Id="rId18" Type="http://schemas.openxmlformats.org/officeDocument/2006/relationships/image" Target="../media/image66.png"/><Relationship Id="rId1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nosql-intro.pd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eg"/><Relationship Id="rId3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microsoft.com/office/2007/relationships/hdphoto" Target="../media/hdphoto3.wdp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CS595—Big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 </a:t>
            </a:r>
            <a:r>
              <a:rPr lang="en-US" dirty="0" smtClean="0"/>
              <a:t>15</a:t>
            </a:r>
            <a:endParaRPr lang="en-US" dirty="0" smtClean="0"/>
          </a:p>
          <a:p>
            <a:r>
              <a:rPr lang="en-US" dirty="0" smtClean="0"/>
              <a:t>NoSQL Document Database</a:t>
            </a:r>
          </a:p>
          <a:p>
            <a:r>
              <a:rPr lang="en-US" dirty="0" smtClean="0"/>
              <a:t>MongoDB</a:t>
            </a:r>
            <a:r>
              <a:rPr lang="en-US" dirty="0"/>
              <a:t> </a:t>
            </a:r>
            <a:r>
              <a:rPr lang="en-US" dirty="0" smtClean="0"/>
              <a:t>(Part 2; Architecture, Aggregation)</a:t>
            </a:r>
          </a:p>
          <a:p>
            <a:r>
              <a:rPr lang="en-US" dirty="0" smtClean="0"/>
              <a:t>Polyglot Persistence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odeled </a:t>
            </a:r>
            <a:r>
              <a:rPr lang="en-US" dirty="0"/>
              <a:t>on the concept of data processing </a:t>
            </a:r>
            <a:r>
              <a:rPr lang="en-US" dirty="0" smtClean="0"/>
              <a:t>pipelines</a:t>
            </a:r>
          </a:p>
          <a:p>
            <a:r>
              <a:rPr lang="en-US" dirty="0" smtClean="0"/>
              <a:t>Documents </a:t>
            </a:r>
            <a:r>
              <a:rPr lang="en-US" dirty="0"/>
              <a:t>enter a multi-stage pipeline that transforms the documents into aggregated </a:t>
            </a:r>
            <a:r>
              <a:rPr lang="en-US" dirty="0" smtClean="0"/>
              <a:t>results</a:t>
            </a:r>
          </a:p>
          <a:p>
            <a:r>
              <a:rPr lang="en-US" dirty="0"/>
              <a:t>The MongoDB aggregation pipeline consists of </a:t>
            </a:r>
            <a:r>
              <a:rPr lang="en-US" dirty="0" smtClean="0"/>
              <a:t>stages</a:t>
            </a:r>
          </a:p>
          <a:p>
            <a:r>
              <a:rPr lang="en-US" dirty="0" smtClean="0"/>
              <a:t>Each </a:t>
            </a:r>
            <a:r>
              <a:rPr lang="en-US" dirty="0"/>
              <a:t>stage transforms the documents as they pass through the </a:t>
            </a:r>
            <a:r>
              <a:rPr lang="en-US" dirty="0" smtClean="0"/>
              <a:t>pipeline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90" y="547242"/>
            <a:ext cx="667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What</a:t>
            </a:r>
            <a:r>
              <a:rPr sz="3600" spc="-295" dirty="0"/>
              <a:t> </a:t>
            </a:r>
            <a:r>
              <a:rPr sz="3600" spc="-85" dirty="0"/>
              <a:t>is</a:t>
            </a:r>
            <a:r>
              <a:rPr sz="3600" spc="-305" dirty="0"/>
              <a:t> </a:t>
            </a:r>
            <a:r>
              <a:rPr sz="3600" spc="-80" dirty="0"/>
              <a:t>an</a:t>
            </a:r>
            <a:r>
              <a:rPr sz="3600" spc="-440" dirty="0"/>
              <a:t> </a:t>
            </a:r>
            <a:r>
              <a:rPr sz="3600" spc="-145" dirty="0"/>
              <a:t>Aggregation</a:t>
            </a:r>
            <a:r>
              <a:rPr sz="3600" spc="-260" dirty="0"/>
              <a:t> </a:t>
            </a:r>
            <a:r>
              <a:rPr sz="3600" spc="-145" dirty="0"/>
              <a:t>Pipeline?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64805"/>
            <a:ext cx="4716780" cy="1489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A Series of </a:t>
            </a:r>
            <a:r>
              <a:rPr lang="en-US" sz="2000" dirty="0" smtClean="0">
                <a:solidFill>
                  <a:srgbClr val="232322"/>
                </a:solidFill>
                <a:latin typeface="Arial"/>
                <a:cs typeface="Arial"/>
              </a:rPr>
              <a:t>d</a:t>
            </a:r>
            <a:r>
              <a:rPr sz="2000" dirty="0" smtClean="0">
                <a:solidFill>
                  <a:srgbClr val="232322"/>
                </a:solidFill>
                <a:latin typeface="Arial"/>
                <a:cs typeface="Arial"/>
              </a:rPr>
              <a:t>ocument</a:t>
            </a:r>
            <a:r>
              <a:rPr sz="2000" spc="-270" dirty="0" smtClean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232322"/>
                </a:solidFill>
                <a:latin typeface="Arial"/>
                <a:cs typeface="Arial"/>
              </a:rPr>
              <a:t>t</a:t>
            </a:r>
            <a:r>
              <a:rPr sz="2000" spc="-5" dirty="0" smtClean="0">
                <a:solidFill>
                  <a:srgbClr val="232322"/>
                </a:solidFill>
                <a:latin typeface="Arial"/>
                <a:cs typeface="Arial"/>
              </a:rPr>
              <a:t>ransformations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Executed in</a:t>
            </a:r>
            <a:r>
              <a:rPr sz="2000" spc="-25" dirty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stages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Original input is a</a:t>
            </a:r>
            <a:r>
              <a:rPr sz="2000" spc="-65" dirty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collection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Output as a cursor or a</a:t>
            </a:r>
            <a:r>
              <a:rPr sz="2000" spc="-155" dirty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collection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26835"/>
            <a:ext cx="5664200" cy="14890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Rich Library of</a:t>
            </a:r>
            <a:r>
              <a:rPr sz="2000" spc="-65" dirty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solidFill>
                  <a:srgbClr val="232322"/>
                </a:solidFill>
                <a:latin typeface="Arial"/>
                <a:cs typeface="Arial"/>
              </a:rPr>
              <a:t>Filter,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compute, group, and summarize</a:t>
            </a:r>
            <a:r>
              <a:rPr sz="2000" spc="-150" dirty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Output of one stage sent to input of</a:t>
            </a:r>
            <a:r>
              <a:rPr sz="2000" spc="-190" dirty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next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Operations executed in sequential</a:t>
            </a:r>
            <a:r>
              <a:rPr sz="2000" spc="-110" dirty="0">
                <a:solidFill>
                  <a:srgbClr val="23232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322"/>
                </a:solidFill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5652" y="3075432"/>
            <a:ext cx="6463284" cy="873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an aggregation pipeline </a:t>
            </a:r>
            <a:r>
              <a:rPr lang="en-US" dirty="0"/>
              <a:t>started </a:t>
            </a:r>
            <a:r>
              <a:rPr lang="en-US" dirty="0" smtClean="0"/>
              <a:t>call the </a:t>
            </a:r>
            <a:r>
              <a:rPr lang="en-US" b="1" dirty="0" smtClean="0"/>
              <a:t>aggregate </a:t>
            </a:r>
            <a:r>
              <a:rPr lang="en-US" dirty="0" smtClean="0"/>
              <a:t>function </a:t>
            </a:r>
            <a:r>
              <a:rPr lang="en-US" dirty="0"/>
              <a:t>on any </a:t>
            </a:r>
            <a:r>
              <a:rPr lang="en-US" dirty="0" smtClean="0"/>
              <a:t>collection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db.collection.aggregate</a:t>
            </a:r>
            <a:r>
              <a:rPr lang="en-US" dirty="0"/>
              <a:t>([ ... aggregation steps go here </a:t>
            </a:r>
            <a:r>
              <a:rPr lang="en-US" dirty="0" smtClean="0"/>
              <a:t>...])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ccepts </a:t>
            </a:r>
            <a:r>
              <a:rPr lang="en-US" dirty="0"/>
              <a:t>an array of data transformations which are applied to the data in the order they're </a:t>
            </a:r>
            <a:r>
              <a:rPr lang="en-US" dirty="0" smtClean="0"/>
              <a:t>defined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ransformations listed first </a:t>
            </a:r>
            <a:r>
              <a:rPr lang="en-US" dirty="0"/>
              <a:t>will be executed first and the result will be used by </a:t>
            </a:r>
            <a:r>
              <a:rPr lang="en-US" dirty="0" smtClean="0"/>
              <a:t>next </a:t>
            </a:r>
            <a:r>
              <a:rPr lang="en-US" dirty="0"/>
              <a:t>transformation in </a:t>
            </a:r>
            <a:r>
              <a:rPr lang="en-US" dirty="0" smtClean="0"/>
              <a:t>sequence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117" y="547242"/>
            <a:ext cx="422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Aggregation</a:t>
            </a:r>
            <a:r>
              <a:rPr sz="3600" spc="-295" dirty="0"/>
              <a:t> </a:t>
            </a:r>
            <a:r>
              <a:rPr sz="3600" spc="-145" dirty="0"/>
              <a:t>Pipeline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5924" y="1220724"/>
            <a:ext cx="7463028" cy="537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117" y="547242"/>
            <a:ext cx="422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Aggregation</a:t>
            </a:r>
            <a:r>
              <a:rPr sz="3600" spc="-295" dirty="0"/>
              <a:t> </a:t>
            </a:r>
            <a:r>
              <a:rPr sz="3600" spc="-145" dirty="0"/>
              <a:t>Pipeline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5924" y="1220724"/>
            <a:ext cx="7463028" cy="537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5702" y="469951"/>
            <a:ext cx="7232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 smtClean="0">
                <a:solidFill>
                  <a:srgbClr val="6BA342"/>
                </a:solidFill>
              </a:rPr>
              <a:t>Pipeline</a:t>
            </a:r>
            <a:r>
              <a:rPr lang="en-US" sz="3600" spc="65" dirty="0" smtClean="0">
                <a:solidFill>
                  <a:srgbClr val="6BA342"/>
                </a:solidFill>
              </a:rPr>
              <a:t> </a:t>
            </a:r>
            <a:r>
              <a:rPr sz="3600" spc="0" dirty="0" smtClean="0">
                <a:solidFill>
                  <a:srgbClr val="6BA342"/>
                </a:solidFill>
              </a:rPr>
              <a:t>Operators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4658758" y="1183640"/>
            <a:ext cx="4167504" cy="514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40"/>
              </a:lnSpc>
              <a:spcBef>
                <a:spcPts val="100"/>
              </a:spcBef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25" dirty="0">
                <a:solidFill>
                  <a:srgbClr val="3A281E"/>
                </a:solidFill>
                <a:latin typeface="Calibri"/>
                <a:cs typeface="Calibri"/>
              </a:rPr>
              <a:t>$sort</a:t>
            </a:r>
            <a:endParaRPr sz="2400" dirty="0">
              <a:latin typeface="Calibri"/>
              <a:cs typeface="Calibri"/>
            </a:endParaRPr>
          </a:p>
          <a:p>
            <a:pPr marL="812800" lvl="1" indent="-342900">
              <a:lnSpc>
                <a:spcPts val="2840"/>
              </a:lnSpc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5" dirty="0">
                <a:solidFill>
                  <a:srgbClr val="3A281E"/>
                </a:solidFill>
                <a:latin typeface="Calibri"/>
                <a:cs typeface="Calibri"/>
              </a:rPr>
              <a:t>Order</a:t>
            </a:r>
            <a:r>
              <a:rPr sz="2400" spc="85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6BA342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75" dirty="0">
                <a:solidFill>
                  <a:srgbClr val="3A281E"/>
                </a:solidFill>
                <a:latin typeface="Calibri"/>
                <a:cs typeface="Calibri"/>
              </a:rPr>
              <a:t>$limit </a:t>
            </a:r>
            <a:r>
              <a:rPr sz="2400" spc="-80" dirty="0">
                <a:solidFill>
                  <a:srgbClr val="3A281E"/>
                </a:solidFill>
                <a:latin typeface="Calibri"/>
                <a:cs typeface="Calibri"/>
              </a:rPr>
              <a:t>/</a:t>
            </a:r>
            <a:r>
              <a:rPr sz="2400" spc="100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3A281E"/>
                </a:solidFill>
                <a:latin typeface="Calibri"/>
                <a:cs typeface="Calibri"/>
              </a:rPr>
              <a:t>$skip</a:t>
            </a:r>
            <a:endParaRPr sz="24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60" dirty="0">
                <a:solidFill>
                  <a:srgbClr val="3A281E"/>
                </a:solidFill>
                <a:latin typeface="Calibri"/>
                <a:cs typeface="Calibri"/>
              </a:rPr>
              <a:t>Paginate</a:t>
            </a:r>
            <a:r>
              <a:rPr sz="2400" spc="80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6BA342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25" dirty="0">
                <a:solidFill>
                  <a:srgbClr val="3A281E"/>
                </a:solidFill>
                <a:latin typeface="Calibri"/>
                <a:cs typeface="Calibri"/>
              </a:rPr>
              <a:t>$redact</a:t>
            </a:r>
            <a:endParaRPr sz="24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25" dirty="0">
                <a:solidFill>
                  <a:srgbClr val="3A281E"/>
                </a:solidFill>
                <a:latin typeface="Calibri"/>
                <a:cs typeface="Calibri"/>
              </a:rPr>
              <a:t>Restrict</a:t>
            </a:r>
            <a:r>
              <a:rPr sz="2400" spc="85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6BA342"/>
              </a:buClr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rgbClr val="3A281E"/>
                </a:solidFill>
                <a:latin typeface="Calibri"/>
                <a:cs typeface="Calibri"/>
              </a:rPr>
              <a:t>$geoNear</a:t>
            </a:r>
            <a:endParaRPr sz="24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55" dirty="0">
                <a:solidFill>
                  <a:srgbClr val="3A281E"/>
                </a:solidFill>
                <a:latin typeface="Calibri"/>
                <a:cs typeface="Calibri"/>
              </a:rPr>
              <a:t>Proximity </a:t>
            </a:r>
            <a:r>
              <a:rPr sz="2400" spc="15" dirty="0">
                <a:solidFill>
                  <a:srgbClr val="3A281E"/>
                </a:solidFill>
                <a:latin typeface="Calibri"/>
                <a:cs typeface="Calibri"/>
              </a:rPr>
              <a:t>sort</a:t>
            </a:r>
            <a:r>
              <a:rPr sz="2400" spc="75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BA342"/>
              </a:buClr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25" dirty="0">
                <a:solidFill>
                  <a:srgbClr val="3A281E"/>
                </a:solidFill>
                <a:latin typeface="Calibri"/>
                <a:cs typeface="Calibri"/>
              </a:rPr>
              <a:t>$let,</a:t>
            </a:r>
            <a:r>
              <a:rPr sz="2400" spc="-95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3A281E"/>
                </a:solidFill>
                <a:latin typeface="Calibri"/>
                <a:cs typeface="Calibri"/>
              </a:rPr>
              <a:t>$map</a:t>
            </a:r>
            <a:endParaRPr sz="24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25" dirty="0">
                <a:solidFill>
                  <a:srgbClr val="3A281E"/>
                </a:solidFill>
                <a:latin typeface="Calibri"/>
                <a:cs typeface="Calibri"/>
              </a:rPr>
              <a:t>Define</a:t>
            </a:r>
            <a:r>
              <a:rPr sz="2400" spc="85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3A281E"/>
                </a:solidFill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982" y="1175964"/>
            <a:ext cx="378587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40"/>
              </a:lnSpc>
              <a:spcBef>
                <a:spcPts val="100"/>
              </a:spcBef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40" dirty="0">
                <a:solidFill>
                  <a:srgbClr val="3A281E"/>
                </a:solidFill>
                <a:latin typeface="Calibri"/>
                <a:cs typeface="Calibri"/>
              </a:rPr>
              <a:t>$match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40"/>
              </a:lnSpc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60" dirty="0">
                <a:solidFill>
                  <a:srgbClr val="3A281E"/>
                </a:solidFill>
                <a:latin typeface="Calibri"/>
                <a:cs typeface="Calibri"/>
              </a:rPr>
              <a:t>Filter</a:t>
            </a:r>
            <a:r>
              <a:rPr sz="2400" spc="80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6BA342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$project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Reshape</a:t>
            </a:r>
            <a:r>
              <a:rPr sz="2400" spc="75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6BA342"/>
              </a:buClr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rgbClr val="3A281E"/>
                </a:solidFill>
                <a:latin typeface="Calibri"/>
                <a:cs typeface="Calibri"/>
              </a:rPr>
              <a:t>$group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50" dirty="0">
                <a:solidFill>
                  <a:srgbClr val="3A281E"/>
                </a:solidFill>
                <a:latin typeface="Calibri"/>
                <a:cs typeface="Calibri"/>
              </a:rPr>
              <a:t>Summarize</a:t>
            </a:r>
            <a:r>
              <a:rPr sz="2400" spc="55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6BA342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6BA34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rgbClr val="3A281E"/>
                </a:solidFill>
                <a:latin typeface="Calibri"/>
                <a:cs typeface="Calibri"/>
              </a:rPr>
              <a:t>$unwind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Clr>
                <a:srgbClr val="6BA342"/>
              </a:buClr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75" dirty="0">
                <a:solidFill>
                  <a:srgbClr val="3A281E"/>
                </a:solidFill>
                <a:latin typeface="Calibri"/>
                <a:cs typeface="Calibri"/>
              </a:rPr>
              <a:t>Expand</a:t>
            </a:r>
            <a:r>
              <a:rPr sz="2400" spc="80" dirty="0">
                <a:solidFill>
                  <a:srgbClr val="3A281E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3A281E"/>
                </a:solidFill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797" y="400253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$match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616102" y="1315862"/>
            <a:ext cx="586994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Filter</a:t>
            </a:r>
            <a:r>
              <a:rPr sz="3000" spc="-24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615F5E"/>
                </a:solidFill>
                <a:latin typeface="Arial"/>
                <a:cs typeface="Arial"/>
              </a:rPr>
              <a:t>documents</a:t>
            </a:r>
            <a:endParaRPr sz="3000" dirty="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2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75" dirty="0">
                <a:solidFill>
                  <a:srgbClr val="615F5E"/>
                </a:solidFill>
                <a:latin typeface="Arial"/>
                <a:cs typeface="Arial"/>
              </a:rPr>
              <a:t>Uses </a:t>
            </a: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existing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query</a:t>
            </a:r>
            <a:r>
              <a:rPr sz="3000" spc="-5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syntax</a:t>
            </a:r>
            <a:endParaRPr sz="3000" dirty="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2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No</a:t>
            </a:r>
            <a:r>
              <a:rPr sz="3000" spc="-22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615F5E"/>
                </a:solidFill>
                <a:latin typeface="Arial"/>
                <a:cs typeface="Arial"/>
              </a:rPr>
              <a:t>geospatial</a:t>
            </a:r>
            <a:r>
              <a:rPr sz="3000" spc="-25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615F5E"/>
                </a:solidFill>
                <a:latin typeface="Arial"/>
                <a:cs typeface="Arial"/>
              </a:rPr>
              <a:t>operations</a:t>
            </a:r>
            <a:r>
              <a:rPr sz="3000" spc="-21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615F5E"/>
                </a:solidFill>
                <a:latin typeface="Arial"/>
                <a:cs typeface="Arial"/>
              </a:rPr>
              <a:t>or</a:t>
            </a:r>
            <a:r>
              <a:rPr sz="3000" spc="-2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$where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771505" y="1500447"/>
            <a:ext cx="3844636" cy="1122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3998" cy="147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0"/>
                </a:moveTo>
                <a:lnTo>
                  <a:pt x="9143998" y="0"/>
                </a:lnTo>
                <a:lnTo>
                  <a:pt x="9143998" y="1405503"/>
                </a:lnTo>
                <a:lnTo>
                  <a:pt x="0" y="1405503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5701" y="455712"/>
            <a:ext cx="605110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6BA342"/>
                </a:solidFill>
              </a:rPr>
              <a:t>Matching </a:t>
            </a:r>
            <a:r>
              <a:rPr sz="3600" spc="85" dirty="0" err="1" smtClean="0">
                <a:solidFill>
                  <a:srgbClr val="6BA342"/>
                </a:solidFill>
              </a:rPr>
              <a:t>Field</a:t>
            </a:r>
            <a:r>
              <a:rPr sz="3600" spc="10" dirty="0" err="1" smtClean="0">
                <a:solidFill>
                  <a:srgbClr val="6BA342"/>
                </a:solidFill>
              </a:rPr>
              <a:t>Values</a:t>
            </a:r>
            <a:endParaRPr sz="3600" dirty="0"/>
          </a:p>
        </p:txBody>
      </p:sp>
      <p:sp>
        <p:nvSpPr>
          <p:cNvPr id="6" name="object 6"/>
          <p:cNvSpPr/>
          <p:nvPr/>
        </p:nvSpPr>
        <p:spPr>
          <a:xfrm>
            <a:off x="361603" y="3021675"/>
            <a:ext cx="3969326" cy="1666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603" y="4655126"/>
            <a:ext cx="3969326" cy="1591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603" y="1500446"/>
            <a:ext cx="3969326" cy="1525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7533" y="1524000"/>
            <a:ext cx="3752215" cy="10287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00330" rIns="0" bIns="0" rtlCol="0">
            <a:spAutoFit/>
          </a:bodyPr>
          <a:lstStyle/>
          <a:p>
            <a:pPr marL="10160">
              <a:lnSpc>
                <a:spcPts val="2130"/>
              </a:lnSpc>
              <a:spcBef>
                <a:spcPts val="79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$match: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7160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1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hipster@somemail.com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10160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06393" y="1524000"/>
          <a:ext cx="3877945" cy="465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/>
              </a:tblGrid>
              <a:tr h="1477010">
                <a:tc>
                  <a:txBody>
                    <a:bodyPr/>
                    <a:lstStyle/>
                    <a:p>
                      <a:pPr marL="90805">
                        <a:lnSpc>
                          <a:spcPts val="203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8440">
                        <a:lnSpc>
                          <a:spcPts val="200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subject: "Hello</a:t>
                      </a:r>
                      <a:r>
                        <a:rPr sz="1800" b="1" spc="-10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There",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8440">
                        <a:lnSpc>
                          <a:spcPts val="205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words:</a:t>
                      </a:r>
                      <a:r>
                        <a:rPr sz="1800" b="1" spc="-10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218,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8440">
                        <a:lnSpc>
                          <a:spcPts val="200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from:</a:t>
                      </a:r>
                      <a:r>
                        <a:rPr sz="1800" b="1" spc="-30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  <a:hlinkClick r:id="rId8"/>
                        </a:rPr>
                        <a:t>norberto@mongodb.com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"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B w="84665">
                      <a:solidFill>
                        <a:srgbClr val="FFFFFF"/>
                      </a:solidFill>
                      <a:prstDash val="solid"/>
                    </a:lnB>
                    <a:solidFill>
                      <a:srgbClr val="F0DEA8"/>
                    </a:solidFill>
                  </a:tcPr>
                </a:tc>
              </a:tr>
              <a:tr h="1647825">
                <a:tc>
                  <a:txBody>
                    <a:bodyPr/>
                    <a:lstStyle/>
                    <a:p>
                      <a:pPr marL="90805">
                        <a:lnSpc>
                          <a:spcPts val="203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8440">
                        <a:lnSpc>
                          <a:spcPts val="200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subject: "I love</a:t>
                      </a:r>
                      <a:r>
                        <a:rPr sz="1800" b="1" spc="-1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Hofbrauhaus",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8440">
                        <a:lnSpc>
                          <a:spcPts val="205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words:</a:t>
                      </a:r>
                      <a:r>
                        <a:rPr sz="1800" b="1" spc="-10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90,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8440">
                        <a:lnSpc>
                          <a:spcPts val="200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from:</a:t>
                      </a:r>
                      <a:r>
                        <a:rPr sz="1800" b="1" spc="-30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  <a:hlinkClick r:id="rId8"/>
                        </a:rPr>
                        <a:t>norberto@mongodb.com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"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T w="8466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0DEA8"/>
                    </a:solidFill>
                  </a:tcPr>
                </a:tc>
              </a:tr>
              <a:tr h="1527175">
                <a:tc>
                  <a:txBody>
                    <a:bodyPr/>
                    <a:lstStyle/>
                    <a:p>
                      <a:pPr marL="86360">
                        <a:lnSpc>
                          <a:spcPts val="2030"/>
                        </a:lnSpc>
                        <a:spcBef>
                          <a:spcPts val="464"/>
                        </a:spcBef>
                      </a:pP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3360">
                        <a:lnSpc>
                          <a:spcPts val="200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subject: "MongoDB</a:t>
                      </a:r>
                      <a:r>
                        <a:rPr sz="1800" b="1" spc="-10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Rules!",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3360">
                        <a:lnSpc>
                          <a:spcPts val="205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words:</a:t>
                      </a:r>
                      <a:r>
                        <a:rPr sz="1800" b="1" spc="-10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100,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3360">
                        <a:lnSpc>
                          <a:spcPts val="2000"/>
                        </a:lnSpc>
                      </a:pP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from:</a:t>
                      </a:r>
                      <a:r>
                        <a:rPr sz="1800" b="1" spc="-1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  <a:hlinkClick r:id="rId7"/>
                        </a:rPr>
                        <a:t>hipster@somemail.com</a:t>
                      </a:r>
                      <a:r>
                        <a:rPr sz="1800" b="1" spc="-5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"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>
                        <a:lnSpc>
                          <a:spcPts val="2080"/>
                        </a:lnSpc>
                      </a:pPr>
                      <a:r>
                        <a:rPr sz="1800" b="1" dirty="0">
                          <a:solidFill>
                            <a:srgbClr val="3A281E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4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0DEA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392486" y="2664228"/>
            <a:ext cx="548639" cy="594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0148" y="2687467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6"/>
                </a:moveTo>
                <a:lnTo>
                  <a:pt x="0" y="272846"/>
                </a:lnTo>
                <a:lnTo>
                  <a:pt x="228600" y="501445"/>
                </a:lnTo>
                <a:lnTo>
                  <a:pt x="457200" y="272846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6"/>
                </a:lnTo>
                <a:lnTo>
                  <a:pt x="342900" y="272846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1505" y="3304308"/>
            <a:ext cx="3844636" cy="17581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17533" y="3327400"/>
            <a:ext cx="3752215" cy="1668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28575" rIns="0" bIns="0" rtlCol="0">
            <a:spAutoFit/>
          </a:bodyPr>
          <a:lstStyle/>
          <a:p>
            <a:pPr marL="98425">
              <a:lnSpc>
                <a:spcPts val="2030"/>
              </a:lnSpc>
              <a:spcBef>
                <a:spcPts val="22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25425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"MongoDB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Rules!",</a:t>
            </a:r>
            <a:endParaRPr sz="1800">
              <a:latin typeface="Arial"/>
              <a:cs typeface="Arial"/>
            </a:endParaRPr>
          </a:p>
          <a:p>
            <a:pPr marL="225425">
              <a:lnSpc>
                <a:spcPts val="205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100,</a:t>
            </a:r>
            <a:endParaRPr sz="1800">
              <a:latin typeface="Arial"/>
              <a:cs typeface="Arial"/>
            </a:endParaRPr>
          </a:p>
          <a:p>
            <a:pPr marL="225425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2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hipster@somemail.com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98425">
              <a:lnSpc>
                <a:spcPts val="208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1405509"/>
                </a:moveTo>
                <a:lnTo>
                  <a:pt x="9144000" y="1405509"/>
                </a:lnTo>
                <a:lnTo>
                  <a:pt x="9144000" y="0"/>
                </a:lnTo>
                <a:lnTo>
                  <a:pt x="0" y="0"/>
                </a:lnTo>
                <a:lnTo>
                  <a:pt x="0" y="140550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196" y="416760"/>
            <a:ext cx="8375804" cy="6020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sz="4000" spc="-5" dirty="0"/>
              <a:t>{ $match : { language </a:t>
            </a:r>
            <a:r>
              <a:rPr sz="4000" spc="-5" dirty="0" smtClean="0"/>
              <a:t>:</a:t>
            </a:r>
            <a:r>
              <a:rPr lang="en-US" dirty="0"/>
              <a:t> </a:t>
            </a:r>
            <a:r>
              <a:rPr sz="4000" spc="-5" dirty="0" smtClean="0"/>
              <a:t>"</a:t>
            </a:r>
            <a:r>
              <a:rPr sz="4000" spc="-5" dirty="0"/>
              <a:t>Russian" }</a:t>
            </a:r>
            <a:r>
              <a:rPr sz="4000" spc="0" dirty="0"/>
              <a:t> </a:t>
            </a:r>
            <a:r>
              <a:rPr sz="4000" spc="-5" dirty="0"/>
              <a:t>}</a:t>
            </a:r>
            <a:endParaRPr sz="4000" dirty="0"/>
          </a:p>
        </p:txBody>
      </p:sp>
      <p:sp>
        <p:nvSpPr>
          <p:cNvPr id="5" name="object 5"/>
          <p:cNvSpPr/>
          <p:nvPr/>
        </p:nvSpPr>
        <p:spPr>
          <a:xfrm>
            <a:off x="504444" y="1444752"/>
            <a:ext cx="3797807" cy="152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723" y="1411224"/>
            <a:ext cx="3006852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66" y="1464817"/>
            <a:ext cx="3712845" cy="14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217804" marR="965835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"The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Great</a:t>
            </a:r>
            <a:r>
              <a:rPr sz="1800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Gatsby",  pages: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218,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language:</a:t>
            </a:r>
            <a:r>
              <a:rPr sz="18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8" name="object 8"/>
          <p:cNvSpPr/>
          <p:nvPr/>
        </p:nvSpPr>
        <p:spPr>
          <a:xfrm>
            <a:off x="504444" y="3031235"/>
            <a:ext cx="3797807" cy="152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8723" y="2997707"/>
            <a:ext cx="2753868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66" y="3051301"/>
            <a:ext cx="3712845" cy="14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217804" marR="121920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</a:t>
            </a:r>
            <a:r>
              <a:rPr sz="1800" spc="-20" dirty="0">
                <a:solidFill>
                  <a:schemeClr val="tx1"/>
                </a:solidFill>
                <a:latin typeface="Arial"/>
                <a:cs typeface="Arial"/>
              </a:rPr>
              <a:t>“War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Peace",  pages: 1440,  language: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”Russian"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1" name="object 11"/>
          <p:cNvSpPr/>
          <p:nvPr/>
        </p:nvSpPr>
        <p:spPr>
          <a:xfrm>
            <a:off x="504444" y="4623815"/>
            <a:ext cx="3797807" cy="152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723" y="4591811"/>
            <a:ext cx="2747772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66" y="4644009"/>
            <a:ext cx="3712845" cy="14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217804" marR="1224915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title: “Atlas 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Shrugged",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pages: 1088,  language: ”English"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5" name="object 15"/>
          <p:cNvSpPr/>
          <p:nvPr/>
        </p:nvSpPr>
        <p:spPr>
          <a:xfrm>
            <a:off x="4356100" y="3172968"/>
            <a:ext cx="660400" cy="48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5"/>
          <p:cNvSpPr/>
          <p:nvPr/>
        </p:nvSpPr>
        <p:spPr>
          <a:xfrm>
            <a:off x="4343400" y="4849368"/>
            <a:ext cx="660400" cy="48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1405509"/>
                </a:moveTo>
                <a:lnTo>
                  <a:pt x="9144000" y="1405509"/>
                </a:lnTo>
                <a:lnTo>
                  <a:pt x="9144000" y="0"/>
                </a:lnTo>
                <a:lnTo>
                  <a:pt x="0" y="0"/>
                </a:lnTo>
                <a:lnTo>
                  <a:pt x="0" y="140550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04444" y="1444752"/>
            <a:ext cx="3797807" cy="152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8723" y="1411224"/>
            <a:ext cx="3006852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66" y="1464817"/>
            <a:ext cx="3712845" cy="14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79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217804" marR="965835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"The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Great</a:t>
            </a:r>
            <a:r>
              <a:rPr sz="1800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Gatsby",  pages: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218,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language:</a:t>
            </a:r>
            <a:r>
              <a:rPr sz="18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504444" y="3031235"/>
            <a:ext cx="3797807" cy="152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8723" y="2997707"/>
            <a:ext cx="2753868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66" y="3051301"/>
            <a:ext cx="3712845" cy="14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217804" marR="121920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</a:t>
            </a:r>
            <a:r>
              <a:rPr sz="1800" spc="-20" dirty="0">
                <a:solidFill>
                  <a:schemeClr val="tx1"/>
                </a:solidFill>
                <a:latin typeface="Arial"/>
                <a:cs typeface="Arial"/>
              </a:rPr>
              <a:t>“War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Peace",  pages: 1440,  language: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”Russian"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504444" y="4623815"/>
            <a:ext cx="3797807" cy="1525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8723" y="4591811"/>
            <a:ext cx="2747772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366" y="4644009"/>
            <a:ext cx="3712845" cy="1439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</a:p>
          <a:p>
            <a:pPr marL="217804" marR="1224915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title: “Atlas 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Shrugged",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pages: 1088,  language: ”English"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4" name="object 14"/>
          <p:cNvSpPr/>
          <p:nvPr/>
        </p:nvSpPr>
        <p:spPr>
          <a:xfrm>
            <a:off x="4356100" y="3249168"/>
            <a:ext cx="660400" cy="48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7703" y="431867"/>
            <a:ext cx="12407697" cy="563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ts val="5015"/>
              </a:lnSpc>
              <a:spcBef>
                <a:spcPts val="100"/>
              </a:spcBef>
            </a:pPr>
            <a:r>
              <a:rPr lang="en-US" sz="2400" b="1" dirty="0"/>
              <a:t>{ $match : { pages : { $</a:t>
            </a:r>
            <a:r>
              <a:rPr lang="en-US" sz="2400" b="1" dirty="0" err="1"/>
              <a:t>gt</a:t>
            </a:r>
            <a:r>
              <a:rPr lang="en-US" sz="2400" b="1" dirty="0"/>
              <a:t> : 1000 }, language : "Russian" } </a:t>
            </a:r>
            <a:r>
              <a:rPr lang="en-US" sz="2400" b="1" dirty="0" smtClean="0"/>
              <a:t>}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797" y="400253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$pr</a:t>
            </a:r>
            <a:r>
              <a:rPr sz="4000" spc="-20" dirty="0"/>
              <a:t>o</a:t>
            </a:r>
            <a:r>
              <a:rPr sz="4000" spc="-5" dirty="0"/>
              <a:t>ject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6102" y="1315862"/>
            <a:ext cx="5460365" cy="2465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Reshape</a:t>
            </a:r>
            <a:r>
              <a:rPr sz="3000" spc="-25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documents</a:t>
            </a:r>
            <a:endParaRPr sz="30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2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Include,</a:t>
            </a:r>
            <a:r>
              <a:rPr sz="3000" spc="-25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exclude</a:t>
            </a:r>
            <a:r>
              <a:rPr sz="3000" spc="-27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615F5E"/>
                </a:solidFill>
                <a:latin typeface="Arial"/>
                <a:cs typeface="Arial"/>
              </a:rPr>
              <a:t>or</a:t>
            </a:r>
            <a:r>
              <a:rPr sz="3000" spc="-22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rename</a:t>
            </a:r>
            <a:r>
              <a:rPr sz="3000" spc="-24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fields</a:t>
            </a:r>
            <a:endParaRPr sz="30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2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Inject </a:t>
            </a: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computed</a:t>
            </a:r>
            <a:r>
              <a:rPr sz="3000" spc="-39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fields</a:t>
            </a:r>
            <a:endParaRPr sz="30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205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Create </a:t>
            </a:r>
            <a:r>
              <a:rPr sz="3000" spc="-95" dirty="0">
                <a:solidFill>
                  <a:srgbClr val="615F5E"/>
                </a:solidFill>
                <a:latin typeface="Arial"/>
                <a:cs typeface="Arial"/>
              </a:rPr>
              <a:t>sub-document</a:t>
            </a:r>
            <a:r>
              <a:rPr sz="3000" spc="-42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fields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1405509"/>
                </a:moveTo>
                <a:lnTo>
                  <a:pt x="9144000" y="1405509"/>
                </a:lnTo>
                <a:lnTo>
                  <a:pt x="9144000" y="0"/>
                </a:lnTo>
                <a:lnTo>
                  <a:pt x="0" y="0"/>
                </a:lnTo>
                <a:lnTo>
                  <a:pt x="0" y="140550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9284" y="3345179"/>
            <a:ext cx="3837432" cy="138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3564" y="3381755"/>
            <a:ext cx="2549651" cy="1249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2590" y="3364991"/>
            <a:ext cx="3752215" cy="1206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977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8440" marR="146177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"Great</a:t>
            </a:r>
            <a:r>
              <a:rPr sz="18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Gatsby",  language:</a:t>
            </a:r>
            <a:r>
              <a:rPr sz="18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236" y="2179320"/>
            <a:ext cx="3781044" cy="3721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515" y="2147316"/>
            <a:ext cx="3015996" cy="3718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" y="2198928"/>
            <a:ext cx="3695700" cy="3636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_id: 375,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"Great</a:t>
            </a:r>
            <a:r>
              <a:rPr sz="18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Gatsby",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ISBN: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 "9781857150193",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 marR="1938655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available: true,  pages: 218,  subjects: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[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"Long Island",  "New </a:t>
            </a:r>
            <a:r>
              <a:rPr sz="1800" spc="-30" dirty="0">
                <a:solidFill>
                  <a:schemeClr val="tx1"/>
                </a:solidFill>
                <a:latin typeface="Arial"/>
                <a:cs typeface="Arial"/>
              </a:rPr>
              <a:t>York",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"1920s"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],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language:</a:t>
            </a:r>
            <a:r>
              <a:rPr sz="18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5796" y="386727"/>
            <a:ext cx="8160919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400" dirty="0">
                <a:solidFill>
                  <a:srgbClr val="535350"/>
                </a:solidFill>
              </a:rPr>
              <a:t>Selecting and</a:t>
            </a:r>
            <a:r>
              <a:rPr sz="4400" spc="-85" dirty="0">
                <a:solidFill>
                  <a:srgbClr val="535350"/>
                </a:solidFill>
              </a:rPr>
              <a:t> </a:t>
            </a:r>
            <a:r>
              <a:rPr sz="4400" dirty="0" smtClean="0">
                <a:solidFill>
                  <a:srgbClr val="535350"/>
                </a:solidFill>
              </a:rPr>
              <a:t>Excluding</a:t>
            </a:r>
            <a:r>
              <a:rPr lang="en-US" sz="4400" dirty="0" smtClean="0">
                <a:solidFill>
                  <a:srgbClr val="535350"/>
                </a:solidFill>
              </a:rPr>
              <a:t> </a:t>
            </a:r>
            <a:r>
              <a:rPr sz="4400" dirty="0" smtClean="0">
                <a:solidFill>
                  <a:srgbClr val="535350"/>
                </a:solidFill>
              </a:rPr>
              <a:t>Fields</a:t>
            </a:r>
            <a:endParaRPr sz="4400" dirty="0"/>
          </a:p>
        </p:txBody>
      </p:sp>
      <p:sp>
        <p:nvSpPr>
          <p:cNvPr id="12" name="object 12"/>
          <p:cNvSpPr/>
          <p:nvPr/>
        </p:nvSpPr>
        <p:spPr>
          <a:xfrm>
            <a:off x="4408932" y="3985259"/>
            <a:ext cx="85344" cy="85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8690" y="3777107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923" y="0"/>
                </a:moveTo>
                <a:lnTo>
                  <a:pt x="27292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923" y="342900"/>
                </a:lnTo>
                <a:lnTo>
                  <a:pt x="272923" y="457200"/>
                </a:lnTo>
                <a:lnTo>
                  <a:pt x="501523" y="228600"/>
                </a:lnTo>
                <a:lnTo>
                  <a:pt x="27292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199" y="1468882"/>
            <a:ext cx="6837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929491"/>
                </a:solidFill>
                <a:latin typeface="Arial"/>
                <a:cs typeface="Arial"/>
              </a:rPr>
              <a:t>$project: </a:t>
            </a:r>
            <a:r>
              <a:rPr sz="3200" dirty="0">
                <a:solidFill>
                  <a:srgbClr val="929491"/>
                </a:solidFill>
                <a:latin typeface="Arial"/>
                <a:cs typeface="Arial"/>
              </a:rPr>
              <a:t>{ </a:t>
            </a:r>
            <a:r>
              <a:rPr sz="3200" spc="-5" dirty="0">
                <a:solidFill>
                  <a:srgbClr val="929491"/>
                </a:solidFill>
                <a:latin typeface="Arial"/>
                <a:cs typeface="Arial"/>
              </a:rPr>
              <a:t>_id: </a:t>
            </a:r>
            <a:r>
              <a:rPr sz="3200" dirty="0">
                <a:solidFill>
                  <a:srgbClr val="929491"/>
                </a:solidFill>
                <a:latin typeface="Arial"/>
                <a:cs typeface="Arial"/>
              </a:rPr>
              <a:t>0, </a:t>
            </a:r>
            <a:r>
              <a:rPr sz="3200" spc="-5" dirty="0">
                <a:solidFill>
                  <a:srgbClr val="929491"/>
                </a:solidFill>
                <a:latin typeface="Arial"/>
                <a:cs typeface="Arial"/>
              </a:rPr>
              <a:t>title: </a:t>
            </a:r>
            <a:r>
              <a:rPr sz="3200" dirty="0">
                <a:solidFill>
                  <a:srgbClr val="929491"/>
                </a:solidFill>
                <a:latin typeface="Arial"/>
                <a:cs typeface="Arial"/>
              </a:rPr>
              <a:t>1, </a:t>
            </a:r>
            <a:r>
              <a:rPr sz="3200" spc="-5" dirty="0">
                <a:solidFill>
                  <a:srgbClr val="929491"/>
                </a:solidFill>
                <a:latin typeface="Arial"/>
                <a:cs typeface="Arial"/>
              </a:rPr>
              <a:t>language: </a:t>
            </a:r>
            <a:r>
              <a:rPr sz="3200" dirty="0">
                <a:solidFill>
                  <a:srgbClr val="929491"/>
                </a:solidFill>
                <a:latin typeface="Arial"/>
                <a:cs typeface="Arial"/>
              </a:rPr>
              <a:t>1</a:t>
            </a:r>
            <a:r>
              <a:rPr sz="3200" spc="-60" dirty="0">
                <a:solidFill>
                  <a:srgbClr val="92949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929491"/>
                </a:solidFill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02" y="452103"/>
            <a:ext cx="77662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6BA342"/>
                </a:solidFill>
              </a:rPr>
              <a:t>Including </a:t>
            </a:r>
            <a:r>
              <a:rPr sz="3600" spc="10" dirty="0">
                <a:solidFill>
                  <a:srgbClr val="6BA342"/>
                </a:solidFill>
              </a:rPr>
              <a:t>and </a:t>
            </a:r>
            <a:r>
              <a:rPr sz="3600" spc="100" dirty="0">
                <a:solidFill>
                  <a:srgbClr val="6BA342"/>
                </a:solidFill>
              </a:rPr>
              <a:t>Excluding</a:t>
            </a:r>
            <a:r>
              <a:rPr sz="3600" spc="180" dirty="0">
                <a:solidFill>
                  <a:srgbClr val="6BA342"/>
                </a:solidFill>
              </a:rPr>
              <a:t> </a:t>
            </a:r>
            <a:r>
              <a:rPr sz="3600" spc="85" dirty="0">
                <a:solidFill>
                  <a:srgbClr val="6BA342"/>
                </a:solidFill>
              </a:rPr>
              <a:t>Fields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771505" y="1500446"/>
            <a:ext cx="3844636" cy="1758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7533" y="1524000"/>
            <a:ext cx="3752215" cy="1664970"/>
          </a:xfrm>
          <a:custGeom>
            <a:avLst/>
            <a:gdLst/>
            <a:ahLst/>
            <a:cxnLst/>
            <a:rect l="l" t="t" r="r" b="b"/>
            <a:pathLst>
              <a:path w="3752215" h="1664970">
                <a:moveTo>
                  <a:pt x="0" y="0"/>
                </a:moveTo>
                <a:lnTo>
                  <a:pt x="3751649" y="0"/>
                </a:lnTo>
                <a:lnTo>
                  <a:pt x="3751649" y="1664912"/>
                </a:lnTo>
                <a:lnTo>
                  <a:pt x="0" y="1664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03" y="1500447"/>
            <a:ext cx="3969326" cy="3865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2486" y="3316777"/>
            <a:ext cx="548639" cy="594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148" y="3340598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5"/>
                </a:moveTo>
                <a:lnTo>
                  <a:pt x="0" y="272845"/>
                </a:lnTo>
                <a:lnTo>
                  <a:pt x="228600" y="501445"/>
                </a:lnTo>
                <a:lnTo>
                  <a:pt x="457200" y="272845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5"/>
                </a:lnTo>
                <a:lnTo>
                  <a:pt x="342900" y="272845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393" y="1524001"/>
            <a:ext cx="3877945" cy="3773804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ts val="2030"/>
              </a:lnSpc>
              <a:spcBef>
                <a:spcPts val="22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12345,</a:t>
            </a:r>
            <a:endParaRPr sz="1800">
              <a:latin typeface="Arial"/>
              <a:cs typeface="Arial"/>
            </a:endParaRPr>
          </a:p>
          <a:p>
            <a:pPr marL="218440" marR="1186180">
              <a:lnSpc>
                <a:spcPts val="2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 There",  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218,</a:t>
            </a:r>
            <a:endParaRPr sz="1800">
              <a:latin typeface="Arial"/>
              <a:cs typeface="Arial"/>
            </a:endParaRPr>
          </a:p>
          <a:p>
            <a:pPr marL="218440" marR="11303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  to: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[</a:t>
            </a:r>
            <a:r>
              <a:rPr sz="1800" b="1" spc="484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marc@mongodb.com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>
              <a:latin typeface="Arial"/>
              <a:cs typeface="Arial"/>
            </a:endParaRPr>
          </a:p>
          <a:p>
            <a:pPr marL="218440" marR="277495" indent="571500">
              <a:lnSpc>
                <a:spcPts val="2000"/>
              </a:lnSpc>
              <a:tabLst>
                <a:tab pos="3451860" algn="l"/>
              </a:tabLst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  <a:hlinkClick r:id="rId8"/>
              </a:rPr>
              <a:t>"sam@mongodb.co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8"/>
              </a:rPr>
              <a:t>m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	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],  account: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"mongodb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mail",  date: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ISODate("2012-08-05"),</a:t>
            </a:r>
            <a:endParaRPr sz="1800">
              <a:latin typeface="Arial"/>
              <a:cs typeface="Arial"/>
            </a:endParaRPr>
          </a:p>
          <a:p>
            <a:pPr marL="218440" marR="1986914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replies: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3,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folder:</a:t>
            </a:r>
            <a:r>
              <a:rPr sz="1800" b="1" spc="-7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"Inbox",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18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0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7533" y="1583101"/>
            <a:ext cx="3752215" cy="139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$project: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62585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0,</a:t>
            </a:r>
            <a:endParaRPr sz="1800">
              <a:latin typeface="Arial"/>
              <a:cs typeface="Arial"/>
            </a:endParaRPr>
          </a:p>
          <a:p>
            <a:pPr marL="362585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1,</a:t>
            </a:r>
            <a:endParaRPr sz="1800">
              <a:latin typeface="Arial"/>
              <a:cs typeface="Arial"/>
            </a:endParaRPr>
          </a:p>
          <a:p>
            <a:pPr marL="362585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67348" y="3961014"/>
            <a:ext cx="3840479" cy="1508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1012" y="3982794"/>
            <a:ext cx="3764915" cy="14179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52705" rIns="0" bIns="0" rtlCol="0">
            <a:spAutoFit/>
          </a:bodyPr>
          <a:lstStyle/>
          <a:p>
            <a:pPr marL="88265" marR="3175">
              <a:lnSpc>
                <a:spcPts val="2130"/>
              </a:lnSpc>
              <a:spcBef>
                <a:spcPts val="41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5265">
              <a:lnSpc>
                <a:spcPts val="22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 There",  from:"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88265" marR="3175">
              <a:lnSpc>
                <a:spcPts val="202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02" y="492760"/>
            <a:ext cx="76138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6BA342"/>
                </a:solidFill>
              </a:rPr>
              <a:t>Renaming </a:t>
            </a:r>
            <a:r>
              <a:rPr sz="3600" spc="10" dirty="0">
                <a:solidFill>
                  <a:srgbClr val="6BA342"/>
                </a:solidFill>
              </a:rPr>
              <a:t>and </a:t>
            </a:r>
            <a:r>
              <a:rPr sz="3600" spc="40" dirty="0">
                <a:solidFill>
                  <a:srgbClr val="6BA342"/>
                </a:solidFill>
              </a:rPr>
              <a:t>Computing</a:t>
            </a:r>
            <a:r>
              <a:rPr sz="3600" spc="175" dirty="0">
                <a:solidFill>
                  <a:srgbClr val="6BA342"/>
                </a:solidFill>
              </a:rPr>
              <a:t> </a:t>
            </a:r>
            <a:r>
              <a:rPr sz="3600" spc="85" dirty="0">
                <a:solidFill>
                  <a:srgbClr val="6BA342"/>
                </a:solidFill>
              </a:rPr>
              <a:t>Fields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771505" y="1500447"/>
            <a:ext cx="3844636" cy="22485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7533" y="1524000"/>
            <a:ext cx="3752215" cy="2155825"/>
          </a:xfrm>
          <a:custGeom>
            <a:avLst/>
            <a:gdLst/>
            <a:ahLst/>
            <a:cxnLst/>
            <a:rect l="l" t="t" r="r" b="b"/>
            <a:pathLst>
              <a:path w="3752215" h="2155825">
                <a:moveTo>
                  <a:pt x="0" y="0"/>
                </a:moveTo>
                <a:lnTo>
                  <a:pt x="3751649" y="0"/>
                </a:lnTo>
                <a:lnTo>
                  <a:pt x="3751649" y="2155257"/>
                </a:lnTo>
                <a:lnTo>
                  <a:pt x="0" y="21552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03" y="1500447"/>
            <a:ext cx="3969326" cy="433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2486" y="3753196"/>
            <a:ext cx="548639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148" y="3776017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5"/>
                </a:moveTo>
                <a:lnTo>
                  <a:pt x="0" y="272845"/>
                </a:lnTo>
                <a:lnTo>
                  <a:pt x="228600" y="501445"/>
                </a:lnTo>
                <a:lnTo>
                  <a:pt x="457200" y="272845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5"/>
                </a:lnTo>
                <a:lnTo>
                  <a:pt x="342900" y="272845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7533" y="1547983"/>
            <a:ext cx="3752215" cy="1938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27939" rIns="0" bIns="0" rtlCol="0">
            <a:spAutoFit/>
          </a:bodyPr>
          <a:lstStyle/>
          <a:p>
            <a:pPr marL="362585" marR="1957705" indent="-127635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$project: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spamIndex:</a:t>
            </a:r>
            <a:r>
              <a:rPr sz="1800" b="1" spc="-6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89584">
              <a:lnSpc>
                <a:spcPts val="211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$mul: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["$words",</a:t>
            </a:r>
            <a:endParaRPr sz="1800" dirty="0">
              <a:latin typeface="Arial"/>
              <a:cs typeface="Arial"/>
            </a:endParaRPr>
          </a:p>
          <a:p>
            <a:pPr marL="1124585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"$replies"]</a:t>
            </a:r>
            <a:endParaRPr sz="1800" dirty="0">
              <a:latin typeface="Arial"/>
              <a:cs typeface="Arial"/>
            </a:endParaRPr>
          </a:p>
          <a:p>
            <a:pPr marL="362585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},</a:t>
            </a:r>
            <a:endParaRPr sz="1800" dirty="0">
              <a:latin typeface="Arial"/>
              <a:cs typeface="Arial"/>
            </a:endParaRPr>
          </a:p>
          <a:p>
            <a:pPr marL="362585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user: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"$from"</a:t>
            </a:r>
            <a:endParaRPr sz="1800" dirty="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7348" y="4384962"/>
            <a:ext cx="3840479" cy="1683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1012" y="4406117"/>
            <a:ext cx="3752215" cy="1593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71120" rIns="0" bIns="0" rtlCol="0">
            <a:spAutoFit/>
          </a:bodyPr>
          <a:lstStyle/>
          <a:p>
            <a:pPr marL="46990">
              <a:lnSpc>
                <a:spcPts val="2130"/>
              </a:lnSpc>
              <a:spcBef>
                <a:spcPts val="56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73990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12345,</a:t>
            </a:r>
            <a:endParaRPr sz="1800" dirty="0">
              <a:latin typeface="Arial"/>
              <a:cs typeface="Arial"/>
            </a:endParaRPr>
          </a:p>
          <a:p>
            <a:pPr marL="173990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spamIndex: 72.6666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,</a:t>
            </a:r>
            <a:endParaRPr sz="1800" dirty="0">
              <a:latin typeface="Arial"/>
              <a:cs typeface="Arial"/>
            </a:endParaRPr>
          </a:p>
          <a:p>
            <a:pPr marL="173990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user:</a:t>
            </a:r>
            <a:r>
              <a:rPr sz="1800" b="1" spc="-3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"norberto@mongodb.com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 dirty="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393" y="1524001"/>
            <a:ext cx="3877945" cy="4247515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ts val="2030"/>
              </a:lnSpc>
              <a:spcBef>
                <a:spcPts val="22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12345,</a:t>
            </a:r>
            <a:endParaRPr sz="1800">
              <a:latin typeface="Arial"/>
              <a:cs typeface="Arial"/>
            </a:endParaRPr>
          </a:p>
          <a:p>
            <a:pPr marL="218440" marR="1186180">
              <a:lnSpc>
                <a:spcPts val="2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 There",  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218,</a:t>
            </a:r>
            <a:endParaRPr sz="1800">
              <a:latin typeface="Arial"/>
              <a:cs typeface="Arial"/>
            </a:endParaRPr>
          </a:p>
          <a:p>
            <a:pPr marL="218440" marR="11303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  to: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[</a:t>
            </a:r>
            <a:r>
              <a:rPr sz="1800" b="1" spc="484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marc@mongodb.com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>
              <a:latin typeface="Arial"/>
              <a:cs typeface="Arial"/>
            </a:endParaRPr>
          </a:p>
          <a:p>
            <a:pPr marL="218440" marR="277495" indent="571500">
              <a:lnSpc>
                <a:spcPts val="2000"/>
              </a:lnSpc>
              <a:tabLst>
                <a:tab pos="3451860" algn="l"/>
              </a:tabLst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  <a:hlinkClick r:id="rId8"/>
              </a:rPr>
              <a:t>"sam@mongodb.co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8"/>
              </a:rPr>
              <a:t>m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	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],  account: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"mongodb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mail",  date: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ISODate("2012-08-05"),</a:t>
            </a:r>
            <a:endParaRPr sz="1800">
              <a:latin typeface="Arial"/>
              <a:cs typeface="Arial"/>
            </a:endParaRPr>
          </a:p>
          <a:p>
            <a:pPr marL="218440" marR="1986914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replies: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3,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folder:</a:t>
            </a:r>
            <a:r>
              <a:rPr sz="1800" b="1" spc="-7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"Inbox",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18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0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1405509"/>
                </a:moveTo>
                <a:lnTo>
                  <a:pt x="9144000" y="1405509"/>
                </a:lnTo>
                <a:lnTo>
                  <a:pt x="9144000" y="0"/>
                </a:lnTo>
                <a:lnTo>
                  <a:pt x="0" y="0"/>
                </a:lnTo>
                <a:lnTo>
                  <a:pt x="0" y="140550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9284" y="5032248"/>
            <a:ext cx="3837432" cy="159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3564" y="5035296"/>
            <a:ext cx="3378708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2590" y="5052061"/>
            <a:ext cx="3752215" cy="1449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641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_id: 375,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8440" marR="6324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avgChapterLength:</a:t>
            </a:r>
            <a:r>
              <a:rPr sz="18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24.2222,  lang: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4236" y="2907792"/>
            <a:ext cx="3781044" cy="3721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515" y="2875788"/>
            <a:ext cx="3015996" cy="3718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" y="2927400"/>
            <a:ext cx="3695700" cy="3636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_id: 375,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"Great</a:t>
            </a:r>
            <a:r>
              <a:rPr sz="18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Gatsby",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ISBN: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 "9781857150193",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 marR="1938655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available: true,  pages: 218,  subjects: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[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"Long Island",  "New </a:t>
            </a:r>
            <a:r>
              <a:rPr sz="1800" spc="-30" dirty="0">
                <a:solidFill>
                  <a:schemeClr val="tx1"/>
                </a:solidFill>
                <a:latin typeface="Arial"/>
                <a:cs typeface="Arial"/>
              </a:rPr>
              <a:t>York",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"1920s"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],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language:</a:t>
            </a:r>
            <a:r>
              <a:rPr sz="18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200" y="386727"/>
            <a:ext cx="8119008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400" dirty="0"/>
              <a:t>Renaming and</a:t>
            </a:r>
            <a:r>
              <a:rPr sz="4400" spc="-95" dirty="0"/>
              <a:t> </a:t>
            </a:r>
            <a:r>
              <a:rPr sz="4400" dirty="0" smtClean="0"/>
              <a:t>Computing</a:t>
            </a:r>
            <a:r>
              <a:rPr lang="en-US" sz="4400" dirty="0"/>
              <a:t> </a:t>
            </a:r>
            <a:r>
              <a:rPr sz="4400" dirty="0" smtClean="0"/>
              <a:t>Fields</a:t>
            </a:r>
            <a:endParaRPr sz="4400" dirty="0"/>
          </a:p>
        </p:txBody>
      </p:sp>
      <p:sp>
        <p:nvSpPr>
          <p:cNvPr id="12" name="object 12"/>
          <p:cNvSpPr/>
          <p:nvPr/>
        </p:nvSpPr>
        <p:spPr>
          <a:xfrm>
            <a:off x="4408932" y="5786628"/>
            <a:ext cx="85344" cy="85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8690" y="5578476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923" y="0"/>
                </a:moveTo>
                <a:lnTo>
                  <a:pt x="27292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923" y="342900"/>
                </a:lnTo>
                <a:lnTo>
                  <a:pt x="272923" y="457200"/>
                </a:lnTo>
                <a:lnTo>
                  <a:pt x="501523" y="228600"/>
                </a:lnTo>
                <a:lnTo>
                  <a:pt x="27292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7" name="object 3"/>
          <p:cNvSpPr txBox="1">
            <a:spLocks noGrp="1"/>
          </p:cNvSpPr>
          <p:nvPr>
            <p:ph sz="half" idx="4294967295"/>
          </p:nvPr>
        </p:nvSpPr>
        <p:spPr>
          <a:xfrm>
            <a:off x="5105400" y="1673352"/>
            <a:ext cx="4038600" cy="4718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105"/>
              </a:spcBef>
            </a:pPr>
            <a:r>
              <a:rPr dirty="0"/>
              <a:t>{ </a:t>
            </a:r>
            <a:r>
              <a:rPr spc="-5" dirty="0"/>
              <a:t>$project: </a:t>
            </a:r>
            <a:r>
              <a:rPr dirty="0"/>
              <a:t>{  </a:t>
            </a:r>
            <a:r>
              <a:rPr spc="-5" dirty="0">
                <a:solidFill>
                  <a:srgbClr val="0C5FB1"/>
                </a:solidFill>
              </a:rPr>
              <a:t>avgChapterLength</a:t>
            </a:r>
            <a:r>
              <a:rPr spc="-5" dirty="0"/>
              <a:t>:</a:t>
            </a:r>
            <a:r>
              <a:rPr spc="-85" dirty="0"/>
              <a:t> </a:t>
            </a:r>
            <a:r>
              <a:rPr dirty="0"/>
              <a:t>{</a:t>
            </a:r>
          </a:p>
          <a:p>
            <a:pPr marL="462280">
              <a:lnSpc>
                <a:spcPct val="100000"/>
              </a:lnSpc>
            </a:pPr>
            <a:r>
              <a:rPr spc="-5" dirty="0"/>
              <a:t>$divide:</a:t>
            </a:r>
            <a:r>
              <a:rPr spc="-20" dirty="0"/>
              <a:t> </a:t>
            </a:r>
            <a:r>
              <a:rPr spc="-5" dirty="0"/>
              <a:t>["$pages",</a:t>
            </a:r>
          </a:p>
          <a:p>
            <a:pPr marL="1588770">
              <a:lnSpc>
                <a:spcPct val="100000"/>
              </a:lnSpc>
            </a:pPr>
            <a:r>
              <a:rPr dirty="0"/>
              <a:t>"$chapters"]</a:t>
            </a:r>
          </a:p>
          <a:p>
            <a:pPr marL="236220">
              <a:lnSpc>
                <a:spcPct val="100000"/>
              </a:lnSpc>
            </a:pPr>
            <a:r>
              <a:rPr spc="-5" dirty="0"/>
              <a:t>},</a:t>
            </a:r>
          </a:p>
          <a:p>
            <a:pPr marL="236220">
              <a:lnSpc>
                <a:spcPct val="100000"/>
              </a:lnSpc>
            </a:pPr>
            <a:r>
              <a:rPr spc="-5" dirty="0"/>
              <a:t>lang:</a:t>
            </a:r>
            <a:r>
              <a:rPr spc="-15" dirty="0"/>
              <a:t> </a:t>
            </a:r>
            <a:r>
              <a:rPr spc="-5" dirty="0"/>
              <a:t>"$language"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}}</a:t>
            </a:r>
          </a:p>
        </p:txBody>
      </p:sp>
      <p:sp>
        <p:nvSpPr>
          <p:cNvPr id="18" name="object 4"/>
          <p:cNvSpPr txBox="1"/>
          <p:nvPr/>
        </p:nvSpPr>
        <p:spPr>
          <a:xfrm>
            <a:off x="1561083" y="1732787"/>
            <a:ext cx="1605280" cy="452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New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5"/>
          <p:cNvSpPr/>
          <p:nvPr/>
        </p:nvSpPr>
        <p:spPr>
          <a:xfrm flipH="1">
            <a:off x="3239770" y="1954530"/>
            <a:ext cx="1941830" cy="331470"/>
          </a:xfrm>
          <a:custGeom>
            <a:avLst/>
            <a:gdLst/>
            <a:ahLst/>
            <a:cxnLst/>
            <a:rect l="l" t="t" r="r" b="b"/>
            <a:pathLst>
              <a:path w="1941829" h="331469">
                <a:moveTo>
                  <a:pt x="120205" y="189515"/>
                </a:moveTo>
                <a:lnTo>
                  <a:pt x="114129" y="189936"/>
                </a:lnTo>
                <a:lnTo>
                  <a:pt x="108457" y="192786"/>
                </a:lnTo>
                <a:lnTo>
                  <a:pt x="0" y="277240"/>
                </a:lnTo>
                <a:lnTo>
                  <a:pt x="127000" y="330072"/>
                </a:lnTo>
                <a:lnTo>
                  <a:pt x="133199" y="331261"/>
                </a:lnTo>
                <a:lnTo>
                  <a:pt x="139160" y="330057"/>
                </a:lnTo>
                <a:lnTo>
                  <a:pt x="144216" y="326733"/>
                </a:lnTo>
                <a:lnTo>
                  <a:pt x="147700" y="321563"/>
                </a:lnTo>
                <a:lnTo>
                  <a:pt x="148961" y="315362"/>
                </a:lnTo>
                <a:lnTo>
                  <a:pt x="147780" y="309387"/>
                </a:lnTo>
                <a:lnTo>
                  <a:pt x="144432" y="304293"/>
                </a:lnTo>
                <a:lnTo>
                  <a:pt x="139191" y="300736"/>
                </a:lnTo>
                <a:lnTo>
                  <a:pt x="110440" y="288797"/>
                </a:lnTo>
                <a:lnTo>
                  <a:pt x="33400" y="288797"/>
                </a:lnTo>
                <a:lnTo>
                  <a:pt x="29210" y="257301"/>
                </a:lnTo>
                <a:lnTo>
                  <a:pt x="87418" y="249453"/>
                </a:lnTo>
                <a:lnTo>
                  <a:pt x="128015" y="217804"/>
                </a:lnTo>
                <a:lnTo>
                  <a:pt x="132095" y="213046"/>
                </a:lnTo>
                <a:lnTo>
                  <a:pt x="133985" y="207263"/>
                </a:lnTo>
                <a:lnTo>
                  <a:pt x="133588" y="201195"/>
                </a:lnTo>
                <a:lnTo>
                  <a:pt x="130810" y="195579"/>
                </a:lnTo>
                <a:lnTo>
                  <a:pt x="125995" y="191428"/>
                </a:lnTo>
                <a:lnTo>
                  <a:pt x="120205" y="189515"/>
                </a:lnTo>
                <a:close/>
              </a:path>
              <a:path w="1941829" h="331469">
                <a:moveTo>
                  <a:pt x="87418" y="249453"/>
                </a:moveTo>
                <a:lnTo>
                  <a:pt x="29210" y="257301"/>
                </a:lnTo>
                <a:lnTo>
                  <a:pt x="33400" y="288797"/>
                </a:lnTo>
                <a:lnTo>
                  <a:pt x="56938" y="285622"/>
                </a:lnTo>
                <a:lnTo>
                  <a:pt x="41021" y="285622"/>
                </a:lnTo>
                <a:lnTo>
                  <a:pt x="37337" y="258444"/>
                </a:lnTo>
                <a:lnTo>
                  <a:pt x="75884" y="258444"/>
                </a:lnTo>
                <a:lnTo>
                  <a:pt x="87418" y="249453"/>
                </a:lnTo>
                <a:close/>
              </a:path>
              <a:path w="1941829" h="331469">
                <a:moveTo>
                  <a:pt x="91549" y="280954"/>
                </a:moveTo>
                <a:lnTo>
                  <a:pt x="33400" y="288797"/>
                </a:lnTo>
                <a:lnTo>
                  <a:pt x="110440" y="288797"/>
                </a:lnTo>
                <a:lnTo>
                  <a:pt x="91549" y="280954"/>
                </a:lnTo>
                <a:close/>
              </a:path>
              <a:path w="1941829" h="331469">
                <a:moveTo>
                  <a:pt x="37337" y="258444"/>
                </a:moveTo>
                <a:lnTo>
                  <a:pt x="41021" y="285622"/>
                </a:lnTo>
                <a:lnTo>
                  <a:pt x="62488" y="268887"/>
                </a:lnTo>
                <a:lnTo>
                  <a:pt x="37337" y="258444"/>
                </a:lnTo>
                <a:close/>
              </a:path>
              <a:path w="1941829" h="331469">
                <a:moveTo>
                  <a:pt x="62488" y="268887"/>
                </a:moveTo>
                <a:lnTo>
                  <a:pt x="41021" y="285622"/>
                </a:lnTo>
                <a:lnTo>
                  <a:pt x="56938" y="285622"/>
                </a:lnTo>
                <a:lnTo>
                  <a:pt x="91549" y="280954"/>
                </a:lnTo>
                <a:lnTo>
                  <a:pt x="62488" y="268887"/>
                </a:lnTo>
                <a:close/>
              </a:path>
              <a:path w="1941829" h="331469">
                <a:moveTo>
                  <a:pt x="1937512" y="0"/>
                </a:moveTo>
                <a:lnTo>
                  <a:pt x="87418" y="249453"/>
                </a:lnTo>
                <a:lnTo>
                  <a:pt x="62488" y="268887"/>
                </a:lnTo>
                <a:lnTo>
                  <a:pt x="91549" y="280954"/>
                </a:lnTo>
                <a:lnTo>
                  <a:pt x="1941829" y="31368"/>
                </a:lnTo>
                <a:lnTo>
                  <a:pt x="1937512" y="0"/>
                </a:lnTo>
                <a:close/>
              </a:path>
              <a:path w="1941829" h="331469">
                <a:moveTo>
                  <a:pt x="75884" y="258444"/>
                </a:moveTo>
                <a:lnTo>
                  <a:pt x="37337" y="258444"/>
                </a:lnTo>
                <a:lnTo>
                  <a:pt x="62488" y="268887"/>
                </a:lnTo>
                <a:lnTo>
                  <a:pt x="75884" y="258444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02" y="492760"/>
            <a:ext cx="76138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6BA342"/>
                </a:solidFill>
              </a:rPr>
              <a:t>Renaming </a:t>
            </a:r>
            <a:r>
              <a:rPr sz="3600" spc="10" dirty="0">
                <a:solidFill>
                  <a:srgbClr val="6BA342"/>
                </a:solidFill>
              </a:rPr>
              <a:t>and </a:t>
            </a:r>
            <a:r>
              <a:rPr sz="3600" spc="40" dirty="0">
                <a:solidFill>
                  <a:srgbClr val="6BA342"/>
                </a:solidFill>
              </a:rPr>
              <a:t>Computing</a:t>
            </a:r>
            <a:r>
              <a:rPr sz="3600" spc="175" dirty="0">
                <a:solidFill>
                  <a:srgbClr val="6BA342"/>
                </a:solidFill>
              </a:rPr>
              <a:t> </a:t>
            </a:r>
            <a:r>
              <a:rPr sz="3600" spc="85" dirty="0">
                <a:solidFill>
                  <a:srgbClr val="6BA342"/>
                </a:solidFill>
              </a:rPr>
              <a:t>Fields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771505" y="1500447"/>
            <a:ext cx="3844636" cy="22485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7533" y="1524000"/>
            <a:ext cx="3752215" cy="2155825"/>
          </a:xfrm>
          <a:custGeom>
            <a:avLst/>
            <a:gdLst/>
            <a:ahLst/>
            <a:cxnLst/>
            <a:rect l="l" t="t" r="r" b="b"/>
            <a:pathLst>
              <a:path w="3752215" h="2155825">
                <a:moveTo>
                  <a:pt x="0" y="0"/>
                </a:moveTo>
                <a:lnTo>
                  <a:pt x="3751649" y="0"/>
                </a:lnTo>
                <a:lnTo>
                  <a:pt x="3751649" y="2155257"/>
                </a:lnTo>
                <a:lnTo>
                  <a:pt x="0" y="21552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03" y="1500447"/>
            <a:ext cx="3969326" cy="4339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2486" y="3753196"/>
            <a:ext cx="548639" cy="594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148" y="3776017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5"/>
                </a:moveTo>
                <a:lnTo>
                  <a:pt x="0" y="272845"/>
                </a:lnTo>
                <a:lnTo>
                  <a:pt x="228600" y="501445"/>
                </a:lnTo>
                <a:lnTo>
                  <a:pt x="457200" y="272845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5"/>
                </a:lnTo>
                <a:lnTo>
                  <a:pt x="342900" y="272845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7533" y="1547983"/>
            <a:ext cx="3752215" cy="1938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27939" rIns="0" bIns="0" rtlCol="0">
            <a:spAutoFit/>
          </a:bodyPr>
          <a:lstStyle/>
          <a:p>
            <a:pPr marL="362585" marR="1957705" indent="-127635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$project: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spamIndex:</a:t>
            </a:r>
            <a:r>
              <a:rPr sz="1800" b="1" spc="-6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89584">
              <a:lnSpc>
                <a:spcPts val="211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$mul: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["$words",</a:t>
            </a:r>
            <a:endParaRPr sz="1800" dirty="0">
              <a:latin typeface="Arial"/>
              <a:cs typeface="Arial"/>
            </a:endParaRPr>
          </a:p>
          <a:p>
            <a:pPr marL="1124585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"$replies"]</a:t>
            </a:r>
            <a:endParaRPr sz="1800" dirty="0">
              <a:latin typeface="Arial"/>
              <a:cs typeface="Arial"/>
            </a:endParaRPr>
          </a:p>
          <a:p>
            <a:pPr marL="362585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},</a:t>
            </a:r>
            <a:endParaRPr sz="1800" dirty="0">
              <a:latin typeface="Arial"/>
              <a:cs typeface="Arial"/>
            </a:endParaRPr>
          </a:p>
          <a:p>
            <a:pPr marL="362585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user: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"$from"</a:t>
            </a:r>
            <a:endParaRPr sz="1800" dirty="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7348" y="4384962"/>
            <a:ext cx="3840479" cy="1683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1012" y="4406117"/>
            <a:ext cx="3752215" cy="15932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71120" rIns="0" bIns="0" rtlCol="0">
            <a:spAutoFit/>
          </a:bodyPr>
          <a:lstStyle/>
          <a:p>
            <a:pPr marL="46990">
              <a:lnSpc>
                <a:spcPts val="2130"/>
              </a:lnSpc>
              <a:spcBef>
                <a:spcPts val="56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73990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12345,</a:t>
            </a:r>
            <a:endParaRPr sz="1800" dirty="0">
              <a:latin typeface="Arial"/>
              <a:cs typeface="Arial"/>
            </a:endParaRPr>
          </a:p>
          <a:p>
            <a:pPr marL="173990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spamIndex: 72.6666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,</a:t>
            </a:r>
            <a:endParaRPr sz="1800" dirty="0">
              <a:latin typeface="Arial"/>
              <a:cs typeface="Arial"/>
            </a:endParaRPr>
          </a:p>
          <a:p>
            <a:pPr marL="173990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user:</a:t>
            </a:r>
            <a:r>
              <a:rPr sz="1800" b="1" spc="-3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"norberto@mongodb.com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 dirty="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4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393" y="1524001"/>
            <a:ext cx="3877945" cy="4247515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ts val="2030"/>
              </a:lnSpc>
              <a:spcBef>
                <a:spcPts val="22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12345,</a:t>
            </a:r>
            <a:endParaRPr sz="1800">
              <a:latin typeface="Arial"/>
              <a:cs typeface="Arial"/>
            </a:endParaRPr>
          </a:p>
          <a:p>
            <a:pPr marL="218440" marR="1186180">
              <a:lnSpc>
                <a:spcPts val="2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 There",  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218,</a:t>
            </a:r>
            <a:endParaRPr sz="1800">
              <a:latin typeface="Arial"/>
              <a:cs typeface="Arial"/>
            </a:endParaRPr>
          </a:p>
          <a:p>
            <a:pPr marL="218440" marR="11303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  to: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[</a:t>
            </a:r>
            <a:r>
              <a:rPr sz="1800" b="1" spc="484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marc@mongodb.com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>
              <a:latin typeface="Arial"/>
              <a:cs typeface="Arial"/>
            </a:endParaRPr>
          </a:p>
          <a:p>
            <a:pPr marL="218440" marR="277495" indent="571500">
              <a:lnSpc>
                <a:spcPts val="2000"/>
              </a:lnSpc>
              <a:tabLst>
                <a:tab pos="3451860" algn="l"/>
              </a:tabLst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  <a:hlinkClick r:id="rId8"/>
              </a:rPr>
              <a:t>"sam@mongodb.co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8"/>
              </a:rPr>
              <a:t>m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	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],  account: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"mongodb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mail",  date: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ISODate("2012-08-05"),</a:t>
            </a:r>
            <a:endParaRPr sz="1800">
              <a:latin typeface="Arial"/>
              <a:cs typeface="Arial"/>
            </a:endParaRPr>
          </a:p>
          <a:p>
            <a:pPr marL="218440" marR="1986914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replies: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3,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folder:</a:t>
            </a:r>
            <a:r>
              <a:rPr sz="1800" b="1" spc="-7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"Inbox",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18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0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1405509"/>
                </a:moveTo>
                <a:lnTo>
                  <a:pt x="9144000" y="1405509"/>
                </a:lnTo>
                <a:lnTo>
                  <a:pt x="9144000" y="0"/>
                </a:lnTo>
                <a:lnTo>
                  <a:pt x="0" y="0"/>
                </a:lnTo>
                <a:lnTo>
                  <a:pt x="0" y="140550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236" y="2958084"/>
            <a:ext cx="3781044" cy="3747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8515" y="2939796"/>
            <a:ext cx="3015996" cy="3718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5568" y="3994404"/>
            <a:ext cx="3837432" cy="2314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9848" y="3944112"/>
            <a:ext cx="2587752" cy="2346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8367" y="4013328"/>
            <a:ext cx="3752215" cy="2231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_id: 375,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8440" marR="146177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"Great</a:t>
            </a:r>
            <a:r>
              <a:rPr sz="18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Gatsby", 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stats:</a:t>
            </a:r>
            <a:r>
              <a:rPr sz="18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344805" marR="1423035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pages: 218,  language:</a:t>
            </a:r>
            <a:r>
              <a:rPr sz="18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  <a:endParaRPr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5797" y="63500"/>
            <a:ext cx="642429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400" dirty="0"/>
              <a:t>Creating</a:t>
            </a:r>
            <a:r>
              <a:rPr sz="4400" spc="-85" dirty="0"/>
              <a:t> </a:t>
            </a:r>
            <a:r>
              <a:rPr sz="4400" dirty="0"/>
              <a:t>Sub-Document</a:t>
            </a:r>
            <a:endParaRPr sz="4400"/>
          </a:p>
          <a:p>
            <a:pPr marL="12700">
              <a:lnSpc>
                <a:spcPts val="5015"/>
              </a:lnSpc>
            </a:pPr>
            <a:r>
              <a:rPr sz="4400" dirty="0"/>
              <a:t>Fields</a:t>
            </a:r>
            <a:endParaRPr sz="4400"/>
          </a:p>
        </p:txBody>
      </p:sp>
      <p:sp>
        <p:nvSpPr>
          <p:cNvPr id="11" name="object 11"/>
          <p:cNvSpPr/>
          <p:nvPr/>
        </p:nvSpPr>
        <p:spPr>
          <a:xfrm>
            <a:off x="4408932" y="5108448"/>
            <a:ext cx="85344" cy="85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8690" y="4900296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923" y="0"/>
                </a:moveTo>
                <a:lnTo>
                  <a:pt x="272923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923" y="342900"/>
                </a:lnTo>
                <a:lnTo>
                  <a:pt x="272923" y="457200"/>
                </a:lnTo>
                <a:lnTo>
                  <a:pt x="501523" y="228600"/>
                </a:lnTo>
                <a:lnTo>
                  <a:pt x="27292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343" y="1484756"/>
            <a:ext cx="60915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9491"/>
                </a:solidFill>
                <a:latin typeface="Arial"/>
                <a:cs typeface="Arial"/>
              </a:rPr>
              <a:t>$project: { </a:t>
            </a:r>
            <a:r>
              <a:rPr sz="2800" dirty="0">
                <a:solidFill>
                  <a:srgbClr val="929491"/>
                </a:solidFill>
                <a:latin typeface="Arial"/>
                <a:cs typeface="Arial"/>
              </a:rPr>
              <a:t>title:</a:t>
            </a:r>
            <a:r>
              <a:rPr sz="2800" spc="-15" dirty="0">
                <a:solidFill>
                  <a:srgbClr val="92949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29491"/>
                </a:solidFill>
                <a:latin typeface="Arial"/>
                <a:cs typeface="Arial"/>
              </a:rPr>
              <a:t>1,</a:t>
            </a:r>
            <a:endParaRPr sz="2800" dirty="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tabLst>
                <a:tab pos="4512945" algn="l"/>
              </a:tabLst>
            </a:pP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at</a:t>
            </a:r>
            <a:r>
              <a:rPr sz="2800" spc="5" dirty="0">
                <a:solidFill>
                  <a:srgbClr val="5CA92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:</a:t>
            </a:r>
            <a:r>
              <a:rPr sz="2800" spc="-35" dirty="0">
                <a:solidFill>
                  <a:srgbClr val="5CA92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{ 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5CA92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: "$</a:t>
            </a:r>
            <a:r>
              <a:rPr sz="2800" spc="-10" dirty="0">
                <a:solidFill>
                  <a:srgbClr val="5CA92F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5CA92F"/>
                </a:solidFill>
                <a:latin typeface="Arial"/>
                <a:cs typeface="Arial"/>
              </a:rPr>
              <a:t>g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”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5CA92F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g</a:t>
            </a:r>
            <a:r>
              <a:rPr sz="2800" spc="5" dirty="0">
                <a:solidFill>
                  <a:srgbClr val="5CA92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5CA92F"/>
                </a:solidFill>
                <a:latin typeface="Arial"/>
                <a:cs typeface="Arial"/>
              </a:rPr>
              <a:t>:  "$language</a:t>
            </a:r>
            <a:r>
              <a:rPr sz="2800" spc="-5" dirty="0" smtClean="0">
                <a:solidFill>
                  <a:srgbClr val="5CA92F"/>
                </a:solidFill>
                <a:latin typeface="Arial"/>
                <a:cs typeface="Arial"/>
              </a:rPr>
              <a:t>”</a:t>
            </a:r>
            <a:r>
              <a:rPr sz="2800" dirty="0" smtClean="0">
                <a:solidFill>
                  <a:srgbClr val="5CA92F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5CA92F"/>
                </a:solidFill>
                <a:latin typeface="Arial"/>
                <a:cs typeface="Arial"/>
              </a:rPr>
              <a:t>}</a:t>
            </a:r>
            <a:r>
              <a:rPr lang="en-US" sz="2800" spc="-5" dirty="0" smtClean="0">
                <a:solidFill>
                  <a:srgbClr val="5CA92F"/>
                </a:solidFill>
                <a:latin typeface="Arial"/>
                <a:cs typeface="Arial"/>
              </a:rPr>
              <a:t> 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400" y="2978125"/>
            <a:ext cx="3695700" cy="3662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595"/>
              </a:lnSpc>
            </a:pPr>
            <a:r>
              <a:rPr sz="1800" spc="-305" dirty="0" smtClean="0">
                <a:solidFill>
                  <a:schemeClr val="tx1"/>
                </a:solidFill>
                <a:latin typeface="Arial"/>
                <a:cs typeface="Arial"/>
              </a:rPr>
              <a:t>{</a:t>
            </a:r>
            <a:endParaRPr sz="4200" baseline="-2976" dirty="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ts val="206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_id: 375,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17804" marR="93980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title: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"Great Gatsby", 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ISBN:</a:t>
            </a:r>
            <a:r>
              <a:rPr sz="18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"9781857150193",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17804" marR="1938655">
              <a:lnSpc>
                <a:spcPct val="100000"/>
              </a:lnSpc>
            </a:pP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available: true,  pages: 218,  subjects: </a:t>
            </a: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[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"Long Island",  "New </a:t>
            </a:r>
            <a:r>
              <a:rPr sz="1800" spc="-30" dirty="0">
                <a:solidFill>
                  <a:schemeClr val="tx1"/>
                </a:solidFill>
                <a:latin typeface="Arial"/>
                <a:cs typeface="Arial"/>
              </a:rPr>
              <a:t>York", 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"1920s"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],</a:t>
            </a:r>
          </a:p>
          <a:p>
            <a:pPr marL="217804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chemeClr val="tx1"/>
                </a:solidFill>
                <a:latin typeface="Arial"/>
                <a:cs typeface="Arial"/>
              </a:rPr>
              <a:t>language:</a:t>
            </a:r>
            <a:r>
              <a:rPr sz="18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chemeClr val="tx1"/>
                </a:solidFill>
                <a:latin typeface="Arial"/>
                <a:cs typeface="Arial"/>
              </a:rPr>
              <a:t>"English"</a:t>
            </a: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chemeClr val="tx1"/>
                </a:solidFill>
                <a:latin typeface="Arial"/>
                <a:cs typeface="Arial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01" y="452103"/>
            <a:ext cx="74301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6BA342"/>
                </a:solidFill>
              </a:rPr>
              <a:t>Creating </a:t>
            </a:r>
            <a:r>
              <a:rPr sz="3600" spc="40" dirty="0">
                <a:solidFill>
                  <a:srgbClr val="6BA342"/>
                </a:solidFill>
              </a:rPr>
              <a:t>Sub-Document</a:t>
            </a:r>
            <a:r>
              <a:rPr sz="3600" spc="60" dirty="0">
                <a:solidFill>
                  <a:srgbClr val="6BA342"/>
                </a:solidFill>
              </a:rPr>
              <a:t> </a:t>
            </a:r>
            <a:r>
              <a:rPr sz="3600" spc="85" dirty="0">
                <a:solidFill>
                  <a:srgbClr val="6BA342"/>
                </a:solidFill>
              </a:rPr>
              <a:t>Fields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771505" y="1500447"/>
            <a:ext cx="3844636" cy="224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7533" y="1524000"/>
            <a:ext cx="3752215" cy="2155825"/>
          </a:xfrm>
          <a:custGeom>
            <a:avLst/>
            <a:gdLst/>
            <a:ahLst/>
            <a:cxnLst/>
            <a:rect l="l" t="t" r="r" b="b"/>
            <a:pathLst>
              <a:path w="3752215" h="2155825">
                <a:moveTo>
                  <a:pt x="0" y="0"/>
                </a:moveTo>
                <a:lnTo>
                  <a:pt x="3751649" y="0"/>
                </a:lnTo>
                <a:lnTo>
                  <a:pt x="3751649" y="2155257"/>
                </a:lnTo>
                <a:lnTo>
                  <a:pt x="0" y="21552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03" y="1500447"/>
            <a:ext cx="3969326" cy="4339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2486" y="3753196"/>
            <a:ext cx="548639" cy="594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148" y="3776017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5"/>
                </a:moveTo>
                <a:lnTo>
                  <a:pt x="0" y="272845"/>
                </a:lnTo>
                <a:lnTo>
                  <a:pt x="228600" y="501445"/>
                </a:lnTo>
                <a:lnTo>
                  <a:pt x="457200" y="272845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5"/>
                </a:lnTo>
                <a:lnTo>
                  <a:pt x="342900" y="272845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7533" y="1632648"/>
            <a:ext cx="3752215" cy="1938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362585" marR="2237740" indent="-127635" algn="just">
              <a:lnSpc>
                <a:spcPct val="99500"/>
              </a:lnSpc>
              <a:spcBef>
                <a:spcPts val="11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$project:</a:t>
            </a:r>
            <a:r>
              <a:rPr sz="1800" b="1" spc="-8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1,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stats:</a:t>
            </a:r>
            <a:r>
              <a:rPr sz="1800" b="1" spc="-2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89584">
              <a:lnSpc>
                <a:spcPts val="21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replies: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"$replies",</a:t>
            </a:r>
            <a:endParaRPr sz="1800" dirty="0">
              <a:latin typeface="Arial"/>
              <a:cs typeface="Arial"/>
            </a:endParaRPr>
          </a:p>
          <a:p>
            <a:pPr marL="489584" marR="1690370">
              <a:lnSpc>
                <a:spcPts val="2100"/>
              </a:lnSpc>
              <a:spcBef>
                <a:spcPts val="16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6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"$from",  date:</a:t>
            </a:r>
            <a:r>
              <a:rPr sz="1800" b="1" spc="-2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"$date"</a:t>
            </a:r>
            <a:endParaRPr sz="1800" dirty="0">
              <a:latin typeface="Arial"/>
              <a:cs typeface="Arial"/>
            </a:endParaRPr>
          </a:p>
          <a:p>
            <a:pPr marL="362585">
              <a:lnSpc>
                <a:spcPts val="214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7348" y="4384964"/>
            <a:ext cx="3840479" cy="2431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1012" y="4406117"/>
            <a:ext cx="3752215" cy="2343150"/>
          </a:xfrm>
          <a:custGeom>
            <a:avLst/>
            <a:gdLst/>
            <a:ahLst/>
            <a:cxnLst/>
            <a:rect l="l" t="t" r="r" b="b"/>
            <a:pathLst>
              <a:path w="3752215" h="2343150">
                <a:moveTo>
                  <a:pt x="0" y="0"/>
                </a:moveTo>
                <a:lnTo>
                  <a:pt x="3751649" y="0"/>
                </a:lnTo>
                <a:lnTo>
                  <a:pt x="3751649" y="2343024"/>
                </a:lnTo>
                <a:lnTo>
                  <a:pt x="0" y="234302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92061" y="4484099"/>
            <a:ext cx="10674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ts val="213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8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375,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9071" y="5030199"/>
            <a:ext cx="2491105" cy="8458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 There",  stats: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ts val="214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replies: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3,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2576" y="5842998"/>
            <a:ext cx="369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4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9071" y="6122399"/>
            <a:ext cx="312674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date:</a:t>
            </a:r>
            <a:r>
              <a:rPr sz="1800" b="1" spc="-2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ISODate("2012-08-05")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393" y="1524001"/>
            <a:ext cx="3877945" cy="4247515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ts val="2030"/>
              </a:lnSpc>
              <a:spcBef>
                <a:spcPts val="22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12345,</a:t>
            </a:r>
            <a:endParaRPr sz="1800">
              <a:latin typeface="Arial"/>
              <a:cs typeface="Arial"/>
            </a:endParaRPr>
          </a:p>
          <a:p>
            <a:pPr marL="218440" marR="1186180">
              <a:lnSpc>
                <a:spcPts val="2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 There",  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218,</a:t>
            </a:r>
            <a:endParaRPr sz="1800">
              <a:latin typeface="Arial"/>
              <a:cs typeface="Arial"/>
            </a:endParaRPr>
          </a:p>
          <a:p>
            <a:pPr marL="218440" marR="11303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  to: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[</a:t>
            </a:r>
            <a:r>
              <a:rPr sz="1800" b="1" spc="484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8"/>
              </a:rPr>
              <a:t>marc@mongodb.com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>
              <a:latin typeface="Arial"/>
              <a:cs typeface="Arial"/>
            </a:endParaRPr>
          </a:p>
          <a:p>
            <a:pPr marL="218440" marR="277495" indent="571500">
              <a:lnSpc>
                <a:spcPts val="2000"/>
              </a:lnSpc>
              <a:tabLst>
                <a:tab pos="3451860" algn="l"/>
              </a:tabLst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  <a:hlinkClick r:id="rId9"/>
              </a:rPr>
              <a:t>"sam@mongodb.co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9"/>
              </a:rPr>
              <a:t>m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	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],  account: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"mongodb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mail",  date: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ISODate("2012-08-05"),</a:t>
            </a:r>
            <a:endParaRPr sz="1800">
              <a:latin typeface="Arial"/>
              <a:cs typeface="Arial"/>
            </a:endParaRPr>
          </a:p>
          <a:p>
            <a:pPr marL="218440" marR="1986914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replies: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3,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folder:</a:t>
            </a:r>
            <a:r>
              <a:rPr sz="1800" b="1" spc="-7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"Inbox",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18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0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797" y="400253"/>
            <a:ext cx="174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$gr</a:t>
            </a:r>
            <a:r>
              <a:rPr sz="4000" spc="-20" dirty="0"/>
              <a:t>o</a:t>
            </a:r>
            <a:r>
              <a:rPr sz="4000" spc="-5" dirty="0"/>
              <a:t>up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6102" y="1434082"/>
            <a:ext cx="5434330" cy="330072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7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Group</a:t>
            </a:r>
            <a:r>
              <a:rPr sz="30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615F5E"/>
                </a:solidFill>
                <a:latin typeface="Arial"/>
                <a:cs typeface="Arial"/>
              </a:rPr>
              <a:t>documents</a:t>
            </a:r>
            <a:r>
              <a:rPr sz="3000" spc="-2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by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an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615F5E"/>
                </a:solidFill>
                <a:latin typeface="Arial"/>
                <a:cs typeface="Arial"/>
              </a:rPr>
              <a:t>ID</a:t>
            </a:r>
            <a:endParaRPr sz="30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215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Field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reference,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object,</a:t>
            </a:r>
            <a:r>
              <a:rPr sz="2400" spc="-5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constant</a:t>
            </a:r>
            <a:endParaRPr sz="24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18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Other</a:t>
            </a:r>
            <a:r>
              <a:rPr sz="3000" spc="-22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output</a:t>
            </a:r>
            <a:r>
              <a:rPr sz="3000" spc="-2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fields</a:t>
            </a:r>
            <a:r>
              <a:rPr sz="3000" spc="-24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615F5E"/>
                </a:solidFill>
                <a:latin typeface="Arial"/>
                <a:cs typeface="Arial"/>
              </a:rPr>
              <a:t>are</a:t>
            </a:r>
            <a:r>
              <a:rPr sz="3000" spc="-22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computed</a:t>
            </a:r>
            <a:endParaRPr sz="30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225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$max, $min, $avg,</a:t>
            </a:r>
            <a:r>
              <a:rPr sz="2400" spc="-47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15F5E"/>
                </a:solidFill>
                <a:latin typeface="Arial"/>
                <a:cs typeface="Arial"/>
              </a:rPr>
              <a:t>$sum</a:t>
            </a:r>
            <a:endParaRPr sz="24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195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120" dirty="0">
                <a:solidFill>
                  <a:srgbClr val="615F5E"/>
                </a:solidFill>
                <a:latin typeface="Arial"/>
                <a:cs typeface="Arial"/>
              </a:rPr>
              <a:t>$addToSet,</a:t>
            </a:r>
            <a:r>
              <a:rPr sz="2400" spc="-23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$push</a:t>
            </a:r>
            <a:endParaRPr sz="24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204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$first,</a:t>
            </a:r>
            <a:r>
              <a:rPr sz="2400" spc="-26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$last</a:t>
            </a:r>
            <a:endParaRPr sz="24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175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Processes</a:t>
            </a:r>
            <a:r>
              <a:rPr sz="3000" spc="-26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615F5E"/>
                </a:solidFill>
                <a:latin typeface="Arial"/>
                <a:cs typeface="Arial"/>
              </a:rPr>
              <a:t>all</a:t>
            </a:r>
            <a:r>
              <a:rPr sz="30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615F5E"/>
                </a:solidFill>
                <a:latin typeface="Arial"/>
                <a:cs typeface="Arial"/>
              </a:rPr>
              <a:t>data</a:t>
            </a:r>
            <a:r>
              <a:rPr sz="3000" spc="-23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in</a:t>
            </a:r>
            <a:r>
              <a:rPr sz="3000" spc="-22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memory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02" y="452103"/>
            <a:ext cx="72328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solidFill>
                  <a:srgbClr val="6BA342"/>
                </a:solidFill>
              </a:rPr>
              <a:t>Calculating </a:t>
            </a:r>
            <a:r>
              <a:rPr sz="3600" spc="5" dirty="0">
                <a:solidFill>
                  <a:srgbClr val="6BA342"/>
                </a:solidFill>
              </a:rPr>
              <a:t>An</a:t>
            </a:r>
            <a:r>
              <a:rPr sz="3600" spc="90" dirty="0">
                <a:solidFill>
                  <a:srgbClr val="6BA342"/>
                </a:solidFill>
              </a:rPr>
              <a:t> </a:t>
            </a:r>
            <a:r>
              <a:rPr sz="3600" spc="0" dirty="0">
                <a:solidFill>
                  <a:srgbClr val="6BA342"/>
                </a:solidFill>
              </a:rPr>
              <a:t>Average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771505" y="1500446"/>
            <a:ext cx="3844636" cy="174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7533" y="1524000"/>
            <a:ext cx="3752215" cy="1657350"/>
          </a:xfrm>
          <a:custGeom>
            <a:avLst/>
            <a:gdLst/>
            <a:ahLst/>
            <a:cxnLst/>
            <a:rect l="l" t="t" r="r" b="b"/>
            <a:pathLst>
              <a:path w="3752215" h="1657350">
                <a:moveTo>
                  <a:pt x="0" y="0"/>
                </a:moveTo>
                <a:lnTo>
                  <a:pt x="3751649" y="0"/>
                </a:lnTo>
                <a:lnTo>
                  <a:pt x="3751649" y="1657047"/>
                </a:lnTo>
                <a:lnTo>
                  <a:pt x="0" y="16570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03" y="1500446"/>
            <a:ext cx="3969326" cy="1749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2486" y="3291840"/>
            <a:ext cx="548639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148" y="3316406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6"/>
                </a:moveTo>
                <a:lnTo>
                  <a:pt x="0" y="272846"/>
                </a:lnTo>
                <a:lnTo>
                  <a:pt x="228600" y="501446"/>
                </a:lnTo>
                <a:lnTo>
                  <a:pt x="457200" y="272846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6"/>
                </a:lnTo>
                <a:lnTo>
                  <a:pt x="342900" y="272846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7533" y="1655508"/>
            <a:ext cx="37522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ts val="214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$group: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62585" marR="1390650" indent="-635">
              <a:lnSpc>
                <a:spcPts val="2200"/>
              </a:lnSpc>
              <a:spcBef>
                <a:spcPts val="2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 "$from",  avgWords: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r>
              <a:rPr sz="1800" b="1" spc="-7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$avg:</a:t>
            </a:r>
            <a:endParaRPr sz="1800">
              <a:latin typeface="Arial"/>
              <a:cs typeface="Arial"/>
            </a:endParaRPr>
          </a:p>
          <a:p>
            <a:pPr marL="1061085">
              <a:lnSpc>
                <a:spcPts val="202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"$words"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7348" y="3898669"/>
            <a:ext cx="3840479" cy="1280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1012" y="3922318"/>
            <a:ext cx="3752215" cy="118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5240" rIns="0" bIns="0" rtlCol="0">
            <a:spAutoFit/>
          </a:bodyPr>
          <a:lstStyle/>
          <a:p>
            <a:pPr marL="27940">
              <a:lnSpc>
                <a:spcPts val="2100"/>
              </a:lnSpc>
              <a:spcBef>
                <a:spcPts val="12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54940">
              <a:lnSpc>
                <a:spcPts val="21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2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"norberto@mongodb.com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 dirty="0">
              <a:latin typeface="Arial"/>
              <a:cs typeface="Arial"/>
            </a:endParaRPr>
          </a:p>
          <a:p>
            <a:pPr marL="154940">
              <a:lnSpc>
                <a:spcPts val="2130"/>
              </a:lnSpc>
              <a:spcBef>
                <a:spcPts val="4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avgPages: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154</a:t>
            </a:r>
            <a:endParaRPr sz="1800" dirty="0">
              <a:latin typeface="Arial"/>
              <a:cs typeface="Arial"/>
            </a:endParaRPr>
          </a:p>
          <a:p>
            <a:pPr marL="27940">
              <a:lnSpc>
                <a:spcPts val="213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603" y="3320934"/>
            <a:ext cx="3969326" cy="1749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1603" y="5070764"/>
            <a:ext cx="3969326" cy="1745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393" y="5092095"/>
            <a:ext cx="3877945" cy="1657350"/>
          </a:xfrm>
          <a:custGeom>
            <a:avLst/>
            <a:gdLst/>
            <a:ahLst/>
            <a:cxnLst/>
            <a:rect l="l" t="t" r="r" b="b"/>
            <a:pathLst>
              <a:path w="3877945" h="1657350">
                <a:moveTo>
                  <a:pt x="0" y="0"/>
                </a:moveTo>
                <a:lnTo>
                  <a:pt x="3877739" y="0"/>
                </a:lnTo>
                <a:lnTo>
                  <a:pt x="3877739" y="1657047"/>
                </a:lnTo>
                <a:lnTo>
                  <a:pt x="0" y="1657047"/>
                </a:lnTo>
                <a:lnTo>
                  <a:pt x="0" y="0"/>
                </a:lnTo>
                <a:close/>
              </a:path>
            </a:pathLst>
          </a:custGeom>
          <a:solidFill>
            <a:srgbClr val="F0D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2286" y="5324301"/>
            <a:ext cx="3840480" cy="1280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36648" y="5348038"/>
            <a:ext cx="3752215" cy="11880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34925" rIns="0" bIns="0" rtlCol="0">
            <a:spAutoFit/>
          </a:bodyPr>
          <a:lstStyle/>
          <a:p>
            <a:pPr marL="157480">
              <a:lnSpc>
                <a:spcPts val="2130"/>
              </a:lnSpc>
              <a:spcBef>
                <a:spcPts val="27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84480" marR="135890" indent="-635">
              <a:lnSpc>
                <a:spcPts val="2200"/>
              </a:lnSpc>
              <a:spcBef>
                <a:spcPts val="1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11"/>
              </a:rPr>
              <a:t>"hipster@somemail.com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  avgPages: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100</a:t>
            </a:r>
            <a:endParaRPr sz="1800" dirty="0">
              <a:latin typeface="Arial"/>
              <a:cs typeface="Arial"/>
            </a:endParaRPr>
          </a:p>
          <a:p>
            <a:pPr marL="157480">
              <a:lnSpc>
                <a:spcPts val="202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393" y="1524000"/>
            <a:ext cx="3877945" cy="1657350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ts val="2030"/>
              </a:lnSpc>
              <a:spcBef>
                <a:spcPts val="22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There",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5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218,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3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08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393" y="3345541"/>
            <a:ext cx="3877945" cy="1657350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39370" rIns="0" bIns="0" rtlCol="0">
            <a:spAutoFit/>
          </a:bodyPr>
          <a:lstStyle/>
          <a:p>
            <a:pPr marL="86360">
              <a:lnSpc>
                <a:spcPts val="2030"/>
              </a:lnSpc>
              <a:spcBef>
                <a:spcPts val="31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336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"I love</a:t>
            </a:r>
            <a:r>
              <a:rPr sz="1800" b="1" spc="-1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Hofbrauhaus",</a:t>
            </a:r>
            <a:endParaRPr sz="1800">
              <a:latin typeface="Arial"/>
              <a:cs typeface="Arial"/>
            </a:endParaRPr>
          </a:p>
          <a:p>
            <a:pPr marL="213360">
              <a:lnSpc>
                <a:spcPts val="205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90,</a:t>
            </a:r>
            <a:endParaRPr sz="1800">
              <a:latin typeface="Arial"/>
              <a:cs typeface="Arial"/>
            </a:endParaRPr>
          </a:p>
          <a:p>
            <a:pPr marL="21336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3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86360">
              <a:lnSpc>
                <a:spcPts val="208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575" y="5126993"/>
            <a:ext cx="3590290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"MongoDB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Rules!",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ts val="205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100,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3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11"/>
              </a:rPr>
              <a:t>hipster@somemail.com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2209800"/>
            <a:ext cx="39624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Replica </a:t>
            </a:r>
            <a:r>
              <a:rPr lang="en-US" sz="2000" dirty="0"/>
              <a:t>set (master / slave)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hard </a:t>
            </a:r>
            <a:r>
              <a:rPr lang="en-US" sz="2000" dirty="0"/>
              <a:t>(replica set within a cluster)</a:t>
            </a:r>
          </a:p>
          <a:p>
            <a:r>
              <a:rPr lang="en-US" sz="2000" dirty="0" err="1"/>
              <a:t>C</a:t>
            </a:r>
            <a:r>
              <a:rPr lang="en-US" sz="2000" dirty="0" err="1" smtClean="0"/>
              <a:t>onfig</a:t>
            </a:r>
            <a:r>
              <a:rPr lang="en-US" sz="2000" dirty="0" smtClean="0"/>
              <a:t> </a:t>
            </a:r>
            <a:r>
              <a:rPr lang="en-US" sz="2000" dirty="0"/>
              <a:t>server (topology)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ongos </a:t>
            </a:r>
            <a:r>
              <a:rPr lang="en-US" sz="2000" dirty="0"/>
              <a:t>(router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Shard </a:t>
            </a:r>
            <a:r>
              <a:rPr lang="en-US" sz="2000" dirty="0"/>
              <a:t>key is an </a:t>
            </a:r>
            <a:r>
              <a:rPr lang="en-US" sz="2000" dirty="0" smtClean="0"/>
              <a:t>indexed field that determines o which shard </a:t>
            </a:r>
            <a:r>
              <a:rPr lang="en-US" sz="2000" dirty="0"/>
              <a:t>a </a:t>
            </a:r>
            <a:r>
              <a:rPr lang="en-US" sz="2000" dirty="0" smtClean="0"/>
              <a:t>particular document belongs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Diagram of a sample sharded cluster for production purposes.  Contains exactly 3 config servers, 2 or more ``mongos`` query routers, and at least 2 shards. The shards are replica sets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94812"/>
            <a:ext cx="5410200" cy="37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9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1405509"/>
                </a:moveTo>
                <a:lnTo>
                  <a:pt x="9144000" y="1405509"/>
                </a:lnTo>
                <a:lnTo>
                  <a:pt x="9144000" y="0"/>
                </a:lnTo>
                <a:lnTo>
                  <a:pt x="0" y="0"/>
                </a:lnTo>
                <a:lnTo>
                  <a:pt x="0" y="140550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181600" y="3756659"/>
            <a:ext cx="3835907" cy="1388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135879" y="3793235"/>
            <a:ext cx="2007107" cy="12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223890" y="3775836"/>
            <a:ext cx="3752215" cy="1304290"/>
          </a:xfrm>
          <a:custGeom>
            <a:avLst/>
            <a:gdLst/>
            <a:ahLst/>
            <a:cxnLst/>
            <a:rect l="l" t="t" r="r" b="b"/>
            <a:pathLst>
              <a:path w="3752215" h="1304289">
                <a:moveTo>
                  <a:pt x="0" y="1304163"/>
                </a:moveTo>
                <a:lnTo>
                  <a:pt x="3751707" y="1304163"/>
                </a:lnTo>
                <a:lnTo>
                  <a:pt x="3751707" y="0"/>
                </a:lnTo>
                <a:lnTo>
                  <a:pt x="0" y="0"/>
                </a:lnTo>
                <a:lnTo>
                  <a:pt x="0" y="1304163"/>
                </a:lnTo>
                <a:close/>
              </a:path>
            </a:pathLst>
          </a:custGeom>
          <a:solidFill>
            <a:srgbClr val="0076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181600" y="2548127"/>
            <a:ext cx="3835907" cy="1197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135879" y="2452116"/>
            <a:ext cx="2133600" cy="1245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223890" y="2567470"/>
            <a:ext cx="3752215" cy="1113790"/>
          </a:xfrm>
          <a:custGeom>
            <a:avLst/>
            <a:gdLst/>
            <a:ahLst/>
            <a:cxnLst/>
            <a:rect l="l" t="t" r="r" b="b"/>
            <a:pathLst>
              <a:path w="3752215" h="1113789">
                <a:moveTo>
                  <a:pt x="0" y="1113370"/>
                </a:moveTo>
                <a:lnTo>
                  <a:pt x="3751707" y="1113370"/>
                </a:lnTo>
                <a:lnTo>
                  <a:pt x="3751707" y="0"/>
                </a:lnTo>
                <a:lnTo>
                  <a:pt x="0" y="0"/>
                </a:lnTo>
                <a:lnTo>
                  <a:pt x="0" y="1113370"/>
                </a:lnTo>
                <a:close/>
              </a:path>
            </a:pathLst>
          </a:custGeom>
          <a:solidFill>
            <a:srgbClr val="0076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303646" y="2520822"/>
            <a:ext cx="1799589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39065" marR="5080">
              <a:lnSpc>
                <a:spcPts val="2160"/>
              </a:lnSpc>
              <a:spcBef>
                <a:spcPts val="55"/>
              </a:spcBef>
            </a:pP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_id: </a:t>
            </a:r>
            <a:r>
              <a:rPr sz="1800" spc="-5" dirty="0">
                <a:solidFill>
                  <a:srgbClr val="F7D48F"/>
                </a:solidFill>
                <a:latin typeface="Arial"/>
                <a:cs typeface="Arial"/>
              </a:rPr>
              <a:t>"Russian"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,  avgPages:</a:t>
            </a:r>
            <a:r>
              <a:rPr sz="1800" spc="-6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ED2E9"/>
                </a:solidFill>
                <a:latin typeface="Arial"/>
                <a:cs typeface="Arial"/>
              </a:rPr>
              <a:t>1440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39065" marR="131445">
              <a:lnSpc>
                <a:spcPct val="100000"/>
              </a:lnSpc>
            </a:pP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_id: </a:t>
            </a:r>
            <a:r>
              <a:rPr sz="1800" spc="-5" dirty="0">
                <a:solidFill>
                  <a:srgbClr val="F7D48F"/>
                </a:solidFill>
                <a:latin typeface="Arial"/>
                <a:cs typeface="Arial"/>
              </a:rPr>
              <a:t>"English"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,  avgPages:</a:t>
            </a:r>
            <a:r>
              <a:rPr sz="1800" spc="-70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AED2E9"/>
                </a:solidFill>
                <a:latin typeface="Arial"/>
                <a:cs typeface="Arial"/>
              </a:rPr>
              <a:t>653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236" y="1639823"/>
            <a:ext cx="3962400" cy="1549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18515" y="1610867"/>
            <a:ext cx="3006852" cy="1546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64236" y="3137916"/>
            <a:ext cx="3962400" cy="1549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8515" y="3118104"/>
            <a:ext cx="275844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64236" y="4637532"/>
            <a:ext cx="3962400" cy="1549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18515" y="4616196"/>
            <a:ext cx="2752344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94612"/>
              </p:ext>
            </p:extLst>
          </p:nvPr>
        </p:nvGraphicFramePr>
        <p:xfrm>
          <a:off x="406400" y="1659508"/>
          <a:ext cx="3877945" cy="445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945"/>
              </a:tblGrid>
              <a:tr h="329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solidFill>
                      <a:srgbClr val="003593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17804">
                        <a:lnSpc>
                          <a:spcPts val="2150"/>
                        </a:lnSpc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title: </a:t>
                      </a:r>
                      <a:r>
                        <a:rPr sz="1800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"The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Great</a:t>
                      </a:r>
                      <a:r>
                        <a:rPr sz="1800" spc="-3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Gatsby"</a:t>
                      </a: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pages:</a:t>
                      </a: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AED2E9"/>
                          </a:solidFill>
                          <a:latin typeface="Arial"/>
                          <a:cs typeface="Arial"/>
                        </a:rPr>
                        <a:t>218</a:t>
                      </a: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language:</a:t>
                      </a:r>
                      <a:r>
                        <a:rPr sz="1800" spc="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"English"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593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35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title: </a:t>
                      </a:r>
                      <a:r>
                        <a:rPr sz="1800" spc="-20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"War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0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Peace"</a:t>
                      </a: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pages:</a:t>
                      </a: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AED2E9"/>
                          </a:solidFill>
                          <a:latin typeface="Arial"/>
                          <a:cs typeface="Arial"/>
                        </a:rPr>
                        <a:t>1440</a:t>
                      </a: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language:</a:t>
                      </a:r>
                      <a:r>
                        <a:rPr sz="1800" spc="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"Russian"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593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91440">
                        <a:lnSpc>
                          <a:spcPts val="2155"/>
                        </a:lnSpc>
                        <a:spcBef>
                          <a:spcPts val="459"/>
                        </a:spcBef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35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title: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"Atlas</a:t>
                      </a:r>
                      <a:r>
                        <a:rPr sz="1800" spc="-20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Shrugged"</a:t>
                      </a: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pages:</a:t>
                      </a: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AED2E9"/>
                          </a:solidFill>
                          <a:latin typeface="Arial"/>
                          <a:cs typeface="Arial"/>
                        </a:rPr>
                        <a:t>1088</a:t>
                      </a: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217804">
                        <a:lnSpc>
                          <a:spcPts val="2060"/>
                        </a:lnSpc>
                      </a:pPr>
                      <a:r>
                        <a:rPr sz="1800" spc="-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language:</a:t>
                      </a:r>
                      <a:r>
                        <a:rPr sz="1800" spc="5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7D48F"/>
                          </a:solidFill>
                          <a:latin typeface="Arial"/>
                          <a:cs typeface="Arial"/>
                        </a:rPr>
                        <a:t>"English"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marL="9144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EAEAEA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3593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 rot="10800000">
            <a:off x="4495801" y="3505200"/>
            <a:ext cx="560070" cy="457200"/>
          </a:xfrm>
          <a:custGeom>
            <a:avLst/>
            <a:gdLst/>
            <a:ahLst/>
            <a:cxnLst/>
            <a:rect l="l" t="t" r="r" b="b"/>
            <a:pathLst>
              <a:path w="560070" h="4572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559688" y="342900"/>
                </a:lnTo>
                <a:lnTo>
                  <a:pt x="559688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43AF2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23772" y="-41855"/>
            <a:ext cx="8339227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400" b="1" dirty="0"/>
              <a:t>$group: {_id: "$language”, </a:t>
            </a:r>
            <a:r>
              <a:rPr lang="en-US" sz="4400" b="1" dirty="0" err="1"/>
              <a:t>avgPages</a:t>
            </a:r>
            <a:r>
              <a:rPr lang="en-US" sz="4400" b="1" dirty="0"/>
              <a:t>: { $</a:t>
            </a:r>
            <a:r>
              <a:rPr lang="en-US" sz="4400" b="1" dirty="0" err="1"/>
              <a:t>avg</a:t>
            </a:r>
            <a:r>
              <a:rPr lang="en-US" sz="4400" b="1" dirty="0"/>
              <a:t>:"$pages</a:t>
            </a:r>
            <a:r>
              <a:rPr lang="en-US" sz="4400" b="1" dirty="0" smtClean="0"/>
              <a:t>"}}</a:t>
            </a:r>
            <a:endParaRPr sz="4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702" y="452103"/>
            <a:ext cx="76138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6BA342"/>
                </a:solidFill>
              </a:rPr>
              <a:t>Summing </a:t>
            </a:r>
            <a:r>
              <a:rPr sz="3600" spc="85" dirty="0">
                <a:solidFill>
                  <a:srgbClr val="6BA342"/>
                </a:solidFill>
              </a:rPr>
              <a:t>Fields </a:t>
            </a:r>
            <a:r>
              <a:rPr sz="3600" spc="10" dirty="0">
                <a:solidFill>
                  <a:srgbClr val="6BA342"/>
                </a:solidFill>
              </a:rPr>
              <a:t>and</a:t>
            </a:r>
            <a:r>
              <a:rPr sz="3600" spc="65" dirty="0">
                <a:solidFill>
                  <a:srgbClr val="6BA342"/>
                </a:solidFill>
              </a:rPr>
              <a:t> </a:t>
            </a:r>
            <a:r>
              <a:rPr sz="3600" spc="55" dirty="0">
                <a:solidFill>
                  <a:srgbClr val="6BA342"/>
                </a:solidFill>
              </a:rPr>
              <a:t>Counting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4771505" y="1500446"/>
            <a:ext cx="3844636" cy="1749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7533" y="1524000"/>
            <a:ext cx="3752215" cy="1657350"/>
          </a:xfrm>
          <a:custGeom>
            <a:avLst/>
            <a:gdLst/>
            <a:ahLst/>
            <a:cxnLst/>
            <a:rect l="l" t="t" r="r" b="b"/>
            <a:pathLst>
              <a:path w="3752215" h="1657350">
                <a:moveTo>
                  <a:pt x="0" y="0"/>
                </a:moveTo>
                <a:lnTo>
                  <a:pt x="3751649" y="0"/>
                </a:lnTo>
                <a:lnTo>
                  <a:pt x="3751649" y="1657047"/>
                </a:lnTo>
                <a:lnTo>
                  <a:pt x="0" y="16570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603" y="1500446"/>
            <a:ext cx="3969326" cy="1749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92486" y="3291840"/>
            <a:ext cx="548639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148" y="3316406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6"/>
                </a:moveTo>
                <a:lnTo>
                  <a:pt x="0" y="272846"/>
                </a:lnTo>
                <a:lnTo>
                  <a:pt x="228600" y="501446"/>
                </a:lnTo>
                <a:lnTo>
                  <a:pt x="457200" y="272846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6"/>
                </a:lnTo>
                <a:lnTo>
                  <a:pt x="342900" y="272846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7533" y="1655508"/>
            <a:ext cx="3752215" cy="13944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ts val="214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$group: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62585">
              <a:lnSpc>
                <a:spcPts val="214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"$from",</a:t>
            </a:r>
            <a:endParaRPr sz="1800" dirty="0">
              <a:latin typeface="Arial"/>
              <a:cs typeface="Arial"/>
            </a:endParaRPr>
          </a:p>
          <a:p>
            <a:pPr marL="362585" marR="445770">
              <a:lnSpc>
                <a:spcPts val="2100"/>
              </a:lnSpc>
              <a:spcBef>
                <a:spcPts val="16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words: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$sum: "$words"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}, 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mails: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$sum: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</a:t>
            </a:r>
            <a:r>
              <a:rPr sz="1800" b="1" spc="-1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35585">
              <a:lnSpc>
                <a:spcPts val="214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}}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7348" y="3898669"/>
            <a:ext cx="3840479" cy="1508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1012" y="3922318"/>
            <a:ext cx="3752215" cy="1415415"/>
          </a:xfrm>
          <a:custGeom>
            <a:avLst/>
            <a:gdLst/>
            <a:ahLst/>
            <a:cxnLst/>
            <a:rect l="l" t="t" r="r" b="b"/>
            <a:pathLst>
              <a:path w="3752215" h="1415414">
                <a:moveTo>
                  <a:pt x="0" y="0"/>
                </a:moveTo>
                <a:lnTo>
                  <a:pt x="3751649" y="0"/>
                </a:lnTo>
                <a:lnTo>
                  <a:pt x="3751649" y="1414853"/>
                </a:lnTo>
                <a:lnTo>
                  <a:pt x="0" y="14148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89752" y="393273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6762" y="4191815"/>
            <a:ext cx="3513454" cy="8458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"norberto@mongodb.com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  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308,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9752" y="501731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1603" y="3320934"/>
            <a:ext cx="3969326" cy="1749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1603" y="5070764"/>
            <a:ext cx="3969326" cy="1745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393" y="5092095"/>
            <a:ext cx="3877945" cy="1657350"/>
          </a:xfrm>
          <a:custGeom>
            <a:avLst/>
            <a:gdLst/>
            <a:ahLst/>
            <a:cxnLst/>
            <a:rect l="l" t="t" r="r" b="b"/>
            <a:pathLst>
              <a:path w="3877945" h="1657350">
                <a:moveTo>
                  <a:pt x="0" y="0"/>
                </a:moveTo>
                <a:lnTo>
                  <a:pt x="3877739" y="0"/>
                </a:lnTo>
                <a:lnTo>
                  <a:pt x="3877739" y="1657047"/>
                </a:lnTo>
                <a:lnTo>
                  <a:pt x="0" y="1657047"/>
                </a:lnTo>
                <a:lnTo>
                  <a:pt x="0" y="0"/>
                </a:lnTo>
                <a:close/>
              </a:path>
            </a:pathLst>
          </a:custGeom>
          <a:solidFill>
            <a:srgbClr val="F0D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92286" y="5403272"/>
            <a:ext cx="3840480" cy="14131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36648" y="5425006"/>
            <a:ext cx="3752215" cy="1321435"/>
          </a:xfrm>
          <a:custGeom>
            <a:avLst/>
            <a:gdLst/>
            <a:ahLst/>
            <a:cxnLst/>
            <a:rect l="l" t="t" r="r" b="b"/>
            <a:pathLst>
              <a:path w="3752215" h="1321434">
                <a:moveTo>
                  <a:pt x="0" y="0"/>
                </a:moveTo>
                <a:lnTo>
                  <a:pt x="3751649" y="0"/>
                </a:lnTo>
                <a:lnTo>
                  <a:pt x="3751649" y="1321116"/>
                </a:lnTo>
                <a:lnTo>
                  <a:pt x="0" y="13211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1636" y="5370193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8646" y="5636893"/>
            <a:ext cx="3348990" cy="8458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11"/>
              </a:rPr>
              <a:t>"hipster@somemail.com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  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100,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1636" y="6462392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393" y="1524000"/>
            <a:ext cx="3877945" cy="1657350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ts val="2030"/>
              </a:lnSpc>
              <a:spcBef>
                <a:spcPts val="22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"Hello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There",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5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218,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3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08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6393" y="3345541"/>
            <a:ext cx="3877945" cy="1657350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39370" rIns="0" bIns="0" rtlCol="0">
            <a:spAutoFit/>
          </a:bodyPr>
          <a:lstStyle/>
          <a:p>
            <a:pPr marL="86360">
              <a:lnSpc>
                <a:spcPts val="2030"/>
              </a:lnSpc>
              <a:spcBef>
                <a:spcPts val="31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336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"I love</a:t>
            </a:r>
            <a:r>
              <a:rPr sz="1800" b="1" spc="-1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Hofbrauhaus",</a:t>
            </a:r>
            <a:endParaRPr sz="1800">
              <a:latin typeface="Arial"/>
              <a:cs typeface="Arial"/>
            </a:endParaRPr>
          </a:p>
          <a:p>
            <a:pPr marL="213360">
              <a:lnSpc>
                <a:spcPts val="205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90,</a:t>
            </a:r>
            <a:endParaRPr sz="1800">
              <a:latin typeface="Arial"/>
              <a:cs typeface="Arial"/>
            </a:endParaRPr>
          </a:p>
          <a:p>
            <a:pPr marL="21336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3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norberto@mongodb.com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86360">
              <a:lnSpc>
                <a:spcPts val="208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575" y="5126993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7586" y="5368293"/>
            <a:ext cx="3463290" cy="8204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381000">
              <a:lnSpc>
                <a:spcPts val="2100"/>
              </a:lnSpc>
              <a:spcBef>
                <a:spcPts val="22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"MongoDB Rules!",  words: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100,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from:</a:t>
            </a:r>
            <a:r>
              <a:rPr sz="1800" b="1" spc="-3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11"/>
              </a:rPr>
              <a:t>hipster@somemail.com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575" y="6142992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797" y="400253"/>
            <a:ext cx="2082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$u</a:t>
            </a:r>
            <a:r>
              <a:rPr sz="4000" spc="-25" dirty="0"/>
              <a:t>n</a:t>
            </a:r>
            <a:r>
              <a:rPr sz="4000" spc="-5" dirty="0"/>
              <a:t>wind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6102" y="1315862"/>
            <a:ext cx="7279005" cy="30283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Operate</a:t>
            </a:r>
            <a:r>
              <a:rPr sz="3000" spc="-2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on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an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615F5E"/>
                </a:solidFill>
                <a:latin typeface="Arial"/>
                <a:cs typeface="Arial"/>
              </a:rPr>
              <a:t>array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615F5E"/>
                </a:solidFill>
                <a:latin typeface="Arial"/>
                <a:cs typeface="Arial"/>
              </a:rPr>
              <a:t>field</a:t>
            </a:r>
            <a:endParaRPr sz="30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20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105" dirty="0">
                <a:solidFill>
                  <a:srgbClr val="615F5E"/>
                </a:solidFill>
                <a:latin typeface="Arial"/>
                <a:cs typeface="Arial"/>
              </a:rPr>
              <a:t>Yield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615F5E"/>
                </a:solidFill>
                <a:latin typeface="Arial"/>
                <a:cs typeface="Arial"/>
              </a:rPr>
              <a:t>new</a:t>
            </a:r>
            <a:r>
              <a:rPr sz="3000" spc="-26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documents</a:t>
            </a:r>
            <a:r>
              <a:rPr sz="3000" spc="-2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615F5E"/>
                </a:solidFill>
                <a:latin typeface="Arial"/>
                <a:cs typeface="Arial"/>
              </a:rPr>
              <a:t>for</a:t>
            </a:r>
            <a:r>
              <a:rPr sz="3000" spc="-21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615F5E"/>
                </a:solidFill>
                <a:latin typeface="Arial"/>
                <a:cs typeface="Arial"/>
              </a:rPr>
              <a:t>each</a:t>
            </a:r>
            <a:r>
              <a:rPr sz="30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array</a:t>
            </a:r>
            <a:r>
              <a:rPr sz="30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element</a:t>
            </a:r>
            <a:endParaRPr sz="30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215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80" dirty="0">
                <a:solidFill>
                  <a:srgbClr val="615F5E"/>
                </a:solidFill>
                <a:latin typeface="Arial"/>
                <a:cs typeface="Arial"/>
              </a:rPr>
              <a:t>Array</a:t>
            </a:r>
            <a:r>
              <a:rPr sz="2400" spc="-2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replaced</a:t>
            </a:r>
            <a:r>
              <a:rPr sz="2400" spc="-21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15F5E"/>
                </a:solidFill>
                <a:latin typeface="Arial"/>
                <a:cs typeface="Arial"/>
              </a:rPr>
              <a:t>by</a:t>
            </a:r>
            <a:r>
              <a:rPr sz="2400" spc="-20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element</a:t>
            </a:r>
            <a:r>
              <a:rPr sz="24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204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95" dirty="0">
                <a:solidFill>
                  <a:srgbClr val="615F5E"/>
                </a:solidFill>
                <a:latin typeface="Arial"/>
                <a:cs typeface="Arial"/>
              </a:rPr>
              <a:t>Missing/empty</a:t>
            </a:r>
            <a:r>
              <a:rPr sz="2400" spc="-25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fields</a:t>
            </a:r>
            <a:r>
              <a:rPr sz="2400" spc="-22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5F5E"/>
                </a:solidFill>
                <a:latin typeface="Arial"/>
                <a:cs typeface="Arial"/>
              </a:rPr>
              <a:t>→</a:t>
            </a:r>
            <a:r>
              <a:rPr sz="2400" spc="-20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15F5E"/>
                </a:solidFill>
                <a:latin typeface="Arial"/>
                <a:cs typeface="Arial"/>
              </a:rPr>
              <a:t>no</a:t>
            </a:r>
            <a:r>
              <a:rPr sz="2400" spc="-21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195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Non-array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fields </a:t>
            </a:r>
            <a:r>
              <a:rPr sz="2400" spc="-5" dirty="0">
                <a:solidFill>
                  <a:srgbClr val="615F5E"/>
                </a:solidFill>
                <a:latin typeface="Arial"/>
                <a:cs typeface="Arial"/>
              </a:rPr>
              <a:t>→</a:t>
            </a:r>
            <a:r>
              <a:rPr sz="2400" spc="-46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15F5E"/>
                </a:solidFill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19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75" dirty="0">
                <a:solidFill>
                  <a:srgbClr val="615F5E"/>
                </a:solidFill>
                <a:latin typeface="Arial"/>
                <a:cs typeface="Arial"/>
              </a:rPr>
              <a:t>Pipe</a:t>
            </a:r>
            <a:r>
              <a:rPr sz="3000" spc="-25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615F5E"/>
                </a:solidFill>
                <a:latin typeface="Arial"/>
                <a:cs typeface="Arial"/>
              </a:rPr>
              <a:t>to</a:t>
            </a:r>
            <a:r>
              <a:rPr sz="3000" spc="-19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$group</a:t>
            </a:r>
            <a:r>
              <a:rPr sz="3000" spc="-23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5" dirty="0">
                <a:solidFill>
                  <a:srgbClr val="615F5E"/>
                </a:solidFill>
                <a:latin typeface="Arial"/>
                <a:cs typeface="Arial"/>
              </a:rPr>
              <a:t>to</a:t>
            </a:r>
            <a:r>
              <a:rPr sz="3000" spc="-20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5" dirty="0">
                <a:solidFill>
                  <a:srgbClr val="615F5E"/>
                </a:solidFill>
                <a:latin typeface="Arial"/>
                <a:cs typeface="Arial"/>
              </a:rPr>
              <a:t>aggregate</a:t>
            </a:r>
            <a:r>
              <a:rPr sz="3000" spc="-25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array</a:t>
            </a:r>
            <a:r>
              <a:rPr sz="3000" spc="-21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values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265" y="855233"/>
            <a:ext cx="4046853" cy="631628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1520">
              <a:spcBef>
                <a:spcPts val="91"/>
              </a:spcBef>
            </a:pPr>
            <a:r>
              <a:rPr spc="-5" dirty="0"/>
              <a:t>$unwind</a:t>
            </a:r>
            <a:r>
              <a:rPr spc="-59" dirty="0"/>
              <a:t> </a:t>
            </a:r>
            <a:r>
              <a:rPr spc="-9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464" y="1886814"/>
            <a:ext cx="6692164" cy="2393961"/>
          </a:xfrm>
          <a:prstGeom prst="rect">
            <a:avLst/>
          </a:prstGeom>
        </p:spPr>
        <p:txBody>
          <a:bodyPr vert="horz" wrap="square" lIns="0" tIns="40321" rIns="0" bIns="0" rtlCol="0">
            <a:spAutoFit/>
          </a:bodyPr>
          <a:lstStyle/>
          <a:p>
            <a:pPr marL="11520" marR="4608">
              <a:lnSpc>
                <a:spcPct val="93400"/>
              </a:lnSpc>
              <a:spcBef>
                <a:spcPts val="317"/>
              </a:spcBef>
            </a:pPr>
            <a:r>
              <a:rPr sz="2900" dirty="0">
                <a:latin typeface="Arial"/>
                <a:cs typeface="Arial"/>
              </a:rPr>
              <a:t>Decompose </a:t>
            </a:r>
            <a:r>
              <a:rPr sz="2900" spc="-5" dirty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embedded </a:t>
            </a:r>
            <a:r>
              <a:rPr sz="2900" spc="-5" dirty="0">
                <a:latin typeface="Arial"/>
                <a:cs typeface="Arial"/>
              </a:rPr>
              <a:t>array into flat  </a:t>
            </a:r>
            <a:r>
              <a:rPr sz="2900" dirty="0">
                <a:latin typeface="Arial"/>
                <a:cs typeface="Arial"/>
              </a:rPr>
              <a:t>document </a:t>
            </a:r>
            <a:r>
              <a:rPr sz="2900" spc="-5" dirty="0">
                <a:latin typeface="Arial"/>
                <a:cs typeface="Arial"/>
              </a:rPr>
              <a:t>and relate </a:t>
            </a:r>
            <a:r>
              <a:rPr sz="2900" dirty="0">
                <a:latin typeface="Arial"/>
                <a:cs typeface="Arial"/>
              </a:rPr>
              <a:t>each </a:t>
            </a:r>
            <a:r>
              <a:rPr sz="2900" spc="-5" dirty="0">
                <a:latin typeface="Arial"/>
                <a:cs typeface="Arial"/>
              </a:rPr>
              <a:t>entry in the  array </a:t>
            </a:r>
            <a:r>
              <a:rPr sz="2900" spc="-9" dirty="0">
                <a:latin typeface="Arial"/>
                <a:cs typeface="Arial"/>
              </a:rPr>
              <a:t>with </a:t>
            </a:r>
            <a:r>
              <a:rPr sz="2900" spc="-5" dirty="0">
                <a:latin typeface="Arial"/>
                <a:cs typeface="Arial"/>
              </a:rPr>
              <a:t>outer</a:t>
            </a:r>
            <a:r>
              <a:rPr sz="2900" spc="-9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fields.</a:t>
            </a:r>
            <a:endParaRPr sz="2900">
              <a:latin typeface="Arial"/>
              <a:cs typeface="Arial"/>
            </a:endParaRPr>
          </a:p>
          <a:p>
            <a:pPr marL="11520">
              <a:spcBef>
                <a:spcPts val="1061"/>
              </a:spcBef>
            </a:pPr>
            <a:r>
              <a:rPr sz="2900" spc="-5" dirty="0">
                <a:latin typeface="Arial"/>
                <a:cs typeface="Arial"/>
              </a:rPr>
              <a:t>Example</a:t>
            </a:r>
            <a:r>
              <a:rPr sz="2900" spc="-9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:-</a:t>
            </a:r>
            <a:endParaRPr sz="2900">
              <a:latin typeface="Arial"/>
              <a:cs typeface="Arial"/>
            </a:endParaRPr>
          </a:p>
          <a:p>
            <a:pPr marL="101377">
              <a:spcBef>
                <a:spcPts val="1079"/>
              </a:spcBef>
            </a:pPr>
            <a:r>
              <a:rPr sz="2500" dirty="0">
                <a:latin typeface="Arial"/>
                <a:cs typeface="Arial"/>
              </a:rPr>
              <a:t>{ </a:t>
            </a:r>
            <a:r>
              <a:rPr sz="2500" spc="-5" dirty="0">
                <a:latin typeface="Arial"/>
                <a:cs typeface="Arial"/>
              </a:rPr>
              <a:t>_id: “blog”, tags: </a:t>
            </a:r>
            <a:r>
              <a:rPr sz="2500" dirty="0">
                <a:latin typeface="Arial"/>
                <a:cs typeface="Arial"/>
              </a:rPr>
              <a:t>[ </a:t>
            </a:r>
            <a:r>
              <a:rPr sz="2500" spc="-5" dirty="0">
                <a:latin typeface="Arial"/>
                <a:cs typeface="Arial"/>
              </a:rPr>
              <a:t>“social”, “economic” </a:t>
            </a:r>
            <a:r>
              <a:rPr sz="2500" dirty="0">
                <a:latin typeface="Arial"/>
                <a:cs typeface="Arial"/>
              </a:rPr>
              <a:t>]</a:t>
            </a:r>
            <a:r>
              <a:rPr sz="2500" spc="36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2464" y="4781006"/>
            <a:ext cx="2230721" cy="993568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91235" marR="4608" indent="-179715">
              <a:lnSpc>
                <a:spcPct val="135100"/>
              </a:lnSpc>
              <a:spcBef>
                <a:spcPts val="91"/>
              </a:spcBef>
            </a:pPr>
            <a:r>
              <a:rPr sz="2500" dirty="0">
                <a:latin typeface="Arial"/>
                <a:cs typeface="Arial"/>
              </a:rPr>
              <a:t>{ </a:t>
            </a:r>
            <a:r>
              <a:rPr sz="2500" spc="-5" dirty="0">
                <a:latin typeface="Arial"/>
                <a:cs typeface="Arial"/>
              </a:rPr>
              <a:t>_id: “blog”,  tags: “social”</a:t>
            </a:r>
            <a:r>
              <a:rPr sz="2500" spc="-41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867" y="4781006"/>
            <a:ext cx="2786962" cy="1069617"/>
          </a:xfrm>
          <a:prstGeom prst="rect">
            <a:avLst/>
          </a:prstGeom>
        </p:spPr>
        <p:txBody>
          <a:bodyPr vert="horz" wrap="square" lIns="0" tIns="147458" rIns="0" bIns="0" rtlCol="0">
            <a:spAutoFit/>
          </a:bodyPr>
          <a:lstStyle/>
          <a:p>
            <a:pPr marL="11520">
              <a:spcBef>
                <a:spcPts val="1161"/>
              </a:spcBef>
            </a:pPr>
            <a:r>
              <a:rPr sz="2500" dirty="0">
                <a:latin typeface="Arial"/>
                <a:cs typeface="Arial"/>
              </a:rPr>
              <a:t>{ </a:t>
            </a:r>
            <a:r>
              <a:rPr sz="2500" spc="-5" dirty="0">
                <a:latin typeface="Arial"/>
                <a:cs typeface="Arial"/>
              </a:rPr>
              <a:t>_id:</a:t>
            </a:r>
            <a:r>
              <a:rPr sz="2500" spc="-23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“blog”</a:t>
            </a:r>
            <a:endParaRPr sz="2500">
              <a:latin typeface="Arial"/>
              <a:cs typeface="Arial"/>
            </a:endParaRPr>
          </a:p>
          <a:p>
            <a:pPr marL="189507">
              <a:spcBef>
                <a:spcPts val="1070"/>
              </a:spcBef>
            </a:pPr>
            <a:r>
              <a:rPr sz="2500" spc="-5" dirty="0">
                <a:latin typeface="Arial"/>
                <a:cs typeface="Arial"/>
              </a:rPr>
              <a:t>tags: “economic”</a:t>
            </a:r>
            <a:r>
              <a:rPr sz="2500" spc="-2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}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9562" y="4377593"/>
            <a:ext cx="0" cy="242047"/>
          </a:xfrm>
          <a:custGeom>
            <a:avLst/>
            <a:gdLst/>
            <a:ahLst/>
            <a:cxnLst/>
            <a:rect l="l" t="t" r="r" b="b"/>
            <a:pathLst>
              <a:path h="266700">
                <a:moveTo>
                  <a:pt x="0" y="0"/>
                </a:moveTo>
                <a:lnTo>
                  <a:pt x="0" y="266700"/>
                </a:lnTo>
              </a:path>
            </a:pathLst>
          </a:custGeom>
          <a:ln w="723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1673" y="4606962"/>
            <a:ext cx="195778" cy="293914"/>
          </a:xfrm>
          <a:custGeom>
            <a:avLst/>
            <a:gdLst/>
            <a:ahLst/>
            <a:cxnLst/>
            <a:rect l="l" t="t" r="r" b="b"/>
            <a:pathLst>
              <a:path w="215900" h="323850">
                <a:moveTo>
                  <a:pt x="215900" y="0"/>
                </a:moveTo>
                <a:lnTo>
                  <a:pt x="0" y="0"/>
                </a:lnTo>
                <a:lnTo>
                  <a:pt x="107950" y="323850"/>
                </a:lnTo>
                <a:lnTo>
                  <a:pt x="21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7870" y="5133702"/>
            <a:ext cx="1044535" cy="261641"/>
          </a:xfrm>
          <a:custGeom>
            <a:avLst/>
            <a:gdLst/>
            <a:ahLst/>
            <a:cxnLst/>
            <a:rect l="l" t="t" r="r" b="b"/>
            <a:pathLst>
              <a:path w="1151889" h="288289">
                <a:moveTo>
                  <a:pt x="228600" y="0"/>
                </a:moveTo>
                <a:lnTo>
                  <a:pt x="0" y="143510"/>
                </a:lnTo>
                <a:lnTo>
                  <a:pt x="228600" y="288290"/>
                </a:lnTo>
                <a:lnTo>
                  <a:pt x="228600" y="215900"/>
                </a:lnTo>
                <a:lnTo>
                  <a:pt x="1036954" y="215900"/>
                </a:lnTo>
                <a:lnTo>
                  <a:pt x="1151889" y="143510"/>
                </a:lnTo>
                <a:lnTo>
                  <a:pt x="1035937" y="71120"/>
                </a:lnTo>
                <a:lnTo>
                  <a:pt x="228600" y="71120"/>
                </a:lnTo>
                <a:lnTo>
                  <a:pt x="228600" y="0"/>
                </a:lnTo>
                <a:close/>
              </a:path>
              <a:path w="1151889" h="288289">
                <a:moveTo>
                  <a:pt x="1036954" y="215900"/>
                </a:moveTo>
                <a:lnTo>
                  <a:pt x="922020" y="215900"/>
                </a:lnTo>
                <a:lnTo>
                  <a:pt x="922020" y="288290"/>
                </a:lnTo>
                <a:lnTo>
                  <a:pt x="1036954" y="215900"/>
                </a:lnTo>
                <a:close/>
              </a:path>
              <a:path w="1151889" h="288289">
                <a:moveTo>
                  <a:pt x="922020" y="0"/>
                </a:moveTo>
                <a:lnTo>
                  <a:pt x="922020" y="71120"/>
                </a:lnTo>
                <a:lnTo>
                  <a:pt x="1035937" y="71120"/>
                </a:lnTo>
                <a:lnTo>
                  <a:pt x="922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48000" y="4377593"/>
            <a:ext cx="1143000" cy="376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9562" y="4377593"/>
            <a:ext cx="1164305" cy="403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7883" y="2988425"/>
            <a:ext cx="3840479" cy="10848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32271" y="3010876"/>
            <a:ext cx="3752215" cy="995680"/>
          </a:xfrm>
          <a:custGeom>
            <a:avLst/>
            <a:gdLst/>
            <a:ahLst/>
            <a:cxnLst/>
            <a:rect l="l" t="t" r="r" b="b"/>
            <a:pathLst>
              <a:path w="3752215" h="995679">
                <a:moveTo>
                  <a:pt x="0" y="0"/>
                </a:moveTo>
                <a:lnTo>
                  <a:pt x="3751649" y="0"/>
                </a:lnTo>
                <a:lnTo>
                  <a:pt x="3751649" y="995535"/>
                </a:lnTo>
                <a:lnTo>
                  <a:pt x="0" y="9955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702" y="452103"/>
            <a:ext cx="73852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6BA342"/>
                </a:solidFill>
              </a:rPr>
              <a:t>Collecting </a:t>
            </a:r>
            <a:r>
              <a:rPr sz="3600" spc="50" dirty="0">
                <a:solidFill>
                  <a:srgbClr val="6BA342"/>
                </a:solidFill>
              </a:rPr>
              <a:t>Distinct</a:t>
            </a:r>
            <a:r>
              <a:rPr sz="3600" spc="55" dirty="0">
                <a:solidFill>
                  <a:srgbClr val="6BA342"/>
                </a:solidFill>
              </a:rPr>
              <a:t> </a:t>
            </a:r>
            <a:r>
              <a:rPr sz="3600" spc="10" dirty="0">
                <a:solidFill>
                  <a:srgbClr val="6BA342"/>
                </a:solidFill>
              </a:rPr>
              <a:t>Values</a:t>
            </a:r>
            <a:endParaRPr sz="3600" dirty="0"/>
          </a:p>
        </p:txBody>
      </p:sp>
      <p:sp>
        <p:nvSpPr>
          <p:cNvPr id="5" name="object 5"/>
          <p:cNvSpPr/>
          <p:nvPr/>
        </p:nvSpPr>
        <p:spPr>
          <a:xfrm>
            <a:off x="4276897" y="1874520"/>
            <a:ext cx="59436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3106" y="1897454"/>
            <a:ext cx="501650" cy="457200"/>
          </a:xfrm>
          <a:custGeom>
            <a:avLst/>
            <a:gdLst/>
            <a:ahLst/>
            <a:cxnLst/>
            <a:rect l="l" t="t" r="r" b="b"/>
            <a:pathLst>
              <a:path w="501650" h="457200">
                <a:moveTo>
                  <a:pt x="272846" y="0"/>
                </a:moveTo>
                <a:lnTo>
                  <a:pt x="27284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272846" y="342900"/>
                </a:lnTo>
                <a:lnTo>
                  <a:pt x="272846" y="457200"/>
                </a:lnTo>
                <a:lnTo>
                  <a:pt x="501445" y="228600"/>
                </a:lnTo>
                <a:lnTo>
                  <a:pt x="272846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4709" y="2473036"/>
            <a:ext cx="548640" cy="59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9002" y="2493947"/>
            <a:ext cx="457200" cy="501650"/>
          </a:xfrm>
          <a:custGeom>
            <a:avLst/>
            <a:gdLst/>
            <a:ahLst/>
            <a:cxnLst/>
            <a:rect l="l" t="t" r="r" b="b"/>
            <a:pathLst>
              <a:path w="457200" h="501650">
                <a:moveTo>
                  <a:pt x="457200" y="272846"/>
                </a:moveTo>
                <a:lnTo>
                  <a:pt x="0" y="272846"/>
                </a:lnTo>
                <a:lnTo>
                  <a:pt x="228600" y="501445"/>
                </a:lnTo>
                <a:lnTo>
                  <a:pt x="457200" y="272846"/>
                </a:lnTo>
                <a:close/>
              </a:path>
              <a:path w="457200" h="501650">
                <a:moveTo>
                  <a:pt x="342900" y="0"/>
                </a:moveTo>
                <a:lnTo>
                  <a:pt x="114300" y="0"/>
                </a:lnTo>
                <a:lnTo>
                  <a:pt x="114300" y="272846"/>
                </a:lnTo>
                <a:lnTo>
                  <a:pt x="342900" y="272846"/>
                </a:lnTo>
                <a:lnTo>
                  <a:pt x="342900" y="0"/>
                </a:lnTo>
                <a:close/>
              </a:path>
            </a:pathLst>
          </a:custGeom>
          <a:solidFill>
            <a:srgbClr val="7CA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2271" y="3049670"/>
            <a:ext cx="3752215" cy="8458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3970" rIns="0" bIns="0" rtlCol="0">
            <a:spAutoFit/>
          </a:bodyPr>
          <a:lstStyle/>
          <a:p>
            <a:pPr marL="218440" marR="501015" indent="-127635" algn="just">
              <a:lnSpc>
                <a:spcPct val="99500"/>
              </a:lnSpc>
              <a:spcBef>
                <a:spcPts val="11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"2.8 will be great!",  to: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4"/>
              </a:rPr>
              <a:t>"marc@mongodb.com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  account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: "mongodb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mail”</a:t>
            </a:r>
            <a:r>
              <a:rPr sz="1800" b="1" spc="-8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0475" y="1866207"/>
            <a:ext cx="3857105" cy="556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7123" y="1886853"/>
            <a:ext cx="3764279" cy="467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8191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$unwind: "$to"</a:t>
            </a:r>
            <a:r>
              <a:rPr sz="1800" b="1" spc="-1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1603" y="1500447"/>
            <a:ext cx="3969326" cy="2892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6393" y="1524001"/>
            <a:ext cx="3877945" cy="2801620"/>
          </a:xfrm>
          <a:prstGeom prst="rect">
            <a:avLst/>
          </a:prstGeom>
          <a:solidFill>
            <a:srgbClr val="F0DEA8"/>
          </a:solidFill>
        </p:spPr>
        <p:txBody>
          <a:bodyPr vert="horz" wrap="square" lIns="0" tIns="152400" rIns="0" bIns="0" rtlCol="0">
            <a:spAutoFit/>
          </a:bodyPr>
          <a:lstStyle/>
          <a:p>
            <a:pPr marL="90805">
              <a:lnSpc>
                <a:spcPts val="2030"/>
              </a:lnSpc>
              <a:spcBef>
                <a:spcPts val="1200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184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_id:</a:t>
            </a:r>
            <a:r>
              <a:rPr sz="1800" b="1" spc="-1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2222,</a:t>
            </a:r>
            <a:endParaRPr sz="1800">
              <a:latin typeface="Arial"/>
              <a:cs typeface="Arial"/>
            </a:endParaRPr>
          </a:p>
          <a:p>
            <a:pPr marL="218440" marR="468630">
              <a:lnSpc>
                <a:spcPts val="2000"/>
              </a:lnSpc>
              <a:spcBef>
                <a:spcPts val="170"/>
              </a:spcBef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"2.8 will be great!",  to: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[</a:t>
            </a:r>
            <a:r>
              <a:rPr sz="1800" b="1" spc="475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4"/>
              </a:rPr>
              <a:t>"marc@mongodb.com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>
              <a:latin typeface="Arial"/>
              <a:cs typeface="Arial"/>
            </a:endParaRPr>
          </a:p>
          <a:p>
            <a:pPr marL="802640" marR="480695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"eliot@mongodb.com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 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asya@mongodb.co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</a:t>
            </a:r>
            <a:endParaRPr sz="1800">
              <a:latin typeface="Arial"/>
              <a:cs typeface="Arial"/>
            </a:endParaRPr>
          </a:p>
          <a:p>
            <a:pPr marL="599440">
              <a:lnSpc>
                <a:spcPts val="188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],</a:t>
            </a:r>
            <a:endParaRPr sz="1800">
              <a:latin typeface="Arial"/>
              <a:cs typeface="Arial"/>
            </a:endParaRPr>
          </a:p>
          <a:p>
            <a:pPr marL="281940">
              <a:lnSpc>
                <a:spcPts val="2000"/>
              </a:lnSpc>
            </a:pP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account: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"mongodb</a:t>
            </a:r>
            <a:r>
              <a:rPr sz="1800" b="1" spc="-2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mail"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080"/>
              </a:lnSpc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87883" y="4131424"/>
            <a:ext cx="3840479" cy="10848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2271" y="4153038"/>
            <a:ext cx="3752215" cy="9956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52705" rIns="0" bIns="0" rtlCol="0">
            <a:spAutoFit/>
          </a:bodyPr>
          <a:lstStyle/>
          <a:p>
            <a:pPr marL="241300" marR="478155" indent="-127635">
              <a:lnSpc>
                <a:spcPct val="99500"/>
              </a:lnSpc>
              <a:spcBef>
                <a:spcPts val="41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"2.8 will be great!",  to: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6"/>
              </a:rPr>
              <a:t>"eliot@mongodb.com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  account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: "mongodb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mail”</a:t>
            </a:r>
            <a:r>
              <a:rPr sz="1800" b="1" spc="-8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87883" y="5307676"/>
            <a:ext cx="3840479" cy="1088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32271" y="5332044"/>
            <a:ext cx="3752215" cy="9956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52705" rIns="0" bIns="0" rtlCol="0">
            <a:spAutoFit/>
          </a:bodyPr>
          <a:lstStyle/>
          <a:p>
            <a:pPr marL="218440" marR="501015" indent="-127635">
              <a:lnSpc>
                <a:spcPct val="99500"/>
              </a:lnSpc>
              <a:spcBef>
                <a:spcPts val="415"/>
              </a:spcBef>
            </a:pP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{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subject: "2.8 will be great!",  to: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  <a:hlinkClick r:id="rId7"/>
              </a:rPr>
              <a:t>"asya@mongodb.com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",  account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: "mongodb </a:t>
            </a:r>
            <a:r>
              <a:rPr sz="1800" b="1" spc="-5" dirty="0">
                <a:solidFill>
                  <a:srgbClr val="3A281E"/>
                </a:solidFill>
                <a:latin typeface="Arial"/>
                <a:cs typeface="Arial"/>
              </a:rPr>
              <a:t>mail”</a:t>
            </a:r>
            <a:r>
              <a:rPr sz="1800" b="1" spc="-80" dirty="0">
                <a:solidFill>
                  <a:srgbClr val="3A281E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A281E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797" y="400253"/>
            <a:ext cx="445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$sort, $limit,</a:t>
            </a:r>
            <a:r>
              <a:rPr sz="4000" spc="-25" dirty="0"/>
              <a:t> </a:t>
            </a:r>
            <a:r>
              <a:rPr sz="4000" spc="-5" dirty="0"/>
              <a:t>$skip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6102" y="1434082"/>
            <a:ext cx="6169660" cy="2300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7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75" dirty="0">
                <a:solidFill>
                  <a:srgbClr val="615F5E"/>
                </a:solidFill>
                <a:latin typeface="Arial"/>
                <a:cs typeface="Arial"/>
              </a:rPr>
              <a:t>Sort</a:t>
            </a:r>
            <a:r>
              <a:rPr sz="3000" spc="-23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documents</a:t>
            </a:r>
            <a:r>
              <a:rPr sz="3000" spc="-24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by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615F5E"/>
                </a:solidFill>
                <a:latin typeface="Arial"/>
                <a:cs typeface="Arial"/>
              </a:rPr>
              <a:t>one</a:t>
            </a:r>
            <a:r>
              <a:rPr sz="30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50" dirty="0">
                <a:solidFill>
                  <a:srgbClr val="615F5E"/>
                </a:solidFill>
                <a:latin typeface="Arial"/>
                <a:cs typeface="Arial"/>
              </a:rPr>
              <a:t>or</a:t>
            </a:r>
            <a:r>
              <a:rPr sz="3000" spc="-20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0" dirty="0">
                <a:solidFill>
                  <a:srgbClr val="615F5E"/>
                </a:solidFill>
                <a:latin typeface="Arial"/>
                <a:cs typeface="Arial"/>
              </a:rPr>
              <a:t>more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fields</a:t>
            </a:r>
            <a:endParaRPr sz="30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215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80" dirty="0">
                <a:solidFill>
                  <a:srgbClr val="615F5E"/>
                </a:solidFill>
                <a:latin typeface="Arial"/>
                <a:cs typeface="Arial"/>
              </a:rPr>
              <a:t>Same</a:t>
            </a:r>
            <a:r>
              <a:rPr sz="2400" spc="-23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615F5E"/>
                </a:solidFill>
                <a:latin typeface="Arial"/>
                <a:cs typeface="Arial"/>
              </a:rPr>
              <a:t>order</a:t>
            </a:r>
            <a:r>
              <a:rPr sz="24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syntax</a:t>
            </a:r>
            <a:r>
              <a:rPr sz="24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615F5E"/>
                </a:solidFill>
                <a:latin typeface="Arial"/>
                <a:cs typeface="Arial"/>
              </a:rPr>
              <a:t>as</a:t>
            </a:r>
            <a:r>
              <a:rPr sz="2400" spc="-20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cursors</a:t>
            </a:r>
            <a:endParaRPr sz="24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204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100" dirty="0">
                <a:solidFill>
                  <a:srgbClr val="615F5E"/>
                </a:solidFill>
                <a:latin typeface="Arial"/>
                <a:cs typeface="Arial"/>
              </a:rPr>
              <a:t>Waits</a:t>
            </a:r>
            <a:r>
              <a:rPr sz="2400" spc="-23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15F5E"/>
                </a:solidFill>
                <a:latin typeface="Arial"/>
                <a:cs typeface="Arial"/>
              </a:rPr>
              <a:t>for</a:t>
            </a:r>
            <a:r>
              <a:rPr sz="2400" spc="-22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earlier</a:t>
            </a:r>
            <a:r>
              <a:rPr sz="2400" spc="-19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pipeline</a:t>
            </a:r>
            <a:r>
              <a:rPr sz="2400" spc="-18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operator</a:t>
            </a:r>
            <a:r>
              <a:rPr sz="2400" spc="-22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615F5E"/>
                </a:solidFill>
                <a:latin typeface="Arial"/>
                <a:cs typeface="Arial"/>
              </a:rPr>
              <a:t>to</a:t>
            </a:r>
            <a:r>
              <a:rPr sz="24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  <a:p>
            <a:pPr marL="753110" lvl="1" indent="-255904">
              <a:lnSpc>
                <a:spcPct val="100000"/>
              </a:lnSpc>
              <a:spcBef>
                <a:spcPts val="195"/>
              </a:spcBef>
              <a:buSzPct val="89583"/>
              <a:buChar char="–"/>
              <a:tabLst>
                <a:tab pos="753745" algn="l"/>
              </a:tabLst>
            </a:pP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In-memory</a:t>
            </a:r>
            <a:r>
              <a:rPr sz="2400" spc="-26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unless</a:t>
            </a:r>
            <a:r>
              <a:rPr sz="2400" spc="-20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615F5E"/>
                </a:solidFill>
                <a:latin typeface="Arial"/>
                <a:cs typeface="Arial"/>
              </a:rPr>
              <a:t>early</a:t>
            </a:r>
            <a:r>
              <a:rPr sz="2400" spc="-20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615F5E"/>
                </a:solidFill>
                <a:latin typeface="Arial"/>
                <a:cs typeface="Arial"/>
              </a:rPr>
              <a:t>and</a:t>
            </a:r>
            <a:r>
              <a:rPr sz="2400" spc="-210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615F5E"/>
                </a:solidFill>
                <a:latin typeface="Arial"/>
                <a:cs typeface="Arial"/>
              </a:rPr>
              <a:t>indexed</a:t>
            </a:r>
            <a:endParaRPr sz="2400">
              <a:latin typeface="Arial"/>
              <a:cs typeface="Arial"/>
            </a:endParaRPr>
          </a:p>
          <a:p>
            <a:pPr marL="268605" indent="-255904">
              <a:lnSpc>
                <a:spcPct val="100000"/>
              </a:lnSpc>
              <a:spcBef>
                <a:spcPts val="1190"/>
              </a:spcBef>
              <a:buClr>
                <a:srgbClr val="0075BE"/>
              </a:buClr>
              <a:buSzPct val="85000"/>
              <a:buChar char="•"/>
              <a:tabLst>
                <a:tab pos="268605" algn="l"/>
                <a:tab pos="269240" algn="l"/>
              </a:tabLst>
            </a:pPr>
            <a:r>
              <a:rPr sz="3000" spc="-80" dirty="0">
                <a:solidFill>
                  <a:srgbClr val="615F5E"/>
                </a:solidFill>
                <a:latin typeface="Arial"/>
                <a:cs typeface="Arial"/>
              </a:rPr>
              <a:t>Limit</a:t>
            </a:r>
            <a:r>
              <a:rPr sz="3000" spc="-24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70" dirty="0">
                <a:solidFill>
                  <a:srgbClr val="615F5E"/>
                </a:solidFill>
                <a:latin typeface="Arial"/>
                <a:cs typeface="Arial"/>
              </a:rPr>
              <a:t>and</a:t>
            </a:r>
            <a:r>
              <a:rPr sz="30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75" dirty="0">
                <a:solidFill>
                  <a:srgbClr val="615F5E"/>
                </a:solidFill>
                <a:latin typeface="Arial"/>
                <a:cs typeface="Arial"/>
              </a:rPr>
              <a:t>skip</a:t>
            </a:r>
            <a:r>
              <a:rPr sz="3000" spc="-229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follow</a:t>
            </a:r>
            <a:r>
              <a:rPr sz="3000" spc="-215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15F5E"/>
                </a:solidFill>
                <a:latin typeface="Arial"/>
                <a:cs typeface="Arial"/>
              </a:rPr>
              <a:t>cursor</a:t>
            </a:r>
            <a:r>
              <a:rPr sz="3000" spc="-254" dirty="0">
                <a:solidFill>
                  <a:srgbClr val="615F5E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615F5E"/>
                </a:solidFill>
                <a:latin typeface="Arial"/>
                <a:cs typeface="Arial"/>
              </a:rPr>
              <a:t>behavior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1405890"/>
          </a:xfrm>
          <a:custGeom>
            <a:avLst/>
            <a:gdLst/>
            <a:ahLst/>
            <a:cxnLst/>
            <a:rect l="l" t="t" r="r" b="b"/>
            <a:pathLst>
              <a:path w="9144000" h="1405890">
                <a:moveTo>
                  <a:pt x="0" y="1405509"/>
                </a:moveTo>
                <a:lnTo>
                  <a:pt x="9144000" y="1405509"/>
                </a:lnTo>
                <a:lnTo>
                  <a:pt x="9144000" y="0"/>
                </a:lnTo>
                <a:lnTo>
                  <a:pt x="0" y="0"/>
                </a:lnTo>
                <a:lnTo>
                  <a:pt x="0" y="140550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5797" y="365201"/>
            <a:ext cx="4903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$sort, $limit,</a:t>
            </a:r>
            <a:r>
              <a:rPr sz="4400" spc="-90" dirty="0"/>
              <a:t> </a:t>
            </a:r>
            <a:r>
              <a:rPr sz="4400" dirty="0"/>
              <a:t>$skip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2765805" y="1652981"/>
            <a:ext cx="3555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929491"/>
                </a:solidFill>
                <a:latin typeface="Arial"/>
                <a:cs typeface="Arial"/>
              </a:rPr>
              <a:t>{ </a:t>
            </a:r>
            <a:r>
              <a:rPr sz="3200" b="1" spc="25" dirty="0">
                <a:solidFill>
                  <a:srgbClr val="929491"/>
                </a:solidFill>
                <a:latin typeface="Arial"/>
                <a:cs typeface="Arial"/>
              </a:rPr>
              <a:t>$sort: </a:t>
            </a:r>
            <a:r>
              <a:rPr sz="3200" b="1" dirty="0">
                <a:solidFill>
                  <a:srgbClr val="929491"/>
                </a:solidFill>
                <a:latin typeface="Arial"/>
                <a:cs typeface="Arial"/>
              </a:rPr>
              <a:t>{ </a:t>
            </a:r>
            <a:r>
              <a:rPr sz="3200" b="1" spc="25" dirty="0">
                <a:solidFill>
                  <a:srgbClr val="929491"/>
                </a:solidFill>
                <a:latin typeface="Arial"/>
                <a:cs typeface="Arial"/>
              </a:rPr>
              <a:t>title: </a:t>
            </a:r>
            <a:r>
              <a:rPr sz="3200" b="1" dirty="0">
                <a:solidFill>
                  <a:srgbClr val="929491"/>
                </a:solidFill>
                <a:latin typeface="Arial"/>
                <a:cs typeface="Arial"/>
              </a:rPr>
              <a:t>1</a:t>
            </a:r>
            <a:r>
              <a:rPr sz="3200" b="1" spc="330" dirty="0">
                <a:solidFill>
                  <a:srgbClr val="929491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929491"/>
                </a:solidFill>
                <a:latin typeface="Arial"/>
                <a:cs typeface="Arial"/>
              </a:rPr>
              <a:t>}}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5462015"/>
            <a:ext cx="3962400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575" y="5442203"/>
            <a:ext cx="2670048" cy="426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729" y="5482158"/>
            <a:ext cx="3877310" cy="368300"/>
          </a:xfrm>
          <a:custGeom>
            <a:avLst/>
            <a:gdLst/>
            <a:ahLst/>
            <a:cxnLst/>
            <a:rect l="l" t="t" r="r" b="b"/>
            <a:pathLst>
              <a:path w="3877310" h="368300">
                <a:moveTo>
                  <a:pt x="0" y="368300"/>
                </a:moveTo>
                <a:lnTo>
                  <a:pt x="3877183" y="368300"/>
                </a:lnTo>
                <a:lnTo>
                  <a:pt x="3877183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003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729" y="5511495"/>
            <a:ext cx="387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29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 :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“Invisible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Man”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5013959"/>
            <a:ext cx="3962400" cy="45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0747" y="4994147"/>
            <a:ext cx="2965704" cy="426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729" y="5033390"/>
            <a:ext cx="3877310" cy="368300"/>
          </a:xfrm>
          <a:custGeom>
            <a:avLst/>
            <a:gdLst/>
            <a:ahLst/>
            <a:cxnLst/>
            <a:rect l="l" t="t" r="r" b="b"/>
            <a:pathLst>
              <a:path w="3877310" h="368300">
                <a:moveTo>
                  <a:pt x="0" y="368300"/>
                </a:moveTo>
                <a:lnTo>
                  <a:pt x="3877183" y="368300"/>
                </a:lnTo>
                <a:lnTo>
                  <a:pt x="3877183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003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729" y="5062473"/>
            <a:ext cx="387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”Father and Sons"</a:t>
            </a:r>
            <a:r>
              <a:rPr sz="1800" spc="-4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591" y="4558284"/>
            <a:ext cx="3962400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7324" y="4538471"/>
            <a:ext cx="2915412" cy="426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6921" y="457835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6597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”Lord of the Flies"</a:t>
            </a:r>
            <a:r>
              <a:rPr sz="1800" spc="-40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400" y="4079747"/>
            <a:ext cx="3962400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344" y="4059935"/>
            <a:ext cx="2572511" cy="426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4729" y="409994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”Animal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Farm"</a:t>
            </a:r>
            <a:r>
              <a:rPr sz="1800" spc="-3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2400" y="3625596"/>
            <a:ext cx="3962400" cy="4526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416" y="3605784"/>
            <a:ext cx="2944368" cy="4267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4729" y="364490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”Grapes of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Wrath”</a:t>
            </a:r>
            <a:r>
              <a:rPr sz="1800" spc="-4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2400" y="3163823"/>
            <a:ext cx="3962400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075" y="3144011"/>
            <a:ext cx="3051048" cy="4267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4729" y="3183508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”Brave New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World"</a:t>
            </a:r>
            <a:r>
              <a:rPr sz="1800" spc="-3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2400" y="2691383"/>
            <a:ext cx="3962400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6739" y="2671572"/>
            <a:ext cx="3093720" cy="4267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4729" y="271145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”The Great Gatsby"</a:t>
            </a:r>
            <a:r>
              <a:rPr sz="1800" spc="-2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17008" y="5462015"/>
            <a:ext cx="3962400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22391" y="5442203"/>
            <a:ext cx="3151632" cy="4267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60315" y="5482158"/>
            <a:ext cx="3877310" cy="368300"/>
          </a:xfrm>
          <a:custGeom>
            <a:avLst/>
            <a:gdLst/>
            <a:ahLst/>
            <a:cxnLst/>
            <a:rect l="l" t="t" r="r" b="b"/>
            <a:pathLst>
              <a:path w="3877309" h="368300">
                <a:moveTo>
                  <a:pt x="0" y="368300"/>
                </a:moveTo>
                <a:lnTo>
                  <a:pt x="3877183" y="368300"/>
                </a:lnTo>
                <a:lnTo>
                  <a:pt x="3877183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003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60315" y="5511495"/>
            <a:ext cx="387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 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“The Great Gatsby”</a:t>
            </a:r>
            <a:r>
              <a:rPr sz="1800" spc="-3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17008" y="5013959"/>
            <a:ext cx="3962400" cy="4541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39740" y="4994147"/>
            <a:ext cx="2915412" cy="4267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0315" y="5033390"/>
            <a:ext cx="3877310" cy="368300"/>
          </a:xfrm>
          <a:custGeom>
            <a:avLst/>
            <a:gdLst/>
            <a:ahLst/>
            <a:cxnLst/>
            <a:rect l="l" t="t" r="r" b="b"/>
            <a:pathLst>
              <a:path w="3877309" h="368300">
                <a:moveTo>
                  <a:pt x="0" y="368300"/>
                </a:moveTo>
                <a:lnTo>
                  <a:pt x="3877183" y="368300"/>
                </a:lnTo>
                <a:lnTo>
                  <a:pt x="3877183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solidFill>
            <a:srgbClr val="0035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060315" y="5062473"/>
            <a:ext cx="3877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“Lord of the Flies"</a:t>
            </a:r>
            <a:r>
              <a:rPr sz="1800" spc="-40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9200" y="4558284"/>
            <a:ext cx="3962400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04332" y="4538471"/>
            <a:ext cx="2610612" cy="4267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072507" y="457835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”Invisible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Man"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17008" y="4079747"/>
            <a:ext cx="3962400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90971" y="4059935"/>
            <a:ext cx="3012947" cy="4267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060315" y="409994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”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Grapes of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Wrath"</a:t>
            </a:r>
            <a:r>
              <a:rPr sz="1800" spc="-4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017008" y="3625596"/>
            <a:ext cx="3962400" cy="4526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60491" y="3605784"/>
            <a:ext cx="3075432" cy="4267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60315" y="364490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”Fathers and Sons”</a:t>
            </a:r>
            <a:r>
              <a:rPr sz="1800" spc="-4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17008" y="3163823"/>
            <a:ext cx="3962400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72684" y="3144011"/>
            <a:ext cx="3051048" cy="4267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60315" y="3183508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”Brave New </a:t>
            </a:r>
            <a:r>
              <a:rPr sz="1800" spc="-10" dirty="0">
                <a:solidFill>
                  <a:srgbClr val="EAEAEA"/>
                </a:solidFill>
                <a:latin typeface="Arial"/>
                <a:cs typeface="Arial"/>
              </a:rPr>
              <a:t>World"</a:t>
            </a:r>
            <a:r>
              <a:rPr sz="1800" spc="-3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17008" y="2691383"/>
            <a:ext cx="3962400" cy="454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11952" y="2671572"/>
            <a:ext cx="2572511" cy="4267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60315" y="2711450"/>
            <a:ext cx="3877310" cy="368300"/>
          </a:xfrm>
          <a:prstGeom prst="rect">
            <a:avLst/>
          </a:prstGeom>
          <a:solidFill>
            <a:srgbClr val="003593"/>
          </a:solidFill>
        </p:spPr>
        <p:txBody>
          <a:bodyPr vert="horz" wrap="square" lIns="0" tIns="41275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{ title: </a:t>
            </a:r>
            <a:r>
              <a:rPr sz="1800" spc="-5" dirty="0">
                <a:solidFill>
                  <a:srgbClr val="EAEAEA"/>
                </a:solidFill>
                <a:latin typeface="Arial"/>
                <a:cs typeface="Arial"/>
              </a:rPr>
              <a:t>”Animal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Farm"</a:t>
            </a:r>
            <a:r>
              <a:rPr sz="1800" spc="-35" dirty="0">
                <a:solidFill>
                  <a:srgbClr val="EAEAE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EAEA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267200" y="4099940"/>
            <a:ext cx="609600" cy="478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to Aggregation Mapping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14126"/>
              </p:ext>
            </p:extLst>
          </p:nvPr>
        </p:nvGraphicFramePr>
        <p:xfrm>
          <a:off x="457199" y="1674584"/>
          <a:ext cx="8153400" cy="480241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066801"/>
                <a:gridCol w="1600200"/>
                <a:gridCol w="5486399"/>
              </a:tblGrid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 SQL 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 MongoDB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Select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$project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Passes the fields to next stage with existing Fields or with New fields.We can add new Fields dynamically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Where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$match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This will filter the documents and will pass only matching documents to next pipeline stage.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Limit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$limit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limit the first x unmodified documents and pass them to next stage of pipeline. x is the number of the documents which will pass through the next stage of pipeline.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GroupBy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$group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This will group the documents and pass them to the next stage of Aggregation pipeline.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OrderBy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$sort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It will change the order of documents either in ascending or descending.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Sum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$sum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To calculate the sum of all the numeric values.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  <a:tr h="9144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Join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$lookup</a:t>
                      </a:r>
                      <a:endParaRPr lang="en-US" sz="180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It will perform the left outer join with another collection in same database.</a:t>
                      </a:r>
                      <a:endParaRPr lang="en-US" sz="1800" dirty="0">
                        <a:solidFill>
                          <a:srgbClr val="111111"/>
                        </a:solidFill>
                        <a:effectLst/>
                        <a:latin typeface="Segoe UI"/>
                      </a:endParaRPr>
                    </a:p>
                  </a:txBody>
                  <a:tcPr marL="25831" marR="25831" marT="25831" marB="25831"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0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2150" y="855233"/>
            <a:ext cx="2243965" cy="631628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1520">
              <a:spcBef>
                <a:spcPts val="91"/>
              </a:spcBef>
            </a:pPr>
            <a:r>
              <a:rPr spc="-9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2423" y="1931766"/>
          <a:ext cx="7540920" cy="4766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460"/>
                <a:gridCol w="3770460"/>
              </a:tblGrid>
              <a:tr h="33252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SQL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Query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627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Aggregation Query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627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</a:tr>
              <a:tr h="2036653">
                <a:tc>
                  <a:txBody>
                    <a:bodyPr/>
                    <a:lstStyle/>
                    <a:p>
                      <a:pPr marL="89535" marR="761365">
                        <a:lnSpc>
                          <a:spcPts val="2020"/>
                        </a:lnSpc>
                        <a:spcBef>
                          <a:spcPts val="38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SELECT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COUNT(*) AS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COUNT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EMPLOYEE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79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9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db.employee.aggregate([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2014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{$group: {_id:null,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count: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$sum:1}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20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])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209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Explaination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2014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nothing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0170" marR="102870">
                        <a:lnSpc>
                          <a:spcPts val="2020"/>
                        </a:lnSpc>
                        <a:spcBef>
                          <a:spcPts val="1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Sum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Just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add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count field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each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record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75542">
                <a:tc>
                  <a:txBody>
                    <a:bodyPr/>
                    <a:lstStyle/>
                    <a:p>
                      <a:pPr marL="89535" marR="425450">
                        <a:lnSpc>
                          <a:spcPts val="2010"/>
                        </a:lnSpc>
                        <a:spcBef>
                          <a:spcPts val="3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SELECT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SUM(SALARY)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TOTAL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EMPLOYEE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952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85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db.employee.aggregate([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2014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{$group: {_id:null,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total: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ts val="202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{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$sum:”$salary”}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}</a:t>
                      </a:r>
                    </a:p>
                    <a:p>
                      <a:pPr marL="90170">
                        <a:lnSpc>
                          <a:spcPts val="209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])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208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Explaination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</a:t>
                      </a:r>
                    </a:p>
                    <a:p>
                      <a:pPr marL="90170">
                        <a:lnSpc>
                          <a:spcPts val="2014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nothing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90170" marR="155575">
                        <a:lnSpc>
                          <a:spcPts val="2010"/>
                        </a:lnSpc>
                        <a:spcBef>
                          <a:spcPts val="12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Sum: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 the sum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 of salary 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field 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each doc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put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result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total.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5107"/>
            <a:ext cx="8229600" cy="627186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495367">
              <a:spcBef>
                <a:spcPts val="91"/>
              </a:spcBef>
            </a:pPr>
            <a:r>
              <a:rPr spc="-9" dirty="0"/>
              <a:t>Example</a:t>
            </a:r>
            <a:r>
              <a:rPr spc="-63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/>
          <p:nvPr/>
        </p:nvSpPr>
        <p:spPr>
          <a:xfrm>
            <a:off x="1142424" y="1931766"/>
            <a:ext cx="3689845" cy="3818581"/>
          </a:xfrm>
          <a:custGeom>
            <a:avLst/>
            <a:gdLst/>
            <a:ahLst/>
            <a:cxnLst/>
            <a:rect l="l" t="t" r="r" b="b"/>
            <a:pathLst>
              <a:path w="4069079" h="4207510">
                <a:moveTo>
                  <a:pt x="0" y="0"/>
                </a:moveTo>
                <a:lnTo>
                  <a:pt x="4069080" y="0"/>
                </a:lnTo>
                <a:lnTo>
                  <a:pt x="4069080" y="4207509"/>
                </a:lnTo>
                <a:lnTo>
                  <a:pt x="0" y="4207509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2674" y="2176118"/>
            <a:ext cx="3117482" cy="1201014"/>
          </a:xfrm>
          <a:prstGeom prst="rect">
            <a:avLst/>
          </a:prstGeom>
        </p:spPr>
        <p:txBody>
          <a:bodyPr vert="horz" wrap="square" lIns="0" tIns="28224" rIns="0" bIns="0" rtlCol="0">
            <a:spAutoFit/>
          </a:bodyPr>
          <a:lstStyle/>
          <a:p>
            <a:pPr marL="11520" marR="4608">
              <a:lnSpc>
                <a:spcPct val="93300"/>
              </a:lnSpc>
              <a:spcBef>
                <a:spcPts val="221"/>
              </a:spcBef>
            </a:pPr>
            <a:r>
              <a:rPr sz="1600" spc="-9" dirty="0">
                <a:latin typeface="Arial"/>
                <a:cs typeface="Arial"/>
              </a:rPr>
              <a:t>SELECT </a:t>
            </a:r>
            <a:r>
              <a:rPr sz="1600" spc="-18" dirty="0">
                <a:latin typeface="Arial"/>
                <a:cs typeface="Arial"/>
              </a:rPr>
              <a:t>DEPARTMENT_ID,  </a:t>
            </a:r>
            <a:r>
              <a:rPr sz="1600" spc="-14" dirty="0">
                <a:latin typeface="Arial"/>
                <a:cs typeface="Arial"/>
              </a:rPr>
              <a:t>SUM(SALARY)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spc="-27" dirty="0">
                <a:latin typeface="Arial"/>
                <a:cs typeface="Arial"/>
              </a:rPr>
              <a:t>TOTAL</a:t>
            </a:r>
            <a:r>
              <a:rPr sz="1600" spc="-227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FROM  </a:t>
            </a:r>
            <a:r>
              <a:rPr sz="1600" spc="-9" dirty="0">
                <a:latin typeface="Arial"/>
                <a:cs typeface="Arial"/>
              </a:rPr>
              <a:t>EMPLOYEE </a:t>
            </a:r>
            <a:r>
              <a:rPr sz="1600" spc="-5" dirty="0">
                <a:latin typeface="Arial"/>
                <a:cs typeface="Arial"/>
              </a:rPr>
              <a:t>GROUP </a:t>
            </a:r>
            <a:r>
              <a:rPr sz="1600" spc="-9" dirty="0">
                <a:latin typeface="Arial"/>
                <a:cs typeface="Arial"/>
              </a:rPr>
              <a:t>BY  </a:t>
            </a:r>
            <a:r>
              <a:rPr sz="1600" spc="-18" dirty="0">
                <a:latin typeface="Arial"/>
                <a:cs typeface="Arial"/>
              </a:rPr>
              <a:t>DEPARTMENT_ID </a:t>
            </a:r>
            <a:r>
              <a:rPr sz="1600" spc="-9" dirty="0">
                <a:latin typeface="Arial"/>
                <a:cs typeface="Arial"/>
              </a:rPr>
              <a:t>ORDER </a:t>
            </a:r>
            <a:r>
              <a:rPr sz="1600" spc="-5" dirty="0">
                <a:latin typeface="Arial"/>
                <a:cs typeface="Arial"/>
              </a:rPr>
              <a:t>BY  </a:t>
            </a:r>
            <a:r>
              <a:rPr sz="1600" spc="-27" dirty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32270" y="1931766"/>
            <a:ext cx="3770460" cy="3818581"/>
          </a:xfrm>
          <a:custGeom>
            <a:avLst/>
            <a:gdLst/>
            <a:ahLst/>
            <a:cxnLst/>
            <a:rect l="l" t="t" r="r" b="b"/>
            <a:pathLst>
              <a:path w="4157979" h="4207510">
                <a:moveTo>
                  <a:pt x="0" y="0"/>
                </a:moveTo>
                <a:lnTo>
                  <a:pt x="4157979" y="0"/>
                </a:lnTo>
                <a:lnTo>
                  <a:pt x="4157979" y="4207509"/>
                </a:lnTo>
                <a:lnTo>
                  <a:pt x="0" y="4207509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01368" y="2176117"/>
            <a:ext cx="3564317" cy="2595667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1520">
              <a:lnSpc>
                <a:spcPts val="1896"/>
              </a:lnSpc>
              <a:spcBef>
                <a:spcPts val="91"/>
              </a:spcBef>
            </a:pPr>
            <a:r>
              <a:rPr sz="1600" spc="-9" dirty="0">
                <a:latin typeface="Arial"/>
                <a:cs typeface="Arial"/>
              </a:rPr>
              <a:t>db.employee.aggregate(</a:t>
            </a:r>
            <a:r>
              <a:rPr sz="1600" dirty="0">
                <a:latin typeface="Arial"/>
                <a:cs typeface="Arial"/>
              </a:rPr>
              <a:t> [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$group: </a:t>
            </a: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_id: </a:t>
            </a:r>
            <a:r>
              <a:rPr sz="1600" spc="-9" dirty="0">
                <a:latin typeface="Arial"/>
                <a:cs typeface="Arial"/>
              </a:rPr>
              <a:t>“$department_id”,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total: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  <a:tabLst>
                <a:tab pos="1747034" algn="l"/>
              </a:tabLst>
            </a:pPr>
            <a:r>
              <a:rPr sz="1600" dirty="0">
                <a:latin typeface="Arial"/>
                <a:cs typeface="Arial"/>
              </a:rPr>
              <a:t>{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$sum:”$salary”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}	</a:t>
            </a:r>
            <a:r>
              <a:rPr sz="1600" spc="-5" dirty="0"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$sort: </a:t>
            </a: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total </a:t>
            </a:r>
            <a:r>
              <a:rPr sz="1600" dirty="0">
                <a:latin typeface="Arial"/>
                <a:cs typeface="Arial"/>
              </a:rPr>
              <a:t>: 1 } }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91"/>
              </a:lnSpc>
            </a:pPr>
            <a:r>
              <a:rPr sz="1600" dirty="0">
                <a:latin typeface="Arial"/>
                <a:cs typeface="Arial"/>
              </a:rPr>
              <a:t>] )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500">
              <a:latin typeface="Times New Roman"/>
              <a:cs typeface="Times New Roman"/>
            </a:endParaRPr>
          </a:p>
          <a:p>
            <a:pPr marL="11520">
              <a:lnSpc>
                <a:spcPts val="1896"/>
              </a:lnSpc>
            </a:pPr>
            <a:r>
              <a:rPr sz="1600" spc="-9" dirty="0">
                <a:latin typeface="Arial"/>
                <a:cs typeface="Arial"/>
              </a:rPr>
              <a:t>Explanation:</a:t>
            </a:r>
            <a:endParaRPr sz="1600">
              <a:latin typeface="Arial"/>
              <a:cs typeface="Arial"/>
            </a:endParaRPr>
          </a:p>
          <a:p>
            <a:pPr marL="11520" marR="1419861">
              <a:lnSpc>
                <a:spcPts val="1823"/>
              </a:lnSpc>
              <a:spcBef>
                <a:spcPts val="109"/>
              </a:spcBef>
            </a:pPr>
            <a:r>
              <a:rPr sz="1600" spc="-5" dirty="0">
                <a:latin typeface="Arial"/>
                <a:cs typeface="Arial"/>
              </a:rPr>
              <a:t>Group by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9" dirty="0">
                <a:latin typeface="Arial"/>
                <a:cs typeface="Arial"/>
              </a:rPr>
              <a:t>department,  </a:t>
            </a:r>
            <a:r>
              <a:rPr sz="1600" spc="-5" dirty="0">
                <a:latin typeface="Arial"/>
                <a:cs typeface="Arial"/>
              </a:rPr>
              <a:t>Sum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spc="-27" dirty="0">
                <a:latin typeface="Arial"/>
                <a:cs typeface="Arial"/>
              </a:rPr>
              <a:t>salary,</a:t>
            </a:r>
            <a:endParaRPr sz="1600">
              <a:latin typeface="Arial"/>
              <a:cs typeface="Arial"/>
            </a:endParaRPr>
          </a:p>
          <a:p>
            <a:pPr marL="11520" marR="536264">
              <a:lnSpc>
                <a:spcPts val="1832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Order by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total </a:t>
            </a:r>
            <a:r>
              <a:rPr sz="1600" spc="-9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salary for each  </a:t>
            </a:r>
            <a:r>
              <a:rPr sz="1600" spc="-9" dirty="0">
                <a:latin typeface="Arial"/>
                <a:cs typeface="Arial"/>
              </a:rPr>
              <a:t>department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423" y="1931766"/>
            <a:ext cx="0" cy="3818581"/>
          </a:xfrm>
          <a:custGeom>
            <a:avLst/>
            <a:gdLst/>
            <a:ahLst/>
            <a:cxnLst/>
            <a:rect l="l" t="t" r="r" b="b"/>
            <a:pathLst>
              <a:path h="4207510">
                <a:moveTo>
                  <a:pt x="0" y="0"/>
                </a:moveTo>
                <a:lnTo>
                  <a:pt x="0" y="420750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2424" y="5750346"/>
            <a:ext cx="3689845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424" y="1932341"/>
            <a:ext cx="3689845" cy="0"/>
          </a:xfrm>
          <a:custGeom>
            <a:avLst/>
            <a:gdLst/>
            <a:ahLst/>
            <a:cxnLst/>
            <a:rect l="l" t="t" r="r" b="b"/>
            <a:pathLst>
              <a:path w="4069079">
                <a:moveTo>
                  <a:pt x="0" y="0"/>
                </a:moveTo>
                <a:lnTo>
                  <a:pt x="40690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1693" y="1931766"/>
            <a:ext cx="0" cy="3818581"/>
          </a:xfrm>
          <a:custGeom>
            <a:avLst/>
            <a:gdLst/>
            <a:ahLst/>
            <a:cxnLst/>
            <a:rect l="l" t="t" r="r" b="b"/>
            <a:pathLst>
              <a:path h="4207510">
                <a:moveTo>
                  <a:pt x="0" y="0"/>
                </a:moveTo>
                <a:lnTo>
                  <a:pt x="0" y="420750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2270" y="5750346"/>
            <a:ext cx="3770460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9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02155" y="1931766"/>
            <a:ext cx="0" cy="3818581"/>
          </a:xfrm>
          <a:custGeom>
            <a:avLst/>
            <a:gdLst/>
            <a:ahLst/>
            <a:cxnLst/>
            <a:rect l="l" t="t" r="r" b="b"/>
            <a:pathLst>
              <a:path h="4207510">
                <a:moveTo>
                  <a:pt x="0" y="0"/>
                </a:moveTo>
                <a:lnTo>
                  <a:pt x="0" y="420750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2270" y="1932341"/>
            <a:ext cx="3770460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9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8384" y="6245749"/>
            <a:ext cx="44101" cy="30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9071" y="6206536"/>
            <a:ext cx="72693" cy="300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34148" y="6204205"/>
            <a:ext cx="77813" cy="305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3164" y="6341698"/>
            <a:ext cx="1051273" cy="221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502278" y="1527505"/>
            <a:ext cx="214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85858"/>
                </a:solidFill>
                <a:latin typeface="Arial"/>
                <a:cs typeface="Arial"/>
              </a:rPr>
              <a:t>Auto-Sharding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579875"/>
            <a:ext cx="7447280" cy="229616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Increase capacity as you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go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Commodity and cloud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Improved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operational simplicity and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cost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visibility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Into petabytes,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millions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ops/sec,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thousands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048255"/>
            <a:ext cx="9143999" cy="1670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5107"/>
            <a:ext cx="8229600" cy="627186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495367">
              <a:spcBef>
                <a:spcPts val="91"/>
              </a:spcBef>
            </a:pPr>
            <a:r>
              <a:rPr spc="-9" dirty="0"/>
              <a:t>Example</a:t>
            </a:r>
            <a:r>
              <a:rPr spc="-63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/>
          <p:nvPr/>
        </p:nvSpPr>
        <p:spPr>
          <a:xfrm>
            <a:off x="1142424" y="1931766"/>
            <a:ext cx="3672570" cy="3948825"/>
          </a:xfrm>
          <a:custGeom>
            <a:avLst/>
            <a:gdLst/>
            <a:ahLst/>
            <a:cxnLst/>
            <a:rect l="l" t="t" r="r" b="b"/>
            <a:pathLst>
              <a:path w="4050029" h="4351020">
                <a:moveTo>
                  <a:pt x="0" y="0"/>
                </a:moveTo>
                <a:lnTo>
                  <a:pt x="4050030" y="0"/>
                </a:lnTo>
                <a:lnTo>
                  <a:pt x="4050030" y="4351020"/>
                </a:lnTo>
                <a:lnTo>
                  <a:pt x="0" y="435102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2674" y="1944445"/>
            <a:ext cx="3282166" cy="968188"/>
          </a:xfrm>
          <a:prstGeom prst="rect">
            <a:avLst/>
          </a:prstGeom>
        </p:spPr>
        <p:txBody>
          <a:bodyPr vert="horz" wrap="square" lIns="0" tIns="28224" rIns="0" bIns="0" rtlCol="0">
            <a:spAutoFit/>
          </a:bodyPr>
          <a:lstStyle/>
          <a:p>
            <a:pPr marL="11520" marR="4608">
              <a:lnSpc>
                <a:spcPct val="93200"/>
              </a:lnSpc>
              <a:spcBef>
                <a:spcPts val="222"/>
              </a:spcBef>
            </a:pPr>
            <a:r>
              <a:rPr sz="1600" spc="-9" dirty="0">
                <a:latin typeface="Arial"/>
                <a:cs typeface="Arial"/>
              </a:rPr>
              <a:t>SELECT </a:t>
            </a:r>
            <a:r>
              <a:rPr sz="1600" spc="-5" dirty="0">
                <a:latin typeface="Arial"/>
                <a:cs typeface="Arial"/>
              </a:rPr>
              <a:t>DEPT_ID, </a:t>
            </a:r>
            <a:r>
              <a:rPr sz="1600" spc="-14" dirty="0">
                <a:latin typeface="Arial"/>
                <a:cs typeface="Arial"/>
              </a:rPr>
              <a:t>SUM(SALARY)  </a:t>
            </a:r>
            <a:r>
              <a:rPr sz="1600" spc="-5" dirty="0">
                <a:latin typeface="Arial"/>
                <a:cs typeface="Arial"/>
              </a:rPr>
              <a:t>AS </a:t>
            </a:r>
            <a:r>
              <a:rPr sz="1600" spc="-27" dirty="0">
                <a:latin typeface="Arial"/>
                <a:cs typeface="Arial"/>
              </a:rPr>
              <a:t>TOTAL </a:t>
            </a:r>
            <a:r>
              <a:rPr sz="1600" spc="-5" dirty="0">
                <a:latin typeface="Arial"/>
                <a:cs typeface="Arial"/>
              </a:rPr>
              <a:t>FROM </a:t>
            </a:r>
            <a:r>
              <a:rPr sz="1600" spc="-9" dirty="0">
                <a:latin typeface="Arial"/>
                <a:cs typeface="Arial"/>
              </a:rPr>
              <a:t>EMPLOYEE  </a:t>
            </a:r>
            <a:r>
              <a:rPr sz="1600" spc="-5" dirty="0">
                <a:latin typeface="Arial"/>
                <a:cs typeface="Arial"/>
              </a:rPr>
              <a:t>WHERE AGE&gt;25 GROUB BY  DEPT_ID, </a:t>
            </a:r>
            <a:r>
              <a:rPr sz="1600" spc="-27" dirty="0">
                <a:latin typeface="Arial"/>
                <a:cs typeface="Arial"/>
              </a:rPr>
              <a:t>HAVING TOTAL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6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5000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4996" y="1931766"/>
            <a:ext cx="3672570" cy="3948825"/>
          </a:xfrm>
          <a:custGeom>
            <a:avLst/>
            <a:gdLst/>
            <a:ahLst/>
            <a:cxnLst/>
            <a:rect l="l" t="t" r="r" b="b"/>
            <a:pathLst>
              <a:path w="4050029" h="4351020">
                <a:moveTo>
                  <a:pt x="0" y="0"/>
                </a:moveTo>
                <a:lnTo>
                  <a:pt x="4050029" y="0"/>
                </a:lnTo>
                <a:lnTo>
                  <a:pt x="4050029" y="4351020"/>
                </a:lnTo>
                <a:lnTo>
                  <a:pt x="0" y="435102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85245" y="1944445"/>
            <a:ext cx="3299441" cy="2827340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1520">
              <a:lnSpc>
                <a:spcPts val="1891"/>
              </a:lnSpc>
              <a:spcBef>
                <a:spcPts val="91"/>
              </a:spcBef>
            </a:pPr>
            <a:r>
              <a:rPr sz="1600" spc="-9" dirty="0">
                <a:latin typeface="Arial"/>
                <a:cs typeface="Arial"/>
              </a:rPr>
              <a:t>db.employee.aggregate( </a:t>
            </a:r>
            <a:r>
              <a:rPr sz="1600" dirty="0">
                <a:latin typeface="Arial"/>
                <a:cs typeface="Arial"/>
              </a:rPr>
              <a:t>[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$match </a:t>
            </a:r>
            <a:r>
              <a:rPr sz="1600" dirty="0">
                <a:latin typeface="Arial"/>
                <a:cs typeface="Arial"/>
              </a:rPr>
              <a:t>: { </a:t>
            </a:r>
            <a:r>
              <a:rPr sz="1600" spc="-9" dirty="0">
                <a:latin typeface="Arial"/>
                <a:cs typeface="Arial"/>
              </a:rPr>
              <a:t>age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{$gt: </a:t>
            </a:r>
            <a:r>
              <a:rPr sz="1600" spc="-9" dirty="0">
                <a:latin typeface="Arial"/>
                <a:cs typeface="Arial"/>
              </a:rPr>
              <a:t>25 </a:t>
            </a:r>
            <a:r>
              <a:rPr sz="1600" dirty="0">
                <a:latin typeface="Arial"/>
                <a:cs typeface="Arial"/>
              </a:rPr>
              <a:t>} }</a:t>
            </a:r>
            <a:r>
              <a:rPr sz="1600" spc="-4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$group: </a:t>
            </a: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_id: “$dept_id”,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total: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$sum: </a:t>
            </a:r>
            <a:r>
              <a:rPr sz="1600" spc="-9" dirty="0">
                <a:latin typeface="Arial"/>
                <a:cs typeface="Arial"/>
              </a:rPr>
              <a:t>”$salary” </a:t>
            </a:r>
            <a:r>
              <a:rPr sz="1600" dirty="0">
                <a:latin typeface="Arial"/>
                <a:cs typeface="Arial"/>
              </a:rPr>
              <a:t>} }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$match: </a:t>
            </a: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total: {$gt:5000 </a:t>
            </a:r>
            <a:r>
              <a:rPr sz="1600" dirty="0">
                <a:latin typeface="Arial"/>
                <a:cs typeface="Arial"/>
              </a:rPr>
              <a:t>} }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91"/>
              </a:lnSpc>
            </a:pPr>
            <a:r>
              <a:rPr sz="1600" dirty="0">
                <a:latin typeface="Arial"/>
                <a:cs typeface="Arial"/>
              </a:rPr>
              <a:t>]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500">
              <a:latin typeface="Times New Roman"/>
              <a:cs typeface="Times New Roman"/>
            </a:endParaRPr>
          </a:p>
          <a:p>
            <a:pPr marL="11520">
              <a:lnSpc>
                <a:spcPts val="1896"/>
              </a:lnSpc>
            </a:pPr>
            <a:r>
              <a:rPr sz="1600" spc="-9" dirty="0">
                <a:latin typeface="Arial"/>
                <a:cs typeface="Arial"/>
              </a:rPr>
              <a:t>Explanation:</a:t>
            </a:r>
            <a:endParaRPr sz="1600">
              <a:latin typeface="Arial"/>
              <a:cs typeface="Arial"/>
            </a:endParaRPr>
          </a:p>
          <a:p>
            <a:pPr marL="11520" marR="937742">
              <a:lnSpc>
                <a:spcPts val="1823"/>
              </a:lnSpc>
              <a:spcBef>
                <a:spcPts val="109"/>
              </a:spcBef>
            </a:pPr>
            <a:r>
              <a:rPr sz="1600" spc="-5" dirty="0">
                <a:latin typeface="Arial"/>
                <a:cs typeface="Arial"/>
              </a:rPr>
              <a:t>Group </a:t>
            </a:r>
            <a:r>
              <a:rPr sz="1600" spc="-9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9" dirty="0">
                <a:latin typeface="Arial"/>
                <a:cs typeface="Arial"/>
              </a:rPr>
              <a:t>department id,  </a:t>
            </a:r>
            <a:r>
              <a:rPr sz="1600" spc="-5" dirty="0">
                <a:latin typeface="Arial"/>
                <a:cs typeface="Arial"/>
              </a:rPr>
              <a:t>Sum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4" dirty="0">
                <a:latin typeface="Arial"/>
                <a:cs typeface="Arial"/>
              </a:rPr>
              <a:t> </a:t>
            </a:r>
            <a:r>
              <a:rPr sz="1600" spc="-27" dirty="0">
                <a:latin typeface="Arial"/>
                <a:cs typeface="Arial"/>
              </a:rPr>
              <a:t>salary,</a:t>
            </a:r>
            <a:endParaRPr sz="1600">
              <a:latin typeface="Arial"/>
              <a:cs typeface="Arial"/>
            </a:endParaRPr>
          </a:p>
          <a:p>
            <a:pPr marL="11520" marR="4608">
              <a:lnSpc>
                <a:spcPts val="1832"/>
              </a:lnSpc>
              <a:spcBef>
                <a:spcPts val="5"/>
              </a:spcBef>
            </a:pPr>
            <a:r>
              <a:rPr sz="1600" spc="-9" dirty="0">
                <a:latin typeface="Arial"/>
                <a:cs typeface="Arial"/>
              </a:rPr>
              <a:t>Having: on total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-9" dirty="0">
                <a:latin typeface="Arial"/>
                <a:cs typeface="Arial"/>
              </a:rPr>
              <a:t>each department  </a:t>
            </a:r>
            <a:r>
              <a:rPr sz="1600" spc="-5" dirty="0">
                <a:latin typeface="Arial"/>
                <a:cs typeface="Arial"/>
              </a:rPr>
              <a:t>salary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423" y="1931766"/>
            <a:ext cx="0" cy="3948825"/>
          </a:xfrm>
          <a:custGeom>
            <a:avLst/>
            <a:gdLst/>
            <a:ahLst/>
            <a:cxnLst/>
            <a:rect l="l" t="t" r="r" b="b"/>
            <a:pathLst>
              <a:path h="4351020">
                <a:moveTo>
                  <a:pt x="0" y="0"/>
                </a:moveTo>
                <a:lnTo>
                  <a:pt x="0" y="43510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2424" y="5881167"/>
            <a:ext cx="3672570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3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424" y="1932341"/>
            <a:ext cx="3672570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3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4995" y="1931766"/>
            <a:ext cx="0" cy="3948825"/>
          </a:xfrm>
          <a:custGeom>
            <a:avLst/>
            <a:gdLst/>
            <a:ahLst/>
            <a:cxnLst/>
            <a:rect l="l" t="t" r="r" b="b"/>
            <a:pathLst>
              <a:path h="4351020">
                <a:moveTo>
                  <a:pt x="0" y="0"/>
                </a:moveTo>
                <a:lnTo>
                  <a:pt x="0" y="43510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4996" y="5881167"/>
            <a:ext cx="3672570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7567" y="1931766"/>
            <a:ext cx="0" cy="3948825"/>
          </a:xfrm>
          <a:custGeom>
            <a:avLst/>
            <a:gdLst/>
            <a:ahLst/>
            <a:cxnLst/>
            <a:rect l="l" t="t" r="r" b="b"/>
            <a:pathLst>
              <a:path h="4351020">
                <a:moveTo>
                  <a:pt x="0" y="0"/>
                </a:moveTo>
                <a:lnTo>
                  <a:pt x="0" y="435102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4996" y="1932341"/>
            <a:ext cx="3672570" cy="0"/>
          </a:xfrm>
          <a:custGeom>
            <a:avLst/>
            <a:gdLst/>
            <a:ahLst/>
            <a:cxnLst/>
            <a:rect l="l" t="t" r="r" b="b"/>
            <a:pathLst>
              <a:path w="4050029">
                <a:moveTo>
                  <a:pt x="0" y="0"/>
                </a:moveTo>
                <a:lnTo>
                  <a:pt x="405002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5107"/>
            <a:ext cx="8229600" cy="627186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495367">
              <a:spcBef>
                <a:spcPts val="91"/>
              </a:spcBef>
            </a:pPr>
            <a:r>
              <a:rPr spc="-9" dirty="0"/>
              <a:t>Example</a:t>
            </a:r>
            <a:r>
              <a:rPr spc="-63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/>
          <p:nvPr/>
        </p:nvSpPr>
        <p:spPr>
          <a:xfrm>
            <a:off x="1142424" y="1931766"/>
            <a:ext cx="3770460" cy="4014523"/>
          </a:xfrm>
          <a:custGeom>
            <a:avLst/>
            <a:gdLst/>
            <a:ahLst/>
            <a:cxnLst/>
            <a:rect l="l" t="t" r="r" b="b"/>
            <a:pathLst>
              <a:path w="4157979" h="4423409">
                <a:moveTo>
                  <a:pt x="0" y="0"/>
                </a:moveTo>
                <a:lnTo>
                  <a:pt x="4157980" y="0"/>
                </a:lnTo>
                <a:lnTo>
                  <a:pt x="4157980" y="4423409"/>
                </a:lnTo>
                <a:lnTo>
                  <a:pt x="0" y="4423409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2674" y="2176117"/>
            <a:ext cx="3605776" cy="969341"/>
          </a:xfrm>
          <a:prstGeom prst="rect">
            <a:avLst/>
          </a:prstGeom>
        </p:spPr>
        <p:txBody>
          <a:bodyPr vert="horz" wrap="square" lIns="0" tIns="27648" rIns="0" bIns="0" rtlCol="0">
            <a:spAutoFit/>
          </a:bodyPr>
          <a:lstStyle/>
          <a:p>
            <a:pPr marL="11520" marR="4608">
              <a:lnSpc>
                <a:spcPct val="93400"/>
              </a:lnSpc>
              <a:spcBef>
                <a:spcPts val="218"/>
              </a:spcBef>
            </a:pPr>
            <a:r>
              <a:rPr sz="1600" spc="-9" dirty="0">
                <a:latin typeface="Arial"/>
                <a:cs typeface="Arial"/>
              </a:rPr>
              <a:t>SELECT </a:t>
            </a:r>
            <a:r>
              <a:rPr sz="1600" spc="-5" dirty="0">
                <a:latin typeface="Arial"/>
                <a:cs typeface="Arial"/>
              </a:rPr>
              <a:t>DEPT_ID, </a:t>
            </a:r>
            <a:r>
              <a:rPr sz="1600" spc="-14" dirty="0">
                <a:latin typeface="Arial"/>
                <a:cs typeface="Arial"/>
              </a:rPr>
              <a:t>SUM(SALARY)</a:t>
            </a:r>
            <a:r>
              <a:rPr sz="1600" spc="-10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  </a:t>
            </a:r>
            <a:r>
              <a:rPr sz="1600" spc="-27" dirty="0">
                <a:latin typeface="Arial"/>
                <a:cs typeface="Arial"/>
              </a:rPr>
              <a:t>TOTAL </a:t>
            </a:r>
            <a:r>
              <a:rPr sz="1600" spc="-5" dirty="0">
                <a:latin typeface="Arial"/>
                <a:cs typeface="Arial"/>
              </a:rPr>
              <a:t>FROM </a:t>
            </a:r>
            <a:r>
              <a:rPr sz="1600" spc="-9" dirty="0">
                <a:latin typeface="Arial"/>
                <a:cs typeface="Arial"/>
              </a:rPr>
              <a:t>EMPLOYEE WHERE  </a:t>
            </a:r>
            <a:r>
              <a:rPr sz="1600" spc="-5" dirty="0">
                <a:latin typeface="Arial"/>
                <a:cs typeface="Arial"/>
              </a:rPr>
              <a:t>AGE&gt;25 GROUB BY DEPT_ID,  </a:t>
            </a:r>
            <a:r>
              <a:rPr sz="1600" spc="-27" dirty="0">
                <a:latin typeface="Arial"/>
                <a:cs typeface="Arial"/>
              </a:rPr>
              <a:t>HAVING </a:t>
            </a:r>
            <a:r>
              <a:rPr sz="1600" spc="-32" dirty="0">
                <a:latin typeface="Arial"/>
                <a:cs typeface="Arial"/>
              </a:rPr>
              <a:t>TOTAL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-32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5000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2885" y="1931766"/>
            <a:ext cx="3770460" cy="4014523"/>
          </a:xfrm>
          <a:custGeom>
            <a:avLst/>
            <a:gdLst/>
            <a:ahLst/>
            <a:cxnLst/>
            <a:rect l="l" t="t" r="r" b="b"/>
            <a:pathLst>
              <a:path w="4157979" h="4423409">
                <a:moveTo>
                  <a:pt x="0" y="0"/>
                </a:moveTo>
                <a:lnTo>
                  <a:pt x="4157979" y="0"/>
                </a:lnTo>
                <a:lnTo>
                  <a:pt x="4157979" y="4423409"/>
                </a:lnTo>
                <a:lnTo>
                  <a:pt x="0" y="4423409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83135" y="2176117"/>
            <a:ext cx="3300017" cy="2827340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1520">
              <a:lnSpc>
                <a:spcPts val="1896"/>
              </a:lnSpc>
              <a:spcBef>
                <a:spcPts val="91"/>
              </a:spcBef>
            </a:pPr>
            <a:r>
              <a:rPr sz="1600" spc="-9" dirty="0">
                <a:latin typeface="Arial"/>
                <a:cs typeface="Arial"/>
              </a:rPr>
              <a:t>db.employee.aggregate(</a:t>
            </a:r>
            <a:r>
              <a:rPr sz="1600" dirty="0">
                <a:latin typeface="Arial"/>
                <a:cs typeface="Arial"/>
              </a:rPr>
              <a:t> [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$match </a:t>
            </a:r>
            <a:r>
              <a:rPr sz="1600" dirty="0">
                <a:latin typeface="Arial"/>
                <a:cs typeface="Arial"/>
              </a:rPr>
              <a:t>: { </a:t>
            </a:r>
            <a:r>
              <a:rPr sz="1600" spc="-9" dirty="0">
                <a:latin typeface="Arial"/>
                <a:cs typeface="Arial"/>
              </a:rPr>
              <a:t>age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{$gt: 25 </a:t>
            </a:r>
            <a:r>
              <a:rPr sz="1600" dirty="0">
                <a:latin typeface="Arial"/>
                <a:cs typeface="Arial"/>
              </a:rPr>
              <a:t>} }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$group: </a:t>
            </a:r>
            <a:r>
              <a:rPr sz="1600" dirty="0">
                <a:latin typeface="Arial"/>
                <a:cs typeface="Arial"/>
              </a:rPr>
              <a:t>{ </a:t>
            </a:r>
            <a:r>
              <a:rPr sz="1600" spc="-5" dirty="0">
                <a:latin typeface="Arial"/>
                <a:cs typeface="Arial"/>
              </a:rPr>
              <a:t>_id: </a:t>
            </a:r>
            <a:r>
              <a:rPr sz="1600" spc="-9" dirty="0">
                <a:latin typeface="Arial"/>
                <a:cs typeface="Arial"/>
              </a:rPr>
              <a:t>“$dept_id”,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total: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$sum: ”$salary” </a:t>
            </a:r>
            <a:r>
              <a:rPr sz="1600" dirty="0">
                <a:latin typeface="Arial"/>
                <a:cs typeface="Arial"/>
              </a:rPr>
              <a:t>} }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},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27"/>
              </a:lnSpc>
            </a:pP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$match: </a:t>
            </a:r>
            <a:r>
              <a:rPr sz="1600" dirty="0">
                <a:latin typeface="Arial"/>
                <a:cs typeface="Arial"/>
              </a:rPr>
              <a:t>{ </a:t>
            </a:r>
            <a:r>
              <a:rPr sz="1600" spc="-9" dirty="0">
                <a:latin typeface="Arial"/>
                <a:cs typeface="Arial"/>
              </a:rPr>
              <a:t>total: {$gt:5000 </a:t>
            </a:r>
            <a:r>
              <a:rPr sz="1600" dirty="0">
                <a:latin typeface="Arial"/>
                <a:cs typeface="Arial"/>
              </a:rPr>
              <a:t>} } }</a:t>
            </a:r>
            <a:endParaRPr sz="1600">
              <a:latin typeface="Arial"/>
              <a:cs typeface="Arial"/>
            </a:endParaRPr>
          </a:p>
          <a:p>
            <a:pPr marL="11520">
              <a:lnSpc>
                <a:spcPts val="1896"/>
              </a:lnSpc>
            </a:pPr>
            <a:r>
              <a:rPr sz="1600" dirty="0">
                <a:latin typeface="Arial"/>
                <a:cs typeface="Arial"/>
              </a:rPr>
              <a:t>]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500">
              <a:latin typeface="Times New Roman"/>
              <a:cs typeface="Times New Roman"/>
            </a:endParaRPr>
          </a:p>
          <a:p>
            <a:pPr marL="11520">
              <a:lnSpc>
                <a:spcPts val="1891"/>
              </a:lnSpc>
            </a:pPr>
            <a:r>
              <a:rPr sz="1600" spc="-9" dirty="0">
                <a:latin typeface="Arial"/>
                <a:cs typeface="Arial"/>
              </a:rPr>
              <a:t>Explanation:</a:t>
            </a:r>
            <a:endParaRPr sz="1600">
              <a:latin typeface="Arial"/>
              <a:cs typeface="Arial"/>
            </a:endParaRPr>
          </a:p>
          <a:p>
            <a:pPr marL="11520" marR="938318">
              <a:lnSpc>
                <a:spcPts val="1832"/>
              </a:lnSpc>
              <a:spcBef>
                <a:spcPts val="100"/>
              </a:spcBef>
            </a:pPr>
            <a:r>
              <a:rPr sz="1600" spc="-9" dirty="0">
                <a:latin typeface="Arial"/>
                <a:cs typeface="Arial"/>
              </a:rPr>
              <a:t>Group </a:t>
            </a:r>
            <a:r>
              <a:rPr sz="1600" spc="-5" dirty="0">
                <a:latin typeface="Arial"/>
                <a:cs typeface="Arial"/>
              </a:rPr>
              <a:t>by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9" dirty="0">
                <a:latin typeface="Arial"/>
                <a:cs typeface="Arial"/>
              </a:rPr>
              <a:t>department </a:t>
            </a:r>
            <a:r>
              <a:rPr sz="1600" spc="-5" dirty="0">
                <a:latin typeface="Arial"/>
                <a:cs typeface="Arial"/>
              </a:rPr>
              <a:t>id,  </a:t>
            </a:r>
            <a:r>
              <a:rPr sz="1600" spc="-9" dirty="0">
                <a:latin typeface="Arial"/>
                <a:cs typeface="Arial"/>
              </a:rPr>
              <a:t>Sum 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27" dirty="0">
                <a:latin typeface="Arial"/>
                <a:cs typeface="Arial"/>
              </a:rPr>
              <a:t>salary,</a:t>
            </a:r>
            <a:endParaRPr sz="1600">
              <a:latin typeface="Arial"/>
              <a:cs typeface="Arial"/>
            </a:endParaRPr>
          </a:p>
          <a:p>
            <a:pPr marL="11520" marR="4608">
              <a:lnSpc>
                <a:spcPts val="1823"/>
              </a:lnSpc>
              <a:spcBef>
                <a:spcPts val="5"/>
              </a:spcBef>
            </a:pPr>
            <a:r>
              <a:rPr sz="1600" spc="-9" dirty="0">
                <a:latin typeface="Arial"/>
                <a:cs typeface="Arial"/>
              </a:rPr>
              <a:t>Having: </a:t>
            </a:r>
            <a:r>
              <a:rPr sz="1600" spc="-5" dirty="0">
                <a:latin typeface="Arial"/>
                <a:cs typeface="Arial"/>
              </a:rPr>
              <a:t>on total of each </a:t>
            </a:r>
            <a:r>
              <a:rPr sz="1600" spc="-9" dirty="0">
                <a:latin typeface="Arial"/>
                <a:cs typeface="Arial"/>
              </a:rPr>
              <a:t>department  salary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423" y="1931766"/>
            <a:ext cx="0" cy="4014523"/>
          </a:xfrm>
          <a:custGeom>
            <a:avLst/>
            <a:gdLst/>
            <a:ahLst/>
            <a:cxnLst/>
            <a:rect l="l" t="t" r="r" b="b"/>
            <a:pathLst>
              <a:path h="4423409">
                <a:moveTo>
                  <a:pt x="0" y="0"/>
                </a:moveTo>
                <a:lnTo>
                  <a:pt x="0" y="442340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2424" y="5946289"/>
            <a:ext cx="3770460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424" y="1932341"/>
            <a:ext cx="3770460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98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2885" y="1931766"/>
            <a:ext cx="0" cy="4014523"/>
          </a:xfrm>
          <a:custGeom>
            <a:avLst/>
            <a:gdLst/>
            <a:ahLst/>
            <a:cxnLst/>
            <a:rect l="l" t="t" r="r" b="b"/>
            <a:pathLst>
              <a:path h="4423409">
                <a:moveTo>
                  <a:pt x="0" y="0"/>
                </a:moveTo>
                <a:lnTo>
                  <a:pt x="0" y="442340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2885" y="5946289"/>
            <a:ext cx="3770460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9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3345" y="1931766"/>
            <a:ext cx="0" cy="4014523"/>
          </a:xfrm>
          <a:custGeom>
            <a:avLst/>
            <a:gdLst/>
            <a:ahLst/>
            <a:cxnLst/>
            <a:rect l="l" t="t" r="r" b="b"/>
            <a:pathLst>
              <a:path h="4423409">
                <a:moveTo>
                  <a:pt x="0" y="0"/>
                </a:moveTo>
                <a:lnTo>
                  <a:pt x="0" y="442340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2885" y="1932341"/>
            <a:ext cx="3770460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979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Polyglot Persistence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8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31" y="1295527"/>
            <a:ext cx="6680071" cy="1040802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4032" algn="ctr">
              <a:lnSpc>
                <a:spcPts val="4223"/>
              </a:lnSpc>
              <a:spcBef>
                <a:spcPts val="91"/>
              </a:spcBef>
            </a:pPr>
            <a:r>
              <a:rPr sz="3600" spc="-14" dirty="0">
                <a:solidFill>
                  <a:srgbClr val="FFD21F"/>
                </a:solidFill>
              </a:rPr>
              <a:t>pol</a:t>
            </a:r>
            <a:r>
              <a:rPr sz="2200" spc="-14" dirty="0">
                <a:solidFill>
                  <a:srgbClr val="FFD21F"/>
                </a:solidFill>
                <a:latin typeface="Trebuchet MS"/>
                <a:cs typeface="Trebuchet MS"/>
              </a:rPr>
              <a:t>●</a:t>
            </a:r>
            <a:r>
              <a:rPr sz="3600" spc="-14" dirty="0">
                <a:solidFill>
                  <a:srgbClr val="FFD21F"/>
                </a:solidFill>
              </a:rPr>
              <a:t>y</a:t>
            </a:r>
            <a:r>
              <a:rPr sz="2200" spc="-14" dirty="0">
                <a:solidFill>
                  <a:srgbClr val="FFD21F"/>
                </a:solidFill>
                <a:latin typeface="Trebuchet MS"/>
                <a:cs typeface="Trebuchet MS"/>
              </a:rPr>
              <a:t>●</a:t>
            </a:r>
            <a:r>
              <a:rPr sz="3600" spc="-14" dirty="0">
                <a:solidFill>
                  <a:srgbClr val="FFD21F"/>
                </a:solidFill>
              </a:rPr>
              <a:t>glot </a:t>
            </a:r>
            <a:r>
              <a:rPr sz="3600" dirty="0"/>
              <a:t>-</a:t>
            </a:r>
            <a:r>
              <a:rPr sz="3600" spc="-5" dirty="0"/>
              <a:t> </a:t>
            </a:r>
            <a:r>
              <a:rPr sz="3600" i="1" spc="-5" dirty="0">
                <a:latin typeface="Arial"/>
                <a:cs typeface="Arial"/>
              </a:rPr>
              <a:t>Adjective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ts val="3787"/>
              </a:lnSpc>
            </a:pPr>
            <a:r>
              <a:rPr sz="3300" i="1" spc="-5" dirty="0">
                <a:latin typeface="Arial"/>
                <a:cs typeface="Arial"/>
              </a:rPr>
              <a:t>K</a:t>
            </a:r>
            <a:r>
              <a:rPr sz="3300" spc="-5" dirty="0"/>
              <a:t>nowing or using </a:t>
            </a:r>
            <a:r>
              <a:rPr sz="3300" dirty="0"/>
              <a:t>several</a:t>
            </a:r>
            <a:r>
              <a:rPr sz="3300" spc="-82" dirty="0"/>
              <a:t> </a:t>
            </a:r>
            <a:r>
              <a:rPr sz="3300" spc="-5" dirty="0"/>
              <a:t>languages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31" y="1295527"/>
            <a:ext cx="6680071" cy="1040802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4032" algn="ctr">
              <a:lnSpc>
                <a:spcPts val="4223"/>
              </a:lnSpc>
              <a:spcBef>
                <a:spcPts val="91"/>
              </a:spcBef>
            </a:pPr>
            <a:r>
              <a:rPr sz="3600" spc="-14" dirty="0">
                <a:solidFill>
                  <a:srgbClr val="FF0000"/>
                </a:solidFill>
              </a:rPr>
              <a:t>pol</a:t>
            </a:r>
            <a:r>
              <a:rPr sz="2200" spc="-14" dirty="0">
                <a:solidFill>
                  <a:srgbClr val="FF0000"/>
                </a:solidFill>
                <a:latin typeface="Trebuchet MS"/>
                <a:cs typeface="Trebuchet MS"/>
              </a:rPr>
              <a:t>●</a:t>
            </a:r>
            <a:r>
              <a:rPr sz="3600" spc="-14" dirty="0">
                <a:solidFill>
                  <a:srgbClr val="FF0000"/>
                </a:solidFill>
              </a:rPr>
              <a:t>y</a:t>
            </a:r>
            <a:r>
              <a:rPr sz="2200" spc="-14" dirty="0">
                <a:solidFill>
                  <a:srgbClr val="FF0000"/>
                </a:solidFill>
                <a:latin typeface="Trebuchet MS"/>
                <a:cs typeface="Trebuchet MS"/>
              </a:rPr>
              <a:t>●</a:t>
            </a:r>
            <a:r>
              <a:rPr sz="3600" spc="-14" dirty="0">
                <a:solidFill>
                  <a:srgbClr val="FF0000"/>
                </a:solidFill>
              </a:rPr>
              <a:t>glot </a:t>
            </a:r>
            <a:r>
              <a:rPr sz="3600" dirty="0">
                <a:solidFill>
                  <a:srgbClr val="FF0000"/>
                </a:solidFill>
              </a:rPr>
              <a:t>-</a:t>
            </a:r>
            <a:r>
              <a:rPr sz="3600" spc="-5" dirty="0">
                <a:solidFill>
                  <a:srgbClr val="FF0000"/>
                </a:solidFill>
              </a:rPr>
              <a:t> </a:t>
            </a:r>
            <a:r>
              <a:rPr sz="3600" i="1" spc="-5" dirty="0">
                <a:solidFill>
                  <a:srgbClr val="FF0000"/>
                </a:solidFill>
                <a:latin typeface="Arial"/>
                <a:cs typeface="Arial"/>
              </a:rPr>
              <a:t>Adjective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>
              <a:lnSpc>
                <a:spcPts val="3787"/>
              </a:lnSpc>
            </a:pPr>
            <a:r>
              <a:rPr sz="33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3300" spc="-5" dirty="0">
                <a:solidFill>
                  <a:srgbClr val="FF0000"/>
                </a:solidFill>
              </a:rPr>
              <a:t>nowing or using </a:t>
            </a:r>
            <a:r>
              <a:rPr sz="3300" dirty="0">
                <a:solidFill>
                  <a:srgbClr val="FF0000"/>
                </a:solidFill>
              </a:rPr>
              <a:t>several</a:t>
            </a:r>
            <a:r>
              <a:rPr sz="3300" spc="-82" dirty="0">
                <a:solidFill>
                  <a:srgbClr val="FF0000"/>
                </a:solidFill>
              </a:rPr>
              <a:t> </a:t>
            </a:r>
            <a:r>
              <a:rPr sz="3300" spc="-5" dirty="0">
                <a:solidFill>
                  <a:srgbClr val="FF0000"/>
                </a:solidFill>
              </a:rPr>
              <a:t>languages</a:t>
            </a:r>
            <a:endParaRPr sz="33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236" y="3513139"/>
            <a:ext cx="7415392" cy="1524867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617432">
              <a:lnSpc>
                <a:spcPts val="4223"/>
              </a:lnSpc>
              <a:spcBef>
                <a:spcPts val="91"/>
              </a:spcBef>
            </a:pPr>
            <a:r>
              <a:rPr sz="3600" spc="-14" dirty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r>
              <a:rPr sz="2200" spc="-14" dirty="0">
                <a:solidFill>
                  <a:srgbClr val="FF0000"/>
                </a:solidFill>
                <a:latin typeface="Trebuchet MS"/>
                <a:cs typeface="Trebuchet MS"/>
              </a:rPr>
              <a:t>●</a:t>
            </a:r>
            <a:r>
              <a:rPr sz="3600" spc="-14" dirty="0">
                <a:solidFill>
                  <a:srgbClr val="FF0000"/>
                </a:solidFill>
                <a:latin typeface="Arial"/>
                <a:cs typeface="Arial"/>
              </a:rPr>
              <a:t>sist</a:t>
            </a:r>
            <a:r>
              <a:rPr sz="2200" spc="-14" dirty="0">
                <a:solidFill>
                  <a:srgbClr val="FF0000"/>
                </a:solidFill>
                <a:latin typeface="Trebuchet MS"/>
                <a:cs typeface="Trebuchet MS"/>
              </a:rPr>
              <a:t>●</a:t>
            </a:r>
            <a:r>
              <a:rPr sz="3600" spc="-14" dirty="0">
                <a:solidFill>
                  <a:srgbClr val="FF0000"/>
                </a:solidFill>
                <a:latin typeface="Arial"/>
                <a:cs typeface="Arial"/>
              </a:rPr>
              <a:t>ence </a:t>
            </a:r>
            <a:r>
              <a:rPr sz="360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3600" spc="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i="1" spc="-5" dirty="0">
                <a:solidFill>
                  <a:srgbClr val="FF0000"/>
                </a:solidFill>
                <a:latin typeface="Arial"/>
                <a:cs typeface="Arial"/>
              </a:rPr>
              <a:t>Noun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0944" marR="4608" algn="ctr">
              <a:lnSpc>
                <a:spcPts val="3655"/>
              </a:lnSpc>
              <a:spcBef>
                <a:spcPts val="208"/>
              </a:spcBef>
            </a:pPr>
            <a:r>
              <a:rPr sz="3300" spc="-9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300" dirty="0">
                <a:solidFill>
                  <a:srgbClr val="FF0000"/>
                </a:solidFill>
                <a:latin typeface="Arial"/>
                <a:cs typeface="Arial"/>
              </a:rPr>
              <a:t>continued </a:t>
            </a:r>
            <a:r>
              <a:rPr sz="3300" spc="-5" dirty="0">
                <a:solidFill>
                  <a:srgbClr val="FF0000"/>
                </a:solidFill>
                <a:latin typeface="Arial"/>
                <a:cs typeface="Arial"/>
              </a:rPr>
              <a:t>or prolonged existence</a:t>
            </a:r>
            <a:r>
              <a:rPr sz="3300" spc="-7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FF0000"/>
                </a:solidFill>
                <a:latin typeface="Arial"/>
                <a:cs typeface="Arial"/>
              </a:rPr>
              <a:t>of  </a:t>
            </a:r>
            <a:r>
              <a:rPr sz="3300" dirty="0">
                <a:solidFill>
                  <a:srgbClr val="FF0000"/>
                </a:solidFill>
                <a:latin typeface="Arial"/>
                <a:cs typeface="Arial"/>
              </a:rPr>
              <a:t>something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469" y="2266083"/>
            <a:ext cx="7696392" cy="2025004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783372">
              <a:lnSpc>
                <a:spcPts val="7129"/>
              </a:lnSpc>
              <a:spcBef>
                <a:spcPts val="91"/>
              </a:spcBef>
            </a:pPr>
            <a:r>
              <a:rPr sz="6000" spc="-36" dirty="0">
                <a:solidFill>
                  <a:srgbClr val="FFD21F"/>
                </a:solidFill>
                <a:latin typeface="Gill Sans MT"/>
                <a:cs typeface="Gill Sans MT"/>
              </a:rPr>
              <a:t>Polyglot </a:t>
            </a:r>
            <a:r>
              <a:rPr sz="6000" spc="-18" dirty="0">
                <a:solidFill>
                  <a:srgbClr val="FFD21F"/>
                </a:solidFill>
                <a:latin typeface="Gill Sans MT"/>
                <a:cs typeface="Gill Sans MT"/>
              </a:rPr>
              <a:t>Persistence</a:t>
            </a:r>
            <a:endParaRPr sz="6000">
              <a:latin typeface="Gill Sans MT"/>
              <a:cs typeface="Gill Sans MT"/>
            </a:endParaRPr>
          </a:p>
          <a:p>
            <a:pPr marL="10944" marR="4608" algn="ctr">
              <a:lnSpc>
                <a:spcPts val="4164"/>
              </a:lnSpc>
              <a:spcBef>
                <a:spcPts val="240"/>
              </a:spcBef>
            </a:pPr>
            <a:r>
              <a:rPr sz="3600" spc="-5" dirty="0">
                <a:latin typeface="Gill Sans MT"/>
                <a:cs typeface="Gill Sans MT"/>
              </a:rPr>
              <a:t>The </a:t>
            </a:r>
            <a:r>
              <a:rPr sz="3600" spc="-9" dirty="0">
                <a:latin typeface="Gill Sans MT"/>
                <a:cs typeface="Gill Sans MT"/>
              </a:rPr>
              <a:t>continued </a:t>
            </a:r>
            <a:r>
              <a:rPr sz="3600" dirty="0">
                <a:latin typeface="Gill Sans MT"/>
                <a:cs typeface="Gill Sans MT"/>
              </a:rPr>
              <a:t>or </a:t>
            </a:r>
            <a:r>
              <a:rPr sz="3600" spc="-14" dirty="0">
                <a:latin typeface="Gill Sans MT"/>
                <a:cs typeface="Gill Sans MT"/>
              </a:rPr>
              <a:t>prolonged </a:t>
            </a:r>
            <a:r>
              <a:rPr sz="3600" spc="-5" dirty="0">
                <a:latin typeface="Gill Sans MT"/>
                <a:cs typeface="Gill Sans MT"/>
              </a:rPr>
              <a:t>existence </a:t>
            </a:r>
            <a:r>
              <a:rPr sz="3600" dirty="0">
                <a:latin typeface="Gill Sans MT"/>
                <a:cs typeface="Gill Sans MT"/>
              </a:rPr>
              <a:t>of  </a:t>
            </a:r>
            <a:r>
              <a:rPr sz="3600" spc="-5" dirty="0">
                <a:latin typeface="Gill Sans MT"/>
                <a:cs typeface="Gill Sans MT"/>
              </a:rPr>
              <a:t>something </a:t>
            </a:r>
            <a:r>
              <a:rPr sz="3600" dirty="0">
                <a:latin typeface="Gill Sans MT"/>
                <a:cs typeface="Gill Sans MT"/>
              </a:rPr>
              <a:t>using </a:t>
            </a:r>
            <a:r>
              <a:rPr sz="3600" spc="-23" dirty="0">
                <a:latin typeface="Gill Sans MT"/>
                <a:cs typeface="Gill Sans MT"/>
              </a:rPr>
              <a:t>several</a:t>
            </a:r>
            <a:r>
              <a:rPr sz="3600" spc="-18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languages</a:t>
            </a:r>
            <a:endParaRPr sz="3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5116" y="4023744"/>
            <a:ext cx="1745882" cy="0"/>
          </a:xfrm>
          <a:custGeom>
            <a:avLst/>
            <a:gdLst/>
            <a:ahLst/>
            <a:cxnLst/>
            <a:rect l="l" t="t" r="r" b="b"/>
            <a:pathLst>
              <a:path w="1925320">
                <a:moveTo>
                  <a:pt x="0" y="0"/>
                </a:moveTo>
                <a:lnTo>
                  <a:pt x="1925320" y="0"/>
                </a:lnTo>
              </a:path>
            </a:pathLst>
          </a:custGeom>
          <a:ln w="292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7469" y="2276395"/>
            <a:ext cx="7696392" cy="2534578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783372">
              <a:lnSpc>
                <a:spcPts val="7129"/>
              </a:lnSpc>
              <a:spcBef>
                <a:spcPts val="91"/>
              </a:spcBef>
            </a:pPr>
            <a:r>
              <a:rPr sz="6000" spc="-36" dirty="0">
                <a:solidFill>
                  <a:srgbClr val="FFD21F"/>
                </a:solidFill>
                <a:latin typeface="Gill Sans MT"/>
                <a:cs typeface="Gill Sans MT"/>
              </a:rPr>
              <a:t>Polyglot </a:t>
            </a:r>
            <a:r>
              <a:rPr sz="6000" spc="-18" dirty="0">
                <a:solidFill>
                  <a:srgbClr val="FFD21F"/>
                </a:solidFill>
                <a:latin typeface="Gill Sans MT"/>
                <a:cs typeface="Gill Sans MT"/>
              </a:rPr>
              <a:t>Persistence</a:t>
            </a:r>
            <a:endParaRPr sz="6000" dirty="0">
              <a:latin typeface="Gill Sans MT"/>
              <a:cs typeface="Gill Sans MT"/>
            </a:endParaRPr>
          </a:p>
          <a:p>
            <a:pPr marL="10944" marR="4608" algn="ctr">
              <a:lnSpc>
                <a:spcPct val="95700"/>
              </a:lnSpc>
              <a:spcBef>
                <a:spcPts val="132"/>
              </a:spcBef>
            </a:pPr>
            <a:r>
              <a:rPr sz="3600" spc="-5" dirty="0">
                <a:solidFill>
                  <a:srgbClr val="FF0000"/>
                </a:solidFill>
                <a:latin typeface="Gill Sans MT"/>
                <a:cs typeface="Gill Sans MT"/>
              </a:rPr>
              <a:t>The </a:t>
            </a:r>
            <a:r>
              <a:rPr sz="3600" spc="-9" dirty="0">
                <a:solidFill>
                  <a:srgbClr val="FF0000"/>
                </a:solidFill>
                <a:latin typeface="Gill Sans MT"/>
                <a:cs typeface="Gill Sans MT"/>
              </a:rPr>
              <a:t>continued </a:t>
            </a:r>
            <a:r>
              <a:rPr sz="3600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3600" spc="-14" dirty="0">
                <a:solidFill>
                  <a:srgbClr val="FF0000"/>
                </a:solidFill>
                <a:latin typeface="Gill Sans MT"/>
                <a:cs typeface="Gill Sans MT"/>
              </a:rPr>
              <a:t>prolonged </a:t>
            </a:r>
            <a:r>
              <a:rPr sz="3600" spc="-5" dirty="0">
                <a:solidFill>
                  <a:srgbClr val="FF0000"/>
                </a:solidFill>
                <a:latin typeface="Gill Sans MT"/>
                <a:cs typeface="Gill Sans MT"/>
              </a:rPr>
              <a:t>existence </a:t>
            </a:r>
            <a:r>
              <a:rPr sz="3600" dirty="0">
                <a:solidFill>
                  <a:srgbClr val="FF0000"/>
                </a:solidFill>
                <a:latin typeface="Gill Sans MT"/>
                <a:cs typeface="Gill Sans MT"/>
              </a:rPr>
              <a:t>of  </a:t>
            </a:r>
            <a:r>
              <a:rPr sz="3600" spc="-5" dirty="0">
                <a:solidFill>
                  <a:srgbClr val="FF0000"/>
                </a:solidFill>
                <a:latin typeface="Gill Sans MT"/>
                <a:cs typeface="Gill Sans MT"/>
              </a:rPr>
              <a:t>something </a:t>
            </a:r>
            <a:r>
              <a:rPr sz="3600" dirty="0">
                <a:solidFill>
                  <a:srgbClr val="FF0000"/>
                </a:solidFill>
                <a:latin typeface="Gill Sans MT"/>
                <a:cs typeface="Gill Sans MT"/>
              </a:rPr>
              <a:t>using </a:t>
            </a:r>
            <a:r>
              <a:rPr sz="3600" spc="-23" dirty="0">
                <a:solidFill>
                  <a:srgbClr val="FF0000"/>
                </a:solidFill>
                <a:latin typeface="Gill Sans MT"/>
                <a:cs typeface="Gill Sans MT"/>
              </a:rPr>
              <a:t>several </a:t>
            </a:r>
            <a:r>
              <a:rPr sz="3600" strike="sngStrike" spc="-5" dirty="0">
                <a:solidFill>
                  <a:srgbClr val="FF0000"/>
                </a:solidFill>
                <a:latin typeface="Gill Sans MT"/>
                <a:cs typeface="Gill Sans MT"/>
              </a:rPr>
              <a:t>languages  </a:t>
            </a:r>
            <a:r>
              <a:rPr sz="3600" spc="-5" dirty="0">
                <a:solidFill>
                  <a:srgbClr val="FF0000"/>
                </a:solidFill>
                <a:latin typeface="Gill Sans MT"/>
                <a:cs typeface="Gill Sans MT"/>
              </a:rPr>
              <a:t>databases</a:t>
            </a:r>
            <a:endParaRPr sz="36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160" y="1650999"/>
            <a:ext cx="7576184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sz="2400" spc="-5" dirty="0">
                <a:latin typeface="Arial"/>
                <a:cs typeface="Arial"/>
              </a:rPr>
              <a:t>Using multiple data storage technologies, chosen based  upon the way data is being used by individual  applications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components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single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160" y="3736340"/>
            <a:ext cx="616204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Martin Fowler  </a:t>
            </a:r>
            <a:r>
              <a:rPr sz="2400" spc="-5" dirty="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http://martinfowler.com/articles/nosql-intro.pdf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Persistence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 (RDBMS)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Enterprises </a:t>
            </a:r>
            <a:r>
              <a:rPr lang="en-US" dirty="0"/>
              <a:t>tend to use the same database engine to store business transactions, session management data, and for other storage </a:t>
            </a:r>
            <a:r>
              <a:rPr lang="en-US" dirty="0" smtClean="0"/>
              <a:t>needs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48</a:t>
            </a:fld>
            <a:endParaRPr lang="en-US"/>
          </a:p>
        </p:txBody>
      </p:sp>
      <p:pic>
        <p:nvPicPr>
          <p:cNvPr id="1026" name="Picture 2" descr="Figure 13-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4191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755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309" y="177418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309" y="229361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309" y="2814319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09" y="33337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309" y="38531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309" y="437388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309" y="48933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60" y="1517650"/>
            <a:ext cx="7699375" cy="366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1904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Widely </a:t>
            </a:r>
            <a:r>
              <a:rPr sz="2400" dirty="0">
                <a:latin typeface="Arial"/>
                <a:cs typeface="Arial"/>
              </a:rPr>
              <a:t>used and </a:t>
            </a:r>
            <a:r>
              <a:rPr sz="2400" spc="-5" dirty="0">
                <a:latin typeface="Arial"/>
                <a:cs typeface="Arial"/>
              </a:rPr>
              <a:t>understood  </a:t>
            </a:r>
            <a:r>
              <a:rPr sz="2400" spc="-45" dirty="0">
                <a:latin typeface="Arial"/>
                <a:cs typeface="Arial"/>
              </a:rPr>
              <a:t>Tested </a:t>
            </a:r>
            <a:r>
              <a:rPr sz="2400" spc="-5" dirty="0">
                <a:latin typeface="Arial"/>
                <a:cs typeface="Arial"/>
              </a:rPr>
              <a:t>in real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  <a:spcBef>
                <a:spcPts val="330"/>
              </a:spcBef>
            </a:pPr>
            <a:r>
              <a:rPr sz="2400" spc="-10" dirty="0">
                <a:latin typeface="Arial"/>
                <a:cs typeface="Arial"/>
              </a:rPr>
              <a:t>Efficient </a:t>
            </a:r>
            <a:r>
              <a:rPr sz="2400" dirty="0">
                <a:latin typeface="Arial"/>
                <a:cs typeface="Arial"/>
              </a:rPr>
              <a:t>use of </a:t>
            </a:r>
            <a:r>
              <a:rPr sz="2400" spc="-5" dirty="0">
                <a:latin typeface="Arial"/>
                <a:cs typeface="Arial"/>
              </a:rPr>
              <a:t>storage </a:t>
            </a:r>
            <a:r>
              <a:rPr sz="2400" dirty="0">
                <a:latin typeface="Arial"/>
                <a:cs typeface="Arial"/>
              </a:rPr>
              <a:t>space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normalized properly  Great tools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latin typeface="Arial"/>
                <a:cs typeface="Arial"/>
              </a:rPr>
              <a:t>ACID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semantics</a:t>
            </a:r>
            <a:endParaRPr sz="2400">
              <a:latin typeface="Arial"/>
              <a:cs typeface="Arial"/>
            </a:endParaRPr>
          </a:p>
          <a:p>
            <a:pPr marL="12700" marR="1320800">
              <a:lnSpc>
                <a:spcPts val="4100"/>
              </a:lnSpc>
              <a:spcBef>
                <a:spcPts val="330"/>
              </a:spcBef>
            </a:pPr>
            <a:r>
              <a:rPr sz="2400" spc="-5" dirty="0">
                <a:latin typeface="Arial"/>
                <a:cs typeface="Arial"/>
              </a:rPr>
              <a:t>Incredibly flexible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powerful query language  Great framework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an RDBMS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8384" y="6245749"/>
            <a:ext cx="44101" cy="30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9071" y="6206536"/>
            <a:ext cx="72693" cy="300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34148" y="6204205"/>
            <a:ext cx="77813" cy="305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3164" y="6341698"/>
            <a:ext cx="1051273" cy="221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3667187"/>
            <a:ext cx="6987540" cy="229616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E4B4B"/>
                </a:solidFill>
                <a:latin typeface="Arial"/>
                <a:cs typeface="Arial"/>
              </a:rPr>
              <a:t>Automated </a:t>
            </a: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replication </a:t>
            </a:r>
            <a:r>
              <a:rPr sz="2400" dirty="0">
                <a:solidFill>
                  <a:srgbClr val="4E4B4B"/>
                </a:solidFill>
                <a:latin typeface="Arial"/>
                <a:cs typeface="Arial"/>
              </a:rPr>
              <a:t>and</a:t>
            </a:r>
            <a:r>
              <a:rPr sz="2400" spc="40" dirty="0">
                <a:solidFill>
                  <a:srgbClr val="4E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failover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Multi-data center</a:t>
            </a:r>
            <a:r>
              <a:rPr sz="2400" spc="0" dirty="0">
                <a:solidFill>
                  <a:srgbClr val="4E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E4B4B"/>
                </a:solidFill>
                <a:latin typeface="Arial"/>
                <a:cs typeface="Arial"/>
              </a:rPr>
              <a:t>Improved </a:t>
            </a: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operational simplicity </a:t>
            </a:r>
            <a:r>
              <a:rPr sz="2400" dirty="0">
                <a:solidFill>
                  <a:srgbClr val="4E4B4B"/>
                </a:solidFill>
                <a:latin typeface="Arial"/>
                <a:cs typeface="Arial"/>
              </a:rPr>
              <a:t>(e.g., HW</a:t>
            </a:r>
            <a:r>
              <a:rPr sz="2400" spc="100" dirty="0">
                <a:solidFill>
                  <a:srgbClr val="4E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swaps)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Data durability and</a:t>
            </a:r>
            <a:r>
              <a:rPr sz="2400" spc="65" dirty="0">
                <a:solidFill>
                  <a:srgbClr val="4E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E4B4B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1992" y="1446275"/>
            <a:ext cx="5009387" cy="22463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523240" y="6313599"/>
            <a:ext cx="2063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309" y="1855471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309" y="271526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309" y="323469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09" y="3755391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60" y="1752600"/>
            <a:ext cx="7740015" cy="22910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87655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latin typeface="Arial"/>
                <a:cs typeface="Arial"/>
              </a:rPr>
              <a:t>Complex object graphs does not </a:t>
            </a:r>
            <a:r>
              <a:rPr sz="2400" dirty="0">
                <a:latin typeface="Arial"/>
                <a:cs typeface="Arial"/>
              </a:rPr>
              <a:t>map </a:t>
            </a:r>
            <a:r>
              <a:rPr sz="2400" spc="-5" dirty="0">
                <a:latin typeface="Arial"/>
                <a:cs typeface="Arial"/>
              </a:rPr>
              <a:t>very well with flat  tables.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spc="-10" dirty="0">
                <a:latin typeface="Arial"/>
                <a:cs typeface="Arial"/>
              </a:rPr>
              <a:t>Difficult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evolve Schema with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100"/>
              </a:lnSpc>
              <a:spcBef>
                <a:spcPts val="330"/>
              </a:spcBef>
            </a:pPr>
            <a:r>
              <a:rPr sz="2400" spc="-5" dirty="0">
                <a:latin typeface="Arial"/>
                <a:cs typeface="Arial"/>
              </a:rPr>
              <a:t>Data constraints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JOINs </a:t>
            </a: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expensive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runtime.  </a:t>
            </a:r>
            <a:r>
              <a:rPr sz="2400" spc="-10" dirty="0">
                <a:latin typeface="Arial"/>
                <a:cs typeface="Arial"/>
              </a:rPr>
              <a:t>Difficult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scale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horizontally.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Limitations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75309" y="3268981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309" y="37884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309" y="464820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60" y="1988820"/>
            <a:ext cx="7456805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9171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Schema-less  Eventual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consistent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Arial"/>
                <a:cs typeface="Arial"/>
              </a:rPr>
              <a:t>Scales writes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reads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680"/>
              </a:lnSpc>
              <a:spcBef>
                <a:spcPts val="1465"/>
              </a:spcBef>
            </a:pP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scale horizontally to add processing power and  storage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spc="-20" dirty="0">
                <a:latin typeface="Arial"/>
                <a:cs typeface="Arial"/>
              </a:rPr>
              <a:t>Tries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solve </a:t>
            </a:r>
            <a:r>
              <a:rPr sz="2400" dirty="0">
                <a:latin typeface="Arial"/>
                <a:cs typeface="Arial"/>
              </a:rPr>
              <a:t>few </a:t>
            </a:r>
            <a:r>
              <a:rPr sz="2400" spc="-5" dirty="0">
                <a:latin typeface="Arial"/>
                <a:cs typeface="Arial"/>
              </a:rPr>
              <a:t>practical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use-cases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Benefits</a:t>
            </a:r>
            <a:endParaRPr lang="en-US" dirty="0"/>
          </a:p>
        </p:txBody>
      </p:sp>
      <p:sp>
        <p:nvSpPr>
          <p:cNvPr id="11" name="object 4"/>
          <p:cNvSpPr txBox="1"/>
          <p:nvPr/>
        </p:nvSpPr>
        <p:spPr>
          <a:xfrm>
            <a:off x="533400" y="2261871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533400" y="278130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15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704" y="503688"/>
            <a:ext cx="7853590" cy="631628"/>
          </a:xfrm>
          <a:prstGeom prst="rect">
            <a:avLst/>
          </a:prstGeom>
        </p:spPr>
        <p:txBody>
          <a:bodyPr vert="horz" wrap="square" lIns="0" tIns="11520" rIns="0" bIns="0" rtlCol="0">
            <a:spAutoFit/>
          </a:bodyPr>
          <a:lstStyle/>
          <a:p>
            <a:pPr marL="11520">
              <a:spcBef>
                <a:spcPts val="91"/>
              </a:spcBef>
            </a:pPr>
            <a:r>
              <a:rPr spc="-9" dirty="0">
                <a:solidFill>
                  <a:srgbClr val="FFD21F"/>
                </a:solidFill>
              </a:rPr>
              <a:t>But The </a:t>
            </a:r>
            <a:r>
              <a:rPr spc="-5" dirty="0">
                <a:solidFill>
                  <a:srgbClr val="FFD21F"/>
                </a:solidFill>
              </a:rPr>
              <a:t>RDBMS Is </a:t>
            </a:r>
            <a:r>
              <a:rPr spc="-9" dirty="0">
                <a:solidFill>
                  <a:srgbClr val="FFD21F"/>
                </a:solidFill>
              </a:rPr>
              <a:t>Far </a:t>
            </a:r>
            <a:r>
              <a:rPr spc="-5" dirty="0">
                <a:solidFill>
                  <a:srgbClr val="FFD21F"/>
                </a:solidFill>
              </a:rPr>
              <a:t>From</a:t>
            </a:r>
            <a:r>
              <a:rPr spc="-177" dirty="0">
                <a:solidFill>
                  <a:srgbClr val="FFD21F"/>
                </a:solidFill>
              </a:rPr>
              <a:t> </a:t>
            </a:r>
            <a:r>
              <a:rPr spc="-5" dirty="0">
                <a:solidFill>
                  <a:srgbClr val="FFD21F"/>
                </a:solidFill>
              </a:rPr>
              <a:t>Dead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3573" y="1739280"/>
            <a:ext cx="154895" cy="210524"/>
          </a:xfrm>
          <a:prstGeom prst="rect">
            <a:avLst/>
          </a:prstGeom>
        </p:spPr>
        <p:txBody>
          <a:bodyPr vert="horz" wrap="square" lIns="0" tIns="10368" rIns="0" bIns="0" rtlCol="0">
            <a:spAutoFit/>
          </a:bodyPr>
          <a:lstStyle/>
          <a:p>
            <a:pPr marL="11520">
              <a:spcBef>
                <a:spcPts val="82"/>
              </a:spcBef>
            </a:pPr>
            <a:r>
              <a:rPr sz="1300" spc="236" dirty="0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314431"/>
            <a:ext cx="154895" cy="210524"/>
          </a:xfrm>
          <a:prstGeom prst="rect">
            <a:avLst/>
          </a:prstGeom>
        </p:spPr>
        <p:txBody>
          <a:bodyPr vert="horz" wrap="square" lIns="0" tIns="10368" rIns="0" bIns="0" rtlCol="0">
            <a:spAutoFit/>
          </a:bodyPr>
          <a:lstStyle/>
          <a:p>
            <a:pPr marL="11520">
              <a:spcBef>
                <a:spcPts val="82"/>
              </a:spcBef>
            </a:pPr>
            <a:r>
              <a:rPr sz="1300" spc="236" dirty="0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2889581"/>
            <a:ext cx="154895" cy="210524"/>
          </a:xfrm>
          <a:prstGeom prst="rect">
            <a:avLst/>
          </a:prstGeom>
        </p:spPr>
        <p:txBody>
          <a:bodyPr vert="horz" wrap="square" lIns="0" tIns="10368" rIns="0" bIns="0" rtlCol="0">
            <a:spAutoFit/>
          </a:bodyPr>
          <a:lstStyle/>
          <a:p>
            <a:pPr marL="11520">
              <a:spcBef>
                <a:spcPts val="82"/>
              </a:spcBef>
            </a:pPr>
            <a:r>
              <a:rPr sz="1300" spc="236" dirty="0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73" y="3465883"/>
            <a:ext cx="154895" cy="210524"/>
          </a:xfrm>
          <a:prstGeom prst="rect">
            <a:avLst/>
          </a:prstGeom>
        </p:spPr>
        <p:txBody>
          <a:bodyPr vert="horz" wrap="square" lIns="0" tIns="10368" rIns="0" bIns="0" rtlCol="0">
            <a:spAutoFit/>
          </a:bodyPr>
          <a:lstStyle/>
          <a:p>
            <a:pPr marL="11520">
              <a:spcBef>
                <a:spcPts val="82"/>
              </a:spcBef>
            </a:pPr>
            <a:r>
              <a:rPr sz="1300" spc="236" dirty="0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73" y="4453665"/>
            <a:ext cx="154895" cy="210524"/>
          </a:xfrm>
          <a:prstGeom prst="rect">
            <a:avLst/>
          </a:prstGeom>
        </p:spPr>
        <p:txBody>
          <a:bodyPr vert="horz" wrap="square" lIns="0" tIns="10368" rIns="0" bIns="0" rtlCol="0">
            <a:spAutoFit/>
          </a:bodyPr>
          <a:lstStyle/>
          <a:p>
            <a:pPr marL="11520">
              <a:spcBef>
                <a:spcPts val="82"/>
              </a:spcBef>
            </a:pPr>
            <a:r>
              <a:rPr sz="1300" spc="236" dirty="0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73" y="5441448"/>
            <a:ext cx="154895" cy="210524"/>
          </a:xfrm>
          <a:prstGeom prst="rect">
            <a:avLst/>
          </a:prstGeom>
        </p:spPr>
        <p:txBody>
          <a:bodyPr vert="horz" wrap="square" lIns="0" tIns="10368" rIns="0" bIns="0" rtlCol="0">
            <a:spAutoFit/>
          </a:bodyPr>
          <a:lstStyle/>
          <a:p>
            <a:pPr marL="11520">
              <a:spcBef>
                <a:spcPts val="82"/>
              </a:spcBef>
            </a:pPr>
            <a:r>
              <a:rPr sz="1300" spc="236" dirty="0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573" y="6017750"/>
            <a:ext cx="154895" cy="210524"/>
          </a:xfrm>
          <a:prstGeom prst="rect">
            <a:avLst/>
          </a:prstGeom>
        </p:spPr>
        <p:txBody>
          <a:bodyPr vert="horz" wrap="square" lIns="0" tIns="10368" rIns="0" bIns="0" rtlCol="0">
            <a:spAutoFit/>
          </a:bodyPr>
          <a:lstStyle/>
          <a:p>
            <a:pPr marL="11520">
              <a:spcBef>
                <a:spcPts val="82"/>
              </a:spcBef>
            </a:pPr>
            <a:r>
              <a:rPr sz="1300" spc="236" dirty="0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240" y="1478791"/>
            <a:ext cx="7691210" cy="4933048"/>
          </a:xfrm>
          <a:prstGeom prst="rect">
            <a:avLst/>
          </a:prstGeom>
        </p:spPr>
        <p:txBody>
          <a:bodyPr vert="horz" wrap="square" lIns="0" tIns="12096" rIns="0" bIns="0" rtlCol="0">
            <a:spAutoFit/>
          </a:bodyPr>
          <a:lstStyle/>
          <a:p>
            <a:pPr marL="11520" marR="1718233">
              <a:lnSpc>
                <a:spcPct val="130100"/>
              </a:lnSpc>
              <a:spcBef>
                <a:spcPts val="95"/>
              </a:spcBef>
            </a:pPr>
            <a:r>
              <a:rPr sz="2900" spc="-9" dirty="0">
                <a:latin typeface="Arial"/>
                <a:cs typeface="Arial"/>
              </a:rPr>
              <a:t>Incredibly </a:t>
            </a:r>
            <a:r>
              <a:rPr sz="2900" spc="-5" dirty="0">
                <a:latin typeface="Arial"/>
                <a:cs typeface="Arial"/>
              </a:rPr>
              <a:t>mature, and battle tested  </a:t>
            </a:r>
            <a:r>
              <a:rPr sz="2900" spc="-9" dirty="0">
                <a:latin typeface="Arial"/>
                <a:cs typeface="Arial"/>
              </a:rPr>
              <a:t>Immediate </a:t>
            </a:r>
            <a:r>
              <a:rPr sz="2900" spc="-5" dirty="0">
                <a:latin typeface="Arial"/>
                <a:cs typeface="Arial"/>
              </a:rPr>
              <a:t>and </a:t>
            </a:r>
            <a:r>
              <a:rPr sz="2900" dirty="0">
                <a:latin typeface="Arial"/>
                <a:cs typeface="Arial"/>
              </a:rPr>
              <a:t>constant</a:t>
            </a:r>
            <a:r>
              <a:rPr sz="2900" spc="-82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consistency  </a:t>
            </a:r>
            <a:r>
              <a:rPr sz="2900" spc="-9" dirty="0">
                <a:latin typeface="Arial"/>
                <a:cs typeface="Arial"/>
              </a:rPr>
              <a:t>Integrity </a:t>
            </a:r>
            <a:r>
              <a:rPr sz="2900" spc="-5" dirty="0">
                <a:latin typeface="Arial"/>
                <a:cs typeface="Arial"/>
              </a:rPr>
              <a:t>of data is</a:t>
            </a:r>
            <a:r>
              <a:rPr sz="2900" spc="-23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enforced</a:t>
            </a:r>
            <a:endParaRPr sz="2900">
              <a:latin typeface="Arial"/>
              <a:cs typeface="Arial"/>
            </a:endParaRPr>
          </a:p>
          <a:p>
            <a:pPr marL="11520" marR="1743002">
              <a:lnSpc>
                <a:spcPts val="3238"/>
              </a:lnSpc>
              <a:spcBef>
                <a:spcPts val="1361"/>
              </a:spcBef>
            </a:pPr>
            <a:r>
              <a:rPr sz="2900" spc="-9" dirty="0">
                <a:latin typeface="Arial"/>
                <a:cs typeface="Arial"/>
              </a:rPr>
              <a:t>Efficient </a:t>
            </a:r>
            <a:r>
              <a:rPr sz="2900" spc="-5" dirty="0">
                <a:latin typeface="Arial"/>
                <a:cs typeface="Arial"/>
              </a:rPr>
              <a:t>use of </a:t>
            </a:r>
            <a:r>
              <a:rPr sz="2900" dirty="0">
                <a:latin typeface="Arial"/>
                <a:cs typeface="Arial"/>
              </a:rPr>
              <a:t>storage space </a:t>
            </a:r>
            <a:r>
              <a:rPr sz="2900" spc="-5" dirty="0">
                <a:latin typeface="Arial"/>
                <a:cs typeface="Arial"/>
              </a:rPr>
              <a:t>if</a:t>
            </a:r>
            <a:r>
              <a:rPr sz="2900" spc="-77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data  normalized</a:t>
            </a:r>
            <a:r>
              <a:rPr sz="2900" spc="-9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properly</a:t>
            </a:r>
            <a:endParaRPr sz="2900">
              <a:latin typeface="Arial"/>
              <a:cs typeface="Arial"/>
            </a:endParaRPr>
          </a:p>
          <a:p>
            <a:pPr marL="11520" marR="247684">
              <a:lnSpc>
                <a:spcPts val="3238"/>
              </a:lnSpc>
              <a:spcBef>
                <a:spcPts val="1297"/>
              </a:spcBef>
            </a:pPr>
            <a:r>
              <a:rPr sz="2900" spc="-9" dirty="0">
                <a:latin typeface="Arial"/>
                <a:cs typeface="Arial"/>
              </a:rPr>
              <a:t>Supported </a:t>
            </a:r>
            <a:r>
              <a:rPr sz="2900" spc="-5" dirty="0">
                <a:latin typeface="Arial"/>
                <a:cs typeface="Arial"/>
              </a:rPr>
              <a:t>by everyone and everything </a:t>
            </a:r>
            <a:r>
              <a:rPr sz="2900" spc="-9" dirty="0">
                <a:latin typeface="Arial"/>
                <a:cs typeface="Arial"/>
              </a:rPr>
              <a:t>(tools,  frameworks, </a:t>
            </a:r>
            <a:r>
              <a:rPr sz="2900" spc="-5" dirty="0">
                <a:latin typeface="Arial"/>
                <a:cs typeface="Arial"/>
              </a:rPr>
              <a:t>libraries,</a:t>
            </a:r>
            <a:r>
              <a:rPr sz="2900" spc="-9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etc)</a:t>
            </a:r>
            <a:endParaRPr sz="2900">
              <a:latin typeface="Arial"/>
              <a:cs typeface="Arial"/>
            </a:endParaRPr>
          </a:p>
          <a:p>
            <a:pPr marL="11520" marR="4608">
              <a:lnSpc>
                <a:spcPts val="4526"/>
              </a:lnSpc>
              <a:spcBef>
                <a:spcPts val="268"/>
              </a:spcBef>
            </a:pPr>
            <a:r>
              <a:rPr sz="2900" spc="-9" dirty="0">
                <a:latin typeface="Arial"/>
                <a:cs typeface="Arial"/>
              </a:rPr>
              <a:t>Incredibly flexible </a:t>
            </a:r>
            <a:r>
              <a:rPr sz="2900" spc="-5" dirty="0">
                <a:latin typeface="Arial"/>
                <a:cs typeface="Arial"/>
              </a:rPr>
              <a:t>and powerful query language  Help is plentiful and easy to</a:t>
            </a:r>
            <a:r>
              <a:rPr sz="2900" spc="-23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find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Technology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our e-commerce example and use </a:t>
            </a:r>
            <a:r>
              <a:rPr lang="en-US" dirty="0" smtClean="0"/>
              <a:t>polyglot </a:t>
            </a:r>
            <a:r>
              <a:rPr lang="en-US" dirty="0"/>
              <a:t>persistence </a:t>
            </a:r>
            <a:r>
              <a:rPr lang="en-US" dirty="0" smtClean="0"/>
              <a:t>to </a:t>
            </a:r>
            <a:r>
              <a:rPr lang="en-US" dirty="0"/>
              <a:t>see how some </a:t>
            </a:r>
            <a:r>
              <a:rPr lang="en-US" dirty="0" smtClean="0"/>
              <a:t>other data </a:t>
            </a:r>
            <a:r>
              <a:rPr lang="en-US" dirty="0"/>
              <a:t>stores can be </a:t>
            </a:r>
            <a:r>
              <a:rPr lang="en-US" dirty="0" smtClean="0"/>
              <a:t>applied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72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CS595—Big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 15</a:t>
            </a:r>
            <a:endParaRPr lang="en-US" dirty="0" smtClean="0"/>
          </a:p>
          <a:p>
            <a:r>
              <a:rPr lang="en-US" dirty="0" smtClean="0"/>
              <a:t>NoSQL Document Database</a:t>
            </a:r>
          </a:p>
          <a:p>
            <a:r>
              <a:rPr lang="en-US" dirty="0" smtClean="0"/>
              <a:t>MongoDB</a:t>
            </a:r>
            <a:r>
              <a:rPr lang="en-US" dirty="0"/>
              <a:t> </a:t>
            </a:r>
            <a:r>
              <a:rPr lang="en-US" dirty="0" smtClean="0"/>
              <a:t>(Part 2; Architecture, Aggregation)</a:t>
            </a:r>
          </a:p>
          <a:p>
            <a:r>
              <a:rPr lang="en-US" dirty="0" smtClean="0"/>
              <a:t>Polyglot Persistence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1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Engine Data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Enterprises </a:t>
            </a:r>
            <a:r>
              <a:rPr lang="en-US" dirty="0"/>
              <a:t>tend to use the same database engine to store business transactions, session management data, and for other storage </a:t>
            </a:r>
            <a:r>
              <a:rPr lang="en-US" dirty="0" smtClean="0"/>
              <a:t>needs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55</a:t>
            </a:fld>
            <a:endParaRPr lang="en-US"/>
          </a:p>
        </p:txBody>
      </p:sp>
      <p:pic>
        <p:nvPicPr>
          <p:cNvPr id="1026" name="Picture 2" descr="Figure 1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4191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755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 Data </a:t>
            </a:r>
            <a:r>
              <a:rPr lang="en-US" dirty="0"/>
              <a:t>Storage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 session, shopping cart, or order data do not need the same properties of availability, consistency, or backup </a:t>
            </a:r>
            <a:r>
              <a:rPr lang="en-US" dirty="0" smtClean="0"/>
              <a:t>requirements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85" y="2895600"/>
            <a:ext cx="4548803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6804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898" y="1954306"/>
            <a:ext cx="1819564" cy="1127312"/>
          </a:xfrm>
          <a:custGeom>
            <a:avLst/>
            <a:gdLst/>
            <a:ahLst/>
            <a:cxnLst/>
            <a:rect l="l" t="t" r="r" b="b"/>
            <a:pathLst>
              <a:path w="2001520" h="1277620">
                <a:moveTo>
                  <a:pt x="2001011" y="0"/>
                </a:moveTo>
                <a:lnTo>
                  <a:pt x="0" y="1277111"/>
                </a:lnTo>
              </a:path>
            </a:pathLst>
          </a:custGeom>
          <a:ln w="698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1989" y="1946238"/>
            <a:ext cx="802409" cy="1125631"/>
          </a:xfrm>
          <a:custGeom>
            <a:avLst/>
            <a:gdLst/>
            <a:ahLst/>
            <a:cxnLst/>
            <a:rect l="l" t="t" r="r" b="b"/>
            <a:pathLst>
              <a:path w="882650" h="1275714">
                <a:moveTo>
                  <a:pt x="882395" y="0"/>
                </a:moveTo>
                <a:lnTo>
                  <a:pt x="0" y="1275587"/>
                </a:lnTo>
              </a:path>
            </a:pathLst>
          </a:custGeom>
          <a:ln w="698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199" y="1985234"/>
            <a:ext cx="217632" cy="1086971"/>
          </a:xfrm>
          <a:custGeom>
            <a:avLst/>
            <a:gdLst/>
            <a:ahLst/>
            <a:cxnLst/>
            <a:rect l="l" t="t" r="r" b="b"/>
            <a:pathLst>
              <a:path w="239395" h="1231900">
                <a:moveTo>
                  <a:pt x="0" y="0"/>
                </a:moveTo>
                <a:lnTo>
                  <a:pt x="239267" y="1231391"/>
                </a:lnTo>
              </a:path>
            </a:pathLst>
          </a:custGeom>
          <a:ln w="698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3599" y="2016162"/>
            <a:ext cx="2275032" cy="1127312"/>
          </a:xfrm>
          <a:custGeom>
            <a:avLst/>
            <a:gdLst/>
            <a:ahLst/>
            <a:cxnLst/>
            <a:rect l="l" t="t" r="r" b="b"/>
            <a:pathLst>
              <a:path w="2502534" h="1277620">
                <a:moveTo>
                  <a:pt x="0" y="0"/>
                </a:moveTo>
                <a:lnTo>
                  <a:pt x="2502407" y="1277111"/>
                </a:lnTo>
              </a:path>
            </a:pathLst>
          </a:custGeom>
          <a:ln w="698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2599" y="2016162"/>
            <a:ext cx="914400" cy="1127312"/>
          </a:xfrm>
          <a:custGeom>
            <a:avLst/>
            <a:gdLst/>
            <a:ahLst/>
            <a:cxnLst/>
            <a:rect l="l" t="t" r="r" b="b"/>
            <a:pathLst>
              <a:path w="1005840" h="1277620">
                <a:moveTo>
                  <a:pt x="0" y="0"/>
                </a:moveTo>
                <a:lnTo>
                  <a:pt x="1005839" y="1277111"/>
                </a:lnTo>
              </a:path>
            </a:pathLst>
          </a:custGeom>
          <a:ln w="698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714306"/>
            <a:ext cx="8229600" cy="628787"/>
          </a:xfrm>
          <a:prstGeom prst="rect">
            <a:avLst/>
          </a:prstGeom>
        </p:spPr>
        <p:txBody>
          <a:bodyPr vert="horz" wrap="square" lIns="0" tIns="13106" rIns="0" bIns="0" rtlCol="0">
            <a:spAutoFit/>
          </a:bodyPr>
          <a:lstStyle/>
          <a:p>
            <a:pPr marL="29061">
              <a:spcBef>
                <a:spcPts val="102"/>
              </a:spcBef>
              <a:tabLst>
                <a:tab pos="8171065" algn="l"/>
              </a:tabLst>
            </a:pPr>
            <a:r>
              <a:rPr spc="27" dirty="0"/>
              <a:t>The </a:t>
            </a:r>
            <a:r>
              <a:rPr spc="36" dirty="0"/>
              <a:t>Big</a:t>
            </a:r>
            <a:r>
              <a:rPr spc="-76" dirty="0"/>
              <a:t> </a:t>
            </a:r>
            <a:r>
              <a:rPr spc="27" dirty="0"/>
              <a:t>Picture	</a:t>
            </a:r>
          </a:p>
        </p:txBody>
      </p:sp>
      <p:sp>
        <p:nvSpPr>
          <p:cNvPr id="8" name="object 8"/>
          <p:cNvSpPr/>
          <p:nvPr/>
        </p:nvSpPr>
        <p:spPr>
          <a:xfrm>
            <a:off x="1839884" y="4950186"/>
            <a:ext cx="1064028" cy="884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9884" y="4928796"/>
            <a:ext cx="1064028" cy="887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9884" y="4928796"/>
            <a:ext cx="1064491" cy="221876"/>
          </a:xfrm>
          <a:custGeom>
            <a:avLst/>
            <a:gdLst/>
            <a:ahLst/>
            <a:cxnLst/>
            <a:rect l="l" t="t" r="r" b="b"/>
            <a:pathLst>
              <a:path w="1170939" h="251460">
                <a:moveTo>
                  <a:pt x="1170432" y="124968"/>
                </a:moveTo>
                <a:lnTo>
                  <a:pt x="1131025" y="79980"/>
                </a:lnTo>
                <a:lnTo>
                  <a:pt x="1065548" y="53762"/>
                </a:lnTo>
                <a:lnTo>
                  <a:pt x="1022696" y="42147"/>
                </a:lnTo>
                <a:lnTo>
                  <a:pt x="973833" y="31689"/>
                </a:lnTo>
                <a:lnTo>
                  <a:pt x="919511" y="22509"/>
                </a:lnTo>
                <a:lnTo>
                  <a:pt x="860276" y="14728"/>
                </a:lnTo>
                <a:lnTo>
                  <a:pt x="796680" y="8465"/>
                </a:lnTo>
                <a:lnTo>
                  <a:pt x="729272" y="3842"/>
                </a:lnTo>
                <a:lnTo>
                  <a:pt x="658601" y="980"/>
                </a:lnTo>
                <a:lnTo>
                  <a:pt x="585216" y="0"/>
                </a:ln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8"/>
                </a:lnTo>
                <a:lnTo>
                  <a:pt x="4561" y="140882"/>
                </a:lnTo>
                <a:lnTo>
                  <a:pt x="39406" y="170785"/>
                </a:lnTo>
                <a:lnTo>
                  <a:pt x="104883" y="197342"/>
                </a:lnTo>
                <a:lnTo>
                  <a:pt x="147735" y="209074"/>
                </a:lnTo>
                <a:lnTo>
                  <a:pt x="196598" y="219620"/>
                </a:lnTo>
                <a:lnTo>
                  <a:pt x="250921" y="228863"/>
                </a:lnTo>
                <a:lnTo>
                  <a:pt x="310155" y="236687"/>
                </a:lnTo>
                <a:lnTo>
                  <a:pt x="373751" y="242975"/>
                </a:lnTo>
                <a:lnTo>
                  <a:pt x="441159" y="247611"/>
                </a:lnTo>
                <a:lnTo>
                  <a:pt x="511830" y="250478"/>
                </a:lnTo>
                <a:lnTo>
                  <a:pt x="585216" y="251460"/>
                </a:lnTo>
                <a:lnTo>
                  <a:pt x="658601" y="250478"/>
                </a:lnTo>
                <a:lnTo>
                  <a:pt x="729272" y="247611"/>
                </a:lnTo>
                <a:lnTo>
                  <a:pt x="796680" y="242975"/>
                </a:lnTo>
                <a:lnTo>
                  <a:pt x="860276" y="236687"/>
                </a:lnTo>
                <a:lnTo>
                  <a:pt x="919511" y="228863"/>
                </a:lnTo>
                <a:lnTo>
                  <a:pt x="973833" y="219620"/>
                </a:lnTo>
                <a:lnTo>
                  <a:pt x="1022696" y="209074"/>
                </a:lnTo>
                <a:lnTo>
                  <a:pt x="1065548" y="197342"/>
                </a:lnTo>
                <a:lnTo>
                  <a:pt x="1101841" y="184540"/>
                </a:lnTo>
                <a:lnTo>
                  <a:pt x="1152551" y="156194"/>
                </a:lnTo>
                <a:lnTo>
                  <a:pt x="1170432" y="124968"/>
                </a:lnTo>
                <a:close/>
              </a:path>
            </a:pathLst>
          </a:custGeom>
          <a:solidFill>
            <a:srgbClr val="B0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9884" y="4928795"/>
            <a:ext cx="1064491" cy="887506"/>
          </a:xfrm>
          <a:custGeom>
            <a:avLst/>
            <a:gdLst/>
            <a:ahLst/>
            <a:cxnLst/>
            <a:rect l="l" t="t" r="r" b="b"/>
            <a:pathLst>
              <a:path w="1170939" h="1005839">
                <a:moveTo>
                  <a:pt x="585215" y="0"/>
                </a:move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7"/>
                </a:lnTo>
                <a:lnTo>
                  <a:pt x="0" y="879347"/>
                </a:lnTo>
                <a:lnTo>
                  <a:pt x="39406" y="925165"/>
                </a:lnTo>
                <a:lnTo>
                  <a:pt x="104883" y="951722"/>
                </a:lnTo>
                <a:lnTo>
                  <a:pt x="147735" y="963454"/>
                </a:lnTo>
                <a:lnTo>
                  <a:pt x="196598" y="974000"/>
                </a:lnTo>
                <a:lnTo>
                  <a:pt x="250921" y="983243"/>
                </a:lnTo>
                <a:lnTo>
                  <a:pt x="310155" y="991067"/>
                </a:lnTo>
                <a:lnTo>
                  <a:pt x="373751" y="997355"/>
                </a:lnTo>
                <a:lnTo>
                  <a:pt x="441159" y="1001991"/>
                </a:lnTo>
                <a:lnTo>
                  <a:pt x="511830" y="1004858"/>
                </a:lnTo>
                <a:lnTo>
                  <a:pt x="585215" y="1005839"/>
                </a:lnTo>
                <a:lnTo>
                  <a:pt x="658601" y="1004858"/>
                </a:lnTo>
                <a:lnTo>
                  <a:pt x="729272" y="1001991"/>
                </a:lnTo>
                <a:lnTo>
                  <a:pt x="796680" y="997355"/>
                </a:lnTo>
                <a:lnTo>
                  <a:pt x="860276" y="991067"/>
                </a:lnTo>
                <a:lnTo>
                  <a:pt x="919510" y="983243"/>
                </a:lnTo>
                <a:lnTo>
                  <a:pt x="973833" y="974000"/>
                </a:lnTo>
                <a:lnTo>
                  <a:pt x="1022696" y="963454"/>
                </a:lnTo>
                <a:lnTo>
                  <a:pt x="1065548" y="951722"/>
                </a:lnTo>
                <a:lnTo>
                  <a:pt x="1101841" y="938920"/>
                </a:lnTo>
                <a:lnTo>
                  <a:pt x="1152551" y="910574"/>
                </a:lnTo>
                <a:lnTo>
                  <a:pt x="1170431" y="879347"/>
                </a:lnTo>
                <a:lnTo>
                  <a:pt x="1170431" y="124967"/>
                </a:lnTo>
                <a:lnTo>
                  <a:pt x="1131025" y="79980"/>
                </a:lnTo>
                <a:lnTo>
                  <a:pt x="1065548" y="53762"/>
                </a:lnTo>
                <a:lnTo>
                  <a:pt x="1022696" y="42147"/>
                </a:lnTo>
                <a:lnTo>
                  <a:pt x="973833" y="31689"/>
                </a:lnTo>
                <a:lnTo>
                  <a:pt x="919510" y="22509"/>
                </a:lnTo>
                <a:lnTo>
                  <a:pt x="860276" y="14728"/>
                </a:lnTo>
                <a:lnTo>
                  <a:pt x="796680" y="8465"/>
                </a:lnTo>
                <a:lnTo>
                  <a:pt x="729272" y="3842"/>
                </a:lnTo>
                <a:lnTo>
                  <a:pt x="658601" y="980"/>
                </a:lnTo>
                <a:lnTo>
                  <a:pt x="585215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9884" y="5039061"/>
            <a:ext cx="1064491" cy="112059"/>
          </a:xfrm>
          <a:custGeom>
            <a:avLst/>
            <a:gdLst/>
            <a:ahLst/>
            <a:cxnLst/>
            <a:rect l="l" t="t" r="r" b="b"/>
            <a:pathLst>
              <a:path w="1170939" h="127000">
                <a:moveTo>
                  <a:pt x="0" y="0"/>
                </a:moveTo>
                <a:lnTo>
                  <a:pt x="39406" y="45817"/>
                </a:lnTo>
                <a:lnTo>
                  <a:pt x="104883" y="72374"/>
                </a:lnTo>
                <a:lnTo>
                  <a:pt x="147735" y="84106"/>
                </a:lnTo>
                <a:lnTo>
                  <a:pt x="196598" y="94652"/>
                </a:lnTo>
                <a:lnTo>
                  <a:pt x="250921" y="103895"/>
                </a:lnTo>
                <a:lnTo>
                  <a:pt x="310155" y="111719"/>
                </a:lnTo>
                <a:lnTo>
                  <a:pt x="373751" y="118007"/>
                </a:lnTo>
                <a:lnTo>
                  <a:pt x="441159" y="122643"/>
                </a:lnTo>
                <a:lnTo>
                  <a:pt x="511830" y="125510"/>
                </a:lnTo>
                <a:lnTo>
                  <a:pt x="585215" y="126491"/>
                </a:lnTo>
                <a:lnTo>
                  <a:pt x="658601" y="125510"/>
                </a:lnTo>
                <a:lnTo>
                  <a:pt x="729272" y="122643"/>
                </a:lnTo>
                <a:lnTo>
                  <a:pt x="796680" y="118007"/>
                </a:lnTo>
                <a:lnTo>
                  <a:pt x="860276" y="111719"/>
                </a:lnTo>
                <a:lnTo>
                  <a:pt x="919510" y="103895"/>
                </a:lnTo>
                <a:lnTo>
                  <a:pt x="973833" y="94652"/>
                </a:lnTo>
                <a:lnTo>
                  <a:pt x="1022696" y="84106"/>
                </a:lnTo>
                <a:lnTo>
                  <a:pt x="1065548" y="72374"/>
                </a:lnTo>
                <a:lnTo>
                  <a:pt x="1101841" y="59572"/>
                </a:lnTo>
                <a:lnTo>
                  <a:pt x="1152551" y="31226"/>
                </a:lnTo>
                <a:lnTo>
                  <a:pt x="1165870" y="15914"/>
                </a:lnTo>
                <a:lnTo>
                  <a:pt x="1170431" y="0"/>
                </a:lnTo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8571" y="5151566"/>
            <a:ext cx="826077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76" dirty="0">
                <a:solidFill>
                  <a:srgbClr val="16365D"/>
                </a:solidFill>
                <a:latin typeface="Arial"/>
                <a:cs typeface="Arial"/>
              </a:rPr>
              <a:t>Columnar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8850" y="3050242"/>
            <a:ext cx="285750" cy="1878666"/>
          </a:xfrm>
          <a:custGeom>
            <a:avLst/>
            <a:gdLst/>
            <a:ahLst/>
            <a:cxnLst/>
            <a:rect l="l" t="t" r="r" b="b"/>
            <a:pathLst>
              <a:path w="314325" h="2129154">
                <a:moveTo>
                  <a:pt x="157163" y="1988763"/>
                </a:moveTo>
                <a:lnTo>
                  <a:pt x="64389" y="1831848"/>
                </a:lnTo>
                <a:lnTo>
                  <a:pt x="55506" y="1821370"/>
                </a:lnTo>
                <a:lnTo>
                  <a:pt x="43624" y="1815465"/>
                </a:lnTo>
                <a:lnTo>
                  <a:pt x="30313" y="1814703"/>
                </a:lnTo>
                <a:lnTo>
                  <a:pt x="17145" y="1819656"/>
                </a:lnTo>
                <a:lnTo>
                  <a:pt x="6667" y="1828538"/>
                </a:lnTo>
                <a:lnTo>
                  <a:pt x="762" y="1840420"/>
                </a:lnTo>
                <a:lnTo>
                  <a:pt x="0" y="1853731"/>
                </a:lnTo>
                <a:lnTo>
                  <a:pt x="4953" y="1866900"/>
                </a:lnTo>
                <a:lnTo>
                  <a:pt x="122301" y="2068738"/>
                </a:lnTo>
                <a:lnTo>
                  <a:pt x="122301" y="2058924"/>
                </a:lnTo>
                <a:lnTo>
                  <a:pt x="124991" y="2072759"/>
                </a:lnTo>
                <a:lnTo>
                  <a:pt x="126873" y="2075583"/>
                </a:lnTo>
                <a:lnTo>
                  <a:pt x="126873" y="2040636"/>
                </a:lnTo>
                <a:lnTo>
                  <a:pt x="157163" y="1988763"/>
                </a:lnTo>
                <a:close/>
              </a:path>
              <a:path w="314325" h="2129154">
                <a:moveTo>
                  <a:pt x="192405" y="1928412"/>
                </a:moveTo>
                <a:lnTo>
                  <a:pt x="192405" y="35052"/>
                </a:lnTo>
                <a:lnTo>
                  <a:pt x="189714" y="21216"/>
                </a:lnTo>
                <a:lnTo>
                  <a:pt x="182308" y="10096"/>
                </a:lnTo>
                <a:lnTo>
                  <a:pt x="171188" y="2690"/>
                </a:lnTo>
                <a:lnTo>
                  <a:pt x="157353" y="0"/>
                </a:lnTo>
                <a:lnTo>
                  <a:pt x="143517" y="2690"/>
                </a:lnTo>
                <a:lnTo>
                  <a:pt x="132397" y="10096"/>
                </a:lnTo>
                <a:lnTo>
                  <a:pt x="124991" y="21216"/>
                </a:lnTo>
                <a:lnTo>
                  <a:pt x="122301" y="35052"/>
                </a:lnTo>
                <a:lnTo>
                  <a:pt x="122301" y="1929797"/>
                </a:lnTo>
                <a:lnTo>
                  <a:pt x="157163" y="1988763"/>
                </a:lnTo>
                <a:lnTo>
                  <a:pt x="192405" y="1928412"/>
                </a:lnTo>
                <a:close/>
              </a:path>
              <a:path w="314325" h="2129154">
                <a:moveTo>
                  <a:pt x="192405" y="2068738"/>
                </a:moveTo>
                <a:lnTo>
                  <a:pt x="192405" y="2058924"/>
                </a:lnTo>
                <a:lnTo>
                  <a:pt x="189714" y="2072759"/>
                </a:lnTo>
                <a:lnTo>
                  <a:pt x="182308" y="2083879"/>
                </a:lnTo>
                <a:lnTo>
                  <a:pt x="171188" y="2091285"/>
                </a:lnTo>
                <a:lnTo>
                  <a:pt x="157353" y="2093976"/>
                </a:lnTo>
                <a:lnTo>
                  <a:pt x="143517" y="2091285"/>
                </a:lnTo>
                <a:lnTo>
                  <a:pt x="132397" y="2083879"/>
                </a:lnTo>
                <a:lnTo>
                  <a:pt x="124991" y="2072759"/>
                </a:lnTo>
                <a:lnTo>
                  <a:pt x="122301" y="2058924"/>
                </a:lnTo>
                <a:lnTo>
                  <a:pt x="122301" y="2068738"/>
                </a:lnTo>
                <a:lnTo>
                  <a:pt x="157353" y="2129028"/>
                </a:lnTo>
                <a:lnTo>
                  <a:pt x="192405" y="2068738"/>
                </a:lnTo>
                <a:close/>
              </a:path>
              <a:path w="314325" h="2129154">
                <a:moveTo>
                  <a:pt x="187833" y="2040636"/>
                </a:moveTo>
                <a:lnTo>
                  <a:pt x="157163" y="1988763"/>
                </a:lnTo>
                <a:lnTo>
                  <a:pt x="126873" y="2040636"/>
                </a:lnTo>
                <a:lnTo>
                  <a:pt x="187833" y="2040636"/>
                </a:lnTo>
                <a:close/>
              </a:path>
              <a:path w="314325" h="2129154">
                <a:moveTo>
                  <a:pt x="187833" y="2075583"/>
                </a:moveTo>
                <a:lnTo>
                  <a:pt x="187833" y="2040636"/>
                </a:lnTo>
                <a:lnTo>
                  <a:pt x="126873" y="2040636"/>
                </a:lnTo>
                <a:lnTo>
                  <a:pt x="126873" y="2075583"/>
                </a:lnTo>
                <a:lnTo>
                  <a:pt x="132397" y="2083879"/>
                </a:lnTo>
                <a:lnTo>
                  <a:pt x="143517" y="2091285"/>
                </a:lnTo>
                <a:lnTo>
                  <a:pt x="157353" y="2093976"/>
                </a:lnTo>
                <a:lnTo>
                  <a:pt x="171188" y="2091285"/>
                </a:lnTo>
                <a:lnTo>
                  <a:pt x="182308" y="2083879"/>
                </a:lnTo>
                <a:lnTo>
                  <a:pt x="187833" y="2075583"/>
                </a:lnTo>
                <a:close/>
              </a:path>
              <a:path w="314325" h="2129154">
                <a:moveTo>
                  <a:pt x="314063" y="1853731"/>
                </a:moveTo>
                <a:lnTo>
                  <a:pt x="313372" y="1840420"/>
                </a:lnTo>
                <a:lnTo>
                  <a:pt x="307824" y="1828538"/>
                </a:lnTo>
                <a:lnTo>
                  <a:pt x="297561" y="1819656"/>
                </a:lnTo>
                <a:lnTo>
                  <a:pt x="284368" y="1814703"/>
                </a:lnTo>
                <a:lnTo>
                  <a:pt x="270891" y="1815465"/>
                </a:lnTo>
                <a:lnTo>
                  <a:pt x="258556" y="1821370"/>
                </a:lnTo>
                <a:lnTo>
                  <a:pt x="248793" y="1831848"/>
                </a:lnTo>
                <a:lnTo>
                  <a:pt x="157163" y="1988763"/>
                </a:lnTo>
                <a:lnTo>
                  <a:pt x="187833" y="2040636"/>
                </a:lnTo>
                <a:lnTo>
                  <a:pt x="187833" y="2075583"/>
                </a:lnTo>
                <a:lnTo>
                  <a:pt x="189714" y="2072759"/>
                </a:lnTo>
                <a:lnTo>
                  <a:pt x="192405" y="2058924"/>
                </a:lnTo>
                <a:lnTo>
                  <a:pt x="192405" y="2068738"/>
                </a:lnTo>
                <a:lnTo>
                  <a:pt x="309753" y="1866900"/>
                </a:lnTo>
                <a:lnTo>
                  <a:pt x="314063" y="185373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9884" y="3718560"/>
            <a:ext cx="1064028" cy="627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9884" y="3698391"/>
            <a:ext cx="1064028" cy="6293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9884" y="3698390"/>
            <a:ext cx="1064491" cy="629771"/>
          </a:xfrm>
          <a:custGeom>
            <a:avLst/>
            <a:gdLst/>
            <a:ahLst/>
            <a:cxnLst/>
            <a:rect l="l" t="t" r="r" b="b"/>
            <a:pathLst>
              <a:path w="1170939" h="713739">
                <a:moveTo>
                  <a:pt x="118871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1"/>
                </a:lnTo>
                <a:lnTo>
                  <a:pt x="0" y="594359"/>
                </a:lnTo>
                <a:lnTo>
                  <a:pt x="9358" y="640580"/>
                </a:lnTo>
                <a:lnTo>
                  <a:pt x="34861" y="678370"/>
                </a:lnTo>
                <a:lnTo>
                  <a:pt x="72651" y="703873"/>
                </a:lnTo>
                <a:lnTo>
                  <a:pt x="118871" y="713231"/>
                </a:lnTo>
                <a:lnTo>
                  <a:pt x="1051559" y="713231"/>
                </a:lnTo>
                <a:lnTo>
                  <a:pt x="1097780" y="703873"/>
                </a:lnTo>
                <a:lnTo>
                  <a:pt x="1135570" y="678370"/>
                </a:lnTo>
                <a:lnTo>
                  <a:pt x="1161073" y="640580"/>
                </a:lnTo>
                <a:lnTo>
                  <a:pt x="1170431" y="594359"/>
                </a:lnTo>
                <a:lnTo>
                  <a:pt x="1170431" y="118871"/>
                </a:lnTo>
                <a:lnTo>
                  <a:pt x="1161073" y="72651"/>
                </a:lnTo>
                <a:lnTo>
                  <a:pt x="1135570" y="34861"/>
                </a:lnTo>
                <a:lnTo>
                  <a:pt x="1097780" y="9358"/>
                </a:lnTo>
                <a:lnTo>
                  <a:pt x="1051559" y="0"/>
                </a:lnTo>
                <a:lnTo>
                  <a:pt x="118871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6458" y="3750384"/>
            <a:ext cx="688686" cy="507673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 marR="4559" indent="129926">
              <a:lnSpc>
                <a:spcPct val="101099"/>
              </a:lnSpc>
              <a:spcBef>
                <a:spcPts val="81"/>
              </a:spcBef>
            </a:pPr>
            <a:r>
              <a:rPr sz="1600" i="1" spc="-94" dirty="0">
                <a:solidFill>
                  <a:srgbClr val="16365D"/>
                </a:solidFill>
                <a:latin typeface="Arial"/>
                <a:cs typeface="Arial"/>
              </a:rPr>
              <a:t>Price  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upda</a:t>
            </a:r>
            <a:r>
              <a:rPr sz="1600" i="1" spc="90" dirty="0">
                <a:solidFill>
                  <a:srgbClr val="16365D"/>
                </a:solidFill>
                <a:latin typeface="Arial"/>
                <a:cs typeface="Arial"/>
              </a:rPr>
              <a:t>t</a:t>
            </a:r>
            <a:r>
              <a:rPr sz="1600" i="1" spc="-121" dirty="0">
                <a:solidFill>
                  <a:srgbClr val="16365D"/>
                </a:solidFill>
                <a:latin typeface="Arial"/>
                <a:cs typeface="Arial"/>
              </a:rPr>
              <a:t>e</a:t>
            </a:r>
            <a:r>
              <a:rPr sz="1600" i="1" spc="-171" dirty="0">
                <a:solidFill>
                  <a:srgbClr val="16365D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39884" y="3099996"/>
            <a:ext cx="1064028" cy="3644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9884" y="3081169"/>
            <a:ext cx="1064028" cy="363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39884" y="3081169"/>
            <a:ext cx="1064491" cy="363071"/>
          </a:xfrm>
          <a:custGeom>
            <a:avLst/>
            <a:gdLst/>
            <a:ahLst/>
            <a:cxnLst/>
            <a:rect l="l" t="t" r="r" b="b"/>
            <a:pathLst>
              <a:path w="1170939" h="411479">
                <a:moveTo>
                  <a:pt x="68579" y="0"/>
                </a:moveTo>
                <a:lnTo>
                  <a:pt x="41790" y="5357"/>
                </a:lnTo>
                <a:lnTo>
                  <a:pt x="20002" y="20002"/>
                </a:lnTo>
                <a:lnTo>
                  <a:pt x="5357" y="41790"/>
                </a:lnTo>
                <a:lnTo>
                  <a:pt x="0" y="68579"/>
                </a:lnTo>
                <a:lnTo>
                  <a:pt x="0" y="342899"/>
                </a:lnTo>
                <a:lnTo>
                  <a:pt x="5357" y="369689"/>
                </a:lnTo>
                <a:lnTo>
                  <a:pt x="20002" y="391477"/>
                </a:lnTo>
                <a:lnTo>
                  <a:pt x="41790" y="406122"/>
                </a:lnTo>
                <a:lnTo>
                  <a:pt x="68579" y="411479"/>
                </a:lnTo>
                <a:lnTo>
                  <a:pt x="1101851" y="411479"/>
                </a:lnTo>
                <a:lnTo>
                  <a:pt x="1128641" y="406122"/>
                </a:lnTo>
                <a:lnTo>
                  <a:pt x="1150429" y="391477"/>
                </a:lnTo>
                <a:lnTo>
                  <a:pt x="1165074" y="369689"/>
                </a:lnTo>
                <a:lnTo>
                  <a:pt x="1170431" y="342899"/>
                </a:lnTo>
                <a:lnTo>
                  <a:pt x="1170431" y="68579"/>
                </a:lnTo>
                <a:lnTo>
                  <a:pt x="1165074" y="41790"/>
                </a:lnTo>
                <a:lnTo>
                  <a:pt x="1150429" y="20002"/>
                </a:lnTo>
                <a:lnTo>
                  <a:pt x="1128641" y="5357"/>
                </a:lnTo>
                <a:lnTo>
                  <a:pt x="1101851" y="0"/>
                </a:lnTo>
                <a:lnTo>
                  <a:pt x="68579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73316" y="3119717"/>
            <a:ext cx="397741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211" dirty="0">
                <a:solidFill>
                  <a:srgbClr val="16365D"/>
                </a:solidFill>
                <a:latin typeface="Arial"/>
                <a:cs typeface="Arial"/>
              </a:rPr>
              <a:t>L</a:t>
            </a:r>
            <a:r>
              <a:rPr sz="1600" i="1" spc="-72" dirty="0">
                <a:solidFill>
                  <a:srgbClr val="16365D"/>
                </a:solidFill>
                <a:latin typeface="Arial"/>
                <a:cs typeface="Arial"/>
              </a:rPr>
              <a:t>o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g</a:t>
            </a:r>
            <a:r>
              <a:rPr sz="1600" i="1" spc="-171" dirty="0">
                <a:solidFill>
                  <a:srgbClr val="16365D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61359" y="4940773"/>
            <a:ext cx="1062629" cy="884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61359" y="4919383"/>
            <a:ext cx="1062643" cy="8875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61361" y="4919383"/>
            <a:ext cx="1062759" cy="221876"/>
          </a:xfrm>
          <a:custGeom>
            <a:avLst/>
            <a:gdLst/>
            <a:ahLst/>
            <a:cxnLst/>
            <a:rect l="l" t="t" r="r" b="b"/>
            <a:pathLst>
              <a:path w="1169035" h="251460">
                <a:moveTo>
                  <a:pt x="1168908" y="124968"/>
                </a:moveTo>
                <a:lnTo>
                  <a:pt x="1129501" y="79980"/>
                </a:lnTo>
                <a:lnTo>
                  <a:pt x="1064024" y="53762"/>
                </a:lnTo>
                <a:lnTo>
                  <a:pt x="1021172" y="42147"/>
                </a:lnTo>
                <a:lnTo>
                  <a:pt x="972309" y="31689"/>
                </a:lnTo>
                <a:lnTo>
                  <a:pt x="917987" y="22509"/>
                </a:lnTo>
                <a:lnTo>
                  <a:pt x="858752" y="14728"/>
                </a:lnTo>
                <a:lnTo>
                  <a:pt x="795156" y="8465"/>
                </a:lnTo>
                <a:lnTo>
                  <a:pt x="727748" y="3842"/>
                </a:lnTo>
                <a:lnTo>
                  <a:pt x="657077" y="980"/>
                </a:lnTo>
                <a:lnTo>
                  <a:pt x="583692" y="0"/>
                </a:lnTo>
                <a:lnTo>
                  <a:pt x="510332" y="980"/>
                </a:lnTo>
                <a:lnTo>
                  <a:pt x="439732" y="3842"/>
                </a:lnTo>
                <a:lnTo>
                  <a:pt x="372433" y="8465"/>
                </a:lnTo>
                <a:lnTo>
                  <a:pt x="308975" y="14728"/>
                </a:lnTo>
                <a:lnTo>
                  <a:pt x="249899" y="22509"/>
                </a:lnTo>
                <a:lnTo>
                  <a:pt x="195748" y="31689"/>
                </a:lnTo>
                <a:lnTo>
                  <a:pt x="147061" y="42147"/>
                </a:lnTo>
                <a:lnTo>
                  <a:pt x="104380" y="53762"/>
                </a:lnTo>
                <a:lnTo>
                  <a:pt x="68246" y="66413"/>
                </a:lnTo>
                <a:lnTo>
                  <a:pt x="17783" y="94342"/>
                </a:lnTo>
                <a:lnTo>
                  <a:pt x="0" y="124968"/>
                </a:lnTo>
                <a:lnTo>
                  <a:pt x="4535" y="140882"/>
                </a:lnTo>
                <a:lnTo>
                  <a:pt x="39200" y="170785"/>
                </a:lnTo>
                <a:lnTo>
                  <a:pt x="104380" y="197342"/>
                </a:lnTo>
                <a:lnTo>
                  <a:pt x="147061" y="209074"/>
                </a:lnTo>
                <a:lnTo>
                  <a:pt x="195748" y="219620"/>
                </a:lnTo>
                <a:lnTo>
                  <a:pt x="249899" y="228863"/>
                </a:lnTo>
                <a:lnTo>
                  <a:pt x="308975" y="236687"/>
                </a:lnTo>
                <a:lnTo>
                  <a:pt x="372433" y="242975"/>
                </a:lnTo>
                <a:lnTo>
                  <a:pt x="439732" y="247611"/>
                </a:lnTo>
                <a:lnTo>
                  <a:pt x="510332" y="250478"/>
                </a:lnTo>
                <a:lnTo>
                  <a:pt x="583692" y="251460"/>
                </a:lnTo>
                <a:lnTo>
                  <a:pt x="657077" y="250478"/>
                </a:lnTo>
                <a:lnTo>
                  <a:pt x="727748" y="247611"/>
                </a:lnTo>
                <a:lnTo>
                  <a:pt x="795156" y="242975"/>
                </a:lnTo>
                <a:lnTo>
                  <a:pt x="858752" y="236687"/>
                </a:lnTo>
                <a:lnTo>
                  <a:pt x="917987" y="228863"/>
                </a:lnTo>
                <a:lnTo>
                  <a:pt x="972309" y="219620"/>
                </a:lnTo>
                <a:lnTo>
                  <a:pt x="1021172" y="209074"/>
                </a:lnTo>
                <a:lnTo>
                  <a:pt x="1064024" y="197342"/>
                </a:lnTo>
                <a:lnTo>
                  <a:pt x="1100317" y="184540"/>
                </a:lnTo>
                <a:lnTo>
                  <a:pt x="1151027" y="156194"/>
                </a:lnTo>
                <a:lnTo>
                  <a:pt x="1168908" y="124968"/>
                </a:lnTo>
                <a:close/>
              </a:path>
            </a:pathLst>
          </a:custGeom>
          <a:solidFill>
            <a:srgbClr val="B0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61360" y="4919382"/>
            <a:ext cx="1062759" cy="887506"/>
          </a:xfrm>
          <a:custGeom>
            <a:avLst/>
            <a:gdLst/>
            <a:ahLst/>
            <a:cxnLst/>
            <a:rect l="l" t="t" r="r" b="b"/>
            <a:pathLst>
              <a:path w="1169035" h="1005839">
                <a:moveTo>
                  <a:pt x="583691" y="0"/>
                </a:moveTo>
                <a:lnTo>
                  <a:pt x="510332" y="980"/>
                </a:lnTo>
                <a:lnTo>
                  <a:pt x="439732" y="3842"/>
                </a:lnTo>
                <a:lnTo>
                  <a:pt x="372433" y="8465"/>
                </a:lnTo>
                <a:lnTo>
                  <a:pt x="308975" y="14728"/>
                </a:lnTo>
                <a:lnTo>
                  <a:pt x="249899" y="22509"/>
                </a:lnTo>
                <a:lnTo>
                  <a:pt x="195748" y="31689"/>
                </a:lnTo>
                <a:lnTo>
                  <a:pt x="147061" y="42147"/>
                </a:lnTo>
                <a:lnTo>
                  <a:pt x="104380" y="53762"/>
                </a:lnTo>
                <a:lnTo>
                  <a:pt x="68246" y="66413"/>
                </a:lnTo>
                <a:lnTo>
                  <a:pt x="17783" y="94342"/>
                </a:lnTo>
                <a:lnTo>
                  <a:pt x="0" y="124967"/>
                </a:lnTo>
                <a:lnTo>
                  <a:pt x="0" y="879347"/>
                </a:lnTo>
                <a:lnTo>
                  <a:pt x="39200" y="925165"/>
                </a:lnTo>
                <a:lnTo>
                  <a:pt x="104380" y="951722"/>
                </a:lnTo>
                <a:lnTo>
                  <a:pt x="147061" y="963454"/>
                </a:lnTo>
                <a:lnTo>
                  <a:pt x="195748" y="974000"/>
                </a:lnTo>
                <a:lnTo>
                  <a:pt x="249899" y="983243"/>
                </a:lnTo>
                <a:lnTo>
                  <a:pt x="308975" y="991067"/>
                </a:lnTo>
                <a:lnTo>
                  <a:pt x="372433" y="997355"/>
                </a:lnTo>
                <a:lnTo>
                  <a:pt x="439732" y="1001991"/>
                </a:lnTo>
                <a:lnTo>
                  <a:pt x="510332" y="1004858"/>
                </a:lnTo>
                <a:lnTo>
                  <a:pt x="583691" y="1005839"/>
                </a:lnTo>
                <a:lnTo>
                  <a:pt x="657077" y="1004858"/>
                </a:lnTo>
                <a:lnTo>
                  <a:pt x="727748" y="1001991"/>
                </a:lnTo>
                <a:lnTo>
                  <a:pt x="795156" y="997355"/>
                </a:lnTo>
                <a:lnTo>
                  <a:pt x="858752" y="991067"/>
                </a:lnTo>
                <a:lnTo>
                  <a:pt x="917986" y="983243"/>
                </a:lnTo>
                <a:lnTo>
                  <a:pt x="972309" y="974000"/>
                </a:lnTo>
                <a:lnTo>
                  <a:pt x="1021172" y="963454"/>
                </a:lnTo>
                <a:lnTo>
                  <a:pt x="1064024" y="951722"/>
                </a:lnTo>
                <a:lnTo>
                  <a:pt x="1100317" y="938920"/>
                </a:lnTo>
                <a:lnTo>
                  <a:pt x="1151027" y="910574"/>
                </a:lnTo>
                <a:lnTo>
                  <a:pt x="1168907" y="879347"/>
                </a:lnTo>
                <a:lnTo>
                  <a:pt x="1168907" y="124967"/>
                </a:lnTo>
                <a:lnTo>
                  <a:pt x="1129501" y="79980"/>
                </a:lnTo>
                <a:lnTo>
                  <a:pt x="1064024" y="53762"/>
                </a:lnTo>
                <a:lnTo>
                  <a:pt x="1021172" y="42147"/>
                </a:lnTo>
                <a:lnTo>
                  <a:pt x="972309" y="31689"/>
                </a:lnTo>
                <a:lnTo>
                  <a:pt x="917986" y="22509"/>
                </a:lnTo>
                <a:lnTo>
                  <a:pt x="858752" y="14728"/>
                </a:lnTo>
                <a:lnTo>
                  <a:pt x="795156" y="8465"/>
                </a:lnTo>
                <a:lnTo>
                  <a:pt x="727748" y="3842"/>
                </a:lnTo>
                <a:lnTo>
                  <a:pt x="657077" y="980"/>
                </a:lnTo>
                <a:lnTo>
                  <a:pt x="583691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61360" y="5029648"/>
            <a:ext cx="1062759" cy="112059"/>
          </a:xfrm>
          <a:custGeom>
            <a:avLst/>
            <a:gdLst/>
            <a:ahLst/>
            <a:cxnLst/>
            <a:rect l="l" t="t" r="r" b="b"/>
            <a:pathLst>
              <a:path w="1169035" h="127000">
                <a:moveTo>
                  <a:pt x="0" y="0"/>
                </a:moveTo>
                <a:lnTo>
                  <a:pt x="39200" y="45817"/>
                </a:lnTo>
                <a:lnTo>
                  <a:pt x="104380" y="72374"/>
                </a:lnTo>
                <a:lnTo>
                  <a:pt x="147061" y="84106"/>
                </a:lnTo>
                <a:lnTo>
                  <a:pt x="195748" y="94652"/>
                </a:lnTo>
                <a:lnTo>
                  <a:pt x="249899" y="103895"/>
                </a:lnTo>
                <a:lnTo>
                  <a:pt x="308975" y="111719"/>
                </a:lnTo>
                <a:lnTo>
                  <a:pt x="372433" y="118007"/>
                </a:lnTo>
                <a:lnTo>
                  <a:pt x="439732" y="122643"/>
                </a:lnTo>
                <a:lnTo>
                  <a:pt x="510332" y="125510"/>
                </a:lnTo>
                <a:lnTo>
                  <a:pt x="583691" y="126491"/>
                </a:lnTo>
                <a:lnTo>
                  <a:pt x="657077" y="125510"/>
                </a:lnTo>
                <a:lnTo>
                  <a:pt x="727748" y="122643"/>
                </a:lnTo>
                <a:lnTo>
                  <a:pt x="795156" y="118007"/>
                </a:lnTo>
                <a:lnTo>
                  <a:pt x="858752" y="111719"/>
                </a:lnTo>
                <a:lnTo>
                  <a:pt x="917986" y="103895"/>
                </a:lnTo>
                <a:lnTo>
                  <a:pt x="972309" y="94652"/>
                </a:lnTo>
                <a:lnTo>
                  <a:pt x="1021172" y="84106"/>
                </a:lnTo>
                <a:lnTo>
                  <a:pt x="1064024" y="72374"/>
                </a:lnTo>
                <a:lnTo>
                  <a:pt x="1100317" y="59572"/>
                </a:lnTo>
                <a:lnTo>
                  <a:pt x="1151027" y="31226"/>
                </a:lnTo>
                <a:lnTo>
                  <a:pt x="1164346" y="15914"/>
                </a:lnTo>
                <a:lnTo>
                  <a:pt x="1168907" y="0"/>
                </a:lnTo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55108" y="5142154"/>
            <a:ext cx="872835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171" dirty="0">
                <a:solidFill>
                  <a:srgbClr val="16365D"/>
                </a:solidFill>
                <a:latin typeface="Arial"/>
                <a:cs typeface="Arial"/>
              </a:rPr>
              <a:t>D</a:t>
            </a:r>
            <a:r>
              <a:rPr sz="1600" i="1" spc="-72" dirty="0">
                <a:solidFill>
                  <a:srgbClr val="16365D"/>
                </a:solidFill>
                <a:latin typeface="Arial"/>
                <a:cs typeface="Arial"/>
              </a:rPr>
              <a:t>o</a:t>
            </a:r>
            <a:r>
              <a:rPr sz="1600" i="1" spc="-130" dirty="0">
                <a:solidFill>
                  <a:srgbClr val="16365D"/>
                </a:solidFill>
                <a:latin typeface="Arial"/>
                <a:cs typeface="Arial"/>
              </a:rPr>
              <a:t>c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u</a:t>
            </a:r>
            <a:r>
              <a:rPr sz="1600" i="1" spc="-63" dirty="0">
                <a:solidFill>
                  <a:srgbClr val="16365D"/>
                </a:solidFill>
                <a:latin typeface="Arial"/>
                <a:cs typeface="Arial"/>
              </a:rPr>
              <a:t>m</a:t>
            </a:r>
            <a:r>
              <a:rPr sz="1600" i="1" spc="-121" dirty="0">
                <a:solidFill>
                  <a:srgbClr val="16365D"/>
                </a:solidFill>
                <a:latin typeface="Arial"/>
                <a:cs typeface="Arial"/>
              </a:rPr>
              <a:t>e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n</a:t>
            </a:r>
            <a:r>
              <a:rPr sz="1600" i="1" spc="90" dirty="0">
                <a:solidFill>
                  <a:srgbClr val="16365D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9742" y="3040829"/>
            <a:ext cx="285750" cy="1878666"/>
          </a:xfrm>
          <a:custGeom>
            <a:avLst/>
            <a:gdLst/>
            <a:ahLst/>
            <a:cxnLst/>
            <a:rect l="l" t="t" r="r" b="b"/>
            <a:pathLst>
              <a:path w="314325" h="2129154">
                <a:moveTo>
                  <a:pt x="157233" y="1990896"/>
                </a:moveTo>
                <a:lnTo>
                  <a:pt x="65031" y="1831848"/>
                </a:lnTo>
                <a:lnTo>
                  <a:pt x="56149" y="1821370"/>
                </a:lnTo>
                <a:lnTo>
                  <a:pt x="44267" y="1815465"/>
                </a:lnTo>
                <a:lnTo>
                  <a:pt x="30956" y="1814703"/>
                </a:lnTo>
                <a:lnTo>
                  <a:pt x="17787" y="1819656"/>
                </a:lnTo>
                <a:lnTo>
                  <a:pt x="7286" y="1828538"/>
                </a:lnTo>
                <a:lnTo>
                  <a:pt x="1214" y="1840420"/>
                </a:lnTo>
                <a:lnTo>
                  <a:pt x="0" y="1853731"/>
                </a:lnTo>
                <a:lnTo>
                  <a:pt x="4071" y="1866900"/>
                </a:lnTo>
                <a:lnTo>
                  <a:pt x="121419" y="2068738"/>
                </a:lnTo>
                <a:lnTo>
                  <a:pt x="121419" y="2058924"/>
                </a:lnTo>
                <a:lnTo>
                  <a:pt x="124325" y="2072759"/>
                </a:lnTo>
                <a:lnTo>
                  <a:pt x="127515" y="2077330"/>
                </a:lnTo>
                <a:lnTo>
                  <a:pt x="127515" y="2042160"/>
                </a:lnTo>
                <a:lnTo>
                  <a:pt x="157233" y="1990896"/>
                </a:lnTo>
                <a:close/>
              </a:path>
              <a:path w="314325" h="2129154">
                <a:moveTo>
                  <a:pt x="191523" y="1931746"/>
                </a:moveTo>
                <a:lnTo>
                  <a:pt x="191523" y="35052"/>
                </a:lnTo>
                <a:lnTo>
                  <a:pt x="188833" y="21216"/>
                </a:lnTo>
                <a:lnTo>
                  <a:pt x="181427" y="10096"/>
                </a:lnTo>
                <a:lnTo>
                  <a:pt x="170307" y="2690"/>
                </a:lnTo>
                <a:lnTo>
                  <a:pt x="156471" y="0"/>
                </a:lnTo>
                <a:lnTo>
                  <a:pt x="143279" y="2690"/>
                </a:lnTo>
                <a:lnTo>
                  <a:pt x="132087" y="10096"/>
                </a:lnTo>
                <a:lnTo>
                  <a:pt x="124325" y="21216"/>
                </a:lnTo>
                <a:lnTo>
                  <a:pt x="121419" y="35052"/>
                </a:lnTo>
                <a:lnTo>
                  <a:pt x="121419" y="1929117"/>
                </a:lnTo>
                <a:lnTo>
                  <a:pt x="157233" y="1990896"/>
                </a:lnTo>
                <a:lnTo>
                  <a:pt x="191523" y="1931746"/>
                </a:lnTo>
                <a:close/>
              </a:path>
              <a:path w="314325" h="2129154">
                <a:moveTo>
                  <a:pt x="191523" y="2068738"/>
                </a:moveTo>
                <a:lnTo>
                  <a:pt x="191523" y="2058924"/>
                </a:lnTo>
                <a:lnTo>
                  <a:pt x="188833" y="2072759"/>
                </a:lnTo>
                <a:lnTo>
                  <a:pt x="181427" y="2083879"/>
                </a:lnTo>
                <a:lnTo>
                  <a:pt x="170307" y="2091285"/>
                </a:lnTo>
                <a:lnTo>
                  <a:pt x="156471" y="2093976"/>
                </a:lnTo>
                <a:lnTo>
                  <a:pt x="143279" y="2091285"/>
                </a:lnTo>
                <a:lnTo>
                  <a:pt x="132087" y="2083879"/>
                </a:lnTo>
                <a:lnTo>
                  <a:pt x="124325" y="2072759"/>
                </a:lnTo>
                <a:lnTo>
                  <a:pt x="121419" y="2058924"/>
                </a:lnTo>
                <a:lnTo>
                  <a:pt x="121419" y="2068738"/>
                </a:lnTo>
                <a:lnTo>
                  <a:pt x="156471" y="2129028"/>
                </a:lnTo>
                <a:lnTo>
                  <a:pt x="191523" y="2068738"/>
                </a:lnTo>
                <a:close/>
              </a:path>
              <a:path w="314325" h="2129154">
                <a:moveTo>
                  <a:pt x="186951" y="2042160"/>
                </a:moveTo>
                <a:lnTo>
                  <a:pt x="157233" y="1990896"/>
                </a:lnTo>
                <a:lnTo>
                  <a:pt x="127515" y="2042160"/>
                </a:lnTo>
                <a:lnTo>
                  <a:pt x="186951" y="2042160"/>
                </a:lnTo>
                <a:close/>
              </a:path>
              <a:path w="314325" h="2129154">
                <a:moveTo>
                  <a:pt x="186951" y="2075583"/>
                </a:moveTo>
                <a:lnTo>
                  <a:pt x="186951" y="2042160"/>
                </a:lnTo>
                <a:lnTo>
                  <a:pt x="127515" y="2042160"/>
                </a:lnTo>
                <a:lnTo>
                  <a:pt x="127515" y="2077330"/>
                </a:lnTo>
                <a:lnTo>
                  <a:pt x="132087" y="2083879"/>
                </a:lnTo>
                <a:lnTo>
                  <a:pt x="143279" y="2091285"/>
                </a:lnTo>
                <a:lnTo>
                  <a:pt x="156471" y="2093976"/>
                </a:lnTo>
                <a:lnTo>
                  <a:pt x="170307" y="2091285"/>
                </a:lnTo>
                <a:lnTo>
                  <a:pt x="181427" y="2083879"/>
                </a:lnTo>
                <a:lnTo>
                  <a:pt x="186951" y="2075583"/>
                </a:lnTo>
                <a:close/>
              </a:path>
              <a:path w="314325" h="2129154">
                <a:moveTo>
                  <a:pt x="313824" y="1853731"/>
                </a:moveTo>
                <a:lnTo>
                  <a:pt x="313062" y="1840420"/>
                </a:lnTo>
                <a:lnTo>
                  <a:pt x="307157" y="1828538"/>
                </a:lnTo>
                <a:lnTo>
                  <a:pt x="296679" y="1819656"/>
                </a:lnTo>
                <a:lnTo>
                  <a:pt x="283511" y="1814703"/>
                </a:lnTo>
                <a:lnTo>
                  <a:pt x="270200" y="1815465"/>
                </a:lnTo>
                <a:lnTo>
                  <a:pt x="258318" y="1821370"/>
                </a:lnTo>
                <a:lnTo>
                  <a:pt x="249435" y="1831848"/>
                </a:lnTo>
                <a:lnTo>
                  <a:pt x="157233" y="1990896"/>
                </a:lnTo>
                <a:lnTo>
                  <a:pt x="186951" y="2042160"/>
                </a:lnTo>
                <a:lnTo>
                  <a:pt x="186951" y="2075583"/>
                </a:lnTo>
                <a:lnTo>
                  <a:pt x="188833" y="2072759"/>
                </a:lnTo>
                <a:lnTo>
                  <a:pt x="191523" y="2058924"/>
                </a:lnTo>
                <a:lnTo>
                  <a:pt x="191523" y="2068738"/>
                </a:lnTo>
                <a:lnTo>
                  <a:pt x="308871" y="1866900"/>
                </a:lnTo>
                <a:lnTo>
                  <a:pt x="313824" y="185373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1359" y="3091927"/>
            <a:ext cx="1062629" cy="626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1359" y="3071758"/>
            <a:ext cx="1062643" cy="626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1360" y="3071758"/>
            <a:ext cx="1062759" cy="626969"/>
          </a:xfrm>
          <a:custGeom>
            <a:avLst/>
            <a:gdLst/>
            <a:ahLst/>
            <a:cxnLst/>
            <a:rect l="l" t="t" r="r" b="b"/>
            <a:pathLst>
              <a:path w="1169035" h="710564">
                <a:moveTo>
                  <a:pt x="117347" y="0"/>
                </a:moveTo>
                <a:lnTo>
                  <a:pt x="71366" y="9358"/>
                </a:lnTo>
                <a:lnTo>
                  <a:pt x="34099" y="34861"/>
                </a:lnTo>
                <a:lnTo>
                  <a:pt x="9120" y="72651"/>
                </a:lnTo>
                <a:lnTo>
                  <a:pt x="0" y="118871"/>
                </a:lnTo>
                <a:lnTo>
                  <a:pt x="0" y="592835"/>
                </a:lnTo>
                <a:lnTo>
                  <a:pt x="9120" y="638817"/>
                </a:lnTo>
                <a:lnTo>
                  <a:pt x="34099" y="676084"/>
                </a:lnTo>
                <a:lnTo>
                  <a:pt x="71366" y="701063"/>
                </a:lnTo>
                <a:lnTo>
                  <a:pt x="117347" y="710183"/>
                </a:lnTo>
                <a:lnTo>
                  <a:pt x="1050035" y="710183"/>
                </a:lnTo>
                <a:lnTo>
                  <a:pt x="1096256" y="701063"/>
                </a:lnTo>
                <a:lnTo>
                  <a:pt x="1134046" y="676084"/>
                </a:lnTo>
                <a:lnTo>
                  <a:pt x="1159549" y="638817"/>
                </a:lnTo>
                <a:lnTo>
                  <a:pt x="1168907" y="592835"/>
                </a:lnTo>
                <a:lnTo>
                  <a:pt x="1168907" y="118871"/>
                </a:lnTo>
                <a:lnTo>
                  <a:pt x="1159549" y="72651"/>
                </a:lnTo>
                <a:lnTo>
                  <a:pt x="1134046" y="34861"/>
                </a:lnTo>
                <a:lnTo>
                  <a:pt x="1096256" y="9358"/>
                </a:lnTo>
                <a:lnTo>
                  <a:pt x="1050035" y="0"/>
                </a:lnTo>
                <a:lnTo>
                  <a:pt x="117347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60403" y="3123750"/>
            <a:ext cx="665595" cy="50882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70955" marR="4559" indent="-160128">
              <a:lnSpc>
                <a:spcPct val="100600"/>
              </a:lnSpc>
              <a:spcBef>
                <a:spcPts val="90"/>
              </a:spcBef>
            </a:pPr>
            <a:r>
              <a:rPr sz="1600" i="1" spc="-233" dirty="0">
                <a:solidFill>
                  <a:srgbClr val="16365D"/>
                </a:solidFill>
                <a:latin typeface="Arial"/>
                <a:cs typeface="Arial"/>
              </a:rPr>
              <a:t>P</a:t>
            </a:r>
            <a:r>
              <a:rPr sz="1600" i="1" spc="4" dirty="0">
                <a:solidFill>
                  <a:srgbClr val="16365D"/>
                </a:solidFill>
                <a:latin typeface="Arial"/>
                <a:cs typeface="Arial"/>
              </a:rPr>
              <a:t>r</a:t>
            </a:r>
            <a:r>
              <a:rPr sz="1600" i="1" spc="-72" dirty="0">
                <a:solidFill>
                  <a:srgbClr val="16365D"/>
                </a:solidFill>
                <a:latin typeface="Arial"/>
                <a:cs typeface="Arial"/>
              </a:rPr>
              <a:t>o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du</a:t>
            </a:r>
            <a:r>
              <a:rPr sz="1600" i="1" spc="-130" dirty="0">
                <a:solidFill>
                  <a:srgbClr val="16365D"/>
                </a:solidFill>
                <a:latin typeface="Arial"/>
                <a:cs typeface="Arial"/>
              </a:rPr>
              <a:t>c</a:t>
            </a:r>
            <a:r>
              <a:rPr sz="1600" i="1" spc="90" dirty="0">
                <a:solidFill>
                  <a:srgbClr val="16365D"/>
                </a:solidFill>
                <a:latin typeface="Arial"/>
                <a:cs typeface="Arial"/>
              </a:rPr>
              <a:t>t  </a:t>
            </a:r>
            <a:r>
              <a:rPr sz="1600" i="1" spc="-18" dirty="0">
                <a:solidFill>
                  <a:srgbClr val="16365D"/>
                </a:solidFill>
                <a:latin typeface="Arial"/>
                <a:cs typeface="Arial"/>
              </a:rPr>
              <a:t>info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81450" y="4982460"/>
            <a:ext cx="1065414" cy="8849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1450" y="4961068"/>
            <a:ext cx="1065414" cy="8875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451" y="4961069"/>
            <a:ext cx="1065645" cy="221876"/>
          </a:xfrm>
          <a:custGeom>
            <a:avLst/>
            <a:gdLst/>
            <a:ahLst/>
            <a:cxnLst/>
            <a:rect l="l" t="t" r="r" b="b"/>
            <a:pathLst>
              <a:path w="1172210" h="251460">
                <a:moveTo>
                  <a:pt x="1171956" y="124968"/>
                </a:moveTo>
                <a:lnTo>
                  <a:pt x="1132531" y="79980"/>
                </a:lnTo>
                <a:lnTo>
                  <a:pt x="1066985" y="53762"/>
                </a:lnTo>
                <a:lnTo>
                  <a:pt x="1024070" y="42147"/>
                </a:lnTo>
                <a:lnTo>
                  <a:pt x="975120" y="31689"/>
                </a:lnTo>
                <a:lnTo>
                  <a:pt x="920679" y="22509"/>
                </a:lnTo>
                <a:lnTo>
                  <a:pt x="861295" y="14728"/>
                </a:lnTo>
                <a:lnTo>
                  <a:pt x="797511" y="8465"/>
                </a:lnTo>
                <a:lnTo>
                  <a:pt x="729873" y="3842"/>
                </a:lnTo>
                <a:lnTo>
                  <a:pt x="658926" y="980"/>
                </a:lnTo>
                <a:lnTo>
                  <a:pt x="585216" y="0"/>
                </a:ln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8"/>
                </a:lnTo>
                <a:lnTo>
                  <a:pt x="4561" y="140882"/>
                </a:lnTo>
                <a:lnTo>
                  <a:pt x="39406" y="170785"/>
                </a:lnTo>
                <a:lnTo>
                  <a:pt x="104883" y="197342"/>
                </a:lnTo>
                <a:lnTo>
                  <a:pt x="147735" y="209074"/>
                </a:lnTo>
                <a:lnTo>
                  <a:pt x="196598" y="219620"/>
                </a:lnTo>
                <a:lnTo>
                  <a:pt x="250921" y="228863"/>
                </a:lnTo>
                <a:lnTo>
                  <a:pt x="310155" y="236687"/>
                </a:lnTo>
                <a:lnTo>
                  <a:pt x="373751" y="242975"/>
                </a:lnTo>
                <a:lnTo>
                  <a:pt x="441159" y="247611"/>
                </a:lnTo>
                <a:lnTo>
                  <a:pt x="511830" y="250478"/>
                </a:lnTo>
                <a:lnTo>
                  <a:pt x="585216" y="251460"/>
                </a:lnTo>
                <a:lnTo>
                  <a:pt x="658926" y="250478"/>
                </a:lnTo>
                <a:lnTo>
                  <a:pt x="729873" y="247611"/>
                </a:lnTo>
                <a:lnTo>
                  <a:pt x="797511" y="242975"/>
                </a:lnTo>
                <a:lnTo>
                  <a:pt x="861295" y="236687"/>
                </a:lnTo>
                <a:lnTo>
                  <a:pt x="920679" y="228863"/>
                </a:lnTo>
                <a:lnTo>
                  <a:pt x="975120" y="219620"/>
                </a:lnTo>
                <a:lnTo>
                  <a:pt x="1024070" y="209074"/>
                </a:lnTo>
                <a:lnTo>
                  <a:pt x="1066985" y="197342"/>
                </a:lnTo>
                <a:lnTo>
                  <a:pt x="1103321" y="184540"/>
                </a:lnTo>
                <a:lnTo>
                  <a:pt x="1154070" y="156194"/>
                </a:lnTo>
                <a:lnTo>
                  <a:pt x="1171956" y="124968"/>
                </a:lnTo>
                <a:close/>
              </a:path>
            </a:pathLst>
          </a:custGeom>
          <a:solidFill>
            <a:srgbClr val="B0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81450" y="4961068"/>
            <a:ext cx="1065645" cy="887506"/>
          </a:xfrm>
          <a:custGeom>
            <a:avLst/>
            <a:gdLst/>
            <a:ahLst/>
            <a:cxnLst/>
            <a:rect l="l" t="t" r="r" b="b"/>
            <a:pathLst>
              <a:path w="1172210" h="1005839">
                <a:moveTo>
                  <a:pt x="585215" y="0"/>
                </a:move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7"/>
                </a:lnTo>
                <a:lnTo>
                  <a:pt x="0" y="879347"/>
                </a:lnTo>
                <a:lnTo>
                  <a:pt x="39406" y="925165"/>
                </a:lnTo>
                <a:lnTo>
                  <a:pt x="104883" y="951722"/>
                </a:lnTo>
                <a:lnTo>
                  <a:pt x="147735" y="963454"/>
                </a:lnTo>
                <a:lnTo>
                  <a:pt x="196598" y="974000"/>
                </a:lnTo>
                <a:lnTo>
                  <a:pt x="250921" y="983243"/>
                </a:lnTo>
                <a:lnTo>
                  <a:pt x="310155" y="991067"/>
                </a:lnTo>
                <a:lnTo>
                  <a:pt x="373751" y="997355"/>
                </a:lnTo>
                <a:lnTo>
                  <a:pt x="441159" y="1001991"/>
                </a:lnTo>
                <a:lnTo>
                  <a:pt x="511830" y="1004858"/>
                </a:lnTo>
                <a:lnTo>
                  <a:pt x="585215" y="1005839"/>
                </a:lnTo>
                <a:lnTo>
                  <a:pt x="658926" y="1004858"/>
                </a:lnTo>
                <a:lnTo>
                  <a:pt x="729873" y="1001991"/>
                </a:lnTo>
                <a:lnTo>
                  <a:pt x="797511" y="997355"/>
                </a:lnTo>
                <a:lnTo>
                  <a:pt x="861295" y="991067"/>
                </a:lnTo>
                <a:lnTo>
                  <a:pt x="920679" y="983243"/>
                </a:lnTo>
                <a:lnTo>
                  <a:pt x="975119" y="974000"/>
                </a:lnTo>
                <a:lnTo>
                  <a:pt x="1024070" y="963454"/>
                </a:lnTo>
                <a:lnTo>
                  <a:pt x="1066985" y="951722"/>
                </a:lnTo>
                <a:lnTo>
                  <a:pt x="1103321" y="938920"/>
                </a:lnTo>
                <a:lnTo>
                  <a:pt x="1154070" y="910574"/>
                </a:lnTo>
                <a:lnTo>
                  <a:pt x="1171955" y="879347"/>
                </a:lnTo>
                <a:lnTo>
                  <a:pt x="1171955" y="124967"/>
                </a:lnTo>
                <a:lnTo>
                  <a:pt x="1132531" y="79980"/>
                </a:lnTo>
                <a:lnTo>
                  <a:pt x="1066985" y="53762"/>
                </a:lnTo>
                <a:lnTo>
                  <a:pt x="1024070" y="42147"/>
                </a:lnTo>
                <a:lnTo>
                  <a:pt x="975119" y="31689"/>
                </a:lnTo>
                <a:lnTo>
                  <a:pt x="920679" y="22509"/>
                </a:lnTo>
                <a:lnTo>
                  <a:pt x="861295" y="14728"/>
                </a:lnTo>
                <a:lnTo>
                  <a:pt x="797511" y="8465"/>
                </a:lnTo>
                <a:lnTo>
                  <a:pt x="729873" y="3842"/>
                </a:lnTo>
                <a:lnTo>
                  <a:pt x="658926" y="980"/>
                </a:lnTo>
                <a:lnTo>
                  <a:pt x="585215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81450" y="5071334"/>
            <a:ext cx="1065645" cy="112059"/>
          </a:xfrm>
          <a:custGeom>
            <a:avLst/>
            <a:gdLst/>
            <a:ahLst/>
            <a:cxnLst/>
            <a:rect l="l" t="t" r="r" b="b"/>
            <a:pathLst>
              <a:path w="1172210" h="127000">
                <a:moveTo>
                  <a:pt x="0" y="0"/>
                </a:moveTo>
                <a:lnTo>
                  <a:pt x="39406" y="45817"/>
                </a:lnTo>
                <a:lnTo>
                  <a:pt x="104883" y="72374"/>
                </a:lnTo>
                <a:lnTo>
                  <a:pt x="147735" y="84106"/>
                </a:lnTo>
                <a:lnTo>
                  <a:pt x="196598" y="94652"/>
                </a:lnTo>
                <a:lnTo>
                  <a:pt x="250921" y="103895"/>
                </a:lnTo>
                <a:lnTo>
                  <a:pt x="310155" y="111719"/>
                </a:lnTo>
                <a:lnTo>
                  <a:pt x="373751" y="118007"/>
                </a:lnTo>
                <a:lnTo>
                  <a:pt x="441159" y="122643"/>
                </a:lnTo>
                <a:lnTo>
                  <a:pt x="511830" y="125510"/>
                </a:lnTo>
                <a:lnTo>
                  <a:pt x="585215" y="126491"/>
                </a:lnTo>
                <a:lnTo>
                  <a:pt x="658926" y="125510"/>
                </a:lnTo>
                <a:lnTo>
                  <a:pt x="729873" y="122643"/>
                </a:lnTo>
                <a:lnTo>
                  <a:pt x="797511" y="118007"/>
                </a:lnTo>
                <a:lnTo>
                  <a:pt x="861295" y="111719"/>
                </a:lnTo>
                <a:lnTo>
                  <a:pt x="920679" y="103895"/>
                </a:lnTo>
                <a:lnTo>
                  <a:pt x="975119" y="94652"/>
                </a:lnTo>
                <a:lnTo>
                  <a:pt x="1024070" y="84106"/>
                </a:lnTo>
                <a:lnTo>
                  <a:pt x="1066985" y="72374"/>
                </a:lnTo>
                <a:lnTo>
                  <a:pt x="1103321" y="59572"/>
                </a:lnTo>
                <a:lnTo>
                  <a:pt x="1154070" y="31226"/>
                </a:lnTo>
                <a:lnTo>
                  <a:pt x="1167393" y="15914"/>
                </a:lnTo>
                <a:lnTo>
                  <a:pt x="1171955" y="0"/>
                </a:lnTo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945608" y="5183839"/>
            <a:ext cx="536864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224" dirty="0">
                <a:solidFill>
                  <a:srgbClr val="16365D"/>
                </a:solidFill>
                <a:latin typeface="Arial"/>
                <a:cs typeface="Arial"/>
              </a:rPr>
              <a:t>G</a:t>
            </a:r>
            <a:r>
              <a:rPr sz="1600" i="1" spc="4" dirty="0">
                <a:solidFill>
                  <a:srgbClr val="16365D"/>
                </a:solidFill>
                <a:latin typeface="Arial"/>
                <a:cs typeface="Arial"/>
              </a:rPr>
              <a:t>r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11981" y="3082515"/>
            <a:ext cx="285750" cy="1878666"/>
          </a:xfrm>
          <a:custGeom>
            <a:avLst/>
            <a:gdLst/>
            <a:ahLst/>
            <a:cxnLst/>
            <a:rect l="l" t="t" r="r" b="b"/>
            <a:pathLst>
              <a:path w="314325" h="2129154">
                <a:moveTo>
                  <a:pt x="156591" y="1990896"/>
                </a:moveTo>
                <a:lnTo>
                  <a:pt x="64389" y="1831848"/>
                </a:lnTo>
                <a:lnTo>
                  <a:pt x="55506" y="1821370"/>
                </a:lnTo>
                <a:lnTo>
                  <a:pt x="43624" y="1815465"/>
                </a:lnTo>
                <a:lnTo>
                  <a:pt x="30313" y="1814703"/>
                </a:lnTo>
                <a:lnTo>
                  <a:pt x="17145" y="1819656"/>
                </a:lnTo>
                <a:lnTo>
                  <a:pt x="6667" y="1828538"/>
                </a:lnTo>
                <a:lnTo>
                  <a:pt x="762" y="1840420"/>
                </a:lnTo>
                <a:lnTo>
                  <a:pt x="0" y="1853731"/>
                </a:lnTo>
                <a:lnTo>
                  <a:pt x="4953" y="1866900"/>
                </a:lnTo>
                <a:lnTo>
                  <a:pt x="122301" y="2068738"/>
                </a:lnTo>
                <a:lnTo>
                  <a:pt x="122301" y="2058924"/>
                </a:lnTo>
                <a:lnTo>
                  <a:pt x="124991" y="2072759"/>
                </a:lnTo>
                <a:lnTo>
                  <a:pt x="126873" y="2075583"/>
                </a:lnTo>
                <a:lnTo>
                  <a:pt x="126873" y="2042160"/>
                </a:lnTo>
                <a:lnTo>
                  <a:pt x="156591" y="1990896"/>
                </a:lnTo>
                <a:close/>
              </a:path>
              <a:path w="314325" h="2129154">
                <a:moveTo>
                  <a:pt x="192405" y="1929117"/>
                </a:moveTo>
                <a:lnTo>
                  <a:pt x="192405" y="35052"/>
                </a:lnTo>
                <a:lnTo>
                  <a:pt x="189499" y="21216"/>
                </a:lnTo>
                <a:lnTo>
                  <a:pt x="181737" y="10096"/>
                </a:lnTo>
                <a:lnTo>
                  <a:pt x="170545" y="2690"/>
                </a:lnTo>
                <a:lnTo>
                  <a:pt x="157353" y="0"/>
                </a:lnTo>
                <a:lnTo>
                  <a:pt x="143517" y="2690"/>
                </a:lnTo>
                <a:lnTo>
                  <a:pt x="132397" y="10096"/>
                </a:lnTo>
                <a:lnTo>
                  <a:pt x="124991" y="21216"/>
                </a:lnTo>
                <a:lnTo>
                  <a:pt x="122301" y="35052"/>
                </a:lnTo>
                <a:lnTo>
                  <a:pt x="122301" y="1931746"/>
                </a:lnTo>
                <a:lnTo>
                  <a:pt x="156591" y="1990896"/>
                </a:lnTo>
                <a:lnTo>
                  <a:pt x="192405" y="1929117"/>
                </a:lnTo>
                <a:close/>
              </a:path>
              <a:path w="314325" h="2129154">
                <a:moveTo>
                  <a:pt x="192405" y="2068738"/>
                </a:moveTo>
                <a:lnTo>
                  <a:pt x="192405" y="2058924"/>
                </a:lnTo>
                <a:lnTo>
                  <a:pt x="189499" y="2072759"/>
                </a:lnTo>
                <a:lnTo>
                  <a:pt x="181737" y="2083879"/>
                </a:lnTo>
                <a:lnTo>
                  <a:pt x="170545" y="2091285"/>
                </a:lnTo>
                <a:lnTo>
                  <a:pt x="157353" y="2093976"/>
                </a:lnTo>
                <a:lnTo>
                  <a:pt x="143517" y="2091285"/>
                </a:lnTo>
                <a:lnTo>
                  <a:pt x="132397" y="2083879"/>
                </a:lnTo>
                <a:lnTo>
                  <a:pt x="124991" y="2072759"/>
                </a:lnTo>
                <a:lnTo>
                  <a:pt x="122301" y="2058924"/>
                </a:lnTo>
                <a:lnTo>
                  <a:pt x="122301" y="2068738"/>
                </a:lnTo>
                <a:lnTo>
                  <a:pt x="157353" y="2129028"/>
                </a:lnTo>
                <a:lnTo>
                  <a:pt x="192405" y="2068738"/>
                </a:lnTo>
                <a:close/>
              </a:path>
              <a:path w="314325" h="2129154">
                <a:moveTo>
                  <a:pt x="186309" y="2042160"/>
                </a:moveTo>
                <a:lnTo>
                  <a:pt x="156591" y="1990896"/>
                </a:lnTo>
                <a:lnTo>
                  <a:pt x="126873" y="2042160"/>
                </a:lnTo>
                <a:lnTo>
                  <a:pt x="186309" y="2042160"/>
                </a:lnTo>
                <a:close/>
              </a:path>
              <a:path w="314325" h="2129154">
                <a:moveTo>
                  <a:pt x="186309" y="2077330"/>
                </a:moveTo>
                <a:lnTo>
                  <a:pt x="186309" y="2042160"/>
                </a:lnTo>
                <a:lnTo>
                  <a:pt x="126873" y="2042160"/>
                </a:lnTo>
                <a:lnTo>
                  <a:pt x="126873" y="2075583"/>
                </a:lnTo>
                <a:lnTo>
                  <a:pt x="132397" y="2083879"/>
                </a:lnTo>
                <a:lnTo>
                  <a:pt x="143517" y="2091285"/>
                </a:lnTo>
                <a:lnTo>
                  <a:pt x="157353" y="2093976"/>
                </a:lnTo>
                <a:lnTo>
                  <a:pt x="170545" y="2091285"/>
                </a:lnTo>
                <a:lnTo>
                  <a:pt x="181737" y="2083879"/>
                </a:lnTo>
                <a:lnTo>
                  <a:pt x="186309" y="2077330"/>
                </a:lnTo>
                <a:close/>
              </a:path>
              <a:path w="314325" h="2129154">
                <a:moveTo>
                  <a:pt x="313824" y="1853731"/>
                </a:moveTo>
                <a:lnTo>
                  <a:pt x="312610" y="1840420"/>
                </a:lnTo>
                <a:lnTo>
                  <a:pt x="306538" y="1828538"/>
                </a:lnTo>
                <a:lnTo>
                  <a:pt x="296037" y="1819656"/>
                </a:lnTo>
                <a:lnTo>
                  <a:pt x="282868" y="1814703"/>
                </a:lnTo>
                <a:lnTo>
                  <a:pt x="269557" y="1815465"/>
                </a:lnTo>
                <a:lnTo>
                  <a:pt x="257675" y="1821370"/>
                </a:lnTo>
                <a:lnTo>
                  <a:pt x="248793" y="1831848"/>
                </a:lnTo>
                <a:lnTo>
                  <a:pt x="156591" y="1990896"/>
                </a:lnTo>
                <a:lnTo>
                  <a:pt x="186309" y="2042160"/>
                </a:lnTo>
                <a:lnTo>
                  <a:pt x="186309" y="2077330"/>
                </a:lnTo>
                <a:lnTo>
                  <a:pt x="189499" y="2072759"/>
                </a:lnTo>
                <a:lnTo>
                  <a:pt x="192405" y="2058924"/>
                </a:lnTo>
                <a:lnTo>
                  <a:pt x="192405" y="2068738"/>
                </a:lnTo>
                <a:lnTo>
                  <a:pt x="309753" y="1866900"/>
                </a:lnTo>
                <a:lnTo>
                  <a:pt x="313824" y="185373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81451" y="3091927"/>
            <a:ext cx="1131915" cy="11456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81451" y="3071758"/>
            <a:ext cx="1131915" cy="11470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1450" y="3071757"/>
            <a:ext cx="1132032" cy="1147482"/>
          </a:xfrm>
          <a:custGeom>
            <a:avLst/>
            <a:gdLst/>
            <a:ahLst/>
            <a:cxnLst/>
            <a:rect l="l" t="t" r="r" b="b"/>
            <a:pathLst>
              <a:path w="1245235" h="1300479">
                <a:moveTo>
                  <a:pt x="207263" y="0"/>
                </a:moveTo>
                <a:lnTo>
                  <a:pt x="159793" y="5482"/>
                </a:lnTo>
                <a:lnTo>
                  <a:pt x="116188" y="21096"/>
                </a:lnTo>
                <a:lnTo>
                  <a:pt x="77701" y="45586"/>
                </a:lnTo>
                <a:lnTo>
                  <a:pt x="45586" y="77701"/>
                </a:lnTo>
                <a:lnTo>
                  <a:pt x="21096" y="116188"/>
                </a:lnTo>
                <a:lnTo>
                  <a:pt x="5482" y="159793"/>
                </a:lnTo>
                <a:lnTo>
                  <a:pt x="0" y="207263"/>
                </a:lnTo>
                <a:lnTo>
                  <a:pt x="0" y="1091183"/>
                </a:lnTo>
                <a:lnTo>
                  <a:pt x="5482" y="1139218"/>
                </a:lnTo>
                <a:lnTo>
                  <a:pt x="21096" y="1183228"/>
                </a:lnTo>
                <a:lnTo>
                  <a:pt x="45586" y="1221985"/>
                </a:lnTo>
                <a:lnTo>
                  <a:pt x="77701" y="1254265"/>
                </a:lnTo>
                <a:lnTo>
                  <a:pt x="116188" y="1278840"/>
                </a:lnTo>
                <a:lnTo>
                  <a:pt x="159793" y="1294484"/>
                </a:lnTo>
                <a:lnTo>
                  <a:pt x="207263" y="1299971"/>
                </a:lnTo>
                <a:lnTo>
                  <a:pt x="1037843" y="1299971"/>
                </a:lnTo>
                <a:lnTo>
                  <a:pt x="1085314" y="1294484"/>
                </a:lnTo>
                <a:lnTo>
                  <a:pt x="1128919" y="1278840"/>
                </a:lnTo>
                <a:lnTo>
                  <a:pt x="1167406" y="1254265"/>
                </a:lnTo>
                <a:lnTo>
                  <a:pt x="1199521" y="1221985"/>
                </a:lnTo>
                <a:lnTo>
                  <a:pt x="1224011" y="1183228"/>
                </a:lnTo>
                <a:lnTo>
                  <a:pt x="1239625" y="1139218"/>
                </a:lnTo>
                <a:lnTo>
                  <a:pt x="1245107" y="1091183"/>
                </a:lnTo>
                <a:lnTo>
                  <a:pt x="1245107" y="207263"/>
                </a:lnTo>
                <a:lnTo>
                  <a:pt x="1239625" y="159793"/>
                </a:lnTo>
                <a:lnTo>
                  <a:pt x="1224011" y="116188"/>
                </a:lnTo>
                <a:lnTo>
                  <a:pt x="1199521" y="77701"/>
                </a:lnTo>
                <a:lnTo>
                  <a:pt x="1167406" y="45586"/>
                </a:lnTo>
                <a:lnTo>
                  <a:pt x="1128919" y="21096"/>
                </a:lnTo>
                <a:lnTo>
                  <a:pt x="1085314" y="5482"/>
                </a:lnTo>
                <a:lnTo>
                  <a:pt x="1037843" y="0"/>
                </a:lnTo>
                <a:lnTo>
                  <a:pt x="207263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40314" y="3142577"/>
            <a:ext cx="813377" cy="10055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 algn="ctr">
              <a:lnSpc>
                <a:spcPct val="100800"/>
              </a:lnSpc>
              <a:spcBef>
                <a:spcPts val="85"/>
              </a:spcBef>
            </a:pPr>
            <a:r>
              <a:rPr sz="1600" i="1" spc="-314" dirty="0">
                <a:solidFill>
                  <a:srgbClr val="16365D"/>
                </a:solidFill>
                <a:latin typeface="Arial"/>
                <a:cs typeface="Arial"/>
              </a:rPr>
              <a:t>C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u</a:t>
            </a:r>
            <a:r>
              <a:rPr sz="1600" i="1" spc="-175" dirty="0">
                <a:solidFill>
                  <a:srgbClr val="16365D"/>
                </a:solidFill>
                <a:latin typeface="Arial"/>
                <a:cs typeface="Arial"/>
              </a:rPr>
              <a:t>s</a:t>
            </a:r>
            <a:r>
              <a:rPr sz="1600" i="1" spc="90" dirty="0">
                <a:solidFill>
                  <a:srgbClr val="16365D"/>
                </a:solidFill>
                <a:latin typeface="Arial"/>
                <a:cs typeface="Arial"/>
              </a:rPr>
              <a:t>t</a:t>
            </a:r>
            <a:r>
              <a:rPr sz="1600" i="1" spc="-72" dirty="0">
                <a:solidFill>
                  <a:srgbClr val="16365D"/>
                </a:solidFill>
                <a:latin typeface="Arial"/>
                <a:cs typeface="Arial"/>
              </a:rPr>
              <a:t>o</a:t>
            </a:r>
            <a:r>
              <a:rPr sz="1600" i="1" spc="-63" dirty="0">
                <a:solidFill>
                  <a:srgbClr val="16365D"/>
                </a:solidFill>
                <a:latin typeface="Arial"/>
                <a:cs typeface="Arial"/>
              </a:rPr>
              <a:t>m</a:t>
            </a:r>
            <a:r>
              <a:rPr sz="1600" i="1" spc="-121" dirty="0">
                <a:solidFill>
                  <a:srgbClr val="16365D"/>
                </a:solidFill>
                <a:latin typeface="Arial"/>
                <a:cs typeface="Arial"/>
              </a:rPr>
              <a:t>e</a:t>
            </a:r>
            <a:r>
              <a:rPr sz="1600" i="1" spc="13" dirty="0">
                <a:solidFill>
                  <a:srgbClr val="16365D"/>
                </a:solidFill>
                <a:latin typeface="Arial"/>
                <a:cs typeface="Arial"/>
              </a:rPr>
              <a:t>r </a:t>
            </a:r>
            <a:r>
              <a:rPr sz="1600" i="1" spc="9" dirty="0">
                <a:solidFill>
                  <a:srgbClr val="16365D"/>
                </a:solidFill>
                <a:latin typeface="Arial"/>
                <a:cs typeface="Arial"/>
              </a:rPr>
              <a:t> 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Agent  </a:t>
            </a:r>
            <a:r>
              <a:rPr sz="1600" i="1" spc="-27" dirty="0">
                <a:solidFill>
                  <a:srgbClr val="16365D"/>
                </a:solidFill>
                <a:latin typeface="Arial"/>
                <a:cs typeface="Arial"/>
              </a:rPr>
              <a:t>relation-  </a:t>
            </a:r>
            <a:r>
              <a:rPr sz="1600" i="1" spc="-90" dirty="0">
                <a:solidFill>
                  <a:srgbClr val="16365D"/>
                </a:solidFill>
                <a:latin typeface="Arial"/>
                <a:cs typeface="Arial"/>
              </a:rPr>
              <a:t>ships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57406" y="4950186"/>
            <a:ext cx="1064015" cy="8849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7407" y="4928796"/>
            <a:ext cx="1064028" cy="887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7407" y="4928796"/>
            <a:ext cx="1064491" cy="221876"/>
          </a:xfrm>
          <a:custGeom>
            <a:avLst/>
            <a:gdLst/>
            <a:ahLst/>
            <a:cxnLst/>
            <a:rect l="l" t="t" r="r" b="b"/>
            <a:pathLst>
              <a:path w="1170940" h="251460">
                <a:moveTo>
                  <a:pt x="1170432" y="124968"/>
                </a:moveTo>
                <a:lnTo>
                  <a:pt x="1131025" y="79980"/>
                </a:lnTo>
                <a:lnTo>
                  <a:pt x="1065548" y="53762"/>
                </a:lnTo>
                <a:lnTo>
                  <a:pt x="1022696" y="42147"/>
                </a:lnTo>
                <a:lnTo>
                  <a:pt x="973833" y="31689"/>
                </a:lnTo>
                <a:lnTo>
                  <a:pt x="919511" y="22509"/>
                </a:lnTo>
                <a:lnTo>
                  <a:pt x="860276" y="14728"/>
                </a:lnTo>
                <a:lnTo>
                  <a:pt x="796680" y="8465"/>
                </a:lnTo>
                <a:lnTo>
                  <a:pt x="729272" y="3842"/>
                </a:lnTo>
                <a:lnTo>
                  <a:pt x="658601" y="980"/>
                </a:lnTo>
                <a:lnTo>
                  <a:pt x="585216" y="0"/>
                </a:ln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8"/>
                </a:lnTo>
                <a:lnTo>
                  <a:pt x="4561" y="140882"/>
                </a:lnTo>
                <a:lnTo>
                  <a:pt x="39406" y="170785"/>
                </a:lnTo>
                <a:lnTo>
                  <a:pt x="104883" y="197342"/>
                </a:lnTo>
                <a:lnTo>
                  <a:pt x="147735" y="209074"/>
                </a:lnTo>
                <a:lnTo>
                  <a:pt x="196598" y="219620"/>
                </a:lnTo>
                <a:lnTo>
                  <a:pt x="250921" y="228863"/>
                </a:lnTo>
                <a:lnTo>
                  <a:pt x="310155" y="236687"/>
                </a:lnTo>
                <a:lnTo>
                  <a:pt x="373751" y="242975"/>
                </a:lnTo>
                <a:lnTo>
                  <a:pt x="441159" y="247611"/>
                </a:lnTo>
                <a:lnTo>
                  <a:pt x="511830" y="250478"/>
                </a:lnTo>
                <a:lnTo>
                  <a:pt x="585216" y="251460"/>
                </a:lnTo>
                <a:lnTo>
                  <a:pt x="658601" y="250478"/>
                </a:lnTo>
                <a:lnTo>
                  <a:pt x="729272" y="247611"/>
                </a:lnTo>
                <a:lnTo>
                  <a:pt x="796680" y="242975"/>
                </a:lnTo>
                <a:lnTo>
                  <a:pt x="860276" y="236687"/>
                </a:lnTo>
                <a:lnTo>
                  <a:pt x="919511" y="228863"/>
                </a:lnTo>
                <a:lnTo>
                  <a:pt x="973833" y="219620"/>
                </a:lnTo>
                <a:lnTo>
                  <a:pt x="1022696" y="209074"/>
                </a:lnTo>
                <a:lnTo>
                  <a:pt x="1065548" y="197342"/>
                </a:lnTo>
                <a:lnTo>
                  <a:pt x="1101841" y="184540"/>
                </a:lnTo>
                <a:lnTo>
                  <a:pt x="1152551" y="156194"/>
                </a:lnTo>
                <a:lnTo>
                  <a:pt x="1170432" y="124968"/>
                </a:lnTo>
                <a:close/>
              </a:path>
            </a:pathLst>
          </a:custGeom>
          <a:solidFill>
            <a:srgbClr val="B0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57406" y="4928795"/>
            <a:ext cx="1064491" cy="887506"/>
          </a:xfrm>
          <a:custGeom>
            <a:avLst/>
            <a:gdLst/>
            <a:ahLst/>
            <a:cxnLst/>
            <a:rect l="l" t="t" r="r" b="b"/>
            <a:pathLst>
              <a:path w="1170940" h="1005839">
                <a:moveTo>
                  <a:pt x="585215" y="0"/>
                </a:move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7"/>
                </a:lnTo>
                <a:lnTo>
                  <a:pt x="0" y="879347"/>
                </a:lnTo>
                <a:lnTo>
                  <a:pt x="39406" y="925165"/>
                </a:lnTo>
                <a:lnTo>
                  <a:pt x="104883" y="951722"/>
                </a:lnTo>
                <a:lnTo>
                  <a:pt x="147735" y="963454"/>
                </a:lnTo>
                <a:lnTo>
                  <a:pt x="196598" y="974000"/>
                </a:lnTo>
                <a:lnTo>
                  <a:pt x="250921" y="983243"/>
                </a:lnTo>
                <a:lnTo>
                  <a:pt x="310155" y="991067"/>
                </a:lnTo>
                <a:lnTo>
                  <a:pt x="373751" y="997355"/>
                </a:lnTo>
                <a:lnTo>
                  <a:pt x="441159" y="1001991"/>
                </a:lnTo>
                <a:lnTo>
                  <a:pt x="511830" y="1004858"/>
                </a:lnTo>
                <a:lnTo>
                  <a:pt x="585215" y="1005839"/>
                </a:lnTo>
                <a:lnTo>
                  <a:pt x="658601" y="1004858"/>
                </a:lnTo>
                <a:lnTo>
                  <a:pt x="729272" y="1001991"/>
                </a:lnTo>
                <a:lnTo>
                  <a:pt x="796680" y="997355"/>
                </a:lnTo>
                <a:lnTo>
                  <a:pt x="860276" y="991067"/>
                </a:lnTo>
                <a:lnTo>
                  <a:pt x="919510" y="983243"/>
                </a:lnTo>
                <a:lnTo>
                  <a:pt x="973833" y="974000"/>
                </a:lnTo>
                <a:lnTo>
                  <a:pt x="1022696" y="963454"/>
                </a:lnTo>
                <a:lnTo>
                  <a:pt x="1065548" y="951722"/>
                </a:lnTo>
                <a:lnTo>
                  <a:pt x="1101841" y="938920"/>
                </a:lnTo>
                <a:lnTo>
                  <a:pt x="1152551" y="910574"/>
                </a:lnTo>
                <a:lnTo>
                  <a:pt x="1170431" y="879347"/>
                </a:lnTo>
                <a:lnTo>
                  <a:pt x="1170431" y="124967"/>
                </a:lnTo>
                <a:lnTo>
                  <a:pt x="1131025" y="79980"/>
                </a:lnTo>
                <a:lnTo>
                  <a:pt x="1065548" y="53762"/>
                </a:lnTo>
                <a:lnTo>
                  <a:pt x="1022696" y="42147"/>
                </a:lnTo>
                <a:lnTo>
                  <a:pt x="973833" y="31689"/>
                </a:lnTo>
                <a:lnTo>
                  <a:pt x="919510" y="22509"/>
                </a:lnTo>
                <a:lnTo>
                  <a:pt x="860276" y="14728"/>
                </a:lnTo>
                <a:lnTo>
                  <a:pt x="796680" y="8465"/>
                </a:lnTo>
                <a:lnTo>
                  <a:pt x="729272" y="3842"/>
                </a:lnTo>
                <a:lnTo>
                  <a:pt x="658601" y="980"/>
                </a:lnTo>
                <a:lnTo>
                  <a:pt x="585215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57406" y="5039061"/>
            <a:ext cx="1064491" cy="112059"/>
          </a:xfrm>
          <a:custGeom>
            <a:avLst/>
            <a:gdLst/>
            <a:ahLst/>
            <a:cxnLst/>
            <a:rect l="l" t="t" r="r" b="b"/>
            <a:pathLst>
              <a:path w="1170940" h="127000">
                <a:moveTo>
                  <a:pt x="0" y="0"/>
                </a:moveTo>
                <a:lnTo>
                  <a:pt x="39406" y="45817"/>
                </a:lnTo>
                <a:lnTo>
                  <a:pt x="104883" y="72374"/>
                </a:lnTo>
                <a:lnTo>
                  <a:pt x="147735" y="84106"/>
                </a:lnTo>
                <a:lnTo>
                  <a:pt x="196598" y="94652"/>
                </a:lnTo>
                <a:lnTo>
                  <a:pt x="250921" y="103895"/>
                </a:lnTo>
                <a:lnTo>
                  <a:pt x="310155" y="111719"/>
                </a:lnTo>
                <a:lnTo>
                  <a:pt x="373751" y="118007"/>
                </a:lnTo>
                <a:lnTo>
                  <a:pt x="441159" y="122643"/>
                </a:lnTo>
                <a:lnTo>
                  <a:pt x="511830" y="125510"/>
                </a:lnTo>
                <a:lnTo>
                  <a:pt x="585215" y="126491"/>
                </a:lnTo>
                <a:lnTo>
                  <a:pt x="658601" y="125510"/>
                </a:lnTo>
                <a:lnTo>
                  <a:pt x="729272" y="122643"/>
                </a:lnTo>
                <a:lnTo>
                  <a:pt x="796680" y="118007"/>
                </a:lnTo>
                <a:lnTo>
                  <a:pt x="860276" y="111719"/>
                </a:lnTo>
                <a:lnTo>
                  <a:pt x="919510" y="103895"/>
                </a:lnTo>
                <a:lnTo>
                  <a:pt x="973833" y="94652"/>
                </a:lnTo>
                <a:lnTo>
                  <a:pt x="1022696" y="84106"/>
                </a:lnTo>
                <a:lnTo>
                  <a:pt x="1065548" y="72374"/>
                </a:lnTo>
                <a:lnTo>
                  <a:pt x="1101841" y="59572"/>
                </a:lnTo>
                <a:lnTo>
                  <a:pt x="1152551" y="31226"/>
                </a:lnTo>
                <a:lnTo>
                  <a:pt x="1165870" y="15914"/>
                </a:lnTo>
                <a:lnTo>
                  <a:pt x="1170431" y="0"/>
                </a:lnTo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04691" y="5151566"/>
            <a:ext cx="370031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274" dirty="0">
                <a:solidFill>
                  <a:srgbClr val="16365D"/>
                </a:solidFill>
                <a:latin typeface="Arial"/>
                <a:cs typeface="Arial"/>
              </a:rPr>
              <a:t>R</a:t>
            </a:r>
            <a:r>
              <a:rPr sz="1600" i="1" spc="-171" dirty="0">
                <a:solidFill>
                  <a:srgbClr val="16365D"/>
                </a:solidFill>
                <a:latin typeface="Arial"/>
                <a:cs typeface="Arial"/>
              </a:rPr>
              <a:t>D</a:t>
            </a:r>
            <a:r>
              <a:rPr sz="1600" i="1" spc="-188" dirty="0">
                <a:solidFill>
                  <a:srgbClr val="16365D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110690" y="3063689"/>
            <a:ext cx="285750" cy="1878666"/>
          </a:xfrm>
          <a:custGeom>
            <a:avLst/>
            <a:gdLst/>
            <a:ahLst/>
            <a:cxnLst/>
            <a:rect l="l" t="t" r="r" b="b"/>
            <a:pathLst>
              <a:path w="314325" h="2129154">
                <a:moveTo>
                  <a:pt x="156899" y="1989908"/>
                </a:moveTo>
                <a:lnTo>
                  <a:pt x="65270" y="1831848"/>
                </a:lnTo>
                <a:lnTo>
                  <a:pt x="55506" y="1821584"/>
                </a:lnTo>
                <a:lnTo>
                  <a:pt x="43172" y="1816036"/>
                </a:lnTo>
                <a:lnTo>
                  <a:pt x="29694" y="1815345"/>
                </a:lnTo>
                <a:lnTo>
                  <a:pt x="16502" y="1819656"/>
                </a:lnTo>
                <a:lnTo>
                  <a:pt x="6238" y="1828538"/>
                </a:lnTo>
                <a:lnTo>
                  <a:pt x="690" y="1840420"/>
                </a:lnTo>
                <a:lnTo>
                  <a:pt x="0" y="1853731"/>
                </a:lnTo>
                <a:lnTo>
                  <a:pt x="4310" y="1866900"/>
                </a:lnTo>
                <a:lnTo>
                  <a:pt x="121658" y="2068738"/>
                </a:lnTo>
                <a:lnTo>
                  <a:pt x="121658" y="2058924"/>
                </a:lnTo>
                <a:lnTo>
                  <a:pt x="124348" y="2072759"/>
                </a:lnTo>
                <a:lnTo>
                  <a:pt x="126230" y="2075583"/>
                </a:lnTo>
                <a:lnTo>
                  <a:pt x="126230" y="2042160"/>
                </a:lnTo>
                <a:lnTo>
                  <a:pt x="156899" y="1989908"/>
                </a:lnTo>
                <a:close/>
              </a:path>
              <a:path w="314325" h="2129154">
                <a:moveTo>
                  <a:pt x="191762" y="1930512"/>
                </a:moveTo>
                <a:lnTo>
                  <a:pt x="191762" y="35052"/>
                </a:lnTo>
                <a:lnTo>
                  <a:pt x="189071" y="21859"/>
                </a:lnTo>
                <a:lnTo>
                  <a:pt x="181665" y="10668"/>
                </a:lnTo>
                <a:lnTo>
                  <a:pt x="170545" y="2905"/>
                </a:lnTo>
                <a:lnTo>
                  <a:pt x="156710" y="0"/>
                </a:lnTo>
                <a:lnTo>
                  <a:pt x="142875" y="2905"/>
                </a:lnTo>
                <a:lnTo>
                  <a:pt x="131754" y="10668"/>
                </a:lnTo>
                <a:lnTo>
                  <a:pt x="124348" y="21859"/>
                </a:lnTo>
                <a:lnTo>
                  <a:pt x="121658" y="35052"/>
                </a:lnTo>
                <a:lnTo>
                  <a:pt x="121658" y="1929117"/>
                </a:lnTo>
                <a:lnTo>
                  <a:pt x="156899" y="1989908"/>
                </a:lnTo>
                <a:lnTo>
                  <a:pt x="191762" y="1930512"/>
                </a:lnTo>
                <a:close/>
              </a:path>
              <a:path w="314325" h="2129154">
                <a:moveTo>
                  <a:pt x="191762" y="2068738"/>
                </a:moveTo>
                <a:lnTo>
                  <a:pt x="191762" y="2058924"/>
                </a:lnTo>
                <a:lnTo>
                  <a:pt x="189071" y="2072759"/>
                </a:lnTo>
                <a:lnTo>
                  <a:pt x="181665" y="2083879"/>
                </a:lnTo>
                <a:lnTo>
                  <a:pt x="170545" y="2091285"/>
                </a:lnTo>
                <a:lnTo>
                  <a:pt x="156710" y="2093976"/>
                </a:lnTo>
                <a:lnTo>
                  <a:pt x="142875" y="2091285"/>
                </a:lnTo>
                <a:lnTo>
                  <a:pt x="131754" y="2083879"/>
                </a:lnTo>
                <a:lnTo>
                  <a:pt x="124348" y="2072759"/>
                </a:lnTo>
                <a:lnTo>
                  <a:pt x="121658" y="2058924"/>
                </a:lnTo>
                <a:lnTo>
                  <a:pt x="121658" y="2068738"/>
                </a:lnTo>
                <a:lnTo>
                  <a:pt x="156710" y="2129028"/>
                </a:lnTo>
                <a:lnTo>
                  <a:pt x="191762" y="2068738"/>
                </a:lnTo>
                <a:close/>
              </a:path>
              <a:path w="314325" h="2129154">
                <a:moveTo>
                  <a:pt x="187190" y="2042160"/>
                </a:moveTo>
                <a:lnTo>
                  <a:pt x="156899" y="1989908"/>
                </a:lnTo>
                <a:lnTo>
                  <a:pt x="126230" y="2042160"/>
                </a:lnTo>
                <a:lnTo>
                  <a:pt x="187190" y="2042160"/>
                </a:lnTo>
                <a:close/>
              </a:path>
              <a:path w="314325" h="2129154">
                <a:moveTo>
                  <a:pt x="187190" y="2075583"/>
                </a:moveTo>
                <a:lnTo>
                  <a:pt x="187190" y="2042160"/>
                </a:lnTo>
                <a:lnTo>
                  <a:pt x="126230" y="2042160"/>
                </a:lnTo>
                <a:lnTo>
                  <a:pt x="126230" y="2075583"/>
                </a:lnTo>
                <a:lnTo>
                  <a:pt x="131754" y="2083879"/>
                </a:lnTo>
                <a:lnTo>
                  <a:pt x="142875" y="2091285"/>
                </a:lnTo>
                <a:lnTo>
                  <a:pt x="156710" y="2093976"/>
                </a:lnTo>
                <a:lnTo>
                  <a:pt x="170545" y="2091285"/>
                </a:lnTo>
                <a:lnTo>
                  <a:pt x="181665" y="2083879"/>
                </a:lnTo>
                <a:lnTo>
                  <a:pt x="187190" y="2075583"/>
                </a:lnTo>
                <a:close/>
              </a:path>
              <a:path w="314325" h="2129154">
                <a:moveTo>
                  <a:pt x="314063" y="1853731"/>
                </a:moveTo>
                <a:lnTo>
                  <a:pt x="313301" y="1840420"/>
                </a:lnTo>
                <a:lnTo>
                  <a:pt x="307395" y="1828538"/>
                </a:lnTo>
                <a:lnTo>
                  <a:pt x="296918" y="1819656"/>
                </a:lnTo>
                <a:lnTo>
                  <a:pt x="283749" y="1815345"/>
                </a:lnTo>
                <a:lnTo>
                  <a:pt x="270438" y="1816036"/>
                </a:lnTo>
                <a:lnTo>
                  <a:pt x="258556" y="1821584"/>
                </a:lnTo>
                <a:lnTo>
                  <a:pt x="249674" y="1831848"/>
                </a:lnTo>
                <a:lnTo>
                  <a:pt x="156899" y="1989908"/>
                </a:lnTo>
                <a:lnTo>
                  <a:pt x="187190" y="2042160"/>
                </a:lnTo>
                <a:lnTo>
                  <a:pt x="187190" y="2075583"/>
                </a:lnTo>
                <a:lnTo>
                  <a:pt x="189071" y="2072759"/>
                </a:lnTo>
                <a:lnTo>
                  <a:pt x="191762" y="2058924"/>
                </a:lnTo>
                <a:lnTo>
                  <a:pt x="191762" y="2068738"/>
                </a:lnTo>
                <a:lnTo>
                  <a:pt x="309110" y="1866900"/>
                </a:lnTo>
                <a:lnTo>
                  <a:pt x="314063" y="185373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57407" y="3091927"/>
            <a:ext cx="1130530" cy="3630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57407" y="3071758"/>
            <a:ext cx="1130530" cy="3644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57407" y="3071757"/>
            <a:ext cx="1130877" cy="364751"/>
          </a:xfrm>
          <a:custGeom>
            <a:avLst/>
            <a:gdLst/>
            <a:ahLst/>
            <a:cxnLst/>
            <a:rect l="l" t="t" r="r" b="b"/>
            <a:pathLst>
              <a:path w="1243965" h="413385">
                <a:moveTo>
                  <a:pt x="70103" y="0"/>
                </a:moveTo>
                <a:lnTo>
                  <a:pt x="43076" y="5357"/>
                </a:lnTo>
                <a:lnTo>
                  <a:pt x="20764" y="20002"/>
                </a:lnTo>
                <a:lnTo>
                  <a:pt x="5595" y="41790"/>
                </a:lnTo>
                <a:lnTo>
                  <a:pt x="0" y="68579"/>
                </a:lnTo>
                <a:lnTo>
                  <a:pt x="0" y="342899"/>
                </a:lnTo>
                <a:lnTo>
                  <a:pt x="5595" y="369927"/>
                </a:lnTo>
                <a:lnTo>
                  <a:pt x="20764" y="392239"/>
                </a:lnTo>
                <a:lnTo>
                  <a:pt x="43076" y="407408"/>
                </a:lnTo>
                <a:lnTo>
                  <a:pt x="70103" y="413003"/>
                </a:lnTo>
                <a:lnTo>
                  <a:pt x="1175003" y="413003"/>
                </a:lnTo>
                <a:lnTo>
                  <a:pt x="1201793" y="407408"/>
                </a:lnTo>
                <a:lnTo>
                  <a:pt x="1223581" y="392239"/>
                </a:lnTo>
                <a:lnTo>
                  <a:pt x="1238226" y="369927"/>
                </a:lnTo>
                <a:lnTo>
                  <a:pt x="1243583" y="342899"/>
                </a:lnTo>
                <a:lnTo>
                  <a:pt x="1243583" y="68579"/>
                </a:lnTo>
                <a:lnTo>
                  <a:pt x="1238226" y="41790"/>
                </a:lnTo>
                <a:lnTo>
                  <a:pt x="1223581" y="20002"/>
                </a:lnTo>
                <a:lnTo>
                  <a:pt x="1201793" y="5357"/>
                </a:lnTo>
                <a:lnTo>
                  <a:pt x="1175003" y="0"/>
                </a:lnTo>
                <a:lnTo>
                  <a:pt x="70103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887020" y="3111649"/>
            <a:ext cx="675409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183" dirty="0">
                <a:solidFill>
                  <a:srgbClr val="16365D"/>
                </a:solidFill>
                <a:latin typeface="Arial"/>
                <a:cs typeface="Arial"/>
              </a:rPr>
              <a:t>XA</a:t>
            </a:r>
            <a:r>
              <a:rPr sz="1600" i="1" spc="-148" dirty="0">
                <a:solidFill>
                  <a:srgbClr val="16365D"/>
                </a:solidFill>
                <a:latin typeface="Arial"/>
                <a:cs typeface="Arial"/>
              </a:rPr>
              <a:t> </a:t>
            </a:r>
            <a:r>
              <a:rPr sz="1600" i="1" spc="-22" dirty="0">
                <a:solidFill>
                  <a:srgbClr val="16365D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69428" y="4975735"/>
            <a:ext cx="1065414" cy="8849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69428" y="4953000"/>
            <a:ext cx="1065414" cy="88750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69429" y="4953001"/>
            <a:ext cx="1065645" cy="221876"/>
          </a:xfrm>
          <a:custGeom>
            <a:avLst/>
            <a:gdLst/>
            <a:ahLst/>
            <a:cxnLst/>
            <a:rect l="l" t="t" r="r" b="b"/>
            <a:pathLst>
              <a:path w="1172209" h="251460">
                <a:moveTo>
                  <a:pt x="1171956" y="126492"/>
                </a:moveTo>
                <a:lnTo>
                  <a:pt x="1132343" y="80674"/>
                </a:lnTo>
                <a:lnTo>
                  <a:pt x="1066569" y="54117"/>
                </a:lnTo>
                <a:lnTo>
                  <a:pt x="1023546" y="42385"/>
                </a:lnTo>
                <a:lnTo>
                  <a:pt x="974508" y="31839"/>
                </a:lnTo>
                <a:lnTo>
                  <a:pt x="920013" y="22596"/>
                </a:lnTo>
                <a:lnTo>
                  <a:pt x="860620" y="14772"/>
                </a:lnTo>
                <a:lnTo>
                  <a:pt x="796886" y="8484"/>
                </a:lnTo>
                <a:lnTo>
                  <a:pt x="729369" y="3848"/>
                </a:lnTo>
                <a:lnTo>
                  <a:pt x="658626" y="981"/>
                </a:lnTo>
                <a:lnTo>
                  <a:pt x="585216" y="0"/>
                </a:lnTo>
                <a:lnTo>
                  <a:pt x="511830" y="981"/>
                </a:lnTo>
                <a:lnTo>
                  <a:pt x="441159" y="3848"/>
                </a:lnTo>
                <a:lnTo>
                  <a:pt x="373751" y="8484"/>
                </a:lnTo>
                <a:lnTo>
                  <a:pt x="310155" y="14772"/>
                </a:lnTo>
                <a:lnTo>
                  <a:pt x="250921" y="22596"/>
                </a:lnTo>
                <a:lnTo>
                  <a:pt x="196598" y="31839"/>
                </a:lnTo>
                <a:lnTo>
                  <a:pt x="147735" y="42385"/>
                </a:lnTo>
                <a:lnTo>
                  <a:pt x="104883" y="54117"/>
                </a:lnTo>
                <a:lnTo>
                  <a:pt x="68590" y="66919"/>
                </a:lnTo>
                <a:lnTo>
                  <a:pt x="17880" y="95265"/>
                </a:lnTo>
                <a:lnTo>
                  <a:pt x="0" y="126492"/>
                </a:lnTo>
                <a:lnTo>
                  <a:pt x="4561" y="142081"/>
                </a:lnTo>
                <a:lnTo>
                  <a:pt x="39406" y="171479"/>
                </a:lnTo>
                <a:lnTo>
                  <a:pt x="104883" y="197697"/>
                </a:lnTo>
                <a:lnTo>
                  <a:pt x="147735" y="209312"/>
                </a:lnTo>
                <a:lnTo>
                  <a:pt x="196598" y="219770"/>
                </a:lnTo>
                <a:lnTo>
                  <a:pt x="250921" y="228950"/>
                </a:lnTo>
                <a:lnTo>
                  <a:pt x="310155" y="236731"/>
                </a:lnTo>
                <a:lnTo>
                  <a:pt x="373751" y="242994"/>
                </a:lnTo>
                <a:lnTo>
                  <a:pt x="441159" y="247617"/>
                </a:lnTo>
                <a:lnTo>
                  <a:pt x="511830" y="250479"/>
                </a:lnTo>
                <a:lnTo>
                  <a:pt x="585216" y="251460"/>
                </a:lnTo>
                <a:lnTo>
                  <a:pt x="658626" y="250479"/>
                </a:lnTo>
                <a:lnTo>
                  <a:pt x="729369" y="247617"/>
                </a:lnTo>
                <a:lnTo>
                  <a:pt x="796886" y="242994"/>
                </a:lnTo>
                <a:lnTo>
                  <a:pt x="860620" y="236731"/>
                </a:lnTo>
                <a:lnTo>
                  <a:pt x="920013" y="228950"/>
                </a:lnTo>
                <a:lnTo>
                  <a:pt x="974508" y="219770"/>
                </a:lnTo>
                <a:lnTo>
                  <a:pt x="1023546" y="209312"/>
                </a:lnTo>
                <a:lnTo>
                  <a:pt x="1066569" y="197697"/>
                </a:lnTo>
                <a:lnTo>
                  <a:pt x="1103021" y="185046"/>
                </a:lnTo>
                <a:lnTo>
                  <a:pt x="1153978" y="157117"/>
                </a:lnTo>
                <a:lnTo>
                  <a:pt x="1171956" y="126492"/>
                </a:lnTo>
                <a:close/>
              </a:path>
            </a:pathLst>
          </a:custGeom>
          <a:solidFill>
            <a:srgbClr val="B0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69428" y="4953000"/>
            <a:ext cx="1065645" cy="887506"/>
          </a:xfrm>
          <a:custGeom>
            <a:avLst/>
            <a:gdLst/>
            <a:ahLst/>
            <a:cxnLst/>
            <a:rect l="l" t="t" r="r" b="b"/>
            <a:pathLst>
              <a:path w="1172209" h="1005839">
                <a:moveTo>
                  <a:pt x="585215" y="0"/>
                </a:moveTo>
                <a:lnTo>
                  <a:pt x="511830" y="981"/>
                </a:lnTo>
                <a:lnTo>
                  <a:pt x="441159" y="3848"/>
                </a:lnTo>
                <a:lnTo>
                  <a:pt x="373751" y="8484"/>
                </a:lnTo>
                <a:lnTo>
                  <a:pt x="310155" y="14772"/>
                </a:lnTo>
                <a:lnTo>
                  <a:pt x="250921" y="22596"/>
                </a:lnTo>
                <a:lnTo>
                  <a:pt x="196598" y="31839"/>
                </a:lnTo>
                <a:lnTo>
                  <a:pt x="147735" y="42385"/>
                </a:lnTo>
                <a:lnTo>
                  <a:pt x="104883" y="54117"/>
                </a:lnTo>
                <a:lnTo>
                  <a:pt x="68590" y="66919"/>
                </a:lnTo>
                <a:lnTo>
                  <a:pt x="17880" y="95265"/>
                </a:lnTo>
                <a:lnTo>
                  <a:pt x="0" y="126491"/>
                </a:lnTo>
                <a:lnTo>
                  <a:pt x="0" y="880871"/>
                </a:lnTo>
                <a:lnTo>
                  <a:pt x="39406" y="925859"/>
                </a:lnTo>
                <a:lnTo>
                  <a:pt x="104883" y="952077"/>
                </a:lnTo>
                <a:lnTo>
                  <a:pt x="147735" y="963692"/>
                </a:lnTo>
                <a:lnTo>
                  <a:pt x="196598" y="974150"/>
                </a:lnTo>
                <a:lnTo>
                  <a:pt x="250921" y="983330"/>
                </a:lnTo>
                <a:lnTo>
                  <a:pt x="310155" y="991111"/>
                </a:lnTo>
                <a:lnTo>
                  <a:pt x="373751" y="997374"/>
                </a:lnTo>
                <a:lnTo>
                  <a:pt x="441159" y="1001997"/>
                </a:lnTo>
                <a:lnTo>
                  <a:pt x="511830" y="1004859"/>
                </a:lnTo>
                <a:lnTo>
                  <a:pt x="585215" y="1005839"/>
                </a:lnTo>
                <a:lnTo>
                  <a:pt x="658626" y="1004859"/>
                </a:lnTo>
                <a:lnTo>
                  <a:pt x="729369" y="1001997"/>
                </a:lnTo>
                <a:lnTo>
                  <a:pt x="796886" y="997374"/>
                </a:lnTo>
                <a:lnTo>
                  <a:pt x="860620" y="991111"/>
                </a:lnTo>
                <a:lnTo>
                  <a:pt x="920013" y="983330"/>
                </a:lnTo>
                <a:lnTo>
                  <a:pt x="974508" y="974150"/>
                </a:lnTo>
                <a:lnTo>
                  <a:pt x="1023545" y="963692"/>
                </a:lnTo>
                <a:lnTo>
                  <a:pt x="1066569" y="952077"/>
                </a:lnTo>
                <a:lnTo>
                  <a:pt x="1103021" y="939426"/>
                </a:lnTo>
                <a:lnTo>
                  <a:pt x="1153978" y="911497"/>
                </a:lnTo>
                <a:lnTo>
                  <a:pt x="1171955" y="880871"/>
                </a:lnTo>
                <a:lnTo>
                  <a:pt x="1171955" y="126491"/>
                </a:lnTo>
                <a:lnTo>
                  <a:pt x="1132343" y="80674"/>
                </a:lnTo>
                <a:lnTo>
                  <a:pt x="1066569" y="54117"/>
                </a:lnTo>
                <a:lnTo>
                  <a:pt x="1023545" y="42385"/>
                </a:lnTo>
                <a:lnTo>
                  <a:pt x="974508" y="31839"/>
                </a:lnTo>
                <a:lnTo>
                  <a:pt x="920013" y="22596"/>
                </a:lnTo>
                <a:lnTo>
                  <a:pt x="860620" y="14772"/>
                </a:lnTo>
                <a:lnTo>
                  <a:pt x="796886" y="8484"/>
                </a:lnTo>
                <a:lnTo>
                  <a:pt x="729369" y="3848"/>
                </a:lnTo>
                <a:lnTo>
                  <a:pt x="658626" y="981"/>
                </a:lnTo>
                <a:lnTo>
                  <a:pt x="585215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9428" y="5064611"/>
            <a:ext cx="1065645" cy="110378"/>
          </a:xfrm>
          <a:custGeom>
            <a:avLst/>
            <a:gdLst/>
            <a:ahLst/>
            <a:cxnLst/>
            <a:rect l="l" t="t" r="r" b="b"/>
            <a:pathLst>
              <a:path w="1172209" h="125095">
                <a:moveTo>
                  <a:pt x="0" y="0"/>
                </a:moveTo>
                <a:lnTo>
                  <a:pt x="39406" y="44987"/>
                </a:lnTo>
                <a:lnTo>
                  <a:pt x="104883" y="71205"/>
                </a:lnTo>
                <a:lnTo>
                  <a:pt x="147735" y="82820"/>
                </a:lnTo>
                <a:lnTo>
                  <a:pt x="196598" y="93278"/>
                </a:lnTo>
                <a:lnTo>
                  <a:pt x="250921" y="102458"/>
                </a:lnTo>
                <a:lnTo>
                  <a:pt x="310155" y="110239"/>
                </a:lnTo>
                <a:lnTo>
                  <a:pt x="373751" y="116502"/>
                </a:lnTo>
                <a:lnTo>
                  <a:pt x="441159" y="121125"/>
                </a:lnTo>
                <a:lnTo>
                  <a:pt x="511830" y="123987"/>
                </a:lnTo>
                <a:lnTo>
                  <a:pt x="585215" y="124967"/>
                </a:lnTo>
                <a:lnTo>
                  <a:pt x="658626" y="123987"/>
                </a:lnTo>
                <a:lnTo>
                  <a:pt x="729369" y="121125"/>
                </a:lnTo>
                <a:lnTo>
                  <a:pt x="796886" y="116502"/>
                </a:lnTo>
                <a:lnTo>
                  <a:pt x="860620" y="110239"/>
                </a:lnTo>
                <a:lnTo>
                  <a:pt x="920013" y="102458"/>
                </a:lnTo>
                <a:lnTo>
                  <a:pt x="974508" y="93278"/>
                </a:lnTo>
                <a:lnTo>
                  <a:pt x="1023545" y="82820"/>
                </a:lnTo>
                <a:lnTo>
                  <a:pt x="1066569" y="71205"/>
                </a:lnTo>
                <a:lnTo>
                  <a:pt x="1103021" y="58554"/>
                </a:lnTo>
                <a:lnTo>
                  <a:pt x="1153978" y="30625"/>
                </a:lnTo>
                <a:lnTo>
                  <a:pt x="1167368" y="15589"/>
                </a:lnTo>
                <a:lnTo>
                  <a:pt x="1171955" y="0"/>
                </a:lnTo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64313" y="5175772"/>
            <a:ext cx="674255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148" dirty="0">
                <a:solidFill>
                  <a:srgbClr val="16365D"/>
                </a:solidFill>
                <a:latin typeface="Arial"/>
                <a:cs typeface="Arial"/>
              </a:rPr>
              <a:t>H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ad</a:t>
            </a:r>
            <a:r>
              <a:rPr sz="1600" i="1" spc="-72" dirty="0">
                <a:solidFill>
                  <a:srgbClr val="16365D"/>
                </a:solidFill>
                <a:latin typeface="Arial"/>
                <a:cs typeface="Arial"/>
              </a:rPr>
              <a:t>oo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580563" y="3114788"/>
            <a:ext cx="285750" cy="1878666"/>
          </a:xfrm>
          <a:custGeom>
            <a:avLst/>
            <a:gdLst/>
            <a:ahLst/>
            <a:cxnLst/>
            <a:rect l="l" t="t" r="r" b="b"/>
            <a:pathLst>
              <a:path w="314325" h="2129154">
                <a:moveTo>
                  <a:pt x="156591" y="1990896"/>
                </a:moveTo>
                <a:lnTo>
                  <a:pt x="64389" y="1831848"/>
                </a:lnTo>
                <a:lnTo>
                  <a:pt x="55506" y="1821370"/>
                </a:lnTo>
                <a:lnTo>
                  <a:pt x="43624" y="1815465"/>
                </a:lnTo>
                <a:lnTo>
                  <a:pt x="30313" y="1814703"/>
                </a:lnTo>
                <a:lnTo>
                  <a:pt x="17145" y="1819656"/>
                </a:lnTo>
                <a:lnTo>
                  <a:pt x="6667" y="1828538"/>
                </a:lnTo>
                <a:lnTo>
                  <a:pt x="762" y="1840420"/>
                </a:lnTo>
                <a:lnTo>
                  <a:pt x="0" y="1853731"/>
                </a:lnTo>
                <a:lnTo>
                  <a:pt x="4953" y="1866900"/>
                </a:lnTo>
                <a:lnTo>
                  <a:pt x="122301" y="2068738"/>
                </a:lnTo>
                <a:lnTo>
                  <a:pt x="122301" y="2058924"/>
                </a:lnTo>
                <a:lnTo>
                  <a:pt x="124991" y="2072759"/>
                </a:lnTo>
                <a:lnTo>
                  <a:pt x="126873" y="2075583"/>
                </a:lnTo>
                <a:lnTo>
                  <a:pt x="126873" y="2042160"/>
                </a:lnTo>
                <a:lnTo>
                  <a:pt x="156591" y="1990896"/>
                </a:lnTo>
                <a:close/>
              </a:path>
              <a:path w="314325" h="2129154">
                <a:moveTo>
                  <a:pt x="190881" y="1931746"/>
                </a:moveTo>
                <a:lnTo>
                  <a:pt x="190881" y="35052"/>
                </a:lnTo>
                <a:lnTo>
                  <a:pt x="188214" y="21216"/>
                </a:lnTo>
                <a:lnTo>
                  <a:pt x="180975" y="10096"/>
                </a:lnTo>
                <a:lnTo>
                  <a:pt x="170307" y="2690"/>
                </a:lnTo>
                <a:lnTo>
                  <a:pt x="157353" y="0"/>
                </a:lnTo>
                <a:lnTo>
                  <a:pt x="143517" y="2690"/>
                </a:lnTo>
                <a:lnTo>
                  <a:pt x="132397" y="10096"/>
                </a:lnTo>
                <a:lnTo>
                  <a:pt x="124991" y="21216"/>
                </a:lnTo>
                <a:lnTo>
                  <a:pt x="122301" y="35052"/>
                </a:lnTo>
                <a:lnTo>
                  <a:pt x="122301" y="1931746"/>
                </a:lnTo>
                <a:lnTo>
                  <a:pt x="156591" y="1990896"/>
                </a:lnTo>
                <a:lnTo>
                  <a:pt x="190881" y="1931746"/>
                </a:lnTo>
                <a:close/>
              </a:path>
              <a:path w="314325" h="2129154">
                <a:moveTo>
                  <a:pt x="190881" y="2071359"/>
                </a:moveTo>
                <a:lnTo>
                  <a:pt x="190881" y="2058924"/>
                </a:lnTo>
                <a:lnTo>
                  <a:pt x="188214" y="2072759"/>
                </a:lnTo>
                <a:lnTo>
                  <a:pt x="180975" y="2083879"/>
                </a:lnTo>
                <a:lnTo>
                  <a:pt x="170307" y="2091285"/>
                </a:lnTo>
                <a:lnTo>
                  <a:pt x="157353" y="2093976"/>
                </a:lnTo>
                <a:lnTo>
                  <a:pt x="143517" y="2091285"/>
                </a:lnTo>
                <a:lnTo>
                  <a:pt x="132397" y="2083879"/>
                </a:lnTo>
                <a:lnTo>
                  <a:pt x="124991" y="2072759"/>
                </a:lnTo>
                <a:lnTo>
                  <a:pt x="122301" y="2058924"/>
                </a:lnTo>
                <a:lnTo>
                  <a:pt x="122301" y="2068738"/>
                </a:lnTo>
                <a:lnTo>
                  <a:pt x="157353" y="2129028"/>
                </a:lnTo>
                <a:lnTo>
                  <a:pt x="190881" y="2071359"/>
                </a:lnTo>
                <a:close/>
              </a:path>
              <a:path w="314325" h="2129154">
                <a:moveTo>
                  <a:pt x="186309" y="2042160"/>
                </a:moveTo>
                <a:lnTo>
                  <a:pt x="156591" y="1990896"/>
                </a:lnTo>
                <a:lnTo>
                  <a:pt x="126873" y="2042160"/>
                </a:lnTo>
                <a:lnTo>
                  <a:pt x="186309" y="2042160"/>
                </a:lnTo>
                <a:close/>
              </a:path>
              <a:path w="314325" h="2129154">
                <a:moveTo>
                  <a:pt x="186309" y="2075685"/>
                </a:moveTo>
                <a:lnTo>
                  <a:pt x="186309" y="2042160"/>
                </a:lnTo>
                <a:lnTo>
                  <a:pt x="126873" y="2042160"/>
                </a:lnTo>
                <a:lnTo>
                  <a:pt x="126873" y="2075583"/>
                </a:lnTo>
                <a:lnTo>
                  <a:pt x="132397" y="2083879"/>
                </a:lnTo>
                <a:lnTo>
                  <a:pt x="143517" y="2091285"/>
                </a:lnTo>
                <a:lnTo>
                  <a:pt x="157353" y="2093976"/>
                </a:lnTo>
                <a:lnTo>
                  <a:pt x="170307" y="2091285"/>
                </a:lnTo>
                <a:lnTo>
                  <a:pt x="180975" y="2083879"/>
                </a:lnTo>
                <a:lnTo>
                  <a:pt x="186309" y="2075685"/>
                </a:lnTo>
                <a:close/>
              </a:path>
              <a:path w="314325" h="2129154">
                <a:moveTo>
                  <a:pt x="313824" y="1853731"/>
                </a:moveTo>
                <a:lnTo>
                  <a:pt x="312610" y="1840420"/>
                </a:lnTo>
                <a:lnTo>
                  <a:pt x="306538" y="1828538"/>
                </a:lnTo>
                <a:lnTo>
                  <a:pt x="296037" y="1819656"/>
                </a:lnTo>
                <a:lnTo>
                  <a:pt x="282868" y="1814703"/>
                </a:lnTo>
                <a:lnTo>
                  <a:pt x="269557" y="1815465"/>
                </a:lnTo>
                <a:lnTo>
                  <a:pt x="257675" y="1821370"/>
                </a:lnTo>
                <a:lnTo>
                  <a:pt x="248793" y="1831848"/>
                </a:lnTo>
                <a:lnTo>
                  <a:pt x="156591" y="1990896"/>
                </a:lnTo>
                <a:lnTo>
                  <a:pt x="186309" y="2042160"/>
                </a:lnTo>
                <a:lnTo>
                  <a:pt x="186309" y="2075685"/>
                </a:lnTo>
                <a:lnTo>
                  <a:pt x="188214" y="2072759"/>
                </a:lnTo>
                <a:lnTo>
                  <a:pt x="190881" y="2058924"/>
                </a:lnTo>
                <a:lnTo>
                  <a:pt x="190881" y="2071359"/>
                </a:lnTo>
                <a:lnTo>
                  <a:pt x="309753" y="1866900"/>
                </a:lnTo>
                <a:lnTo>
                  <a:pt x="313824" y="185373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69429" y="3943126"/>
            <a:ext cx="1131915" cy="62797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69429" y="3924301"/>
            <a:ext cx="1131915" cy="62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69429" y="3924301"/>
            <a:ext cx="1132032" cy="626969"/>
          </a:xfrm>
          <a:custGeom>
            <a:avLst/>
            <a:gdLst/>
            <a:ahLst/>
            <a:cxnLst/>
            <a:rect l="l" t="t" r="r" b="b"/>
            <a:pathLst>
              <a:path w="1245234" h="710564">
                <a:moveTo>
                  <a:pt x="117347" y="0"/>
                </a:moveTo>
                <a:lnTo>
                  <a:pt x="71366" y="9358"/>
                </a:lnTo>
                <a:lnTo>
                  <a:pt x="34099" y="34861"/>
                </a:lnTo>
                <a:lnTo>
                  <a:pt x="9120" y="72651"/>
                </a:lnTo>
                <a:lnTo>
                  <a:pt x="0" y="118871"/>
                </a:lnTo>
                <a:lnTo>
                  <a:pt x="0" y="591311"/>
                </a:lnTo>
                <a:lnTo>
                  <a:pt x="9120" y="637532"/>
                </a:lnTo>
                <a:lnTo>
                  <a:pt x="34099" y="675322"/>
                </a:lnTo>
                <a:lnTo>
                  <a:pt x="71366" y="700825"/>
                </a:lnTo>
                <a:lnTo>
                  <a:pt x="117347" y="710183"/>
                </a:lnTo>
                <a:lnTo>
                  <a:pt x="1126235" y="710183"/>
                </a:lnTo>
                <a:lnTo>
                  <a:pt x="1172456" y="700825"/>
                </a:lnTo>
                <a:lnTo>
                  <a:pt x="1210246" y="675322"/>
                </a:lnTo>
                <a:lnTo>
                  <a:pt x="1235749" y="637532"/>
                </a:lnTo>
                <a:lnTo>
                  <a:pt x="1245107" y="591311"/>
                </a:lnTo>
                <a:lnTo>
                  <a:pt x="1245107" y="118871"/>
                </a:lnTo>
                <a:lnTo>
                  <a:pt x="1235749" y="72651"/>
                </a:lnTo>
                <a:lnTo>
                  <a:pt x="1210246" y="34861"/>
                </a:lnTo>
                <a:lnTo>
                  <a:pt x="1172456" y="9358"/>
                </a:lnTo>
                <a:lnTo>
                  <a:pt x="1126235" y="0"/>
                </a:lnTo>
                <a:lnTo>
                  <a:pt x="117347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358772" y="3974950"/>
            <a:ext cx="753341" cy="507673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 marR="4559" indent="135054">
              <a:lnSpc>
                <a:spcPct val="101099"/>
              </a:lnSpc>
              <a:spcBef>
                <a:spcPts val="81"/>
              </a:spcBef>
            </a:pPr>
            <a:r>
              <a:rPr sz="1600" i="1" spc="-81" dirty="0">
                <a:solidFill>
                  <a:srgbClr val="16365D"/>
                </a:solidFill>
                <a:latin typeface="Arial"/>
                <a:cs typeface="Arial"/>
              </a:rPr>
              <a:t>Oper.  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an</a:t>
            </a:r>
            <a:r>
              <a:rPr sz="1600" i="1" spc="-67" dirty="0">
                <a:solidFill>
                  <a:srgbClr val="16365D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16365D"/>
                </a:solidFill>
                <a:latin typeface="Arial"/>
                <a:cs typeface="Arial"/>
              </a:rPr>
              <a:t>l</a:t>
            </a:r>
            <a:r>
              <a:rPr sz="1600" i="1" spc="-76" dirty="0">
                <a:solidFill>
                  <a:srgbClr val="16365D"/>
                </a:solidFill>
                <a:latin typeface="Arial"/>
                <a:cs typeface="Arial"/>
              </a:rPr>
              <a:t>y</a:t>
            </a:r>
            <a:r>
              <a:rPr sz="1600" i="1" spc="90" dirty="0">
                <a:solidFill>
                  <a:srgbClr val="16365D"/>
                </a:solidFill>
                <a:latin typeface="Arial"/>
                <a:cs typeface="Arial"/>
              </a:rPr>
              <a:t>t</a:t>
            </a:r>
            <a:r>
              <a:rPr sz="1600" i="1" spc="9" dirty="0">
                <a:solidFill>
                  <a:srgbClr val="16365D"/>
                </a:solidFill>
                <a:latin typeface="Arial"/>
                <a:cs typeface="Arial"/>
              </a:rPr>
              <a:t>i</a:t>
            </a:r>
            <a:r>
              <a:rPr sz="1600" i="1" spc="-130" dirty="0">
                <a:solidFill>
                  <a:srgbClr val="16365D"/>
                </a:solidFill>
                <a:latin typeface="Arial"/>
                <a:cs typeface="Arial"/>
              </a:rPr>
              <a:t>c</a:t>
            </a:r>
            <a:r>
              <a:rPr sz="1600" i="1" spc="-171" dirty="0">
                <a:solidFill>
                  <a:srgbClr val="16365D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169429" y="3099995"/>
            <a:ext cx="1131915" cy="6279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69429" y="3081170"/>
            <a:ext cx="1131915" cy="6266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69429" y="3081170"/>
            <a:ext cx="1132032" cy="626969"/>
          </a:xfrm>
          <a:custGeom>
            <a:avLst/>
            <a:gdLst/>
            <a:ahLst/>
            <a:cxnLst/>
            <a:rect l="l" t="t" r="r" b="b"/>
            <a:pathLst>
              <a:path w="1245234" h="710564">
                <a:moveTo>
                  <a:pt x="117347" y="0"/>
                </a:moveTo>
                <a:lnTo>
                  <a:pt x="71366" y="9358"/>
                </a:lnTo>
                <a:lnTo>
                  <a:pt x="34099" y="34861"/>
                </a:lnTo>
                <a:lnTo>
                  <a:pt x="9120" y="72651"/>
                </a:lnTo>
                <a:lnTo>
                  <a:pt x="0" y="118871"/>
                </a:lnTo>
                <a:lnTo>
                  <a:pt x="0" y="592835"/>
                </a:lnTo>
                <a:lnTo>
                  <a:pt x="9120" y="638817"/>
                </a:lnTo>
                <a:lnTo>
                  <a:pt x="34099" y="676084"/>
                </a:lnTo>
                <a:lnTo>
                  <a:pt x="71366" y="701063"/>
                </a:lnTo>
                <a:lnTo>
                  <a:pt x="117347" y="710183"/>
                </a:lnTo>
                <a:lnTo>
                  <a:pt x="1126235" y="710183"/>
                </a:lnTo>
                <a:lnTo>
                  <a:pt x="1172456" y="701063"/>
                </a:lnTo>
                <a:lnTo>
                  <a:pt x="1210246" y="676084"/>
                </a:lnTo>
                <a:lnTo>
                  <a:pt x="1235749" y="638817"/>
                </a:lnTo>
                <a:lnTo>
                  <a:pt x="1245107" y="592835"/>
                </a:lnTo>
                <a:lnTo>
                  <a:pt x="1245107" y="118871"/>
                </a:lnTo>
                <a:lnTo>
                  <a:pt x="1235749" y="72651"/>
                </a:lnTo>
                <a:lnTo>
                  <a:pt x="1210246" y="34861"/>
                </a:lnTo>
                <a:lnTo>
                  <a:pt x="1172456" y="9358"/>
                </a:lnTo>
                <a:lnTo>
                  <a:pt x="1126235" y="0"/>
                </a:lnTo>
                <a:lnTo>
                  <a:pt x="117347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358772" y="3133163"/>
            <a:ext cx="753341" cy="50882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161267">
              <a:lnSpc>
                <a:spcPct val="100600"/>
              </a:lnSpc>
              <a:spcBef>
                <a:spcPts val="90"/>
              </a:spcBef>
            </a:pPr>
            <a:r>
              <a:rPr sz="1600" i="1" spc="-94" dirty="0">
                <a:solidFill>
                  <a:srgbClr val="16365D"/>
                </a:solidFill>
                <a:latin typeface="Arial"/>
                <a:cs typeface="Arial"/>
              </a:rPr>
              <a:t>Price  </a:t>
            </a:r>
            <a:r>
              <a:rPr sz="1600" i="1" spc="-58" dirty="0">
                <a:solidFill>
                  <a:srgbClr val="16365D"/>
                </a:solidFill>
                <a:latin typeface="Arial"/>
                <a:cs typeface="Arial"/>
              </a:rPr>
              <a:t>an</a:t>
            </a:r>
            <a:r>
              <a:rPr sz="1600" i="1" spc="-67" dirty="0">
                <a:solidFill>
                  <a:srgbClr val="16365D"/>
                </a:solidFill>
                <a:latin typeface="Arial"/>
                <a:cs typeface="Arial"/>
              </a:rPr>
              <a:t>a</a:t>
            </a:r>
            <a:r>
              <a:rPr sz="1600" i="1" dirty="0">
                <a:solidFill>
                  <a:srgbClr val="16365D"/>
                </a:solidFill>
                <a:latin typeface="Arial"/>
                <a:cs typeface="Arial"/>
              </a:rPr>
              <a:t>l</a:t>
            </a:r>
            <a:r>
              <a:rPr sz="1600" i="1" spc="-76" dirty="0">
                <a:solidFill>
                  <a:srgbClr val="16365D"/>
                </a:solidFill>
                <a:latin typeface="Arial"/>
                <a:cs typeface="Arial"/>
              </a:rPr>
              <a:t>y</a:t>
            </a:r>
            <a:r>
              <a:rPr sz="1600" i="1" spc="90" dirty="0">
                <a:solidFill>
                  <a:srgbClr val="16365D"/>
                </a:solidFill>
                <a:latin typeface="Arial"/>
                <a:cs typeface="Arial"/>
              </a:rPr>
              <a:t>t</a:t>
            </a:r>
            <a:r>
              <a:rPr sz="1600" i="1" spc="9" dirty="0">
                <a:solidFill>
                  <a:srgbClr val="16365D"/>
                </a:solidFill>
                <a:latin typeface="Arial"/>
                <a:cs typeface="Arial"/>
              </a:rPr>
              <a:t>i</a:t>
            </a:r>
            <a:r>
              <a:rPr sz="1600" i="1" spc="-130" dirty="0">
                <a:solidFill>
                  <a:srgbClr val="16365D"/>
                </a:solidFill>
                <a:latin typeface="Arial"/>
                <a:cs typeface="Arial"/>
              </a:rPr>
              <a:t>c</a:t>
            </a:r>
            <a:r>
              <a:rPr sz="1600" i="1" spc="-171" dirty="0">
                <a:solidFill>
                  <a:srgbClr val="16365D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17165" y="1954307"/>
            <a:ext cx="2817091" cy="1188944"/>
          </a:xfrm>
          <a:custGeom>
            <a:avLst/>
            <a:gdLst/>
            <a:ahLst/>
            <a:cxnLst/>
            <a:rect l="l" t="t" r="r" b="b"/>
            <a:pathLst>
              <a:path w="3098800" h="1347470">
                <a:moveTo>
                  <a:pt x="3098298" y="0"/>
                </a:moveTo>
                <a:lnTo>
                  <a:pt x="0" y="1347215"/>
                </a:lnTo>
              </a:path>
            </a:pathLst>
          </a:custGeom>
          <a:ln w="6984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8401" y="4940773"/>
            <a:ext cx="1064020" cy="8849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8401" y="4919383"/>
            <a:ext cx="1064035" cy="88750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8401" y="4919383"/>
            <a:ext cx="1064491" cy="221876"/>
          </a:xfrm>
          <a:custGeom>
            <a:avLst/>
            <a:gdLst/>
            <a:ahLst/>
            <a:cxnLst/>
            <a:rect l="l" t="t" r="r" b="b"/>
            <a:pathLst>
              <a:path w="1170939" h="251460">
                <a:moveTo>
                  <a:pt x="1170438" y="124968"/>
                </a:moveTo>
                <a:lnTo>
                  <a:pt x="1131031" y="79980"/>
                </a:lnTo>
                <a:lnTo>
                  <a:pt x="1065552" y="53762"/>
                </a:lnTo>
                <a:lnTo>
                  <a:pt x="1022699" y="42147"/>
                </a:lnTo>
                <a:lnTo>
                  <a:pt x="973836" y="31689"/>
                </a:lnTo>
                <a:lnTo>
                  <a:pt x="919513" y="22509"/>
                </a:lnTo>
                <a:lnTo>
                  <a:pt x="860278" y="14728"/>
                </a:lnTo>
                <a:lnTo>
                  <a:pt x="796681" y="8465"/>
                </a:lnTo>
                <a:lnTo>
                  <a:pt x="729272" y="3842"/>
                </a:lnTo>
                <a:lnTo>
                  <a:pt x="658601" y="980"/>
                </a:lnTo>
                <a:lnTo>
                  <a:pt x="585216" y="0"/>
                </a:ln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8"/>
                </a:lnTo>
                <a:lnTo>
                  <a:pt x="4561" y="140882"/>
                </a:lnTo>
                <a:lnTo>
                  <a:pt x="39406" y="170785"/>
                </a:lnTo>
                <a:lnTo>
                  <a:pt x="104883" y="197342"/>
                </a:lnTo>
                <a:lnTo>
                  <a:pt x="147735" y="209074"/>
                </a:lnTo>
                <a:lnTo>
                  <a:pt x="196598" y="219620"/>
                </a:lnTo>
                <a:lnTo>
                  <a:pt x="250921" y="228863"/>
                </a:lnTo>
                <a:lnTo>
                  <a:pt x="310155" y="236687"/>
                </a:lnTo>
                <a:lnTo>
                  <a:pt x="373751" y="242975"/>
                </a:lnTo>
                <a:lnTo>
                  <a:pt x="441159" y="247611"/>
                </a:lnTo>
                <a:lnTo>
                  <a:pt x="511830" y="250478"/>
                </a:lnTo>
                <a:lnTo>
                  <a:pt x="585216" y="251460"/>
                </a:lnTo>
                <a:lnTo>
                  <a:pt x="658601" y="250478"/>
                </a:lnTo>
                <a:lnTo>
                  <a:pt x="729272" y="247611"/>
                </a:lnTo>
                <a:lnTo>
                  <a:pt x="796681" y="242975"/>
                </a:lnTo>
                <a:lnTo>
                  <a:pt x="860278" y="236687"/>
                </a:lnTo>
                <a:lnTo>
                  <a:pt x="919513" y="228863"/>
                </a:lnTo>
                <a:lnTo>
                  <a:pt x="973836" y="219620"/>
                </a:lnTo>
                <a:lnTo>
                  <a:pt x="1022699" y="209074"/>
                </a:lnTo>
                <a:lnTo>
                  <a:pt x="1065552" y="197342"/>
                </a:lnTo>
                <a:lnTo>
                  <a:pt x="1101846" y="184540"/>
                </a:lnTo>
                <a:lnTo>
                  <a:pt x="1152557" y="156194"/>
                </a:lnTo>
                <a:lnTo>
                  <a:pt x="1170438" y="124968"/>
                </a:lnTo>
                <a:close/>
              </a:path>
            </a:pathLst>
          </a:custGeom>
          <a:solidFill>
            <a:srgbClr val="B0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8401" y="4919382"/>
            <a:ext cx="1064491" cy="887506"/>
          </a:xfrm>
          <a:custGeom>
            <a:avLst/>
            <a:gdLst/>
            <a:ahLst/>
            <a:cxnLst/>
            <a:rect l="l" t="t" r="r" b="b"/>
            <a:pathLst>
              <a:path w="1170939" h="1005839">
                <a:moveTo>
                  <a:pt x="585215" y="0"/>
                </a:moveTo>
                <a:lnTo>
                  <a:pt x="511830" y="980"/>
                </a:lnTo>
                <a:lnTo>
                  <a:pt x="441159" y="3842"/>
                </a:lnTo>
                <a:lnTo>
                  <a:pt x="373751" y="8465"/>
                </a:lnTo>
                <a:lnTo>
                  <a:pt x="310155" y="14728"/>
                </a:lnTo>
                <a:lnTo>
                  <a:pt x="250921" y="22509"/>
                </a:lnTo>
                <a:lnTo>
                  <a:pt x="196598" y="31689"/>
                </a:lnTo>
                <a:lnTo>
                  <a:pt x="147735" y="42147"/>
                </a:lnTo>
                <a:lnTo>
                  <a:pt x="104883" y="53762"/>
                </a:lnTo>
                <a:lnTo>
                  <a:pt x="68590" y="66413"/>
                </a:lnTo>
                <a:lnTo>
                  <a:pt x="17880" y="94342"/>
                </a:lnTo>
                <a:lnTo>
                  <a:pt x="0" y="124967"/>
                </a:lnTo>
                <a:lnTo>
                  <a:pt x="0" y="879347"/>
                </a:lnTo>
                <a:lnTo>
                  <a:pt x="39406" y="925165"/>
                </a:lnTo>
                <a:lnTo>
                  <a:pt x="104883" y="951722"/>
                </a:lnTo>
                <a:lnTo>
                  <a:pt x="147735" y="963454"/>
                </a:lnTo>
                <a:lnTo>
                  <a:pt x="196598" y="974000"/>
                </a:lnTo>
                <a:lnTo>
                  <a:pt x="250921" y="983243"/>
                </a:lnTo>
                <a:lnTo>
                  <a:pt x="310155" y="991067"/>
                </a:lnTo>
                <a:lnTo>
                  <a:pt x="373751" y="997355"/>
                </a:lnTo>
                <a:lnTo>
                  <a:pt x="441159" y="1001991"/>
                </a:lnTo>
                <a:lnTo>
                  <a:pt x="511830" y="1004858"/>
                </a:lnTo>
                <a:lnTo>
                  <a:pt x="585215" y="1005839"/>
                </a:lnTo>
                <a:lnTo>
                  <a:pt x="658601" y="1004858"/>
                </a:lnTo>
                <a:lnTo>
                  <a:pt x="729272" y="1001991"/>
                </a:lnTo>
                <a:lnTo>
                  <a:pt x="796681" y="997355"/>
                </a:lnTo>
                <a:lnTo>
                  <a:pt x="860278" y="991067"/>
                </a:lnTo>
                <a:lnTo>
                  <a:pt x="919512" y="983243"/>
                </a:lnTo>
                <a:lnTo>
                  <a:pt x="973836" y="974000"/>
                </a:lnTo>
                <a:lnTo>
                  <a:pt x="1022699" y="963454"/>
                </a:lnTo>
                <a:lnTo>
                  <a:pt x="1065552" y="951722"/>
                </a:lnTo>
                <a:lnTo>
                  <a:pt x="1101846" y="938920"/>
                </a:lnTo>
                <a:lnTo>
                  <a:pt x="1152557" y="910574"/>
                </a:lnTo>
                <a:lnTo>
                  <a:pt x="1170438" y="879347"/>
                </a:lnTo>
                <a:lnTo>
                  <a:pt x="1170438" y="124967"/>
                </a:lnTo>
                <a:lnTo>
                  <a:pt x="1131031" y="79980"/>
                </a:lnTo>
                <a:lnTo>
                  <a:pt x="1065552" y="53762"/>
                </a:lnTo>
                <a:lnTo>
                  <a:pt x="1022699" y="42147"/>
                </a:lnTo>
                <a:lnTo>
                  <a:pt x="973836" y="31689"/>
                </a:lnTo>
                <a:lnTo>
                  <a:pt x="919512" y="22509"/>
                </a:lnTo>
                <a:lnTo>
                  <a:pt x="860278" y="14728"/>
                </a:lnTo>
                <a:lnTo>
                  <a:pt x="796681" y="8465"/>
                </a:lnTo>
                <a:lnTo>
                  <a:pt x="729272" y="3842"/>
                </a:lnTo>
                <a:lnTo>
                  <a:pt x="658601" y="980"/>
                </a:lnTo>
                <a:lnTo>
                  <a:pt x="585215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8401" y="5029648"/>
            <a:ext cx="1064491" cy="112059"/>
          </a:xfrm>
          <a:custGeom>
            <a:avLst/>
            <a:gdLst/>
            <a:ahLst/>
            <a:cxnLst/>
            <a:rect l="l" t="t" r="r" b="b"/>
            <a:pathLst>
              <a:path w="1170939" h="127000">
                <a:moveTo>
                  <a:pt x="0" y="0"/>
                </a:moveTo>
                <a:lnTo>
                  <a:pt x="39406" y="45817"/>
                </a:lnTo>
                <a:lnTo>
                  <a:pt x="104883" y="72374"/>
                </a:lnTo>
                <a:lnTo>
                  <a:pt x="147735" y="84106"/>
                </a:lnTo>
                <a:lnTo>
                  <a:pt x="196598" y="94652"/>
                </a:lnTo>
                <a:lnTo>
                  <a:pt x="250921" y="103895"/>
                </a:lnTo>
                <a:lnTo>
                  <a:pt x="310155" y="111719"/>
                </a:lnTo>
                <a:lnTo>
                  <a:pt x="373751" y="118007"/>
                </a:lnTo>
                <a:lnTo>
                  <a:pt x="441159" y="122643"/>
                </a:lnTo>
                <a:lnTo>
                  <a:pt x="511830" y="125510"/>
                </a:lnTo>
                <a:lnTo>
                  <a:pt x="585215" y="126491"/>
                </a:lnTo>
                <a:lnTo>
                  <a:pt x="658601" y="125510"/>
                </a:lnTo>
                <a:lnTo>
                  <a:pt x="729272" y="122643"/>
                </a:lnTo>
                <a:lnTo>
                  <a:pt x="796681" y="118007"/>
                </a:lnTo>
                <a:lnTo>
                  <a:pt x="860278" y="111719"/>
                </a:lnTo>
                <a:lnTo>
                  <a:pt x="919512" y="103895"/>
                </a:lnTo>
                <a:lnTo>
                  <a:pt x="973836" y="94652"/>
                </a:lnTo>
                <a:lnTo>
                  <a:pt x="1022699" y="84106"/>
                </a:lnTo>
                <a:lnTo>
                  <a:pt x="1065552" y="72374"/>
                </a:lnTo>
                <a:lnTo>
                  <a:pt x="1101846" y="59572"/>
                </a:lnTo>
                <a:lnTo>
                  <a:pt x="1152557" y="31226"/>
                </a:lnTo>
                <a:lnTo>
                  <a:pt x="1165876" y="15914"/>
                </a:lnTo>
                <a:lnTo>
                  <a:pt x="1170438" y="0"/>
                </a:lnTo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517692" y="5142154"/>
            <a:ext cx="865909" cy="259976"/>
          </a:xfrm>
          <a:prstGeom prst="rect">
            <a:avLst/>
          </a:prstGeom>
        </p:spPr>
        <p:txBody>
          <a:bodyPr vert="horz" wrap="square" lIns="0" tIns="12537" rIns="0" bIns="0" rtlCol="0">
            <a:spAutoFit/>
          </a:bodyPr>
          <a:lstStyle/>
          <a:p>
            <a:pPr marL="11397">
              <a:spcBef>
                <a:spcPts val="99"/>
              </a:spcBef>
            </a:pPr>
            <a:r>
              <a:rPr sz="1600" i="1" spc="-72" dirty="0">
                <a:solidFill>
                  <a:srgbClr val="16365D"/>
                </a:solidFill>
                <a:latin typeface="Arial"/>
                <a:cs typeface="Arial"/>
              </a:rPr>
              <a:t>Key/Value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08169" y="3113444"/>
            <a:ext cx="285750" cy="1806387"/>
          </a:xfrm>
          <a:custGeom>
            <a:avLst/>
            <a:gdLst/>
            <a:ahLst/>
            <a:cxnLst/>
            <a:rect l="l" t="t" r="r" b="b"/>
            <a:pathLst>
              <a:path w="314325" h="2047239">
                <a:moveTo>
                  <a:pt x="157233" y="1908600"/>
                </a:moveTo>
                <a:lnTo>
                  <a:pt x="65031" y="1749552"/>
                </a:lnTo>
                <a:lnTo>
                  <a:pt x="55935" y="1739074"/>
                </a:lnTo>
                <a:lnTo>
                  <a:pt x="43695" y="1733169"/>
                </a:lnTo>
                <a:lnTo>
                  <a:pt x="30313" y="1732407"/>
                </a:lnTo>
                <a:lnTo>
                  <a:pt x="17787" y="1737360"/>
                </a:lnTo>
                <a:lnTo>
                  <a:pt x="7286" y="1746242"/>
                </a:lnTo>
                <a:lnTo>
                  <a:pt x="1214" y="1758124"/>
                </a:lnTo>
                <a:lnTo>
                  <a:pt x="0" y="1771435"/>
                </a:lnTo>
                <a:lnTo>
                  <a:pt x="4071" y="1784604"/>
                </a:lnTo>
                <a:lnTo>
                  <a:pt x="121419" y="1986442"/>
                </a:lnTo>
                <a:lnTo>
                  <a:pt x="121419" y="1976628"/>
                </a:lnTo>
                <a:lnTo>
                  <a:pt x="124325" y="1990463"/>
                </a:lnTo>
                <a:lnTo>
                  <a:pt x="127515" y="1995034"/>
                </a:lnTo>
                <a:lnTo>
                  <a:pt x="127515" y="1959864"/>
                </a:lnTo>
                <a:lnTo>
                  <a:pt x="157233" y="1908600"/>
                </a:lnTo>
                <a:close/>
              </a:path>
              <a:path w="314325" h="2047239">
                <a:moveTo>
                  <a:pt x="191523" y="1849450"/>
                </a:moveTo>
                <a:lnTo>
                  <a:pt x="191523" y="35052"/>
                </a:lnTo>
                <a:lnTo>
                  <a:pt x="170307" y="2690"/>
                </a:lnTo>
                <a:lnTo>
                  <a:pt x="156471" y="0"/>
                </a:lnTo>
                <a:lnTo>
                  <a:pt x="143279" y="2690"/>
                </a:lnTo>
                <a:lnTo>
                  <a:pt x="132087" y="10096"/>
                </a:lnTo>
                <a:lnTo>
                  <a:pt x="124325" y="21216"/>
                </a:lnTo>
                <a:lnTo>
                  <a:pt x="121419" y="35052"/>
                </a:lnTo>
                <a:lnTo>
                  <a:pt x="121419" y="1846821"/>
                </a:lnTo>
                <a:lnTo>
                  <a:pt x="157233" y="1908600"/>
                </a:lnTo>
                <a:lnTo>
                  <a:pt x="191523" y="1849450"/>
                </a:lnTo>
                <a:close/>
              </a:path>
              <a:path w="314325" h="2047239">
                <a:moveTo>
                  <a:pt x="191523" y="1986442"/>
                </a:moveTo>
                <a:lnTo>
                  <a:pt x="191523" y="1976628"/>
                </a:lnTo>
                <a:lnTo>
                  <a:pt x="188833" y="1990463"/>
                </a:lnTo>
                <a:lnTo>
                  <a:pt x="181427" y="2001583"/>
                </a:lnTo>
                <a:lnTo>
                  <a:pt x="170307" y="2008989"/>
                </a:lnTo>
                <a:lnTo>
                  <a:pt x="156471" y="2011680"/>
                </a:lnTo>
                <a:lnTo>
                  <a:pt x="143279" y="2008989"/>
                </a:lnTo>
                <a:lnTo>
                  <a:pt x="132087" y="2001583"/>
                </a:lnTo>
                <a:lnTo>
                  <a:pt x="124325" y="1990463"/>
                </a:lnTo>
                <a:lnTo>
                  <a:pt x="121419" y="1976628"/>
                </a:lnTo>
                <a:lnTo>
                  <a:pt x="121419" y="1986442"/>
                </a:lnTo>
                <a:lnTo>
                  <a:pt x="156471" y="2046732"/>
                </a:lnTo>
                <a:lnTo>
                  <a:pt x="191523" y="1986442"/>
                </a:lnTo>
                <a:close/>
              </a:path>
              <a:path w="314325" h="2047239">
                <a:moveTo>
                  <a:pt x="186951" y="1959864"/>
                </a:moveTo>
                <a:lnTo>
                  <a:pt x="157233" y="1908600"/>
                </a:lnTo>
                <a:lnTo>
                  <a:pt x="127515" y="1959864"/>
                </a:lnTo>
                <a:lnTo>
                  <a:pt x="186951" y="1959864"/>
                </a:lnTo>
                <a:close/>
              </a:path>
              <a:path w="314325" h="2047239">
                <a:moveTo>
                  <a:pt x="186951" y="1993287"/>
                </a:moveTo>
                <a:lnTo>
                  <a:pt x="186951" y="1959864"/>
                </a:lnTo>
                <a:lnTo>
                  <a:pt x="127515" y="1959864"/>
                </a:lnTo>
                <a:lnTo>
                  <a:pt x="127515" y="1995034"/>
                </a:lnTo>
                <a:lnTo>
                  <a:pt x="132087" y="2001583"/>
                </a:lnTo>
                <a:lnTo>
                  <a:pt x="143279" y="2008989"/>
                </a:lnTo>
                <a:lnTo>
                  <a:pt x="156471" y="2011680"/>
                </a:lnTo>
                <a:lnTo>
                  <a:pt x="170307" y="2008989"/>
                </a:lnTo>
                <a:lnTo>
                  <a:pt x="181427" y="2001583"/>
                </a:lnTo>
                <a:lnTo>
                  <a:pt x="186951" y="1993287"/>
                </a:lnTo>
                <a:close/>
              </a:path>
              <a:path w="314325" h="2047239">
                <a:moveTo>
                  <a:pt x="313824" y="1771435"/>
                </a:moveTo>
                <a:lnTo>
                  <a:pt x="313062" y="1758124"/>
                </a:lnTo>
                <a:lnTo>
                  <a:pt x="307157" y="1746242"/>
                </a:lnTo>
                <a:lnTo>
                  <a:pt x="296679" y="1737360"/>
                </a:lnTo>
                <a:lnTo>
                  <a:pt x="283511" y="1732407"/>
                </a:lnTo>
                <a:lnTo>
                  <a:pt x="270200" y="1733169"/>
                </a:lnTo>
                <a:lnTo>
                  <a:pt x="258318" y="1739074"/>
                </a:lnTo>
                <a:lnTo>
                  <a:pt x="249435" y="1749552"/>
                </a:lnTo>
                <a:lnTo>
                  <a:pt x="157233" y="1908600"/>
                </a:lnTo>
                <a:lnTo>
                  <a:pt x="186951" y="1959864"/>
                </a:lnTo>
                <a:lnTo>
                  <a:pt x="186951" y="1993287"/>
                </a:lnTo>
                <a:lnTo>
                  <a:pt x="188833" y="1990463"/>
                </a:lnTo>
                <a:lnTo>
                  <a:pt x="191523" y="1976628"/>
                </a:lnTo>
                <a:lnTo>
                  <a:pt x="191523" y="1986442"/>
                </a:lnTo>
                <a:lnTo>
                  <a:pt x="308871" y="1784604"/>
                </a:lnTo>
                <a:lnTo>
                  <a:pt x="313824" y="1771435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401" y="3091927"/>
            <a:ext cx="1064020" cy="6266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8401" y="3071758"/>
            <a:ext cx="1064035" cy="626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8401" y="3071758"/>
            <a:ext cx="1064491" cy="626969"/>
          </a:xfrm>
          <a:custGeom>
            <a:avLst/>
            <a:gdLst/>
            <a:ahLst/>
            <a:cxnLst/>
            <a:rect l="l" t="t" r="r" b="b"/>
            <a:pathLst>
              <a:path w="1170939" h="710564">
                <a:moveTo>
                  <a:pt x="118871" y="0"/>
                </a:moveTo>
                <a:lnTo>
                  <a:pt x="72651" y="9358"/>
                </a:lnTo>
                <a:lnTo>
                  <a:pt x="34861" y="34861"/>
                </a:lnTo>
                <a:lnTo>
                  <a:pt x="9358" y="72651"/>
                </a:lnTo>
                <a:lnTo>
                  <a:pt x="0" y="118871"/>
                </a:lnTo>
                <a:lnTo>
                  <a:pt x="0" y="592835"/>
                </a:lnTo>
                <a:lnTo>
                  <a:pt x="9358" y="638817"/>
                </a:lnTo>
                <a:lnTo>
                  <a:pt x="34861" y="676084"/>
                </a:lnTo>
                <a:lnTo>
                  <a:pt x="72651" y="701063"/>
                </a:lnTo>
                <a:lnTo>
                  <a:pt x="118871" y="710183"/>
                </a:lnTo>
                <a:lnTo>
                  <a:pt x="1051559" y="710183"/>
                </a:lnTo>
                <a:lnTo>
                  <a:pt x="1097783" y="701063"/>
                </a:lnTo>
                <a:lnTo>
                  <a:pt x="1135575" y="676084"/>
                </a:lnTo>
                <a:lnTo>
                  <a:pt x="1161079" y="638817"/>
                </a:lnTo>
                <a:lnTo>
                  <a:pt x="1170438" y="592835"/>
                </a:lnTo>
                <a:lnTo>
                  <a:pt x="1170438" y="118871"/>
                </a:lnTo>
                <a:lnTo>
                  <a:pt x="1161079" y="72651"/>
                </a:lnTo>
                <a:lnTo>
                  <a:pt x="1135575" y="34861"/>
                </a:lnTo>
                <a:lnTo>
                  <a:pt x="1097783" y="9358"/>
                </a:lnTo>
                <a:lnTo>
                  <a:pt x="1051559" y="0"/>
                </a:lnTo>
                <a:lnTo>
                  <a:pt x="118871" y="0"/>
                </a:lnTo>
                <a:close/>
              </a:path>
            </a:pathLst>
          </a:custGeom>
          <a:ln w="10477">
            <a:solidFill>
              <a:srgbClr val="F691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38226" y="3123750"/>
            <a:ext cx="625764" cy="50882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9098" marR="4559" indent="-108271">
              <a:lnSpc>
                <a:spcPct val="100600"/>
              </a:lnSpc>
              <a:spcBef>
                <a:spcPts val="90"/>
              </a:spcBef>
            </a:pPr>
            <a:r>
              <a:rPr sz="1600" i="1" spc="-341" dirty="0">
                <a:solidFill>
                  <a:srgbClr val="16365D"/>
                </a:solidFill>
                <a:latin typeface="Arial"/>
                <a:cs typeface="Arial"/>
              </a:rPr>
              <a:t>S</a:t>
            </a:r>
            <a:r>
              <a:rPr sz="1600" i="1" spc="-121" dirty="0">
                <a:solidFill>
                  <a:srgbClr val="16365D"/>
                </a:solidFill>
                <a:latin typeface="Arial"/>
                <a:cs typeface="Arial"/>
              </a:rPr>
              <a:t>e</a:t>
            </a:r>
            <a:r>
              <a:rPr sz="1600" i="1" spc="-175" dirty="0">
                <a:solidFill>
                  <a:srgbClr val="16365D"/>
                </a:solidFill>
                <a:latin typeface="Arial"/>
                <a:cs typeface="Arial"/>
              </a:rPr>
              <a:t>ss</a:t>
            </a:r>
            <a:r>
              <a:rPr sz="1600" i="1" spc="9" dirty="0">
                <a:solidFill>
                  <a:srgbClr val="16365D"/>
                </a:solidFill>
                <a:latin typeface="Arial"/>
                <a:cs typeface="Arial"/>
              </a:rPr>
              <a:t>i</a:t>
            </a:r>
            <a:r>
              <a:rPr sz="1600" i="1" spc="-72" dirty="0">
                <a:solidFill>
                  <a:srgbClr val="16365D"/>
                </a:solidFill>
                <a:latin typeface="Arial"/>
                <a:cs typeface="Arial"/>
              </a:rPr>
              <a:t>o</a:t>
            </a:r>
            <a:r>
              <a:rPr sz="1600" i="1" spc="-45" dirty="0">
                <a:solidFill>
                  <a:srgbClr val="16365D"/>
                </a:solidFill>
                <a:latin typeface="Arial"/>
                <a:cs typeface="Arial"/>
              </a:rPr>
              <a:t>n </a:t>
            </a:r>
            <a:r>
              <a:rPr sz="1600" i="1" spc="-31" dirty="0">
                <a:solidFill>
                  <a:srgbClr val="16365D"/>
                </a:solidFill>
                <a:latin typeface="Arial"/>
                <a:cs typeface="Arial"/>
              </a:rPr>
              <a:t> </a:t>
            </a:r>
            <a:r>
              <a:rPr sz="1600" i="1" spc="-22" dirty="0">
                <a:solidFill>
                  <a:srgbClr val="16365D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92087" y="1585851"/>
            <a:ext cx="3136669" cy="4303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119994" y="1627094"/>
            <a:ext cx="1286741" cy="318247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i="1" spc="-72" dirty="0">
                <a:solidFill>
                  <a:srgbClr val="16365D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66613"/>
            <a:ext cx="8229600" cy="628787"/>
          </a:xfrm>
          <a:prstGeom prst="rect">
            <a:avLst/>
          </a:prstGeom>
        </p:spPr>
        <p:txBody>
          <a:bodyPr vert="horz" wrap="square" lIns="0" tIns="13106" rIns="0" bIns="0" rtlCol="0">
            <a:spAutoFit/>
          </a:bodyPr>
          <a:lstStyle/>
          <a:p>
            <a:pPr marL="29061">
              <a:spcBef>
                <a:spcPts val="102"/>
              </a:spcBef>
              <a:tabLst>
                <a:tab pos="8171065" algn="l"/>
              </a:tabLst>
            </a:pPr>
            <a:r>
              <a:rPr spc="36" dirty="0"/>
              <a:t>NoSQL</a:t>
            </a:r>
            <a:r>
              <a:rPr spc="-58" dirty="0"/>
              <a:t> </a:t>
            </a:r>
            <a:r>
              <a:rPr spc="31" dirty="0"/>
              <a:t>Impact	</a:t>
            </a:r>
          </a:p>
        </p:txBody>
      </p:sp>
      <p:sp>
        <p:nvSpPr>
          <p:cNvPr id="3" name="object 3"/>
          <p:cNvSpPr/>
          <p:nvPr/>
        </p:nvSpPr>
        <p:spPr>
          <a:xfrm>
            <a:off x="3888970" y="3867093"/>
            <a:ext cx="1377373" cy="138393"/>
          </a:xfrm>
          <a:custGeom>
            <a:avLst/>
            <a:gdLst/>
            <a:ahLst/>
            <a:cxnLst/>
            <a:rect l="l" t="t" r="r" b="b"/>
            <a:pathLst>
              <a:path w="1515110" h="156845">
                <a:moveTo>
                  <a:pt x="21844" y="65547"/>
                </a:moveTo>
                <a:lnTo>
                  <a:pt x="0" y="78247"/>
                </a:lnTo>
                <a:lnTo>
                  <a:pt x="18288" y="88880"/>
                </a:lnTo>
                <a:lnTo>
                  <a:pt x="18288" y="69103"/>
                </a:lnTo>
                <a:lnTo>
                  <a:pt x="21844" y="65547"/>
                </a:lnTo>
                <a:close/>
              </a:path>
              <a:path w="1515110" h="156845">
                <a:moveTo>
                  <a:pt x="99402" y="61483"/>
                </a:moveTo>
                <a:lnTo>
                  <a:pt x="28834" y="61483"/>
                </a:lnTo>
                <a:lnTo>
                  <a:pt x="21844" y="65547"/>
                </a:lnTo>
                <a:lnTo>
                  <a:pt x="18288" y="69103"/>
                </a:lnTo>
                <a:lnTo>
                  <a:pt x="18288" y="87391"/>
                </a:lnTo>
                <a:lnTo>
                  <a:pt x="21844" y="90947"/>
                </a:lnTo>
                <a:lnTo>
                  <a:pt x="28834" y="95011"/>
                </a:lnTo>
                <a:lnTo>
                  <a:pt x="44196" y="95011"/>
                </a:lnTo>
                <a:lnTo>
                  <a:pt x="44196" y="63007"/>
                </a:lnTo>
                <a:lnTo>
                  <a:pt x="70485" y="78247"/>
                </a:lnTo>
                <a:lnTo>
                  <a:pt x="99402" y="61483"/>
                </a:lnTo>
                <a:close/>
              </a:path>
              <a:path w="1515110" h="156845">
                <a:moveTo>
                  <a:pt x="21844" y="90947"/>
                </a:moveTo>
                <a:lnTo>
                  <a:pt x="18288" y="87391"/>
                </a:lnTo>
                <a:lnTo>
                  <a:pt x="18288" y="88880"/>
                </a:lnTo>
                <a:lnTo>
                  <a:pt x="21844" y="90947"/>
                </a:lnTo>
                <a:close/>
              </a:path>
              <a:path w="1515110" h="156845">
                <a:moveTo>
                  <a:pt x="28834" y="61483"/>
                </a:moveTo>
                <a:lnTo>
                  <a:pt x="25908" y="61483"/>
                </a:lnTo>
                <a:lnTo>
                  <a:pt x="21844" y="65547"/>
                </a:lnTo>
                <a:lnTo>
                  <a:pt x="28834" y="61483"/>
                </a:lnTo>
                <a:close/>
              </a:path>
              <a:path w="1515110" h="156845">
                <a:moveTo>
                  <a:pt x="28834" y="95011"/>
                </a:moveTo>
                <a:lnTo>
                  <a:pt x="21844" y="90947"/>
                </a:lnTo>
                <a:lnTo>
                  <a:pt x="25908" y="95011"/>
                </a:lnTo>
                <a:lnTo>
                  <a:pt x="28834" y="95011"/>
                </a:lnTo>
                <a:close/>
              </a:path>
              <a:path w="1515110" h="156845">
                <a:moveTo>
                  <a:pt x="157495" y="15168"/>
                </a:moveTo>
                <a:lnTo>
                  <a:pt x="155448" y="8143"/>
                </a:lnTo>
                <a:lnTo>
                  <a:pt x="150995" y="3333"/>
                </a:lnTo>
                <a:lnTo>
                  <a:pt x="144970" y="523"/>
                </a:lnTo>
                <a:lnTo>
                  <a:pt x="138088" y="0"/>
                </a:lnTo>
                <a:lnTo>
                  <a:pt x="131064" y="2047"/>
                </a:lnTo>
                <a:lnTo>
                  <a:pt x="28834" y="61483"/>
                </a:lnTo>
                <a:lnTo>
                  <a:pt x="99402" y="61483"/>
                </a:lnTo>
                <a:lnTo>
                  <a:pt x="149352" y="32527"/>
                </a:lnTo>
                <a:lnTo>
                  <a:pt x="154162" y="28074"/>
                </a:lnTo>
                <a:lnTo>
                  <a:pt x="156972" y="22050"/>
                </a:lnTo>
                <a:lnTo>
                  <a:pt x="157495" y="15168"/>
                </a:lnTo>
                <a:close/>
              </a:path>
              <a:path w="1515110" h="156845">
                <a:moveTo>
                  <a:pt x="157495" y="141327"/>
                </a:moveTo>
                <a:lnTo>
                  <a:pt x="156972" y="134445"/>
                </a:lnTo>
                <a:lnTo>
                  <a:pt x="154162" y="128420"/>
                </a:lnTo>
                <a:lnTo>
                  <a:pt x="149352" y="123967"/>
                </a:lnTo>
                <a:lnTo>
                  <a:pt x="99402" y="95011"/>
                </a:lnTo>
                <a:lnTo>
                  <a:pt x="28834" y="95011"/>
                </a:lnTo>
                <a:lnTo>
                  <a:pt x="131064" y="154447"/>
                </a:lnTo>
                <a:lnTo>
                  <a:pt x="138088" y="156495"/>
                </a:lnTo>
                <a:lnTo>
                  <a:pt x="144970" y="155971"/>
                </a:lnTo>
                <a:lnTo>
                  <a:pt x="150995" y="153162"/>
                </a:lnTo>
                <a:lnTo>
                  <a:pt x="155448" y="148351"/>
                </a:lnTo>
                <a:lnTo>
                  <a:pt x="157495" y="141327"/>
                </a:lnTo>
                <a:close/>
              </a:path>
              <a:path w="1515110" h="156845">
                <a:moveTo>
                  <a:pt x="70485" y="78247"/>
                </a:moveTo>
                <a:lnTo>
                  <a:pt x="44196" y="63007"/>
                </a:lnTo>
                <a:lnTo>
                  <a:pt x="44196" y="93487"/>
                </a:lnTo>
                <a:lnTo>
                  <a:pt x="70485" y="78247"/>
                </a:lnTo>
                <a:close/>
              </a:path>
              <a:path w="1515110" h="156845">
                <a:moveTo>
                  <a:pt x="99402" y="95011"/>
                </a:moveTo>
                <a:lnTo>
                  <a:pt x="70485" y="78247"/>
                </a:lnTo>
                <a:lnTo>
                  <a:pt x="44196" y="93487"/>
                </a:lnTo>
                <a:lnTo>
                  <a:pt x="44196" y="95011"/>
                </a:lnTo>
                <a:lnTo>
                  <a:pt x="99402" y="95011"/>
                </a:lnTo>
                <a:close/>
              </a:path>
              <a:path w="1515110" h="156845">
                <a:moveTo>
                  <a:pt x="1444371" y="78247"/>
                </a:moveTo>
                <a:lnTo>
                  <a:pt x="1415453" y="61483"/>
                </a:lnTo>
                <a:lnTo>
                  <a:pt x="99402" y="61483"/>
                </a:lnTo>
                <a:lnTo>
                  <a:pt x="70485" y="78247"/>
                </a:lnTo>
                <a:lnTo>
                  <a:pt x="99402" y="95011"/>
                </a:lnTo>
                <a:lnTo>
                  <a:pt x="1415453" y="95011"/>
                </a:lnTo>
                <a:lnTo>
                  <a:pt x="1444371" y="78247"/>
                </a:lnTo>
                <a:close/>
              </a:path>
              <a:path w="1515110" h="156845">
                <a:moveTo>
                  <a:pt x="1486021" y="61483"/>
                </a:moveTo>
                <a:lnTo>
                  <a:pt x="1383792" y="2047"/>
                </a:lnTo>
                <a:lnTo>
                  <a:pt x="1376767" y="0"/>
                </a:lnTo>
                <a:lnTo>
                  <a:pt x="1369885" y="523"/>
                </a:lnTo>
                <a:lnTo>
                  <a:pt x="1363860" y="3333"/>
                </a:lnTo>
                <a:lnTo>
                  <a:pt x="1359408" y="8143"/>
                </a:lnTo>
                <a:lnTo>
                  <a:pt x="1357360" y="15168"/>
                </a:lnTo>
                <a:lnTo>
                  <a:pt x="1357884" y="22050"/>
                </a:lnTo>
                <a:lnTo>
                  <a:pt x="1360693" y="28074"/>
                </a:lnTo>
                <a:lnTo>
                  <a:pt x="1365504" y="32527"/>
                </a:lnTo>
                <a:lnTo>
                  <a:pt x="1415453" y="61483"/>
                </a:lnTo>
                <a:lnTo>
                  <a:pt x="1486021" y="61483"/>
                </a:lnTo>
                <a:close/>
              </a:path>
              <a:path w="1515110" h="156845">
                <a:moveTo>
                  <a:pt x="1486021" y="95011"/>
                </a:moveTo>
                <a:lnTo>
                  <a:pt x="1415453" y="95011"/>
                </a:lnTo>
                <a:lnTo>
                  <a:pt x="1365504" y="123967"/>
                </a:lnTo>
                <a:lnTo>
                  <a:pt x="1357360" y="141327"/>
                </a:lnTo>
                <a:lnTo>
                  <a:pt x="1359408" y="148351"/>
                </a:lnTo>
                <a:lnTo>
                  <a:pt x="1363860" y="153162"/>
                </a:lnTo>
                <a:lnTo>
                  <a:pt x="1369885" y="155971"/>
                </a:lnTo>
                <a:lnTo>
                  <a:pt x="1376767" y="156495"/>
                </a:lnTo>
                <a:lnTo>
                  <a:pt x="1383792" y="154447"/>
                </a:lnTo>
                <a:lnTo>
                  <a:pt x="1486021" y="95011"/>
                </a:lnTo>
                <a:close/>
              </a:path>
              <a:path w="1515110" h="156845">
                <a:moveTo>
                  <a:pt x="1496568" y="87391"/>
                </a:moveTo>
                <a:lnTo>
                  <a:pt x="1496568" y="69103"/>
                </a:lnTo>
                <a:lnTo>
                  <a:pt x="1493012" y="65547"/>
                </a:lnTo>
                <a:lnTo>
                  <a:pt x="1486021" y="61483"/>
                </a:lnTo>
                <a:lnTo>
                  <a:pt x="1415453" y="61483"/>
                </a:lnTo>
                <a:lnTo>
                  <a:pt x="1444371" y="78247"/>
                </a:lnTo>
                <a:lnTo>
                  <a:pt x="1470660" y="63007"/>
                </a:lnTo>
                <a:lnTo>
                  <a:pt x="1470660" y="95011"/>
                </a:lnTo>
                <a:lnTo>
                  <a:pt x="1486021" y="95011"/>
                </a:lnTo>
                <a:lnTo>
                  <a:pt x="1493012" y="90947"/>
                </a:lnTo>
                <a:lnTo>
                  <a:pt x="1496568" y="87391"/>
                </a:lnTo>
                <a:close/>
              </a:path>
              <a:path w="1515110" h="156845">
                <a:moveTo>
                  <a:pt x="1470660" y="95011"/>
                </a:moveTo>
                <a:lnTo>
                  <a:pt x="1470660" y="93487"/>
                </a:lnTo>
                <a:lnTo>
                  <a:pt x="1444371" y="78247"/>
                </a:lnTo>
                <a:lnTo>
                  <a:pt x="1415453" y="95011"/>
                </a:lnTo>
                <a:lnTo>
                  <a:pt x="1470660" y="95011"/>
                </a:lnTo>
                <a:close/>
              </a:path>
              <a:path w="1515110" h="156845">
                <a:moveTo>
                  <a:pt x="1470660" y="93487"/>
                </a:moveTo>
                <a:lnTo>
                  <a:pt x="1470660" y="63007"/>
                </a:lnTo>
                <a:lnTo>
                  <a:pt x="1444371" y="78247"/>
                </a:lnTo>
                <a:lnTo>
                  <a:pt x="1470660" y="93487"/>
                </a:lnTo>
                <a:close/>
              </a:path>
              <a:path w="1515110" h="156845">
                <a:moveTo>
                  <a:pt x="1493012" y="65547"/>
                </a:moveTo>
                <a:lnTo>
                  <a:pt x="1488948" y="61483"/>
                </a:lnTo>
                <a:lnTo>
                  <a:pt x="1486021" y="61483"/>
                </a:lnTo>
                <a:lnTo>
                  <a:pt x="1493012" y="65547"/>
                </a:lnTo>
                <a:close/>
              </a:path>
              <a:path w="1515110" h="156845">
                <a:moveTo>
                  <a:pt x="1493012" y="90947"/>
                </a:moveTo>
                <a:lnTo>
                  <a:pt x="1486021" y="95011"/>
                </a:lnTo>
                <a:lnTo>
                  <a:pt x="1488948" y="95011"/>
                </a:lnTo>
                <a:lnTo>
                  <a:pt x="1493012" y="90947"/>
                </a:lnTo>
                <a:close/>
              </a:path>
              <a:path w="1515110" h="156845">
                <a:moveTo>
                  <a:pt x="1514856" y="78247"/>
                </a:moveTo>
                <a:lnTo>
                  <a:pt x="1493012" y="65547"/>
                </a:lnTo>
                <a:lnTo>
                  <a:pt x="1496568" y="69103"/>
                </a:lnTo>
                <a:lnTo>
                  <a:pt x="1496568" y="88880"/>
                </a:lnTo>
                <a:lnTo>
                  <a:pt x="1514856" y="78247"/>
                </a:lnTo>
                <a:close/>
              </a:path>
              <a:path w="1515110" h="156845">
                <a:moveTo>
                  <a:pt x="1496568" y="88880"/>
                </a:moveTo>
                <a:lnTo>
                  <a:pt x="1496568" y="87391"/>
                </a:lnTo>
                <a:lnTo>
                  <a:pt x="1493012" y="90947"/>
                </a:lnTo>
                <a:lnTo>
                  <a:pt x="1496568" y="8888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3730" y="2123471"/>
            <a:ext cx="0" cy="3703544"/>
          </a:xfrm>
          <a:custGeom>
            <a:avLst/>
            <a:gdLst/>
            <a:ahLst/>
            <a:cxnLst/>
            <a:rect l="l" t="t" r="r" b="b"/>
            <a:pathLst>
              <a:path h="4197350">
                <a:moveTo>
                  <a:pt x="0" y="0"/>
                </a:moveTo>
                <a:lnTo>
                  <a:pt x="0" y="4197095"/>
                </a:lnTo>
              </a:path>
            </a:pathLst>
          </a:custGeom>
          <a:ln w="13969">
            <a:solidFill>
              <a:srgbClr val="B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6930" y="2170535"/>
            <a:ext cx="0" cy="3702424"/>
          </a:xfrm>
          <a:custGeom>
            <a:avLst/>
            <a:gdLst/>
            <a:ahLst/>
            <a:cxnLst/>
            <a:rect l="l" t="t" r="r" b="b"/>
            <a:pathLst>
              <a:path h="4196080">
                <a:moveTo>
                  <a:pt x="0" y="0"/>
                </a:moveTo>
                <a:lnTo>
                  <a:pt x="0" y="4195571"/>
                </a:lnTo>
              </a:path>
            </a:pathLst>
          </a:custGeom>
          <a:ln w="13969">
            <a:solidFill>
              <a:srgbClr val="B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6588" y="2178603"/>
            <a:ext cx="0" cy="3702424"/>
          </a:xfrm>
          <a:custGeom>
            <a:avLst/>
            <a:gdLst/>
            <a:ahLst/>
            <a:cxnLst/>
            <a:rect l="l" t="t" r="r" b="b"/>
            <a:pathLst>
              <a:path h="4196080">
                <a:moveTo>
                  <a:pt x="0" y="0"/>
                </a:moveTo>
                <a:lnTo>
                  <a:pt x="0" y="4195571"/>
                </a:lnTo>
              </a:path>
            </a:pathLst>
          </a:custGeom>
          <a:ln w="13969">
            <a:solidFill>
              <a:srgbClr val="B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1129" y="5798553"/>
            <a:ext cx="7061777" cy="186018"/>
          </a:xfrm>
          <a:custGeom>
            <a:avLst/>
            <a:gdLst/>
            <a:ahLst/>
            <a:cxnLst/>
            <a:rect l="l" t="t" r="r" b="b"/>
            <a:pathLst>
              <a:path w="7767955" h="210820">
                <a:moveTo>
                  <a:pt x="7578858" y="126492"/>
                </a:moveTo>
                <a:lnTo>
                  <a:pt x="7578858" y="83820"/>
                </a:lnTo>
                <a:lnTo>
                  <a:pt x="0" y="83820"/>
                </a:lnTo>
                <a:lnTo>
                  <a:pt x="0" y="126492"/>
                </a:lnTo>
                <a:lnTo>
                  <a:pt x="7578858" y="126492"/>
                </a:lnTo>
                <a:close/>
              </a:path>
              <a:path w="7767955" h="210820">
                <a:moveTo>
                  <a:pt x="7767834" y="105156"/>
                </a:moveTo>
                <a:lnTo>
                  <a:pt x="7557522" y="0"/>
                </a:lnTo>
                <a:lnTo>
                  <a:pt x="7557522" y="83820"/>
                </a:lnTo>
                <a:lnTo>
                  <a:pt x="7578858" y="83820"/>
                </a:lnTo>
                <a:lnTo>
                  <a:pt x="7578858" y="199644"/>
                </a:lnTo>
                <a:lnTo>
                  <a:pt x="7767834" y="105156"/>
                </a:lnTo>
                <a:close/>
              </a:path>
              <a:path w="7767955" h="210820">
                <a:moveTo>
                  <a:pt x="7578858" y="199644"/>
                </a:moveTo>
                <a:lnTo>
                  <a:pt x="7578858" y="126492"/>
                </a:lnTo>
                <a:lnTo>
                  <a:pt x="7557522" y="126492"/>
                </a:lnTo>
                <a:lnTo>
                  <a:pt x="7557522" y="210312"/>
                </a:lnTo>
                <a:lnTo>
                  <a:pt x="7578858" y="199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3598" y="5404555"/>
            <a:ext cx="5824455" cy="38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7274" y="5029380"/>
            <a:ext cx="5850779" cy="76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503" y="5002486"/>
            <a:ext cx="5827568" cy="761440"/>
          </a:xfrm>
          <a:custGeom>
            <a:avLst/>
            <a:gdLst/>
            <a:ahLst/>
            <a:cxnLst/>
            <a:rect l="l" t="t" r="r" b="b"/>
            <a:pathLst>
              <a:path w="6410325" h="862964">
                <a:moveTo>
                  <a:pt x="6205294" y="139776"/>
                </a:moveTo>
                <a:lnTo>
                  <a:pt x="6197095" y="69570"/>
                </a:lnTo>
                <a:lnTo>
                  <a:pt x="0" y="794004"/>
                </a:lnTo>
                <a:lnTo>
                  <a:pt x="9144" y="862584"/>
                </a:lnTo>
                <a:lnTo>
                  <a:pt x="6205294" y="139776"/>
                </a:lnTo>
                <a:close/>
              </a:path>
              <a:path w="6410325" h="862964">
                <a:moveTo>
                  <a:pt x="6409950" y="80772"/>
                </a:moveTo>
                <a:lnTo>
                  <a:pt x="6188970" y="0"/>
                </a:lnTo>
                <a:lnTo>
                  <a:pt x="6197095" y="69570"/>
                </a:lnTo>
                <a:lnTo>
                  <a:pt x="6231642" y="65532"/>
                </a:lnTo>
                <a:lnTo>
                  <a:pt x="6240786" y="135636"/>
                </a:lnTo>
                <a:lnTo>
                  <a:pt x="6240786" y="190925"/>
                </a:lnTo>
                <a:lnTo>
                  <a:pt x="6409950" y="80772"/>
                </a:lnTo>
                <a:close/>
              </a:path>
              <a:path w="6410325" h="862964">
                <a:moveTo>
                  <a:pt x="6240786" y="135636"/>
                </a:moveTo>
                <a:lnTo>
                  <a:pt x="6231642" y="65532"/>
                </a:lnTo>
                <a:lnTo>
                  <a:pt x="6197095" y="69570"/>
                </a:lnTo>
                <a:lnTo>
                  <a:pt x="6205294" y="139776"/>
                </a:lnTo>
                <a:lnTo>
                  <a:pt x="6240786" y="135636"/>
                </a:lnTo>
                <a:close/>
              </a:path>
              <a:path w="6410325" h="862964">
                <a:moveTo>
                  <a:pt x="6240786" y="190925"/>
                </a:moveTo>
                <a:lnTo>
                  <a:pt x="6240786" y="135636"/>
                </a:lnTo>
                <a:lnTo>
                  <a:pt x="6205294" y="139776"/>
                </a:lnTo>
                <a:lnTo>
                  <a:pt x="6213354" y="208788"/>
                </a:lnTo>
                <a:lnTo>
                  <a:pt x="6240786" y="190925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1622" y="4803827"/>
            <a:ext cx="1151082" cy="81788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lnSpc>
                <a:spcPct val="131400"/>
              </a:lnSpc>
              <a:spcBef>
                <a:spcPts val="90"/>
              </a:spcBef>
            </a:pPr>
            <a:r>
              <a:rPr sz="2000" spc="18" dirty="0">
                <a:latin typeface="Calibri"/>
                <a:cs typeface="Calibri"/>
              </a:rPr>
              <a:t>P</a:t>
            </a:r>
            <a:r>
              <a:rPr sz="2000" spc="4" dirty="0">
                <a:latin typeface="Calibri"/>
                <a:cs typeface="Calibri"/>
              </a:rPr>
              <a:t>ro</a:t>
            </a:r>
            <a:r>
              <a:rPr sz="2000" dirty="0">
                <a:latin typeface="Calibri"/>
                <a:cs typeface="Calibri"/>
              </a:rPr>
              <a:t>ce</a:t>
            </a:r>
            <a:r>
              <a:rPr sz="2000" spc="18" dirty="0">
                <a:latin typeface="Calibri"/>
                <a:cs typeface="Calibri"/>
              </a:rPr>
              <a:t>s</a:t>
            </a:r>
            <a:r>
              <a:rPr sz="2000" spc="4" dirty="0">
                <a:latin typeface="Calibri"/>
                <a:cs typeface="Calibri"/>
              </a:rPr>
              <a:t>so</a:t>
            </a:r>
            <a:r>
              <a:rPr sz="2000" spc="13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s  </a:t>
            </a:r>
            <a:r>
              <a:rPr sz="2000" spc="22" dirty="0">
                <a:latin typeface="Calibri"/>
                <a:cs typeface="Calibri"/>
              </a:rPr>
              <a:t>Disks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4928" y="2170537"/>
            <a:ext cx="191655" cy="3720913"/>
          </a:xfrm>
          <a:custGeom>
            <a:avLst/>
            <a:gdLst/>
            <a:ahLst/>
            <a:cxnLst/>
            <a:rect l="l" t="t" r="r" b="b"/>
            <a:pathLst>
              <a:path w="210819" h="4217035">
                <a:moveTo>
                  <a:pt x="210312" y="208788"/>
                </a:moveTo>
                <a:lnTo>
                  <a:pt x="105156" y="0"/>
                </a:lnTo>
                <a:lnTo>
                  <a:pt x="0" y="208788"/>
                </a:lnTo>
                <a:lnTo>
                  <a:pt x="83820" y="208788"/>
                </a:lnTo>
                <a:lnTo>
                  <a:pt x="83820" y="188976"/>
                </a:lnTo>
                <a:lnTo>
                  <a:pt x="126492" y="188976"/>
                </a:lnTo>
                <a:lnTo>
                  <a:pt x="126492" y="208788"/>
                </a:lnTo>
                <a:lnTo>
                  <a:pt x="210312" y="208788"/>
                </a:lnTo>
                <a:close/>
              </a:path>
              <a:path w="210819" h="4217035">
                <a:moveTo>
                  <a:pt x="126492" y="208788"/>
                </a:moveTo>
                <a:lnTo>
                  <a:pt x="126492" y="188976"/>
                </a:lnTo>
                <a:lnTo>
                  <a:pt x="83820" y="188976"/>
                </a:lnTo>
                <a:lnTo>
                  <a:pt x="83820" y="208788"/>
                </a:lnTo>
                <a:lnTo>
                  <a:pt x="126492" y="208788"/>
                </a:lnTo>
                <a:close/>
              </a:path>
              <a:path w="210819" h="4217035">
                <a:moveTo>
                  <a:pt x="126492" y="4216908"/>
                </a:moveTo>
                <a:lnTo>
                  <a:pt x="126492" y="208788"/>
                </a:lnTo>
                <a:lnTo>
                  <a:pt x="83820" y="208788"/>
                </a:lnTo>
                <a:lnTo>
                  <a:pt x="83820" y="4216908"/>
                </a:lnTo>
                <a:lnTo>
                  <a:pt x="126492" y="421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5330" y="2170535"/>
            <a:ext cx="0" cy="3702424"/>
          </a:xfrm>
          <a:custGeom>
            <a:avLst/>
            <a:gdLst/>
            <a:ahLst/>
            <a:cxnLst/>
            <a:rect l="l" t="t" r="r" b="b"/>
            <a:pathLst>
              <a:path h="4196080">
                <a:moveTo>
                  <a:pt x="0" y="0"/>
                </a:moveTo>
                <a:lnTo>
                  <a:pt x="0" y="4195571"/>
                </a:lnTo>
              </a:path>
            </a:pathLst>
          </a:custGeom>
          <a:ln w="13969">
            <a:solidFill>
              <a:srgbClr val="B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61638" y="6060320"/>
            <a:ext cx="404091" cy="200025"/>
          </a:xfrm>
          <a:prstGeom prst="rect">
            <a:avLst/>
          </a:prstGeom>
        </p:spPr>
        <p:txBody>
          <a:bodyPr vert="horz" wrap="square" lIns="0" tIns="13676" rIns="0" bIns="0" rtlCol="0">
            <a:spAutoFit/>
          </a:bodyPr>
          <a:lstStyle/>
          <a:p>
            <a:pPr marL="11397">
              <a:spcBef>
                <a:spcPts val="108"/>
              </a:spcBef>
            </a:pPr>
            <a:r>
              <a:rPr sz="1200" spc="3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200" spc="4" dirty="0">
                <a:solidFill>
                  <a:srgbClr val="C00000"/>
                </a:solidFill>
                <a:latin typeface="Calibri"/>
                <a:cs typeface="Calibri"/>
              </a:rPr>
              <a:t>1000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1247" y="6073767"/>
            <a:ext cx="404091" cy="200025"/>
          </a:xfrm>
          <a:prstGeom prst="rect">
            <a:avLst/>
          </a:prstGeom>
        </p:spPr>
        <p:txBody>
          <a:bodyPr vert="horz" wrap="square" lIns="0" tIns="13676" rIns="0" bIns="0" rtlCol="0">
            <a:spAutoFit/>
          </a:bodyPr>
          <a:lstStyle/>
          <a:p>
            <a:pPr marL="11397">
              <a:spcBef>
                <a:spcPts val="108"/>
              </a:spcBef>
            </a:pPr>
            <a:r>
              <a:rPr sz="1200" spc="3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200" spc="4" dirty="0">
                <a:solidFill>
                  <a:srgbClr val="C00000"/>
                </a:solidFill>
                <a:latin typeface="Calibri"/>
                <a:cs typeface="Calibri"/>
              </a:rPr>
              <a:t>1000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06224" y="6068388"/>
            <a:ext cx="404091" cy="200025"/>
          </a:xfrm>
          <a:prstGeom prst="rect">
            <a:avLst/>
          </a:prstGeom>
        </p:spPr>
        <p:txBody>
          <a:bodyPr vert="horz" wrap="square" lIns="0" tIns="13676" rIns="0" bIns="0" rtlCol="0">
            <a:spAutoFit/>
          </a:bodyPr>
          <a:lstStyle/>
          <a:p>
            <a:pPr marL="11397">
              <a:spcBef>
                <a:spcPts val="108"/>
              </a:spcBef>
            </a:pPr>
            <a:r>
              <a:rPr sz="1200" spc="3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200" spc="4" dirty="0">
                <a:solidFill>
                  <a:srgbClr val="C00000"/>
                </a:solidFill>
                <a:latin typeface="Calibri"/>
                <a:cs typeface="Calibri"/>
              </a:rPr>
              <a:t>1000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536" y="3120741"/>
            <a:ext cx="230832" cy="1809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397">
              <a:lnSpc>
                <a:spcPts val="1772"/>
              </a:lnSpc>
            </a:pPr>
            <a:r>
              <a:rPr sz="1700" spc="22" dirty="0">
                <a:solidFill>
                  <a:srgbClr val="243F60"/>
                </a:solidFill>
                <a:latin typeface="Calibri"/>
                <a:cs typeface="Calibri"/>
              </a:rPr>
              <a:t>Cost </a:t>
            </a:r>
            <a:r>
              <a:rPr sz="1700" spc="81" dirty="0">
                <a:solidFill>
                  <a:srgbClr val="243F60"/>
                </a:solidFill>
                <a:latin typeface="Calibri"/>
                <a:cs typeface="Calibri"/>
              </a:rPr>
              <a:t>/</a:t>
            </a:r>
            <a:r>
              <a:rPr sz="1700" spc="-63" dirty="0">
                <a:solidFill>
                  <a:srgbClr val="243F60"/>
                </a:solidFill>
                <a:latin typeface="Calibri"/>
                <a:cs typeface="Calibri"/>
              </a:rPr>
              <a:t> </a:t>
            </a:r>
            <a:r>
              <a:rPr sz="1700" spc="22" dirty="0">
                <a:solidFill>
                  <a:srgbClr val="243F60"/>
                </a:solidFill>
                <a:latin typeface="Calibri"/>
                <a:cs typeface="Calibri"/>
              </a:rPr>
              <a:t>Performance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4329" y="5997118"/>
            <a:ext cx="340014" cy="276571"/>
          </a:xfrm>
          <a:prstGeom prst="rect">
            <a:avLst/>
          </a:prstGeom>
        </p:spPr>
        <p:txBody>
          <a:bodyPr vert="horz" wrap="square" lIns="0" tIns="14816" rIns="0" bIns="0" rtlCol="0">
            <a:spAutoFit/>
          </a:bodyPr>
          <a:lstStyle/>
          <a:p>
            <a:pPr marL="11397">
              <a:spcBef>
                <a:spcPts val="117"/>
              </a:spcBef>
            </a:pPr>
            <a:r>
              <a:rPr sz="1700" spc="9" dirty="0">
                <a:solidFill>
                  <a:srgbClr val="243F60"/>
                </a:solidFill>
                <a:latin typeface="Calibri"/>
                <a:cs typeface="Calibri"/>
              </a:rPr>
              <a:t>1</a:t>
            </a:r>
            <a:r>
              <a:rPr sz="1700" spc="54" dirty="0">
                <a:solidFill>
                  <a:srgbClr val="243F60"/>
                </a:solidFill>
                <a:latin typeface="Calibri"/>
                <a:cs typeface="Calibri"/>
              </a:rPr>
              <a:t>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1471" y="6002497"/>
            <a:ext cx="268432" cy="276571"/>
          </a:xfrm>
          <a:prstGeom prst="rect">
            <a:avLst/>
          </a:prstGeom>
        </p:spPr>
        <p:txBody>
          <a:bodyPr vert="horz" wrap="square" lIns="0" tIns="14816" rIns="0" bIns="0" rtlCol="0">
            <a:spAutoFit/>
          </a:bodyPr>
          <a:lstStyle/>
          <a:p>
            <a:pPr marL="11397">
              <a:spcBef>
                <a:spcPts val="117"/>
              </a:spcBef>
            </a:pPr>
            <a:r>
              <a:rPr sz="1700" spc="9" dirty="0">
                <a:solidFill>
                  <a:srgbClr val="243F60"/>
                </a:solidFill>
                <a:latin typeface="Calibri"/>
                <a:cs typeface="Calibri"/>
              </a:rPr>
              <a:t>1</a:t>
            </a:r>
            <a:r>
              <a:rPr sz="1700" spc="45" dirty="0">
                <a:solidFill>
                  <a:srgbClr val="243F60"/>
                </a:solidFill>
                <a:latin typeface="Calibri"/>
                <a:cs typeface="Calibri"/>
              </a:rPr>
              <a:t>B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3070" y="5990395"/>
            <a:ext cx="253423" cy="276571"/>
          </a:xfrm>
          <a:prstGeom prst="rect">
            <a:avLst/>
          </a:prstGeom>
        </p:spPr>
        <p:txBody>
          <a:bodyPr vert="horz" wrap="square" lIns="0" tIns="14816" rIns="0" bIns="0" rtlCol="0">
            <a:spAutoFit/>
          </a:bodyPr>
          <a:lstStyle/>
          <a:p>
            <a:pPr marL="11397">
              <a:spcBef>
                <a:spcPts val="117"/>
              </a:spcBef>
            </a:pPr>
            <a:r>
              <a:rPr sz="1700" spc="9" dirty="0">
                <a:solidFill>
                  <a:srgbClr val="243F60"/>
                </a:solidFill>
                <a:latin typeface="Calibri"/>
                <a:cs typeface="Calibri"/>
              </a:rPr>
              <a:t>1</a:t>
            </a:r>
            <a:r>
              <a:rPr sz="1700" spc="22" dirty="0">
                <a:solidFill>
                  <a:srgbClr val="243F60"/>
                </a:solidFill>
                <a:latin typeface="Calibri"/>
                <a:cs typeface="Calibri"/>
              </a:rPr>
              <a:t>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44670" y="5990395"/>
            <a:ext cx="296718" cy="276571"/>
          </a:xfrm>
          <a:prstGeom prst="rect">
            <a:avLst/>
          </a:prstGeom>
        </p:spPr>
        <p:txBody>
          <a:bodyPr vert="horz" wrap="square" lIns="0" tIns="14816" rIns="0" bIns="0" rtlCol="0">
            <a:spAutoFit/>
          </a:bodyPr>
          <a:lstStyle/>
          <a:p>
            <a:pPr marL="11397">
              <a:spcBef>
                <a:spcPts val="117"/>
              </a:spcBef>
            </a:pPr>
            <a:r>
              <a:rPr sz="1700" spc="9" dirty="0">
                <a:solidFill>
                  <a:srgbClr val="243F60"/>
                </a:solidFill>
                <a:latin typeface="Calibri"/>
                <a:cs typeface="Calibri"/>
              </a:rPr>
              <a:t>1</a:t>
            </a:r>
            <a:r>
              <a:rPr sz="1700" spc="36" dirty="0">
                <a:solidFill>
                  <a:srgbClr val="243F60"/>
                </a:solidFill>
                <a:latin typeface="Calibri"/>
                <a:cs typeface="Calibri"/>
              </a:rPr>
              <a:t>Q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5354" y="5999808"/>
            <a:ext cx="1490518" cy="276571"/>
          </a:xfrm>
          <a:prstGeom prst="rect">
            <a:avLst/>
          </a:prstGeom>
        </p:spPr>
        <p:txBody>
          <a:bodyPr vert="horz" wrap="square" lIns="0" tIns="14816" rIns="0" bIns="0" rtlCol="0">
            <a:spAutoFit/>
          </a:bodyPr>
          <a:lstStyle/>
          <a:p>
            <a:pPr marL="11397">
              <a:spcBef>
                <a:spcPts val="117"/>
              </a:spcBef>
              <a:tabLst>
                <a:tab pos="535088" algn="l"/>
              </a:tabLst>
            </a:pPr>
            <a:r>
              <a:rPr sz="1200" spc="3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200" spc="4" dirty="0">
                <a:solidFill>
                  <a:srgbClr val="C00000"/>
                </a:solidFill>
                <a:latin typeface="Calibri"/>
                <a:cs typeface="Calibri"/>
              </a:rPr>
              <a:t>1000	</a:t>
            </a:r>
            <a:r>
              <a:rPr sz="1700" i="1" spc="-494" dirty="0">
                <a:solidFill>
                  <a:srgbClr val="243F60"/>
                </a:solidFill>
                <a:latin typeface="Arial"/>
                <a:cs typeface="Arial"/>
              </a:rPr>
              <a:t>…</a:t>
            </a:r>
            <a:r>
              <a:rPr sz="1700" i="1" spc="-148" dirty="0">
                <a:solidFill>
                  <a:srgbClr val="243F60"/>
                </a:solidFill>
                <a:latin typeface="Arial"/>
                <a:cs typeface="Arial"/>
              </a:rPr>
              <a:t>H</a:t>
            </a:r>
            <a:r>
              <a:rPr sz="1700" i="1" spc="-102" dirty="0">
                <a:solidFill>
                  <a:srgbClr val="243F60"/>
                </a:solidFill>
                <a:latin typeface="Arial"/>
                <a:cs typeface="Arial"/>
              </a:rPr>
              <a:t>U</a:t>
            </a:r>
            <a:r>
              <a:rPr sz="1700" i="1" spc="-233" dirty="0">
                <a:solidFill>
                  <a:srgbClr val="243F60"/>
                </a:solidFill>
                <a:latin typeface="Arial"/>
                <a:cs typeface="Arial"/>
              </a:rPr>
              <a:t>G</a:t>
            </a:r>
            <a:r>
              <a:rPr sz="1700" i="1" spc="-310" dirty="0">
                <a:solidFill>
                  <a:srgbClr val="243F60"/>
                </a:solidFill>
                <a:latin typeface="Arial"/>
                <a:cs typeface="Arial"/>
              </a:rPr>
              <a:t>E</a:t>
            </a:r>
            <a:r>
              <a:rPr sz="1700" i="1" spc="90" dirty="0">
                <a:solidFill>
                  <a:srgbClr val="243F60"/>
                </a:solidFill>
                <a:latin typeface="Arial"/>
                <a:cs typeface="Arial"/>
              </a:rPr>
              <a:t>!!!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3070" y="1478909"/>
            <a:ext cx="1091045" cy="62648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>
              <a:spcBef>
                <a:spcPts val="85"/>
              </a:spcBef>
            </a:pPr>
            <a:r>
              <a:rPr sz="2000" spc="27" dirty="0">
                <a:solidFill>
                  <a:srgbClr val="A5002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A50020"/>
                </a:solidFill>
                <a:latin typeface="Calibri"/>
                <a:cs typeface="Calibri"/>
              </a:rPr>
              <a:t>e</a:t>
            </a:r>
            <a:r>
              <a:rPr sz="2000" spc="27" dirty="0">
                <a:solidFill>
                  <a:srgbClr val="A50020"/>
                </a:solidFill>
                <a:latin typeface="Calibri"/>
                <a:cs typeface="Calibri"/>
              </a:rPr>
              <a:t>l</a:t>
            </a:r>
            <a:r>
              <a:rPr sz="2000" spc="18" dirty="0">
                <a:solidFill>
                  <a:srgbClr val="A50020"/>
                </a:solidFill>
                <a:latin typeface="Calibri"/>
                <a:cs typeface="Calibri"/>
              </a:rPr>
              <a:t>a</a:t>
            </a:r>
            <a:r>
              <a:rPr sz="2000" spc="13" dirty="0">
                <a:solidFill>
                  <a:srgbClr val="A50020"/>
                </a:solidFill>
                <a:latin typeface="Calibri"/>
                <a:cs typeface="Calibri"/>
              </a:rPr>
              <a:t>t</a:t>
            </a:r>
            <a:r>
              <a:rPr sz="2000" spc="27" dirty="0">
                <a:solidFill>
                  <a:srgbClr val="A50020"/>
                </a:solidFill>
                <a:latin typeface="Calibri"/>
                <a:cs typeface="Calibri"/>
              </a:rPr>
              <a:t>i</a:t>
            </a:r>
            <a:r>
              <a:rPr sz="2000" spc="18" dirty="0">
                <a:solidFill>
                  <a:srgbClr val="A50020"/>
                </a:solidFill>
                <a:latin typeface="Calibri"/>
                <a:cs typeface="Calibri"/>
              </a:rPr>
              <a:t>o</a:t>
            </a:r>
            <a:r>
              <a:rPr sz="2000" spc="9" dirty="0">
                <a:solidFill>
                  <a:srgbClr val="A50020"/>
                </a:solidFill>
                <a:latin typeface="Calibri"/>
                <a:cs typeface="Calibri"/>
              </a:rPr>
              <a:t>n</a:t>
            </a:r>
            <a:r>
              <a:rPr sz="2000" spc="18" dirty="0">
                <a:solidFill>
                  <a:srgbClr val="A50020"/>
                </a:solidFill>
                <a:latin typeface="Calibri"/>
                <a:cs typeface="Calibri"/>
              </a:rPr>
              <a:t>a</a:t>
            </a:r>
            <a:r>
              <a:rPr sz="2000" spc="27" dirty="0">
                <a:solidFill>
                  <a:srgbClr val="A50020"/>
                </a:solidFill>
                <a:latin typeface="Calibri"/>
                <a:cs typeface="Calibri"/>
              </a:rPr>
              <a:t>l  </a:t>
            </a:r>
            <a:r>
              <a:rPr sz="2000" spc="13" dirty="0">
                <a:solidFill>
                  <a:srgbClr val="A50020"/>
                </a:solidFill>
                <a:latin typeface="Calibri"/>
                <a:cs typeface="Calibri"/>
              </a:rPr>
              <a:t>Database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4096" y="4445329"/>
            <a:ext cx="729673" cy="318247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spc="22" dirty="0">
                <a:solidFill>
                  <a:srgbClr val="A50020"/>
                </a:solidFill>
                <a:latin typeface="Calibri"/>
                <a:cs typeface="Calibri"/>
              </a:rPr>
              <a:t>N</a:t>
            </a:r>
            <a:r>
              <a:rPr sz="2000" spc="4" dirty="0">
                <a:solidFill>
                  <a:srgbClr val="A50020"/>
                </a:solidFill>
                <a:latin typeface="Calibri"/>
                <a:cs typeface="Calibri"/>
              </a:rPr>
              <a:t>o</a:t>
            </a:r>
            <a:r>
              <a:rPr sz="2000" spc="22" dirty="0">
                <a:solidFill>
                  <a:srgbClr val="A50020"/>
                </a:solidFill>
                <a:latin typeface="Calibri"/>
                <a:cs typeface="Calibri"/>
              </a:rPr>
              <a:t>SQ</a:t>
            </a:r>
            <a:r>
              <a:rPr sz="2000" dirty="0">
                <a:solidFill>
                  <a:srgbClr val="A50020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27321" y="2345349"/>
            <a:ext cx="3524595" cy="16740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93476" y="2326522"/>
            <a:ext cx="2758439" cy="15423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3476" y="2326522"/>
            <a:ext cx="2758786" cy="1542490"/>
          </a:xfrm>
          <a:custGeom>
            <a:avLst/>
            <a:gdLst/>
            <a:ahLst/>
            <a:cxnLst/>
            <a:rect l="l" t="t" r="r" b="b"/>
            <a:pathLst>
              <a:path w="3034665" h="1748154">
                <a:moveTo>
                  <a:pt x="726947" y="0"/>
                </a:moveTo>
                <a:lnTo>
                  <a:pt x="658863" y="1550"/>
                </a:lnTo>
                <a:lnTo>
                  <a:pt x="593905" y="6054"/>
                </a:lnTo>
                <a:lnTo>
                  <a:pt x="532780" y="13293"/>
                </a:lnTo>
                <a:lnTo>
                  <a:pt x="476196" y="23046"/>
                </a:lnTo>
                <a:lnTo>
                  <a:pt x="424861" y="35094"/>
                </a:lnTo>
                <a:lnTo>
                  <a:pt x="379482" y="49216"/>
                </a:lnTo>
                <a:lnTo>
                  <a:pt x="340767" y="65194"/>
                </a:lnTo>
                <a:lnTo>
                  <a:pt x="286160" y="101834"/>
                </a:lnTo>
                <a:lnTo>
                  <a:pt x="266699" y="143255"/>
                </a:lnTo>
                <a:lnTo>
                  <a:pt x="266699" y="717803"/>
                </a:lnTo>
                <a:lnTo>
                  <a:pt x="286160" y="759358"/>
                </a:lnTo>
                <a:lnTo>
                  <a:pt x="340767" y="796323"/>
                </a:lnTo>
                <a:lnTo>
                  <a:pt x="379482" y="812501"/>
                </a:lnTo>
                <a:lnTo>
                  <a:pt x="424861" y="826831"/>
                </a:lnTo>
                <a:lnTo>
                  <a:pt x="476196" y="839079"/>
                </a:lnTo>
                <a:lnTo>
                  <a:pt x="532780" y="849012"/>
                </a:lnTo>
                <a:lnTo>
                  <a:pt x="593905" y="856396"/>
                </a:lnTo>
                <a:lnTo>
                  <a:pt x="658863" y="860998"/>
                </a:lnTo>
                <a:lnTo>
                  <a:pt x="726947" y="862583"/>
                </a:lnTo>
                <a:lnTo>
                  <a:pt x="0" y="1748027"/>
                </a:lnTo>
                <a:lnTo>
                  <a:pt x="1420367" y="862583"/>
                </a:lnTo>
                <a:lnTo>
                  <a:pt x="2572511" y="862583"/>
                </a:lnTo>
                <a:lnTo>
                  <a:pt x="2640631" y="860998"/>
                </a:lnTo>
                <a:lnTo>
                  <a:pt x="2705687" y="856396"/>
                </a:lnTo>
                <a:lnTo>
                  <a:pt x="2766957" y="849012"/>
                </a:lnTo>
                <a:lnTo>
                  <a:pt x="2823721" y="839079"/>
                </a:lnTo>
                <a:lnTo>
                  <a:pt x="2875256" y="826831"/>
                </a:lnTo>
                <a:lnTo>
                  <a:pt x="2920842" y="812501"/>
                </a:lnTo>
                <a:lnTo>
                  <a:pt x="2959757" y="796323"/>
                </a:lnTo>
                <a:lnTo>
                  <a:pt x="3014690" y="759358"/>
                </a:lnTo>
                <a:lnTo>
                  <a:pt x="3034283" y="717803"/>
                </a:lnTo>
                <a:lnTo>
                  <a:pt x="3034283" y="143255"/>
                </a:lnTo>
                <a:lnTo>
                  <a:pt x="3014690" y="101834"/>
                </a:lnTo>
                <a:lnTo>
                  <a:pt x="2959757" y="65194"/>
                </a:lnTo>
                <a:lnTo>
                  <a:pt x="2920842" y="49216"/>
                </a:lnTo>
                <a:lnTo>
                  <a:pt x="2875256" y="35094"/>
                </a:lnTo>
                <a:lnTo>
                  <a:pt x="2823721" y="23046"/>
                </a:lnTo>
                <a:lnTo>
                  <a:pt x="2766957" y="13293"/>
                </a:lnTo>
                <a:lnTo>
                  <a:pt x="2705687" y="6054"/>
                </a:lnTo>
                <a:lnTo>
                  <a:pt x="2640631" y="1550"/>
                </a:lnTo>
                <a:lnTo>
                  <a:pt x="2572511" y="0"/>
                </a:lnTo>
                <a:lnTo>
                  <a:pt x="726947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20827" y="2182638"/>
            <a:ext cx="4535983" cy="35943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3117" y="2157088"/>
            <a:ext cx="4536209" cy="3594847"/>
          </a:xfrm>
          <a:custGeom>
            <a:avLst/>
            <a:gdLst/>
            <a:ahLst/>
            <a:cxnLst/>
            <a:rect l="l" t="t" r="r" b="b"/>
            <a:pathLst>
              <a:path w="4989830" h="4074160">
                <a:moveTo>
                  <a:pt x="4920343" y="211306"/>
                </a:moveTo>
                <a:lnTo>
                  <a:pt x="4851670" y="201712"/>
                </a:lnTo>
                <a:lnTo>
                  <a:pt x="4840230" y="277368"/>
                </a:lnTo>
                <a:lnTo>
                  <a:pt x="4809750" y="448056"/>
                </a:lnTo>
                <a:lnTo>
                  <a:pt x="4764030" y="661416"/>
                </a:lnTo>
                <a:lnTo>
                  <a:pt x="4754886" y="694944"/>
                </a:lnTo>
                <a:lnTo>
                  <a:pt x="4747266" y="728472"/>
                </a:lnTo>
                <a:lnTo>
                  <a:pt x="4719834" y="821436"/>
                </a:lnTo>
                <a:lnTo>
                  <a:pt x="4690878" y="906780"/>
                </a:lnTo>
                <a:lnTo>
                  <a:pt x="4648206" y="1024128"/>
                </a:lnTo>
                <a:lnTo>
                  <a:pt x="4625346" y="1083564"/>
                </a:lnTo>
                <a:lnTo>
                  <a:pt x="4600962" y="1144524"/>
                </a:lnTo>
                <a:lnTo>
                  <a:pt x="4549146" y="1266444"/>
                </a:lnTo>
                <a:lnTo>
                  <a:pt x="4521714" y="1327404"/>
                </a:lnTo>
                <a:lnTo>
                  <a:pt x="4463802" y="1449324"/>
                </a:lnTo>
                <a:lnTo>
                  <a:pt x="4433322" y="1510284"/>
                </a:lnTo>
                <a:lnTo>
                  <a:pt x="4402842" y="1569720"/>
                </a:lnTo>
                <a:lnTo>
                  <a:pt x="4338834" y="1685544"/>
                </a:lnTo>
                <a:lnTo>
                  <a:pt x="4306830" y="1740408"/>
                </a:lnTo>
                <a:lnTo>
                  <a:pt x="4273302" y="1795272"/>
                </a:lnTo>
                <a:lnTo>
                  <a:pt x="4204722" y="1901952"/>
                </a:lnTo>
                <a:lnTo>
                  <a:pt x="4168146" y="1953768"/>
                </a:lnTo>
                <a:lnTo>
                  <a:pt x="4133094" y="2005584"/>
                </a:lnTo>
                <a:lnTo>
                  <a:pt x="4059942" y="2106168"/>
                </a:lnTo>
                <a:lnTo>
                  <a:pt x="4021842" y="2154936"/>
                </a:lnTo>
                <a:lnTo>
                  <a:pt x="3982218" y="2203704"/>
                </a:lnTo>
                <a:lnTo>
                  <a:pt x="3901446" y="2299716"/>
                </a:lnTo>
                <a:lnTo>
                  <a:pt x="3858774" y="2346960"/>
                </a:lnTo>
                <a:lnTo>
                  <a:pt x="3816102" y="2392680"/>
                </a:lnTo>
                <a:lnTo>
                  <a:pt x="3770382" y="2439924"/>
                </a:lnTo>
                <a:lnTo>
                  <a:pt x="3724662" y="2485644"/>
                </a:lnTo>
                <a:lnTo>
                  <a:pt x="3627126" y="2577084"/>
                </a:lnTo>
                <a:lnTo>
                  <a:pt x="3575310" y="2622804"/>
                </a:lnTo>
                <a:lnTo>
                  <a:pt x="3521970" y="2667000"/>
                </a:lnTo>
                <a:lnTo>
                  <a:pt x="3468630" y="2712720"/>
                </a:lnTo>
                <a:lnTo>
                  <a:pt x="3412242" y="2758440"/>
                </a:lnTo>
                <a:lnTo>
                  <a:pt x="3355854" y="2802636"/>
                </a:lnTo>
                <a:lnTo>
                  <a:pt x="3297942" y="2846832"/>
                </a:lnTo>
                <a:lnTo>
                  <a:pt x="3238506" y="2891028"/>
                </a:lnTo>
                <a:lnTo>
                  <a:pt x="3177546" y="2933700"/>
                </a:lnTo>
                <a:lnTo>
                  <a:pt x="3052578" y="3019044"/>
                </a:lnTo>
                <a:lnTo>
                  <a:pt x="2988570" y="3060192"/>
                </a:lnTo>
                <a:lnTo>
                  <a:pt x="2924562" y="3099816"/>
                </a:lnTo>
                <a:lnTo>
                  <a:pt x="2857506" y="3139440"/>
                </a:lnTo>
                <a:lnTo>
                  <a:pt x="2791974" y="3177540"/>
                </a:lnTo>
                <a:lnTo>
                  <a:pt x="2654814" y="3250692"/>
                </a:lnTo>
                <a:lnTo>
                  <a:pt x="2584710" y="3284220"/>
                </a:lnTo>
                <a:lnTo>
                  <a:pt x="2514606" y="3319272"/>
                </a:lnTo>
                <a:lnTo>
                  <a:pt x="2441454" y="3351276"/>
                </a:lnTo>
                <a:lnTo>
                  <a:pt x="2366778" y="3383280"/>
                </a:lnTo>
                <a:lnTo>
                  <a:pt x="2292102" y="3413760"/>
                </a:lnTo>
                <a:lnTo>
                  <a:pt x="2215902" y="3444240"/>
                </a:lnTo>
                <a:lnTo>
                  <a:pt x="2060454" y="3502152"/>
                </a:lnTo>
                <a:lnTo>
                  <a:pt x="1901958" y="3557016"/>
                </a:lnTo>
                <a:lnTo>
                  <a:pt x="1740414" y="3608832"/>
                </a:lnTo>
                <a:lnTo>
                  <a:pt x="1659642" y="3633216"/>
                </a:lnTo>
                <a:lnTo>
                  <a:pt x="1412754" y="3706368"/>
                </a:lnTo>
                <a:lnTo>
                  <a:pt x="1331982" y="3729228"/>
                </a:lnTo>
                <a:lnTo>
                  <a:pt x="1080522" y="3793236"/>
                </a:lnTo>
                <a:lnTo>
                  <a:pt x="995178" y="3813048"/>
                </a:lnTo>
                <a:lnTo>
                  <a:pt x="824490" y="3849624"/>
                </a:lnTo>
                <a:lnTo>
                  <a:pt x="737622" y="3867912"/>
                </a:lnTo>
                <a:lnTo>
                  <a:pt x="563886" y="3901440"/>
                </a:lnTo>
                <a:lnTo>
                  <a:pt x="388626" y="3934968"/>
                </a:lnTo>
                <a:lnTo>
                  <a:pt x="211836" y="3966972"/>
                </a:lnTo>
                <a:lnTo>
                  <a:pt x="0" y="4005072"/>
                </a:lnTo>
                <a:lnTo>
                  <a:pt x="12192" y="4073652"/>
                </a:lnTo>
                <a:lnTo>
                  <a:pt x="224028" y="4035552"/>
                </a:lnTo>
                <a:lnTo>
                  <a:pt x="400818" y="4003548"/>
                </a:lnTo>
                <a:lnTo>
                  <a:pt x="751338" y="3936492"/>
                </a:lnTo>
                <a:lnTo>
                  <a:pt x="925074" y="3899916"/>
                </a:lnTo>
                <a:lnTo>
                  <a:pt x="1181106" y="3840480"/>
                </a:lnTo>
                <a:lnTo>
                  <a:pt x="1264926" y="3819144"/>
                </a:lnTo>
                <a:lnTo>
                  <a:pt x="1432566" y="3773424"/>
                </a:lnTo>
                <a:lnTo>
                  <a:pt x="1679454" y="3700272"/>
                </a:lnTo>
                <a:lnTo>
                  <a:pt x="1760226" y="3675888"/>
                </a:lnTo>
                <a:lnTo>
                  <a:pt x="1842522" y="3649980"/>
                </a:lnTo>
                <a:lnTo>
                  <a:pt x="2004066" y="3595116"/>
                </a:lnTo>
                <a:lnTo>
                  <a:pt x="2083314" y="3567684"/>
                </a:lnTo>
                <a:lnTo>
                  <a:pt x="2162562" y="3538728"/>
                </a:lnTo>
                <a:lnTo>
                  <a:pt x="2240286" y="3509772"/>
                </a:lnTo>
                <a:lnTo>
                  <a:pt x="2318010" y="3479292"/>
                </a:lnTo>
                <a:lnTo>
                  <a:pt x="2394210" y="3447288"/>
                </a:lnTo>
                <a:lnTo>
                  <a:pt x="2468886" y="3415284"/>
                </a:lnTo>
                <a:lnTo>
                  <a:pt x="2615190" y="3348228"/>
                </a:lnTo>
                <a:lnTo>
                  <a:pt x="2686818" y="3313176"/>
                </a:lnTo>
                <a:lnTo>
                  <a:pt x="2755398" y="3276600"/>
                </a:lnTo>
                <a:lnTo>
                  <a:pt x="2825502" y="3238500"/>
                </a:lnTo>
                <a:lnTo>
                  <a:pt x="2892558" y="3200400"/>
                </a:lnTo>
                <a:lnTo>
                  <a:pt x="2959614" y="3159252"/>
                </a:lnTo>
                <a:lnTo>
                  <a:pt x="3025146" y="3119628"/>
                </a:lnTo>
                <a:lnTo>
                  <a:pt x="3090678" y="3076956"/>
                </a:lnTo>
                <a:lnTo>
                  <a:pt x="3154686" y="3034284"/>
                </a:lnTo>
                <a:lnTo>
                  <a:pt x="3217170" y="2991612"/>
                </a:lnTo>
                <a:lnTo>
                  <a:pt x="3339090" y="2903220"/>
                </a:lnTo>
                <a:lnTo>
                  <a:pt x="3398526" y="2859024"/>
                </a:lnTo>
                <a:lnTo>
                  <a:pt x="3567690" y="2721864"/>
                </a:lnTo>
                <a:lnTo>
                  <a:pt x="3672846" y="2628900"/>
                </a:lnTo>
                <a:lnTo>
                  <a:pt x="3723138" y="2583180"/>
                </a:lnTo>
                <a:lnTo>
                  <a:pt x="3771906" y="2535936"/>
                </a:lnTo>
                <a:lnTo>
                  <a:pt x="3866394" y="2441448"/>
                </a:lnTo>
                <a:lnTo>
                  <a:pt x="3910590" y="2394204"/>
                </a:lnTo>
                <a:lnTo>
                  <a:pt x="3995934" y="2296668"/>
                </a:lnTo>
                <a:lnTo>
                  <a:pt x="4035558" y="2247900"/>
                </a:lnTo>
                <a:lnTo>
                  <a:pt x="4076706" y="2199132"/>
                </a:lnTo>
                <a:lnTo>
                  <a:pt x="4114806" y="2148840"/>
                </a:lnTo>
                <a:lnTo>
                  <a:pt x="4189482" y="2046732"/>
                </a:lnTo>
                <a:lnTo>
                  <a:pt x="4226058" y="1994916"/>
                </a:lnTo>
                <a:lnTo>
                  <a:pt x="4262634" y="1941576"/>
                </a:lnTo>
                <a:lnTo>
                  <a:pt x="4297686" y="1888236"/>
                </a:lnTo>
                <a:lnTo>
                  <a:pt x="4331214" y="1833372"/>
                </a:lnTo>
                <a:lnTo>
                  <a:pt x="4366266" y="1776984"/>
                </a:lnTo>
                <a:lnTo>
                  <a:pt x="4399794" y="1720596"/>
                </a:lnTo>
                <a:lnTo>
                  <a:pt x="4495806" y="1542288"/>
                </a:lnTo>
                <a:lnTo>
                  <a:pt x="4526286" y="1481328"/>
                </a:lnTo>
                <a:lnTo>
                  <a:pt x="4584198" y="1356360"/>
                </a:lnTo>
                <a:lnTo>
                  <a:pt x="4613154" y="1295400"/>
                </a:lnTo>
                <a:lnTo>
                  <a:pt x="4639062" y="1232916"/>
                </a:lnTo>
                <a:lnTo>
                  <a:pt x="4664970" y="1171956"/>
                </a:lnTo>
                <a:lnTo>
                  <a:pt x="4713738" y="1048512"/>
                </a:lnTo>
                <a:lnTo>
                  <a:pt x="4786890" y="842772"/>
                </a:lnTo>
                <a:lnTo>
                  <a:pt x="4805178" y="780288"/>
                </a:lnTo>
                <a:lnTo>
                  <a:pt x="4823466" y="711708"/>
                </a:lnTo>
                <a:lnTo>
                  <a:pt x="4831086" y="678180"/>
                </a:lnTo>
                <a:lnTo>
                  <a:pt x="4840230" y="641604"/>
                </a:lnTo>
                <a:lnTo>
                  <a:pt x="4878330" y="461772"/>
                </a:lnTo>
                <a:lnTo>
                  <a:pt x="4908810" y="289560"/>
                </a:lnTo>
                <a:lnTo>
                  <a:pt x="4920343" y="211306"/>
                </a:lnTo>
                <a:close/>
              </a:path>
              <a:path w="4989830" h="4074160">
                <a:moveTo>
                  <a:pt x="4989582" y="220980"/>
                </a:moveTo>
                <a:lnTo>
                  <a:pt x="4916430" y="0"/>
                </a:lnTo>
                <a:lnTo>
                  <a:pt x="4782318" y="192024"/>
                </a:lnTo>
                <a:lnTo>
                  <a:pt x="4851670" y="201712"/>
                </a:lnTo>
                <a:lnTo>
                  <a:pt x="4856994" y="167640"/>
                </a:lnTo>
                <a:lnTo>
                  <a:pt x="4925574" y="176784"/>
                </a:lnTo>
                <a:lnTo>
                  <a:pt x="4925574" y="212037"/>
                </a:lnTo>
                <a:lnTo>
                  <a:pt x="4989582" y="220980"/>
                </a:lnTo>
                <a:close/>
              </a:path>
              <a:path w="4989830" h="4074160">
                <a:moveTo>
                  <a:pt x="4925574" y="176784"/>
                </a:moveTo>
                <a:lnTo>
                  <a:pt x="4856994" y="167640"/>
                </a:lnTo>
                <a:lnTo>
                  <a:pt x="4851670" y="201712"/>
                </a:lnTo>
                <a:lnTo>
                  <a:pt x="4920343" y="211306"/>
                </a:lnTo>
                <a:lnTo>
                  <a:pt x="4925574" y="176784"/>
                </a:lnTo>
                <a:close/>
              </a:path>
              <a:path w="4989830" h="4074160">
                <a:moveTo>
                  <a:pt x="4925574" y="212037"/>
                </a:moveTo>
                <a:lnTo>
                  <a:pt x="4925574" y="176784"/>
                </a:lnTo>
                <a:lnTo>
                  <a:pt x="4920343" y="211306"/>
                </a:lnTo>
                <a:lnTo>
                  <a:pt x="4925574" y="212037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3117" y="2157088"/>
            <a:ext cx="4536209" cy="3594847"/>
          </a:xfrm>
          <a:custGeom>
            <a:avLst/>
            <a:gdLst/>
            <a:ahLst/>
            <a:cxnLst/>
            <a:rect l="l" t="t" r="r" b="b"/>
            <a:pathLst>
              <a:path w="4989830" h="4074160">
                <a:moveTo>
                  <a:pt x="4920343" y="211306"/>
                </a:moveTo>
                <a:lnTo>
                  <a:pt x="4851670" y="201712"/>
                </a:lnTo>
                <a:lnTo>
                  <a:pt x="4840230" y="277368"/>
                </a:lnTo>
                <a:lnTo>
                  <a:pt x="4809750" y="448056"/>
                </a:lnTo>
                <a:lnTo>
                  <a:pt x="4764030" y="661416"/>
                </a:lnTo>
                <a:lnTo>
                  <a:pt x="4754886" y="694944"/>
                </a:lnTo>
                <a:lnTo>
                  <a:pt x="4747266" y="728472"/>
                </a:lnTo>
                <a:lnTo>
                  <a:pt x="4719834" y="821436"/>
                </a:lnTo>
                <a:lnTo>
                  <a:pt x="4690878" y="906780"/>
                </a:lnTo>
                <a:lnTo>
                  <a:pt x="4648206" y="1024128"/>
                </a:lnTo>
                <a:lnTo>
                  <a:pt x="4625346" y="1083564"/>
                </a:lnTo>
                <a:lnTo>
                  <a:pt x="4600962" y="1144524"/>
                </a:lnTo>
                <a:lnTo>
                  <a:pt x="4549146" y="1266444"/>
                </a:lnTo>
                <a:lnTo>
                  <a:pt x="4521714" y="1327404"/>
                </a:lnTo>
                <a:lnTo>
                  <a:pt x="4463802" y="1449324"/>
                </a:lnTo>
                <a:lnTo>
                  <a:pt x="4433322" y="1510284"/>
                </a:lnTo>
                <a:lnTo>
                  <a:pt x="4402842" y="1569720"/>
                </a:lnTo>
                <a:lnTo>
                  <a:pt x="4338834" y="1685544"/>
                </a:lnTo>
                <a:lnTo>
                  <a:pt x="4306830" y="1740408"/>
                </a:lnTo>
                <a:lnTo>
                  <a:pt x="4273302" y="1795272"/>
                </a:lnTo>
                <a:lnTo>
                  <a:pt x="4204722" y="1901952"/>
                </a:lnTo>
                <a:lnTo>
                  <a:pt x="4168146" y="1953768"/>
                </a:lnTo>
                <a:lnTo>
                  <a:pt x="4133094" y="2005584"/>
                </a:lnTo>
                <a:lnTo>
                  <a:pt x="4059942" y="2106168"/>
                </a:lnTo>
                <a:lnTo>
                  <a:pt x="4021842" y="2154936"/>
                </a:lnTo>
                <a:lnTo>
                  <a:pt x="3982218" y="2203704"/>
                </a:lnTo>
                <a:lnTo>
                  <a:pt x="3901446" y="2299716"/>
                </a:lnTo>
                <a:lnTo>
                  <a:pt x="3858774" y="2346960"/>
                </a:lnTo>
                <a:lnTo>
                  <a:pt x="3816102" y="2392680"/>
                </a:lnTo>
                <a:lnTo>
                  <a:pt x="3770382" y="2439924"/>
                </a:lnTo>
                <a:lnTo>
                  <a:pt x="3724662" y="2485644"/>
                </a:lnTo>
                <a:lnTo>
                  <a:pt x="3627126" y="2577084"/>
                </a:lnTo>
                <a:lnTo>
                  <a:pt x="3575310" y="2622804"/>
                </a:lnTo>
                <a:lnTo>
                  <a:pt x="3521970" y="2667000"/>
                </a:lnTo>
                <a:lnTo>
                  <a:pt x="3468630" y="2712720"/>
                </a:lnTo>
                <a:lnTo>
                  <a:pt x="3412242" y="2758440"/>
                </a:lnTo>
                <a:lnTo>
                  <a:pt x="3355854" y="2802636"/>
                </a:lnTo>
                <a:lnTo>
                  <a:pt x="3297942" y="2846832"/>
                </a:lnTo>
                <a:lnTo>
                  <a:pt x="3238506" y="2891028"/>
                </a:lnTo>
                <a:lnTo>
                  <a:pt x="3177546" y="2933700"/>
                </a:lnTo>
                <a:lnTo>
                  <a:pt x="3052578" y="3019044"/>
                </a:lnTo>
                <a:lnTo>
                  <a:pt x="2988570" y="3060192"/>
                </a:lnTo>
                <a:lnTo>
                  <a:pt x="2924562" y="3099816"/>
                </a:lnTo>
                <a:lnTo>
                  <a:pt x="2857506" y="3139440"/>
                </a:lnTo>
                <a:lnTo>
                  <a:pt x="2791974" y="3177540"/>
                </a:lnTo>
                <a:lnTo>
                  <a:pt x="2654814" y="3250692"/>
                </a:lnTo>
                <a:lnTo>
                  <a:pt x="2584710" y="3284220"/>
                </a:lnTo>
                <a:lnTo>
                  <a:pt x="2514606" y="3319272"/>
                </a:lnTo>
                <a:lnTo>
                  <a:pt x="2441454" y="3351276"/>
                </a:lnTo>
                <a:lnTo>
                  <a:pt x="2366778" y="3383280"/>
                </a:lnTo>
                <a:lnTo>
                  <a:pt x="2292102" y="3413760"/>
                </a:lnTo>
                <a:lnTo>
                  <a:pt x="2215902" y="3444240"/>
                </a:lnTo>
                <a:lnTo>
                  <a:pt x="2060454" y="3502152"/>
                </a:lnTo>
                <a:lnTo>
                  <a:pt x="1901958" y="3557016"/>
                </a:lnTo>
                <a:lnTo>
                  <a:pt x="1740414" y="3608832"/>
                </a:lnTo>
                <a:lnTo>
                  <a:pt x="1659642" y="3633216"/>
                </a:lnTo>
                <a:lnTo>
                  <a:pt x="1412754" y="3706368"/>
                </a:lnTo>
                <a:lnTo>
                  <a:pt x="1331982" y="3729228"/>
                </a:lnTo>
                <a:lnTo>
                  <a:pt x="1080522" y="3793236"/>
                </a:lnTo>
                <a:lnTo>
                  <a:pt x="995178" y="3813048"/>
                </a:lnTo>
                <a:lnTo>
                  <a:pt x="824490" y="3849624"/>
                </a:lnTo>
                <a:lnTo>
                  <a:pt x="737622" y="3867912"/>
                </a:lnTo>
                <a:lnTo>
                  <a:pt x="563886" y="3901440"/>
                </a:lnTo>
                <a:lnTo>
                  <a:pt x="388626" y="3934968"/>
                </a:lnTo>
                <a:lnTo>
                  <a:pt x="211836" y="3966972"/>
                </a:lnTo>
                <a:lnTo>
                  <a:pt x="0" y="4005072"/>
                </a:lnTo>
                <a:lnTo>
                  <a:pt x="12192" y="4073652"/>
                </a:lnTo>
                <a:lnTo>
                  <a:pt x="224028" y="4035552"/>
                </a:lnTo>
                <a:lnTo>
                  <a:pt x="400818" y="4003548"/>
                </a:lnTo>
                <a:lnTo>
                  <a:pt x="751338" y="3936492"/>
                </a:lnTo>
                <a:lnTo>
                  <a:pt x="925074" y="3899916"/>
                </a:lnTo>
                <a:lnTo>
                  <a:pt x="1181106" y="3840480"/>
                </a:lnTo>
                <a:lnTo>
                  <a:pt x="1264926" y="3819144"/>
                </a:lnTo>
                <a:lnTo>
                  <a:pt x="1432566" y="3773424"/>
                </a:lnTo>
                <a:lnTo>
                  <a:pt x="1679454" y="3700272"/>
                </a:lnTo>
                <a:lnTo>
                  <a:pt x="1760226" y="3675888"/>
                </a:lnTo>
                <a:lnTo>
                  <a:pt x="1842522" y="3649980"/>
                </a:lnTo>
                <a:lnTo>
                  <a:pt x="2004066" y="3595116"/>
                </a:lnTo>
                <a:lnTo>
                  <a:pt x="2083314" y="3567684"/>
                </a:lnTo>
                <a:lnTo>
                  <a:pt x="2162562" y="3538728"/>
                </a:lnTo>
                <a:lnTo>
                  <a:pt x="2240286" y="3509772"/>
                </a:lnTo>
                <a:lnTo>
                  <a:pt x="2318010" y="3479292"/>
                </a:lnTo>
                <a:lnTo>
                  <a:pt x="2394210" y="3447288"/>
                </a:lnTo>
                <a:lnTo>
                  <a:pt x="2468886" y="3415284"/>
                </a:lnTo>
                <a:lnTo>
                  <a:pt x="2615190" y="3348228"/>
                </a:lnTo>
                <a:lnTo>
                  <a:pt x="2686818" y="3313176"/>
                </a:lnTo>
                <a:lnTo>
                  <a:pt x="2755398" y="3276600"/>
                </a:lnTo>
                <a:lnTo>
                  <a:pt x="2825502" y="3238500"/>
                </a:lnTo>
                <a:lnTo>
                  <a:pt x="2892558" y="3200400"/>
                </a:lnTo>
                <a:lnTo>
                  <a:pt x="2959614" y="3159252"/>
                </a:lnTo>
                <a:lnTo>
                  <a:pt x="3025146" y="3119628"/>
                </a:lnTo>
                <a:lnTo>
                  <a:pt x="3090678" y="3076956"/>
                </a:lnTo>
                <a:lnTo>
                  <a:pt x="3154686" y="3034284"/>
                </a:lnTo>
                <a:lnTo>
                  <a:pt x="3217170" y="2991612"/>
                </a:lnTo>
                <a:lnTo>
                  <a:pt x="3339090" y="2903220"/>
                </a:lnTo>
                <a:lnTo>
                  <a:pt x="3398526" y="2859024"/>
                </a:lnTo>
                <a:lnTo>
                  <a:pt x="3567690" y="2721864"/>
                </a:lnTo>
                <a:lnTo>
                  <a:pt x="3672846" y="2628900"/>
                </a:lnTo>
                <a:lnTo>
                  <a:pt x="3723138" y="2583180"/>
                </a:lnTo>
                <a:lnTo>
                  <a:pt x="3771906" y="2535936"/>
                </a:lnTo>
                <a:lnTo>
                  <a:pt x="3866394" y="2441448"/>
                </a:lnTo>
                <a:lnTo>
                  <a:pt x="3910590" y="2394204"/>
                </a:lnTo>
                <a:lnTo>
                  <a:pt x="3995934" y="2296668"/>
                </a:lnTo>
                <a:lnTo>
                  <a:pt x="4035558" y="2247900"/>
                </a:lnTo>
                <a:lnTo>
                  <a:pt x="4076706" y="2199132"/>
                </a:lnTo>
                <a:lnTo>
                  <a:pt x="4114806" y="2148840"/>
                </a:lnTo>
                <a:lnTo>
                  <a:pt x="4189482" y="2046732"/>
                </a:lnTo>
                <a:lnTo>
                  <a:pt x="4226058" y="1994916"/>
                </a:lnTo>
                <a:lnTo>
                  <a:pt x="4262634" y="1941576"/>
                </a:lnTo>
                <a:lnTo>
                  <a:pt x="4297686" y="1888236"/>
                </a:lnTo>
                <a:lnTo>
                  <a:pt x="4331214" y="1833372"/>
                </a:lnTo>
                <a:lnTo>
                  <a:pt x="4366266" y="1776984"/>
                </a:lnTo>
                <a:lnTo>
                  <a:pt x="4399794" y="1720596"/>
                </a:lnTo>
                <a:lnTo>
                  <a:pt x="4495806" y="1542288"/>
                </a:lnTo>
                <a:lnTo>
                  <a:pt x="4526286" y="1481328"/>
                </a:lnTo>
                <a:lnTo>
                  <a:pt x="4584198" y="1356360"/>
                </a:lnTo>
                <a:lnTo>
                  <a:pt x="4613154" y="1295400"/>
                </a:lnTo>
                <a:lnTo>
                  <a:pt x="4639062" y="1232916"/>
                </a:lnTo>
                <a:lnTo>
                  <a:pt x="4664970" y="1171956"/>
                </a:lnTo>
                <a:lnTo>
                  <a:pt x="4713738" y="1048512"/>
                </a:lnTo>
                <a:lnTo>
                  <a:pt x="4786890" y="842772"/>
                </a:lnTo>
                <a:lnTo>
                  <a:pt x="4805178" y="780288"/>
                </a:lnTo>
                <a:lnTo>
                  <a:pt x="4823466" y="711708"/>
                </a:lnTo>
                <a:lnTo>
                  <a:pt x="4831086" y="678180"/>
                </a:lnTo>
                <a:lnTo>
                  <a:pt x="4840230" y="641604"/>
                </a:lnTo>
                <a:lnTo>
                  <a:pt x="4878330" y="461772"/>
                </a:lnTo>
                <a:lnTo>
                  <a:pt x="4908810" y="289560"/>
                </a:lnTo>
                <a:lnTo>
                  <a:pt x="4920343" y="211306"/>
                </a:lnTo>
                <a:close/>
              </a:path>
              <a:path w="4989830" h="4074160">
                <a:moveTo>
                  <a:pt x="4989582" y="220980"/>
                </a:moveTo>
                <a:lnTo>
                  <a:pt x="4916430" y="0"/>
                </a:lnTo>
                <a:lnTo>
                  <a:pt x="4782318" y="192024"/>
                </a:lnTo>
                <a:lnTo>
                  <a:pt x="4851670" y="201712"/>
                </a:lnTo>
                <a:lnTo>
                  <a:pt x="4856994" y="167640"/>
                </a:lnTo>
                <a:lnTo>
                  <a:pt x="4925574" y="176784"/>
                </a:lnTo>
                <a:lnTo>
                  <a:pt x="4925574" y="212037"/>
                </a:lnTo>
                <a:lnTo>
                  <a:pt x="4989582" y="220980"/>
                </a:lnTo>
                <a:close/>
              </a:path>
              <a:path w="4989830" h="4074160">
                <a:moveTo>
                  <a:pt x="4925574" y="176784"/>
                </a:moveTo>
                <a:lnTo>
                  <a:pt x="4856994" y="167640"/>
                </a:lnTo>
                <a:lnTo>
                  <a:pt x="4851670" y="201712"/>
                </a:lnTo>
                <a:lnTo>
                  <a:pt x="4920343" y="211306"/>
                </a:lnTo>
                <a:lnTo>
                  <a:pt x="4925574" y="176784"/>
                </a:lnTo>
                <a:close/>
              </a:path>
              <a:path w="4989830" h="4074160">
                <a:moveTo>
                  <a:pt x="4925574" y="212037"/>
                </a:moveTo>
                <a:lnTo>
                  <a:pt x="4925574" y="176784"/>
                </a:lnTo>
                <a:lnTo>
                  <a:pt x="4920343" y="211306"/>
                </a:lnTo>
                <a:lnTo>
                  <a:pt x="4925574" y="21203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9441" y="4617901"/>
            <a:ext cx="5828612" cy="1173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93118" y="4592352"/>
            <a:ext cx="5828723" cy="1174376"/>
          </a:xfrm>
          <a:custGeom>
            <a:avLst/>
            <a:gdLst/>
            <a:ahLst/>
            <a:cxnLst/>
            <a:rect l="l" t="t" r="r" b="b"/>
            <a:pathLst>
              <a:path w="6411595" h="1330960">
                <a:moveTo>
                  <a:pt x="6212159" y="136229"/>
                </a:moveTo>
                <a:lnTo>
                  <a:pt x="6198932" y="67555"/>
                </a:lnTo>
                <a:lnTo>
                  <a:pt x="0" y="1261872"/>
                </a:lnTo>
                <a:lnTo>
                  <a:pt x="13716" y="1330452"/>
                </a:lnTo>
                <a:lnTo>
                  <a:pt x="6212159" y="136229"/>
                </a:lnTo>
                <a:close/>
              </a:path>
              <a:path w="6411595" h="1330960">
                <a:moveTo>
                  <a:pt x="6411474" y="62484"/>
                </a:moveTo>
                <a:lnTo>
                  <a:pt x="6185922" y="0"/>
                </a:lnTo>
                <a:lnTo>
                  <a:pt x="6198932" y="67555"/>
                </a:lnTo>
                <a:lnTo>
                  <a:pt x="6233166" y="60960"/>
                </a:lnTo>
                <a:lnTo>
                  <a:pt x="6246882" y="129540"/>
                </a:lnTo>
                <a:lnTo>
                  <a:pt x="6246882" y="189300"/>
                </a:lnTo>
                <a:lnTo>
                  <a:pt x="6411474" y="62484"/>
                </a:lnTo>
                <a:close/>
              </a:path>
              <a:path w="6411595" h="1330960">
                <a:moveTo>
                  <a:pt x="6246882" y="129540"/>
                </a:moveTo>
                <a:lnTo>
                  <a:pt x="6233166" y="60960"/>
                </a:lnTo>
                <a:lnTo>
                  <a:pt x="6198932" y="67555"/>
                </a:lnTo>
                <a:lnTo>
                  <a:pt x="6212159" y="136229"/>
                </a:lnTo>
                <a:lnTo>
                  <a:pt x="6246882" y="129540"/>
                </a:lnTo>
                <a:close/>
              </a:path>
              <a:path w="6411595" h="1330960">
                <a:moveTo>
                  <a:pt x="6246882" y="189300"/>
                </a:moveTo>
                <a:lnTo>
                  <a:pt x="6246882" y="129540"/>
                </a:lnTo>
                <a:lnTo>
                  <a:pt x="6212159" y="136229"/>
                </a:lnTo>
                <a:lnTo>
                  <a:pt x="6225546" y="205740"/>
                </a:lnTo>
                <a:lnTo>
                  <a:pt x="6246882" y="18930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3853" y="4435021"/>
            <a:ext cx="172027" cy="687481"/>
          </a:xfrm>
          <a:custGeom>
            <a:avLst/>
            <a:gdLst/>
            <a:ahLst/>
            <a:cxnLst/>
            <a:rect l="l" t="t" r="r" b="b"/>
            <a:pathLst>
              <a:path w="189229" h="779145">
                <a:moveTo>
                  <a:pt x="115657" y="21336"/>
                </a:moveTo>
                <a:lnTo>
                  <a:pt x="114038" y="12858"/>
                </a:lnTo>
                <a:lnTo>
                  <a:pt x="109561" y="6096"/>
                </a:lnTo>
                <a:lnTo>
                  <a:pt x="102798" y="1619"/>
                </a:lnTo>
                <a:lnTo>
                  <a:pt x="94321" y="0"/>
                </a:lnTo>
                <a:lnTo>
                  <a:pt x="85844" y="1619"/>
                </a:lnTo>
                <a:lnTo>
                  <a:pt x="79081" y="6096"/>
                </a:lnTo>
                <a:lnTo>
                  <a:pt x="74604" y="12858"/>
                </a:lnTo>
                <a:lnTo>
                  <a:pt x="72985" y="21336"/>
                </a:lnTo>
                <a:lnTo>
                  <a:pt x="74604" y="29813"/>
                </a:lnTo>
                <a:lnTo>
                  <a:pt x="79081" y="36576"/>
                </a:lnTo>
                <a:lnTo>
                  <a:pt x="85844" y="41052"/>
                </a:lnTo>
                <a:lnTo>
                  <a:pt x="94321" y="42672"/>
                </a:lnTo>
                <a:lnTo>
                  <a:pt x="102798" y="41052"/>
                </a:lnTo>
                <a:lnTo>
                  <a:pt x="109561" y="36576"/>
                </a:lnTo>
                <a:lnTo>
                  <a:pt x="114038" y="29813"/>
                </a:lnTo>
                <a:lnTo>
                  <a:pt x="115657" y="21336"/>
                </a:lnTo>
                <a:close/>
              </a:path>
              <a:path w="189229" h="779145">
                <a:moveTo>
                  <a:pt x="115657" y="105156"/>
                </a:moveTo>
                <a:lnTo>
                  <a:pt x="114038" y="96678"/>
                </a:lnTo>
                <a:lnTo>
                  <a:pt x="109561" y="89916"/>
                </a:lnTo>
                <a:lnTo>
                  <a:pt x="102798" y="85439"/>
                </a:lnTo>
                <a:lnTo>
                  <a:pt x="94321" y="83820"/>
                </a:lnTo>
                <a:lnTo>
                  <a:pt x="85844" y="85439"/>
                </a:lnTo>
                <a:lnTo>
                  <a:pt x="79081" y="89916"/>
                </a:lnTo>
                <a:lnTo>
                  <a:pt x="74604" y="96678"/>
                </a:lnTo>
                <a:lnTo>
                  <a:pt x="72985" y="105156"/>
                </a:lnTo>
                <a:lnTo>
                  <a:pt x="74604" y="113633"/>
                </a:lnTo>
                <a:lnTo>
                  <a:pt x="79081" y="120396"/>
                </a:lnTo>
                <a:lnTo>
                  <a:pt x="85844" y="124872"/>
                </a:lnTo>
                <a:lnTo>
                  <a:pt x="94321" y="126492"/>
                </a:lnTo>
                <a:lnTo>
                  <a:pt x="102798" y="124872"/>
                </a:lnTo>
                <a:lnTo>
                  <a:pt x="109561" y="120396"/>
                </a:lnTo>
                <a:lnTo>
                  <a:pt x="114038" y="113633"/>
                </a:lnTo>
                <a:lnTo>
                  <a:pt x="115657" y="105156"/>
                </a:lnTo>
                <a:close/>
              </a:path>
              <a:path w="189229" h="779145">
                <a:moveTo>
                  <a:pt x="115657" y="188976"/>
                </a:moveTo>
                <a:lnTo>
                  <a:pt x="114038" y="180498"/>
                </a:lnTo>
                <a:lnTo>
                  <a:pt x="109561" y="173736"/>
                </a:lnTo>
                <a:lnTo>
                  <a:pt x="102798" y="169259"/>
                </a:lnTo>
                <a:lnTo>
                  <a:pt x="94321" y="167640"/>
                </a:lnTo>
                <a:lnTo>
                  <a:pt x="85844" y="169259"/>
                </a:lnTo>
                <a:lnTo>
                  <a:pt x="79081" y="173736"/>
                </a:lnTo>
                <a:lnTo>
                  <a:pt x="74604" y="180498"/>
                </a:lnTo>
                <a:lnTo>
                  <a:pt x="72985" y="188976"/>
                </a:lnTo>
                <a:lnTo>
                  <a:pt x="74604" y="197453"/>
                </a:lnTo>
                <a:lnTo>
                  <a:pt x="79081" y="204216"/>
                </a:lnTo>
                <a:lnTo>
                  <a:pt x="85844" y="208692"/>
                </a:lnTo>
                <a:lnTo>
                  <a:pt x="94321" y="210312"/>
                </a:lnTo>
                <a:lnTo>
                  <a:pt x="102798" y="208692"/>
                </a:lnTo>
                <a:lnTo>
                  <a:pt x="109561" y="204216"/>
                </a:lnTo>
                <a:lnTo>
                  <a:pt x="114038" y="197453"/>
                </a:lnTo>
                <a:lnTo>
                  <a:pt x="115657" y="188976"/>
                </a:lnTo>
                <a:close/>
              </a:path>
              <a:path w="189229" h="779145">
                <a:moveTo>
                  <a:pt x="115657" y="272796"/>
                </a:moveTo>
                <a:lnTo>
                  <a:pt x="114038" y="264318"/>
                </a:lnTo>
                <a:lnTo>
                  <a:pt x="109561" y="257556"/>
                </a:lnTo>
                <a:lnTo>
                  <a:pt x="102798" y="253079"/>
                </a:lnTo>
                <a:lnTo>
                  <a:pt x="94321" y="251460"/>
                </a:lnTo>
                <a:lnTo>
                  <a:pt x="85844" y="253079"/>
                </a:lnTo>
                <a:lnTo>
                  <a:pt x="79081" y="257556"/>
                </a:lnTo>
                <a:lnTo>
                  <a:pt x="74604" y="264318"/>
                </a:lnTo>
                <a:lnTo>
                  <a:pt x="72985" y="272796"/>
                </a:lnTo>
                <a:lnTo>
                  <a:pt x="74604" y="281273"/>
                </a:lnTo>
                <a:lnTo>
                  <a:pt x="79081" y="288036"/>
                </a:lnTo>
                <a:lnTo>
                  <a:pt x="85844" y="292512"/>
                </a:lnTo>
                <a:lnTo>
                  <a:pt x="94321" y="294132"/>
                </a:lnTo>
                <a:lnTo>
                  <a:pt x="102798" y="292512"/>
                </a:lnTo>
                <a:lnTo>
                  <a:pt x="109561" y="288036"/>
                </a:lnTo>
                <a:lnTo>
                  <a:pt x="114038" y="281273"/>
                </a:lnTo>
                <a:lnTo>
                  <a:pt x="115657" y="272796"/>
                </a:lnTo>
                <a:close/>
              </a:path>
              <a:path w="189229" h="779145">
                <a:moveTo>
                  <a:pt x="115657" y="356616"/>
                </a:moveTo>
                <a:lnTo>
                  <a:pt x="114038" y="348138"/>
                </a:lnTo>
                <a:lnTo>
                  <a:pt x="109561" y="341376"/>
                </a:lnTo>
                <a:lnTo>
                  <a:pt x="102798" y="336899"/>
                </a:lnTo>
                <a:lnTo>
                  <a:pt x="94321" y="335280"/>
                </a:lnTo>
                <a:lnTo>
                  <a:pt x="85844" y="336899"/>
                </a:lnTo>
                <a:lnTo>
                  <a:pt x="79081" y="341376"/>
                </a:lnTo>
                <a:lnTo>
                  <a:pt x="74604" y="348138"/>
                </a:lnTo>
                <a:lnTo>
                  <a:pt x="72985" y="356616"/>
                </a:lnTo>
                <a:lnTo>
                  <a:pt x="74604" y="365093"/>
                </a:lnTo>
                <a:lnTo>
                  <a:pt x="79081" y="371856"/>
                </a:lnTo>
                <a:lnTo>
                  <a:pt x="85844" y="376332"/>
                </a:lnTo>
                <a:lnTo>
                  <a:pt x="94321" y="377952"/>
                </a:lnTo>
                <a:lnTo>
                  <a:pt x="102798" y="376332"/>
                </a:lnTo>
                <a:lnTo>
                  <a:pt x="109561" y="371856"/>
                </a:lnTo>
                <a:lnTo>
                  <a:pt x="114038" y="365093"/>
                </a:lnTo>
                <a:lnTo>
                  <a:pt x="115657" y="356616"/>
                </a:lnTo>
                <a:close/>
              </a:path>
              <a:path w="189229" h="779145">
                <a:moveTo>
                  <a:pt x="115657" y="440436"/>
                </a:moveTo>
                <a:lnTo>
                  <a:pt x="114038" y="432601"/>
                </a:lnTo>
                <a:lnTo>
                  <a:pt x="109561" y="425767"/>
                </a:lnTo>
                <a:lnTo>
                  <a:pt x="102798" y="420933"/>
                </a:lnTo>
                <a:lnTo>
                  <a:pt x="94321" y="419100"/>
                </a:lnTo>
                <a:lnTo>
                  <a:pt x="85844" y="420933"/>
                </a:lnTo>
                <a:lnTo>
                  <a:pt x="79081" y="425767"/>
                </a:lnTo>
                <a:lnTo>
                  <a:pt x="74604" y="432601"/>
                </a:lnTo>
                <a:lnTo>
                  <a:pt x="72985" y="440436"/>
                </a:lnTo>
                <a:lnTo>
                  <a:pt x="74604" y="448913"/>
                </a:lnTo>
                <a:lnTo>
                  <a:pt x="79081" y="455676"/>
                </a:lnTo>
                <a:lnTo>
                  <a:pt x="85844" y="460152"/>
                </a:lnTo>
                <a:lnTo>
                  <a:pt x="94321" y="461772"/>
                </a:lnTo>
                <a:lnTo>
                  <a:pt x="102798" y="460152"/>
                </a:lnTo>
                <a:lnTo>
                  <a:pt x="109561" y="455676"/>
                </a:lnTo>
                <a:lnTo>
                  <a:pt x="114038" y="448913"/>
                </a:lnTo>
                <a:lnTo>
                  <a:pt x="115657" y="440436"/>
                </a:lnTo>
                <a:close/>
              </a:path>
              <a:path w="189229" h="779145">
                <a:moveTo>
                  <a:pt x="115657" y="524256"/>
                </a:moveTo>
                <a:lnTo>
                  <a:pt x="114038" y="516421"/>
                </a:lnTo>
                <a:lnTo>
                  <a:pt x="109561" y="509587"/>
                </a:lnTo>
                <a:lnTo>
                  <a:pt x="102798" y="504753"/>
                </a:lnTo>
                <a:lnTo>
                  <a:pt x="94321" y="502920"/>
                </a:lnTo>
                <a:lnTo>
                  <a:pt x="85844" y="504753"/>
                </a:lnTo>
                <a:lnTo>
                  <a:pt x="79081" y="509587"/>
                </a:lnTo>
                <a:lnTo>
                  <a:pt x="74604" y="516421"/>
                </a:lnTo>
                <a:lnTo>
                  <a:pt x="72985" y="524256"/>
                </a:lnTo>
                <a:lnTo>
                  <a:pt x="74604" y="532733"/>
                </a:lnTo>
                <a:lnTo>
                  <a:pt x="79081" y="539496"/>
                </a:lnTo>
                <a:lnTo>
                  <a:pt x="85844" y="543972"/>
                </a:lnTo>
                <a:lnTo>
                  <a:pt x="94321" y="545592"/>
                </a:lnTo>
                <a:lnTo>
                  <a:pt x="102798" y="543972"/>
                </a:lnTo>
                <a:lnTo>
                  <a:pt x="109561" y="539496"/>
                </a:lnTo>
                <a:lnTo>
                  <a:pt x="114038" y="532733"/>
                </a:lnTo>
                <a:lnTo>
                  <a:pt x="115657" y="524256"/>
                </a:lnTo>
                <a:close/>
              </a:path>
              <a:path w="189229" h="779145">
                <a:moveTo>
                  <a:pt x="82459" y="674813"/>
                </a:moveTo>
                <a:lnTo>
                  <a:pt x="39457" y="600456"/>
                </a:lnTo>
                <a:lnTo>
                  <a:pt x="33647" y="594764"/>
                </a:lnTo>
                <a:lnTo>
                  <a:pt x="26122" y="591502"/>
                </a:lnTo>
                <a:lnTo>
                  <a:pt x="18026" y="590811"/>
                </a:lnTo>
                <a:lnTo>
                  <a:pt x="10501" y="592836"/>
                </a:lnTo>
                <a:lnTo>
                  <a:pt x="3952" y="598646"/>
                </a:lnTo>
                <a:lnTo>
                  <a:pt x="404" y="606171"/>
                </a:lnTo>
                <a:lnTo>
                  <a:pt x="0" y="614267"/>
                </a:lnTo>
                <a:lnTo>
                  <a:pt x="2881" y="621792"/>
                </a:lnTo>
                <a:lnTo>
                  <a:pt x="72985" y="742137"/>
                </a:lnTo>
                <a:lnTo>
                  <a:pt x="72985" y="691896"/>
                </a:lnTo>
                <a:lnTo>
                  <a:pt x="74604" y="684061"/>
                </a:lnTo>
                <a:lnTo>
                  <a:pt x="79081" y="677227"/>
                </a:lnTo>
                <a:lnTo>
                  <a:pt x="82459" y="674813"/>
                </a:lnTo>
                <a:close/>
              </a:path>
              <a:path w="189229" h="779145">
                <a:moveTo>
                  <a:pt x="115657" y="608076"/>
                </a:moveTo>
                <a:lnTo>
                  <a:pt x="114038" y="600241"/>
                </a:lnTo>
                <a:lnTo>
                  <a:pt x="109561" y="593407"/>
                </a:lnTo>
                <a:lnTo>
                  <a:pt x="102798" y="588573"/>
                </a:lnTo>
                <a:lnTo>
                  <a:pt x="94321" y="586740"/>
                </a:lnTo>
                <a:lnTo>
                  <a:pt x="85844" y="588573"/>
                </a:lnTo>
                <a:lnTo>
                  <a:pt x="79081" y="593407"/>
                </a:lnTo>
                <a:lnTo>
                  <a:pt x="74604" y="600241"/>
                </a:lnTo>
                <a:lnTo>
                  <a:pt x="72985" y="608076"/>
                </a:lnTo>
                <a:lnTo>
                  <a:pt x="74604" y="616553"/>
                </a:lnTo>
                <a:lnTo>
                  <a:pt x="79081" y="623316"/>
                </a:lnTo>
                <a:lnTo>
                  <a:pt x="85844" y="627792"/>
                </a:lnTo>
                <a:lnTo>
                  <a:pt x="94321" y="629412"/>
                </a:lnTo>
                <a:lnTo>
                  <a:pt x="102798" y="627792"/>
                </a:lnTo>
                <a:lnTo>
                  <a:pt x="109561" y="623316"/>
                </a:lnTo>
                <a:lnTo>
                  <a:pt x="114038" y="616553"/>
                </a:lnTo>
                <a:lnTo>
                  <a:pt x="115657" y="608076"/>
                </a:lnTo>
                <a:close/>
              </a:path>
              <a:path w="189229" h="779145">
                <a:moveTo>
                  <a:pt x="94321" y="695325"/>
                </a:moveTo>
                <a:lnTo>
                  <a:pt x="82459" y="674813"/>
                </a:lnTo>
                <a:lnTo>
                  <a:pt x="79081" y="677227"/>
                </a:lnTo>
                <a:lnTo>
                  <a:pt x="74604" y="684061"/>
                </a:lnTo>
                <a:lnTo>
                  <a:pt x="72985" y="691896"/>
                </a:lnTo>
                <a:lnTo>
                  <a:pt x="74604" y="700373"/>
                </a:lnTo>
                <a:lnTo>
                  <a:pt x="79081" y="707136"/>
                </a:lnTo>
                <a:lnTo>
                  <a:pt x="85162" y="711161"/>
                </a:lnTo>
                <a:lnTo>
                  <a:pt x="94321" y="695325"/>
                </a:lnTo>
                <a:close/>
              </a:path>
              <a:path w="189229" h="779145">
                <a:moveTo>
                  <a:pt x="85162" y="711161"/>
                </a:moveTo>
                <a:lnTo>
                  <a:pt x="79081" y="707136"/>
                </a:lnTo>
                <a:lnTo>
                  <a:pt x="74604" y="700373"/>
                </a:lnTo>
                <a:lnTo>
                  <a:pt x="72985" y="691896"/>
                </a:lnTo>
                <a:lnTo>
                  <a:pt x="72985" y="742137"/>
                </a:lnTo>
                <a:lnTo>
                  <a:pt x="76033" y="747369"/>
                </a:lnTo>
                <a:lnTo>
                  <a:pt x="76033" y="726948"/>
                </a:lnTo>
                <a:lnTo>
                  <a:pt x="85162" y="711161"/>
                </a:lnTo>
                <a:close/>
              </a:path>
              <a:path w="189229" h="779145">
                <a:moveTo>
                  <a:pt x="112609" y="726948"/>
                </a:moveTo>
                <a:lnTo>
                  <a:pt x="103479" y="711161"/>
                </a:lnTo>
                <a:lnTo>
                  <a:pt x="102798" y="711612"/>
                </a:lnTo>
                <a:lnTo>
                  <a:pt x="94321" y="713232"/>
                </a:lnTo>
                <a:lnTo>
                  <a:pt x="85844" y="711612"/>
                </a:lnTo>
                <a:lnTo>
                  <a:pt x="85162" y="711161"/>
                </a:lnTo>
                <a:lnTo>
                  <a:pt x="76033" y="726948"/>
                </a:lnTo>
                <a:lnTo>
                  <a:pt x="112609" y="726948"/>
                </a:lnTo>
                <a:close/>
              </a:path>
              <a:path w="189229" h="779145">
                <a:moveTo>
                  <a:pt x="112609" y="747369"/>
                </a:moveTo>
                <a:lnTo>
                  <a:pt x="112609" y="726948"/>
                </a:lnTo>
                <a:lnTo>
                  <a:pt x="76033" y="726948"/>
                </a:lnTo>
                <a:lnTo>
                  <a:pt x="76033" y="747369"/>
                </a:lnTo>
                <a:lnTo>
                  <a:pt x="94321" y="778764"/>
                </a:lnTo>
                <a:lnTo>
                  <a:pt x="112609" y="747369"/>
                </a:lnTo>
                <a:close/>
              </a:path>
              <a:path w="189229" h="779145">
                <a:moveTo>
                  <a:pt x="106183" y="674813"/>
                </a:moveTo>
                <a:lnTo>
                  <a:pt x="102798" y="672393"/>
                </a:lnTo>
                <a:lnTo>
                  <a:pt x="94321" y="670560"/>
                </a:lnTo>
                <a:lnTo>
                  <a:pt x="85844" y="672393"/>
                </a:lnTo>
                <a:lnTo>
                  <a:pt x="82459" y="674813"/>
                </a:lnTo>
                <a:lnTo>
                  <a:pt x="94321" y="695325"/>
                </a:lnTo>
                <a:lnTo>
                  <a:pt x="106183" y="674813"/>
                </a:lnTo>
                <a:close/>
              </a:path>
              <a:path w="189229" h="779145">
                <a:moveTo>
                  <a:pt x="103479" y="711161"/>
                </a:moveTo>
                <a:lnTo>
                  <a:pt x="94321" y="695325"/>
                </a:lnTo>
                <a:lnTo>
                  <a:pt x="85162" y="711161"/>
                </a:lnTo>
                <a:lnTo>
                  <a:pt x="85844" y="711612"/>
                </a:lnTo>
                <a:lnTo>
                  <a:pt x="94321" y="713232"/>
                </a:lnTo>
                <a:lnTo>
                  <a:pt x="102798" y="711612"/>
                </a:lnTo>
                <a:lnTo>
                  <a:pt x="103479" y="711161"/>
                </a:lnTo>
                <a:close/>
              </a:path>
              <a:path w="189229" h="779145">
                <a:moveTo>
                  <a:pt x="115657" y="691896"/>
                </a:moveTo>
                <a:lnTo>
                  <a:pt x="114038" y="684061"/>
                </a:lnTo>
                <a:lnTo>
                  <a:pt x="109561" y="677227"/>
                </a:lnTo>
                <a:lnTo>
                  <a:pt x="106183" y="674813"/>
                </a:lnTo>
                <a:lnTo>
                  <a:pt x="94321" y="695325"/>
                </a:lnTo>
                <a:lnTo>
                  <a:pt x="103479" y="711161"/>
                </a:lnTo>
                <a:lnTo>
                  <a:pt x="109561" y="707136"/>
                </a:lnTo>
                <a:lnTo>
                  <a:pt x="114038" y="700373"/>
                </a:lnTo>
                <a:lnTo>
                  <a:pt x="115657" y="691896"/>
                </a:lnTo>
                <a:close/>
              </a:path>
              <a:path w="189229" h="779145">
                <a:moveTo>
                  <a:pt x="115657" y="742137"/>
                </a:moveTo>
                <a:lnTo>
                  <a:pt x="115657" y="691896"/>
                </a:lnTo>
                <a:lnTo>
                  <a:pt x="114038" y="700373"/>
                </a:lnTo>
                <a:lnTo>
                  <a:pt x="109561" y="707136"/>
                </a:lnTo>
                <a:lnTo>
                  <a:pt x="103479" y="711161"/>
                </a:lnTo>
                <a:lnTo>
                  <a:pt x="112609" y="726948"/>
                </a:lnTo>
                <a:lnTo>
                  <a:pt x="112609" y="747369"/>
                </a:lnTo>
                <a:lnTo>
                  <a:pt x="115657" y="742137"/>
                </a:lnTo>
                <a:close/>
              </a:path>
              <a:path w="189229" h="779145">
                <a:moveTo>
                  <a:pt x="188642" y="614267"/>
                </a:moveTo>
                <a:lnTo>
                  <a:pt x="188237" y="606171"/>
                </a:lnTo>
                <a:lnTo>
                  <a:pt x="184689" y="598646"/>
                </a:lnTo>
                <a:lnTo>
                  <a:pt x="178141" y="592836"/>
                </a:lnTo>
                <a:lnTo>
                  <a:pt x="169973" y="590811"/>
                </a:lnTo>
                <a:lnTo>
                  <a:pt x="161948" y="591502"/>
                </a:lnTo>
                <a:lnTo>
                  <a:pt x="154781" y="594764"/>
                </a:lnTo>
                <a:lnTo>
                  <a:pt x="149185" y="600456"/>
                </a:lnTo>
                <a:lnTo>
                  <a:pt x="106183" y="674813"/>
                </a:lnTo>
                <a:lnTo>
                  <a:pt x="109561" y="677227"/>
                </a:lnTo>
                <a:lnTo>
                  <a:pt x="114038" y="684061"/>
                </a:lnTo>
                <a:lnTo>
                  <a:pt x="115657" y="691896"/>
                </a:lnTo>
                <a:lnTo>
                  <a:pt x="115657" y="742137"/>
                </a:lnTo>
                <a:lnTo>
                  <a:pt x="185761" y="621792"/>
                </a:lnTo>
                <a:lnTo>
                  <a:pt x="188642" y="61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4853" y="4041023"/>
            <a:ext cx="172027" cy="1031501"/>
          </a:xfrm>
          <a:custGeom>
            <a:avLst/>
            <a:gdLst/>
            <a:ahLst/>
            <a:cxnLst/>
            <a:rect l="l" t="t" r="r" b="b"/>
            <a:pathLst>
              <a:path w="189229" h="1169035">
                <a:moveTo>
                  <a:pt x="115657" y="21336"/>
                </a:moveTo>
                <a:lnTo>
                  <a:pt x="114038" y="12858"/>
                </a:lnTo>
                <a:lnTo>
                  <a:pt x="109561" y="6096"/>
                </a:lnTo>
                <a:lnTo>
                  <a:pt x="102798" y="1619"/>
                </a:lnTo>
                <a:lnTo>
                  <a:pt x="94321" y="0"/>
                </a:lnTo>
                <a:lnTo>
                  <a:pt x="85844" y="1619"/>
                </a:lnTo>
                <a:lnTo>
                  <a:pt x="79081" y="6096"/>
                </a:lnTo>
                <a:lnTo>
                  <a:pt x="74604" y="12858"/>
                </a:lnTo>
                <a:lnTo>
                  <a:pt x="72985" y="21336"/>
                </a:lnTo>
                <a:lnTo>
                  <a:pt x="74604" y="28932"/>
                </a:lnTo>
                <a:lnTo>
                  <a:pt x="79081" y="35242"/>
                </a:lnTo>
                <a:lnTo>
                  <a:pt x="85844" y="39552"/>
                </a:lnTo>
                <a:lnTo>
                  <a:pt x="94321" y="41148"/>
                </a:lnTo>
                <a:lnTo>
                  <a:pt x="102798" y="39552"/>
                </a:lnTo>
                <a:lnTo>
                  <a:pt x="109561" y="35242"/>
                </a:lnTo>
                <a:lnTo>
                  <a:pt x="114038" y="28932"/>
                </a:lnTo>
                <a:lnTo>
                  <a:pt x="115657" y="21336"/>
                </a:lnTo>
                <a:close/>
              </a:path>
              <a:path w="189229" h="1169035">
                <a:moveTo>
                  <a:pt x="115657" y="105156"/>
                </a:moveTo>
                <a:lnTo>
                  <a:pt x="114038" y="96678"/>
                </a:lnTo>
                <a:lnTo>
                  <a:pt x="109561" y="89916"/>
                </a:lnTo>
                <a:lnTo>
                  <a:pt x="102798" y="85439"/>
                </a:lnTo>
                <a:lnTo>
                  <a:pt x="94321" y="83820"/>
                </a:lnTo>
                <a:lnTo>
                  <a:pt x="85844" y="85439"/>
                </a:lnTo>
                <a:lnTo>
                  <a:pt x="79081" y="89916"/>
                </a:lnTo>
                <a:lnTo>
                  <a:pt x="74604" y="96678"/>
                </a:lnTo>
                <a:lnTo>
                  <a:pt x="72985" y="105156"/>
                </a:lnTo>
                <a:lnTo>
                  <a:pt x="74604" y="112752"/>
                </a:lnTo>
                <a:lnTo>
                  <a:pt x="79081" y="119062"/>
                </a:lnTo>
                <a:lnTo>
                  <a:pt x="85844" y="123372"/>
                </a:lnTo>
                <a:lnTo>
                  <a:pt x="94321" y="124968"/>
                </a:lnTo>
                <a:lnTo>
                  <a:pt x="102798" y="123372"/>
                </a:lnTo>
                <a:lnTo>
                  <a:pt x="109561" y="119062"/>
                </a:lnTo>
                <a:lnTo>
                  <a:pt x="114038" y="112752"/>
                </a:lnTo>
                <a:lnTo>
                  <a:pt x="115657" y="105156"/>
                </a:lnTo>
                <a:close/>
              </a:path>
              <a:path w="189229" h="1169035">
                <a:moveTo>
                  <a:pt x="115657" y="188976"/>
                </a:moveTo>
                <a:lnTo>
                  <a:pt x="114038" y="180498"/>
                </a:lnTo>
                <a:lnTo>
                  <a:pt x="109561" y="173736"/>
                </a:lnTo>
                <a:lnTo>
                  <a:pt x="102798" y="169259"/>
                </a:lnTo>
                <a:lnTo>
                  <a:pt x="94321" y="167640"/>
                </a:lnTo>
                <a:lnTo>
                  <a:pt x="85844" y="169259"/>
                </a:lnTo>
                <a:lnTo>
                  <a:pt x="79081" y="173736"/>
                </a:lnTo>
                <a:lnTo>
                  <a:pt x="74604" y="180498"/>
                </a:lnTo>
                <a:lnTo>
                  <a:pt x="72985" y="188976"/>
                </a:lnTo>
                <a:lnTo>
                  <a:pt x="74604" y="196572"/>
                </a:lnTo>
                <a:lnTo>
                  <a:pt x="79081" y="202882"/>
                </a:lnTo>
                <a:lnTo>
                  <a:pt x="85844" y="207192"/>
                </a:lnTo>
                <a:lnTo>
                  <a:pt x="94321" y="208788"/>
                </a:lnTo>
                <a:lnTo>
                  <a:pt x="102798" y="207192"/>
                </a:lnTo>
                <a:lnTo>
                  <a:pt x="109561" y="202882"/>
                </a:lnTo>
                <a:lnTo>
                  <a:pt x="114038" y="196572"/>
                </a:lnTo>
                <a:lnTo>
                  <a:pt x="115657" y="188976"/>
                </a:lnTo>
                <a:close/>
              </a:path>
              <a:path w="189229" h="1169035">
                <a:moveTo>
                  <a:pt x="115657" y="272796"/>
                </a:moveTo>
                <a:lnTo>
                  <a:pt x="114038" y="264318"/>
                </a:lnTo>
                <a:lnTo>
                  <a:pt x="109561" y="257556"/>
                </a:lnTo>
                <a:lnTo>
                  <a:pt x="102798" y="253079"/>
                </a:lnTo>
                <a:lnTo>
                  <a:pt x="94321" y="251460"/>
                </a:lnTo>
                <a:lnTo>
                  <a:pt x="85844" y="253079"/>
                </a:lnTo>
                <a:lnTo>
                  <a:pt x="79081" y="257556"/>
                </a:lnTo>
                <a:lnTo>
                  <a:pt x="74604" y="264318"/>
                </a:lnTo>
                <a:lnTo>
                  <a:pt x="72985" y="272796"/>
                </a:lnTo>
                <a:lnTo>
                  <a:pt x="74604" y="280392"/>
                </a:lnTo>
                <a:lnTo>
                  <a:pt x="79081" y="286702"/>
                </a:lnTo>
                <a:lnTo>
                  <a:pt x="85844" y="291012"/>
                </a:lnTo>
                <a:lnTo>
                  <a:pt x="94321" y="292608"/>
                </a:lnTo>
                <a:lnTo>
                  <a:pt x="102798" y="291012"/>
                </a:lnTo>
                <a:lnTo>
                  <a:pt x="109561" y="286702"/>
                </a:lnTo>
                <a:lnTo>
                  <a:pt x="114038" y="280392"/>
                </a:lnTo>
                <a:lnTo>
                  <a:pt x="115657" y="272796"/>
                </a:lnTo>
                <a:close/>
              </a:path>
              <a:path w="189229" h="1169035">
                <a:moveTo>
                  <a:pt x="115657" y="356616"/>
                </a:moveTo>
                <a:lnTo>
                  <a:pt x="114038" y="348138"/>
                </a:lnTo>
                <a:lnTo>
                  <a:pt x="109561" y="341376"/>
                </a:lnTo>
                <a:lnTo>
                  <a:pt x="102798" y="336899"/>
                </a:lnTo>
                <a:lnTo>
                  <a:pt x="94321" y="335280"/>
                </a:lnTo>
                <a:lnTo>
                  <a:pt x="85844" y="336899"/>
                </a:lnTo>
                <a:lnTo>
                  <a:pt x="79081" y="341376"/>
                </a:lnTo>
                <a:lnTo>
                  <a:pt x="74604" y="348138"/>
                </a:lnTo>
                <a:lnTo>
                  <a:pt x="72985" y="356616"/>
                </a:lnTo>
                <a:lnTo>
                  <a:pt x="74604" y="364450"/>
                </a:lnTo>
                <a:lnTo>
                  <a:pt x="79081" y="371284"/>
                </a:lnTo>
                <a:lnTo>
                  <a:pt x="85844" y="376118"/>
                </a:lnTo>
                <a:lnTo>
                  <a:pt x="94321" y="377952"/>
                </a:lnTo>
                <a:lnTo>
                  <a:pt x="102798" y="376118"/>
                </a:lnTo>
                <a:lnTo>
                  <a:pt x="109561" y="371284"/>
                </a:lnTo>
                <a:lnTo>
                  <a:pt x="114038" y="364450"/>
                </a:lnTo>
                <a:lnTo>
                  <a:pt x="115657" y="356616"/>
                </a:lnTo>
                <a:close/>
              </a:path>
              <a:path w="189229" h="1169035">
                <a:moveTo>
                  <a:pt x="115657" y="440436"/>
                </a:moveTo>
                <a:lnTo>
                  <a:pt x="114038" y="431958"/>
                </a:lnTo>
                <a:lnTo>
                  <a:pt x="109561" y="425196"/>
                </a:lnTo>
                <a:lnTo>
                  <a:pt x="102798" y="420719"/>
                </a:lnTo>
                <a:lnTo>
                  <a:pt x="94321" y="419100"/>
                </a:lnTo>
                <a:lnTo>
                  <a:pt x="85844" y="420719"/>
                </a:lnTo>
                <a:lnTo>
                  <a:pt x="79081" y="425196"/>
                </a:lnTo>
                <a:lnTo>
                  <a:pt x="74604" y="431958"/>
                </a:lnTo>
                <a:lnTo>
                  <a:pt x="72985" y="440436"/>
                </a:lnTo>
                <a:lnTo>
                  <a:pt x="74604" y="448270"/>
                </a:lnTo>
                <a:lnTo>
                  <a:pt x="79081" y="455104"/>
                </a:lnTo>
                <a:lnTo>
                  <a:pt x="85844" y="459938"/>
                </a:lnTo>
                <a:lnTo>
                  <a:pt x="94321" y="461772"/>
                </a:lnTo>
                <a:lnTo>
                  <a:pt x="102798" y="459938"/>
                </a:lnTo>
                <a:lnTo>
                  <a:pt x="109561" y="455104"/>
                </a:lnTo>
                <a:lnTo>
                  <a:pt x="114038" y="448270"/>
                </a:lnTo>
                <a:lnTo>
                  <a:pt x="115657" y="440436"/>
                </a:lnTo>
                <a:close/>
              </a:path>
              <a:path w="189229" h="1169035">
                <a:moveTo>
                  <a:pt x="115657" y="524256"/>
                </a:moveTo>
                <a:lnTo>
                  <a:pt x="114038" y="515778"/>
                </a:lnTo>
                <a:lnTo>
                  <a:pt x="109561" y="509016"/>
                </a:lnTo>
                <a:lnTo>
                  <a:pt x="102798" y="504539"/>
                </a:lnTo>
                <a:lnTo>
                  <a:pt x="94321" y="502920"/>
                </a:lnTo>
                <a:lnTo>
                  <a:pt x="85844" y="504539"/>
                </a:lnTo>
                <a:lnTo>
                  <a:pt x="79081" y="509016"/>
                </a:lnTo>
                <a:lnTo>
                  <a:pt x="74604" y="515778"/>
                </a:lnTo>
                <a:lnTo>
                  <a:pt x="72985" y="524256"/>
                </a:lnTo>
                <a:lnTo>
                  <a:pt x="74604" y="532090"/>
                </a:lnTo>
                <a:lnTo>
                  <a:pt x="79081" y="538924"/>
                </a:lnTo>
                <a:lnTo>
                  <a:pt x="85844" y="543758"/>
                </a:lnTo>
                <a:lnTo>
                  <a:pt x="94321" y="545592"/>
                </a:lnTo>
                <a:lnTo>
                  <a:pt x="102798" y="543758"/>
                </a:lnTo>
                <a:lnTo>
                  <a:pt x="109561" y="538924"/>
                </a:lnTo>
                <a:lnTo>
                  <a:pt x="114038" y="532090"/>
                </a:lnTo>
                <a:lnTo>
                  <a:pt x="115657" y="524256"/>
                </a:lnTo>
                <a:close/>
              </a:path>
              <a:path w="189229" h="1169035">
                <a:moveTo>
                  <a:pt x="115657" y="608076"/>
                </a:moveTo>
                <a:lnTo>
                  <a:pt x="114038" y="599598"/>
                </a:lnTo>
                <a:lnTo>
                  <a:pt x="109561" y="592836"/>
                </a:lnTo>
                <a:lnTo>
                  <a:pt x="102798" y="588359"/>
                </a:lnTo>
                <a:lnTo>
                  <a:pt x="94321" y="586740"/>
                </a:lnTo>
                <a:lnTo>
                  <a:pt x="85844" y="588359"/>
                </a:lnTo>
                <a:lnTo>
                  <a:pt x="79081" y="592836"/>
                </a:lnTo>
                <a:lnTo>
                  <a:pt x="74604" y="599598"/>
                </a:lnTo>
                <a:lnTo>
                  <a:pt x="72985" y="608076"/>
                </a:lnTo>
                <a:lnTo>
                  <a:pt x="74604" y="615910"/>
                </a:lnTo>
                <a:lnTo>
                  <a:pt x="79081" y="622744"/>
                </a:lnTo>
                <a:lnTo>
                  <a:pt x="85844" y="627578"/>
                </a:lnTo>
                <a:lnTo>
                  <a:pt x="94321" y="629412"/>
                </a:lnTo>
                <a:lnTo>
                  <a:pt x="102798" y="627578"/>
                </a:lnTo>
                <a:lnTo>
                  <a:pt x="109561" y="622744"/>
                </a:lnTo>
                <a:lnTo>
                  <a:pt x="114038" y="615910"/>
                </a:lnTo>
                <a:lnTo>
                  <a:pt x="115657" y="608076"/>
                </a:lnTo>
                <a:close/>
              </a:path>
              <a:path w="189229" h="1169035">
                <a:moveTo>
                  <a:pt x="115657" y="691896"/>
                </a:moveTo>
                <a:lnTo>
                  <a:pt x="114038" y="683418"/>
                </a:lnTo>
                <a:lnTo>
                  <a:pt x="109561" y="676656"/>
                </a:lnTo>
                <a:lnTo>
                  <a:pt x="102798" y="672179"/>
                </a:lnTo>
                <a:lnTo>
                  <a:pt x="94321" y="670560"/>
                </a:lnTo>
                <a:lnTo>
                  <a:pt x="85844" y="672179"/>
                </a:lnTo>
                <a:lnTo>
                  <a:pt x="79081" y="676656"/>
                </a:lnTo>
                <a:lnTo>
                  <a:pt x="74604" y="683418"/>
                </a:lnTo>
                <a:lnTo>
                  <a:pt x="72985" y="691896"/>
                </a:lnTo>
                <a:lnTo>
                  <a:pt x="74604" y="699730"/>
                </a:lnTo>
                <a:lnTo>
                  <a:pt x="79081" y="706564"/>
                </a:lnTo>
                <a:lnTo>
                  <a:pt x="85844" y="711398"/>
                </a:lnTo>
                <a:lnTo>
                  <a:pt x="94321" y="713232"/>
                </a:lnTo>
                <a:lnTo>
                  <a:pt x="102798" y="711398"/>
                </a:lnTo>
                <a:lnTo>
                  <a:pt x="109561" y="706564"/>
                </a:lnTo>
                <a:lnTo>
                  <a:pt x="114038" y="699730"/>
                </a:lnTo>
                <a:lnTo>
                  <a:pt x="115657" y="691896"/>
                </a:lnTo>
                <a:close/>
              </a:path>
              <a:path w="189229" h="1169035">
                <a:moveTo>
                  <a:pt x="115657" y="775716"/>
                </a:moveTo>
                <a:lnTo>
                  <a:pt x="114038" y="767238"/>
                </a:lnTo>
                <a:lnTo>
                  <a:pt x="109561" y="760476"/>
                </a:lnTo>
                <a:lnTo>
                  <a:pt x="102798" y="755999"/>
                </a:lnTo>
                <a:lnTo>
                  <a:pt x="94321" y="754380"/>
                </a:lnTo>
                <a:lnTo>
                  <a:pt x="85844" y="755999"/>
                </a:lnTo>
                <a:lnTo>
                  <a:pt x="79081" y="760476"/>
                </a:lnTo>
                <a:lnTo>
                  <a:pt x="74604" y="767238"/>
                </a:lnTo>
                <a:lnTo>
                  <a:pt x="72985" y="775716"/>
                </a:lnTo>
                <a:lnTo>
                  <a:pt x="74604" y="784193"/>
                </a:lnTo>
                <a:lnTo>
                  <a:pt x="79081" y="790956"/>
                </a:lnTo>
                <a:lnTo>
                  <a:pt x="85844" y="795432"/>
                </a:lnTo>
                <a:lnTo>
                  <a:pt x="94321" y="797052"/>
                </a:lnTo>
                <a:lnTo>
                  <a:pt x="102798" y="795432"/>
                </a:lnTo>
                <a:lnTo>
                  <a:pt x="109561" y="790956"/>
                </a:lnTo>
                <a:lnTo>
                  <a:pt x="114038" y="784193"/>
                </a:lnTo>
                <a:lnTo>
                  <a:pt x="115657" y="775716"/>
                </a:lnTo>
                <a:close/>
              </a:path>
              <a:path w="189229" h="1169035">
                <a:moveTo>
                  <a:pt x="115657" y="859536"/>
                </a:moveTo>
                <a:lnTo>
                  <a:pt x="114038" y="851058"/>
                </a:lnTo>
                <a:lnTo>
                  <a:pt x="109561" y="844296"/>
                </a:lnTo>
                <a:lnTo>
                  <a:pt x="102798" y="839819"/>
                </a:lnTo>
                <a:lnTo>
                  <a:pt x="94321" y="838200"/>
                </a:lnTo>
                <a:lnTo>
                  <a:pt x="85844" y="839819"/>
                </a:lnTo>
                <a:lnTo>
                  <a:pt x="79081" y="844296"/>
                </a:lnTo>
                <a:lnTo>
                  <a:pt x="74604" y="851058"/>
                </a:lnTo>
                <a:lnTo>
                  <a:pt x="72985" y="859536"/>
                </a:lnTo>
                <a:lnTo>
                  <a:pt x="74604" y="868013"/>
                </a:lnTo>
                <a:lnTo>
                  <a:pt x="79081" y="874776"/>
                </a:lnTo>
                <a:lnTo>
                  <a:pt x="85844" y="879252"/>
                </a:lnTo>
                <a:lnTo>
                  <a:pt x="94321" y="880872"/>
                </a:lnTo>
                <a:lnTo>
                  <a:pt x="102798" y="879252"/>
                </a:lnTo>
                <a:lnTo>
                  <a:pt x="109561" y="874776"/>
                </a:lnTo>
                <a:lnTo>
                  <a:pt x="114038" y="868013"/>
                </a:lnTo>
                <a:lnTo>
                  <a:pt x="115657" y="859536"/>
                </a:lnTo>
                <a:close/>
              </a:path>
              <a:path w="189229" h="1169035">
                <a:moveTo>
                  <a:pt x="115657" y="943356"/>
                </a:moveTo>
                <a:lnTo>
                  <a:pt x="114038" y="934878"/>
                </a:lnTo>
                <a:lnTo>
                  <a:pt x="109561" y="928116"/>
                </a:lnTo>
                <a:lnTo>
                  <a:pt x="102798" y="923639"/>
                </a:lnTo>
                <a:lnTo>
                  <a:pt x="94321" y="922020"/>
                </a:lnTo>
                <a:lnTo>
                  <a:pt x="85844" y="923639"/>
                </a:lnTo>
                <a:lnTo>
                  <a:pt x="79081" y="928116"/>
                </a:lnTo>
                <a:lnTo>
                  <a:pt x="74604" y="934878"/>
                </a:lnTo>
                <a:lnTo>
                  <a:pt x="72985" y="943356"/>
                </a:lnTo>
                <a:lnTo>
                  <a:pt x="74604" y="951833"/>
                </a:lnTo>
                <a:lnTo>
                  <a:pt x="79081" y="958596"/>
                </a:lnTo>
                <a:lnTo>
                  <a:pt x="85844" y="963072"/>
                </a:lnTo>
                <a:lnTo>
                  <a:pt x="94321" y="964692"/>
                </a:lnTo>
                <a:lnTo>
                  <a:pt x="102798" y="963072"/>
                </a:lnTo>
                <a:lnTo>
                  <a:pt x="109561" y="958596"/>
                </a:lnTo>
                <a:lnTo>
                  <a:pt x="114038" y="951833"/>
                </a:lnTo>
                <a:lnTo>
                  <a:pt x="115657" y="943356"/>
                </a:lnTo>
                <a:close/>
              </a:path>
              <a:path w="189229" h="1169035">
                <a:moveTo>
                  <a:pt x="94321" y="1085850"/>
                </a:moveTo>
                <a:lnTo>
                  <a:pt x="39457" y="992124"/>
                </a:lnTo>
                <a:lnTo>
                  <a:pt x="33647" y="985575"/>
                </a:lnTo>
                <a:lnTo>
                  <a:pt x="26122" y="982027"/>
                </a:lnTo>
                <a:lnTo>
                  <a:pt x="18026" y="981622"/>
                </a:lnTo>
                <a:lnTo>
                  <a:pt x="10501" y="984504"/>
                </a:lnTo>
                <a:lnTo>
                  <a:pt x="3952" y="990099"/>
                </a:lnTo>
                <a:lnTo>
                  <a:pt x="404" y="997267"/>
                </a:lnTo>
                <a:lnTo>
                  <a:pt x="0" y="1005292"/>
                </a:lnTo>
                <a:lnTo>
                  <a:pt x="2881" y="1013460"/>
                </a:lnTo>
                <a:lnTo>
                  <a:pt x="72985" y="1132636"/>
                </a:lnTo>
                <a:lnTo>
                  <a:pt x="72985" y="1110996"/>
                </a:lnTo>
                <a:lnTo>
                  <a:pt x="74604" y="1102518"/>
                </a:lnTo>
                <a:lnTo>
                  <a:pt x="79081" y="1095756"/>
                </a:lnTo>
                <a:lnTo>
                  <a:pt x="85844" y="1091279"/>
                </a:lnTo>
                <a:lnTo>
                  <a:pt x="91810" y="1090139"/>
                </a:lnTo>
                <a:lnTo>
                  <a:pt x="94321" y="1085850"/>
                </a:lnTo>
                <a:close/>
              </a:path>
              <a:path w="189229" h="1169035">
                <a:moveTo>
                  <a:pt x="115657" y="1027176"/>
                </a:moveTo>
                <a:lnTo>
                  <a:pt x="114038" y="1018698"/>
                </a:lnTo>
                <a:lnTo>
                  <a:pt x="109561" y="1011936"/>
                </a:lnTo>
                <a:lnTo>
                  <a:pt x="102798" y="1007459"/>
                </a:lnTo>
                <a:lnTo>
                  <a:pt x="94321" y="1005840"/>
                </a:lnTo>
                <a:lnTo>
                  <a:pt x="85844" y="1007459"/>
                </a:lnTo>
                <a:lnTo>
                  <a:pt x="79081" y="1011936"/>
                </a:lnTo>
                <a:lnTo>
                  <a:pt x="74604" y="1018698"/>
                </a:lnTo>
                <a:lnTo>
                  <a:pt x="72985" y="1027176"/>
                </a:lnTo>
                <a:lnTo>
                  <a:pt x="74604" y="1035653"/>
                </a:lnTo>
                <a:lnTo>
                  <a:pt x="79081" y="1042416"/>
                </a:lnTo>
                <a:lnTo>
                  <a:pt x="85844" y="1046892"/>
                </a:lnTo>
                <a:lnTo>
                  <a:pt x="94321" y="1048512"/>
                </a:lnTo>
                <a:lnTo>
                  <a:pt x="102798" y="1046892"/>
                </a:lnTo>
                <a:lnTo>
                  <a:pt x="109561" y="1042416"/>
                </a:lnTo>
                <a:lnTo>
                  <a:pt x="114038" y="1035653"/>
                </a:lnTo>
                <a:lnTo>
                  <a:pt x="115657" y="1027176"/>
                </a:lnTo>
                <a:close/>
              </a:path>
              <a:path w="189229" h="1169035">
                <a:moveTo>
                  <a:pt x="91810" y="1090139"/>
                </a:moveTo>
                <a:lnTo>
                  <a:pt x="85844" y="1091279"/>
                </a:lnTo>
                <a:lnTo>
                  <a:pt x="79081" y="1095756"/>
                </a:lnTo>
                <a:lnTo>
                  <a:pt x="74604" y="1102518"/>
                </a:lnTo>
                <a:lnTo>
                  <a:pt x="72985" y="1110996"/>
                </a:lnTo>
                <a:lnTo>
                  <a:pt x="74604" y="1119473"/>
                </a:lnTo>
                <a:lnTo>
                  <a:pt x="76033" y="1121631"/>
                </a:lnTo>
                <a:lnTo>
                  <a:pt x="76033" y="1117092"/>
                </a:lnTo>
                <a:lnTo>
                  <a:pt x="91810" y="1090139"/>
                </a:lnTo>
                <a:close/>
              </a:path>
              <a:path w="189229" h="1169035">
                <a:moveTo>
                  <a:pt x="115657" y="1132636"/>
                </a:moveTo>
                <a:lnTo>
                  <a:pt x="115657" y="1110996"/>
                </a:lnTo>
                <a:lnTo>
                  <a:pt x="114038" y="1119473"/>
                </a:lnTo>
                <a:lnTo>
                  <a:pt x="109561" y="1126236"/>
                </a:lnTo>
                <a:lnTo>
                  <a:pt x="102798" y="1130712"/>
                </a:lnTo>
                <a:lnTo>
                  <a:pt x="94321" y="1132332"/>
                </a:lnTo>
                <a:lnTo>
                  <a:pt x="85844" y="1130712"/>
                </a:lnTo>
                <a:lnTo>
                  <a:pt x="79081" y="1126236"/>
                </a:lnTo>
                <a:lnTo>
                  <a:pt x="74604" y="1119473"/>
                </a:lnTo>
                <a:lnTo>
                  <a:pt x="72985" y="1110996"/>
                </a:lnTo>
                <a:lnTo>
                  <a:pt x="72985" y="1132636"/>
                </a:lnTo>
                <a:lnTo>
                  <a:pt x="94321" y="1168908"/>
                </a:lnTo>
                <a:lnTo>
                  <a:pt x="115657" y="1132636"/>
                </a:lnTo>
                <a:close/>
              </a:path>
              <a:path w="189229" h="1169035">
                <a:moveTo>
                  <a:pt x="112609" y="1117092"/>
                </a:moveTo>
                <a:lnTo>
                  <a:pt x="96832" y="1090139"/>
                </a:lnTo>
                <a:lnTo>
                  <a:pt x="94321" y="1089660"/>
                </a:lnTo>
                <a:lnTo>
                  <a:pt x="91810" y="1090139"/>
                </a:lnTo>
                <a:lnTo>
                  <a:pt x="76033" y="1117092"/>
                </a:lnTo>
                <a:lnTo>
                  <a:pt x="112609" y="1117092"/>
                </a:lnTo>
                <a:close/>
              </a:path>
              <a:path w="189229" h="1169035">
                <a:moveTo>
                  <a:pt x="112609" y="1121631"/>
                </a:moveTo>
                <a:lnTo>
                  <a:pt x="112609" y="1117092"/>
                </a:lnTo>
                <a:lnTo>
                  <a:pt x="76033" y="1117092"/>
                </a:lnTo>
                <a:lnTo>
                  <a:pt x="76033" y="1121631"/>
                </a:lnTo>
                <a:lnTo>
                  <a:pt x="79081" y="1126236"/>
                </a:lnTo>
                <a:lnTo>
                  <a:pt x="85844" y="1130712"/>
                </a:lnTo>
                <a:lnTo>
                  <a:pt x="94321" y="1132332"/>
                </a:lnTo>
                <a:lnTo>
                  <a:pt x="102798" y="1130712"/>
                </a:lnTo>
                <a:lnTo>
                  <a:pt x="109561" y="1126236"/>
                </a:lnTo>
                <a:lnTo>
                  <a:pt x="112609" y="1121631"/>
                </a:lnTo>
                <a:close/>
              </a:path>
              <a:path w="189229" h="1169035">
                <a:moveTo>
                  <a:pt x="96832" y="1090139"/>
                </a:moveTo>
                <a:lnTo>
                  <a:pt x="94321" y="1085850"/>
                </a:lnTo>
                <a:lnTo>
                  <a:pt x="91810" y="1090139"/>
                </a:lnTo>
                <a:lnTo>
                  <a:pt x="94321" y="1089660"/>
                </a:lnTo>
                <a:lnTo>
                  <a:pt x="96832" y="1090139"/>
                </a:lnTo>
                <a:close/>
              </a:path>
              <a:path w="189229" h="1169035">
                <a:moveTo>
                  <a:pt x="188642" y="1005292"/>
                </a:moveTo>
                <a:lnTo>
                  <a:pt x="188237" y="997267"/>
                </a:lnTo>
                <a:lnTo>
                  <a:pt x="184689" y="990099"/>
                </a:lnTo>
                <a:lnTo>
                  <a:pt x="178141" y="984504"/>
                </a:lnTo>
                <a:lnTo>
                  <a:pt x="169973" y="981622"/>
                </a:lnTo>
                <a:lnTo>
                  <a:pt x="161948" y="982027"/>
                </a:lnTo>
                <a:lnTo>
                  <a:pt x="154781" y="985575"/>
                </a:lnTo>
                <a:lnTo>
                  <a:pt x="149185" y="992124"/>
                </a:lnTo>
                <a:lnTo>
                  <a:pt x="94321" y="1085850"/>
                </a:lnTo>
                <a:lnTo>
                  <a:pt x="96832" y="1090139"/>
                </a:lnTo>
                <a:lnTo>
                  <a:pt x="102798" y="1091279"/>
                </a:lnTo>
                <a:lnTo>
                  <a:pt x="109561" y="1095756"/>
                </a:lnTo>
                <a:lnTo>
                  <a:pt x="114038" y="1102518"/>
                </a:lnTo>
                <a:lnTo>
                  <a:pt x="115657" y="1110996"/>
                </a:lnTo>
                <a:lnTo>
                  <a:pt x="115657" y="1132636"/>
                </a:lnTo>
                <a:lnTo>
                  <a:pt x="185761" y="1013460"/>
                </a:lnTo>
                <a:lnTo>
                  <a:pt x="188642" y="1005292"/>
                </a:lnTo>
                <a:close/>
              </a:path>
              <a:path w="189229" h="1169035">
                <a:moveTo>
                  <a:pt x="115657" y="1110996"/>
                </a:moveTo>
                <a:lnTo>
                  <a:pt x="114038" y="1102518"/>
                </a:lnTo>
                <a:lnTo>
                  <a:pt x="109561" y="1095756"/>
                </a:lnTo>
                <a:lnTo>
                  <a:pt x="102798" y="1091279"/>
                </a:lnTo>
                <a:lnTo>
                  <a:pt x="96832" y="1090139"/>
                </a:lnTo>
                <a:lnTo>
                  <a:pt x="112609" y="1117092"/>
                </a:lnTo>
                <a:lnTo>
                  <a:pt x="112609" y="1121631"/>
                </a:lnTo>
                <a:lnTo>
                  <a:pt x="114038" y="1119473"/>
                </a:lnTo>
                <a:lnTo>
                  <a:pt x="115657" y="1110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56792" y="3410355"/>
            <a:ext cx="170873" cy="1591235"/>
          </a:xfrm>
          <a:custGeom>
            <a:avLst/>
            <a:gdLst/>
            <a:ahLst/>
            <a:cxnLst/>
            <a:rect l="l" t="t" r="r" b="b"/>
            <a:pathLst>
              <a:path w="187960" h="1803400">
                <a:moveTo>
                  <a:pt x="114157" y="21336"/>
                </a:moveTo>
                <a:lnTo>
                  <a:pt x="112561" y="12858"/>
                </a:lnTo>
                <a:lnTo>
                  <a:pt x="108251" y="6096"/>
                </a:lnTo>
                <a:lnTo>
                  <a:pt x="101941" y="1619"/>
                </a:lnTo>
                <a:lnTo>
                  <a:pt x="94345" y="0"/>
                </a:lnTo>
                <a:lnTo>
                  <a:pt x="85867" y="1619"/>
                </a:lnTo>
                <a:lnTo>
                  <a:pt x="79105" y="6096"/>
                </a:lnTo>
                <a:lnTo>
                  <a:pt x="74628" y="12858"/>
                </a:lnTo>
                <a:lnTo>
                  <a:pt x="73009" y="21336"/>
                </a:lnTo>
                <a:lnTo>
                  <a:pt x="74628" y="29813"/>
                </a:lnTo>
                <a:lnTo>
                  <a:pt x="79105" y="36576"/>
                </a:lnTo>
                <a:lnTo>
                  <a:pt x="85867" y="41052"/>
                </a:lnTo>
                <a:lnTo>
                  <a:pt x="94345" y="42672"/>
                </a:lnTo>
                <a:lnTo>
                  <a:pt x="101941" y="41052"/>
                </a:lnTo>
                <a:lnTo>
                  <a:pt x="108251" y="36576"/>
                </a:lnTo>
                <a:lnTo>
                  <a:pt x="112561" y="29813"/>
                </a:lnTo>
                <a:lnTo>
                  <a:pt x="114157" y="21336"/>
                </a:lnTo>
                <a:close/>
              </a:path>
              <a:path w="187960" h="1803400">
                <a:moveTo>
                  <a:pt x="114157" y="105156"/>
                </a:moveTo>
                <a:lnTo>
                  <a:pt x="112561" y="96678"/>
                </a:lnTo>
                <a:lnTo>
                  <a:pt x="108251" y="89916"/>
                </a:lnTo>
                <a:lnTo>
                  <a:pt x="101941" y="85439"/>
                </a:lnTo>
                <a:lnTo>
                  <a:pt x="94345" y="83820"/>
                </a:lnTo>
                <a:lnTo>
                  <a:pt x="85867" y="85439"/>
                </a:lnTo>
                <a:lnTo>
                  <a:pt x="79105" y="89916"/>
                </a:lnTo>
                <a:lnTo>
                  <a:pt x="74628" y="96678"/>
                </a:lnTo>
                <a:lnTo>
                  <a:pt x="73009" y="105156"/>
                </a:lnTo>
                <a:lnTo>
                  <a:pt x="74628" y="113633"/>
                </a:lnTo>
                <a:lnTo>
                  <a:pt x="79105" y="120396"/>
                </a:lnTo>
                <a:lnTo>
                  <a:pt x="85867" y="124872"/>
                </a:lnTo>
                <a:lnTo>
                  <a:pt x="94345" y="126492"/>
                </a:lnTo>
                <a:lnTo>
                  <a:pt x="101941" y="124872"/>
                </a:lnTo>
                <a:lnTo>
                  <a:pt x="108251" y="120396"/>
                </a:lnTo>
                <a:lnTo>
                  <a:pt x="112561" y="113633"/>
                </a:lnTo>
                <a:lnTo>
                  <a:pt x="114157" y="105156"/>
                </a:lnTo>
                <a:close/>
              </a:path>
              <a:path w="187960" h="1803400">
                <a:moveTo>
                  <a:pt x="114157" y="188976"/>
                </a:moveTo>
                <a:lnTo>
                  <a:pt x="112561" y="180498"/>
                </a:lnTo>
                <a:lnTo>
                  <a:pt x="108251" y="173736"/>
                </a:lnTo>
                <a:lnTo>
                  <a:pt x="101941" y="169259"/>
                </a:lnTo>
                <a:lnTo>
                  <a:pt x="94345" y="167640"/>
                </a:lnTo>
                <a:lnTo>
                  <a:pt x="85867" y="169259"/>
                </a:lnTo>
                <a:lnTo>
                  <a:pt x="79105" y="173736"/>
                </a:lnTo>
                <a:lnTo>
                  <a:pt x="74628" y="180498"/>
                </a:lnTo>
                <a:lnTo>
                  <a:pt x="73009" y="188976"/>
                </a:lnTo>
                <a:lnTo>
                  <a:pt x="74628" y="197453"/>
                </a:lnTo>
                <a:lnTo>
                  <a:pt x="79105" y="204216"/>
                </a:lnTo>
                <a:lnTo>
                  <a:pt x="85867" y="208692"/>
                </a:lnTo>
                <a:lnTo>
                  <a:pt x="94345" y="210312"/>
                </a:lnTo>
                <a:lnTo>
                  <a:pt x="101941" y="208692"/>
                </a:lnTo>
                <a:lnTo>
                  <a:pt x="108251" y="204216"/>
                </a:lnTo>
                <a:lnTo>
                  <a:pt x="112561" y="197453"/>
                </a:lnTo>
                <a:lnTo>
                  <a:pt x="114157" y="188976"/>
                </a:lnTo>
                <a:close/>
              </a:path>
              <a:path w="187960" h="1803400">
                <a:moveTo>
                  <a:pt x="114157" y="272796"/>
                </a:moveTo>
                <a:lnTo>
                  <a:pt x="112561" y="264318"/>
                </a:lnTo>
                <a:lnTo>
                  <a:pt x="108251" y="257556"/>
                </a:lnTo>
                <a:lnTo>
                  <a:pt x="101941" y="253079"/>
                </a:lnTo>
                <a:lnTo>
                  <a:pt x="94345" y="251460"/>
                </a:lnTo>
                <a:lnTo>
                  <a:pt x="85867" y="253079"/>
                </a:lnTo>
                <a:lnTo>
                  <a:pt x="79105" y="257556"/>
                </a:lnTo>
                <a:lnTo>
                  <a:pt x="74628" y="264318"/>
                </a:lnTo>
                <a:lnTo>
                  <a:pt x="73009" y="272796"/>
                </a:lnTo>
                <a:lnTo>
                  <a:pt x="74628" y="281273"/>
                </a:lnTo>
                <a:lnTo>
                  <a:pt x="79105" y="288036"/>
                </a:lnTo>
                <a:lnTo>
                  <a:pt x="85867" y="292512"/>
                </a:lnTo>
                <a:lnTo>
                  <a:pt x="94345" y="294132"/>
                </a:lnTo>
                <a:lnTo>
                  <a:pt x="101941" y="292512"/>
                </a:lnTo>
                <a:lnTo>
                  <a:pt x="108251" y="288036"/>
                </a:lnTo>
                <a:lnTo>
                  <a:pt x="112561" y="281273"/>
                </a:lnTo>
                <a:lnTo>
                  <a:pt x="114157" y="272796"/>
                </a:lnTo>
                <a:close/>
              </a:path>
              <a:path w="187960" h="1803400">
                <a:moveTo>
                  <a:pt x="114157" y="356616"/>
                </a:moveTo>
                <a:lnTo>
                  <a:pt x="112561" y="348781"/>
                </a:lnTo>
                <a:lnTo>
                  <a:pt x="108251" y="341947"/>
                </a:lnTo>
                <a:lnTo>
                  <a:pt x="101941" y="337113"/>
                </a:lnTo>
                <a:lnTo>
                  <a:pt x="94345" y="335280"/>
                </a:lnTo>
                <a:lnTo>
                  <a:pt x="85867" y="337113"/>
                </a:lnTo>
                <a:lnTo>
                  <a:pt x="79105" y="341947"/>
                </a:lnTo>
                <a:lnTo>
                  <a:pt x="74628" y="348781"/>
                </a:lnTo>
                <a:lnTo>
                  <a:pt x="73009" y="356616"/>
                </a:lnTo>
                <a:lnTo>
                  <a:pt x="74628" y="365093"/>
                </a:lnTo>
                <a:lnTo>
                  <a:pt x="79105" y="371856"/>
                </a:lnTo>
                <a:lnTo>
                  <a:pt x="85867" y="376332"/>
                </a:lnTo>
                <a:lnTo>
                  <a:pt x="94345" y="377952"/>
                </a:lnTo>
                <a:lnTo>
                  <a:pt x="101941" y="376332"/>
                </a:lnTo>
                <a:lnTo>
                  <a:pt x="108251" y="371856"/>
                </a:lnTo>
                <a:lnTo>
                  <a:pt x="112561" y="365093"/>
                </a:lnTo>
                <a:lnTo>
                  <a:pt x="114157" y="356616"/>
                </a:lnTo>
                <a:close/>
              </a:path>
              <a:path w="187960" h="1803400">
                <a:moveTo>
                  <a:pt x="114157" y="440436"/>
                </a:moveTo>
                <a:lnTo>
                  <a:pt x="112561" y="432601"/>
                </a:lnTo>
                <a:lnTo>
                  <a:pt x="108251" y="425767"/>
                </a:lnTo>
                <a:lnTo>
                  <a:pt x="101941" y="420933"/>
                </a:lnTo>
                <a:lnTo>
                  <a:pt x="94345" y="419100"/>
                </a:lnTo>
                <a:lnTo>
                  <a:pt x="85867" y="420933"/>
                </a:lnTo>
                <a:lnTo>
                  <a:pt x="79105" y="425767"/>
                </a:lnTo>
                <a:lnTo>
                  <a:pt x="74628" y="432601"/>
                </a:lnTo>
                <a:lnTo>
                  <a:pt x="73009" y="440436"/>
                </a:lnTo>
                <a:lnTo>
                  <a:pt x="74628" y="448913"/>
                </a:lnTo>
                <a:lnTo>
                  <a:pt x="79105" y="455676"/>
                </a:lnTo>
                <a:lnTo>
                  <a:pt x="85867" y="460152"/>
                </a:lnTo>
                <a:lnTo>
                  <a:pt x="94345" y="461772"/>
                </a:lnTo>
                <a:lnTo>
                  <a:pt x="101941" y="460152"/>
                </a:lnTo>
                <a:lnTo>
                  <a:pt x="108251" y="455676"/>
                </a:lnTo>
                <a:lnTo>
                  <a:pt x="112561" y="448913"/>
                </a:lnTo>
                <a:lnTo>
                  <a:pt x="114157" y="440436"/>
                </a:lnTo>
                <a:close/>
              </a:path>
              <a:path w="187960" h="1803400">
                <a:moveTo>
                  <a:pt x="114157" y="524256"/>
                </a:moveTo>
                <a:lnTo>
                  <a:pt x="112561" y="516421"/>
                </a:lnTo>
                <a:lnTo>
                  <a:pt x="108251" y="509587"/>
                </a:lnTo>
                <a:lnTo>
                  <a:pt x="101941" y="504753"/>
                </a:lnTo>
                <a:lnTo>
                  <a:pt x="94345" y="502920"/>
                </a:lnTo>
                <a:lnTo>
                  <a:pt x="85867" y="504753"/>
                </a:lnTo>
                <a:lnTo>
                  <a:pt x="79105" y="509587"/>
                </a:lnTo>
                <a:lnTo>
                  <a:pt x="74628" y="516421"/>
                </a:lnTo>
                <a:lnTo>
                  <a:pt x="73009" y="524256"/>
                </a:lnTo>
                <a:lnTo>
                  <a:pt x="74628" y="532733"/>
                </a:lnTo>
                <a:lnTo>
                  <a:pt x="79105" y="539496"/>
                </a:lnTo>
                <a:lnTo>
                  <a:pt x="85867" y="543972"/>
                </a:lnTo>
                <a:lnTo>
                  <a:pt x="94345" y="545592"/>
                </a:lnTo>
                <a:lnTo>
                  <a:pt x="101941" y="543972"/>
                </a:lnTo>
                <a:lnTo>
                  <a:pt x="108251" y="539496"/>
                </a:lnTo>
                <a:lnTo>
                  <a:pt x="112561" y="532733"/>
                </a:lnTo>
                <a:lnTo>
                  <a:pt x="114157" y="524256"/>
                </a:lnTo>
                <a:close/>
              </a:path>
              <a:path w="187960" h="1803400">
                <a:moveTo>
                  <a:pt x="114157" y="608076"/>
                </a:moveTo>
                <a:lnTo>
                  <a:pt x="112561" y="600241"/>
                </a:lnTo>
                <a:lnTo>
                  <a:pt x="108251" y="593407"/>
                </a:lnTo>
                <a:lnTo>
                  <a:pt x="101941" y="588573"/>
                </a:lnTo>
                <a:lnTo>
                  <a:pt x="94345" y="586740"/>
                </a:lnTo>
                <a:lnTo>
                  <a:pt x="85867" y="588573"/>
                </a:lnTo>
                <a:lnTo>
                  <a:pt x="79105" y="593407"/>
                </a:lnTo>
                <a:lnTo>
                  <a:pt x="74628" y="600241"/>
                </a:lnTo>
                <a:lnTo>
                  <a:pt x="73009" y="608076"/>
                </a:lnTo>
                <a:lnTo>
                  <a:pt x="74628" y="616553"/>
                </a:lnTo>
                <a:lnTo>
                  <a:pt x="79105" y="623316"/>
                </a:lnTo>
                <a:lnTo>
                  <a:pt x="85867" y="627792"/>
                </a:lnTo>
                <a:lnTo>
                  <a:pt x="94345" y="629412"/>
                </a:lnTo>
                <a:lnTo>
                  <a:pt x="101941" y="627792"/>
                </a:lnTo>
                <a:lnTo>
                  <a:pt x="108251" y="623316"/>
                </a:lnTo>
                <a:lnTo>
                  <a:pt x="112561" y="616553"/>
                </a:lnTo>
                <a:lnTo>
                  <a:pt x="114157" y="608076"/>
                </a:lnTo>
                <a:close/>
              </a:path>
              <a:path w="187960" h="1803400">
                <a:moveTo>
                  <a:pt x="114157" y="691896"/>
                </a:moveTo>
                <a:lnTo>
                  <a:pt x="112561" y="684061"/>
                </a:lnTo>
                <a:lnTo>
                  <a:pt x="108251" y="677227"/>
                </a:lnTo>
                <a:lnTo>
                  <a:pt x="101941" y="672393"/>
                </a:lnTo>
                <a:lnTo>
                  <a:pt x="94345" y="670560"/>
                </a:lnTo>
                <a:lnTo>
                  <a:pt x="85867" y="672393"/>
                </a:lnTo>
                <a:lnTo>
                  <a:pt x="79105" y="677227"/>
                </a:lnTo>
                <a:lnTo>
                  <a:pt x="74628" y="684061"/>
                </a:lnTo>
                <a:lnTo>
                  <a:pt x="73009" y="691896"/>
                </a:lnTo>
                <a:lnTo>
                  <a:pt x="74628" y="700373"/>
                </a:lnTo>
                <a:lnTo>
                  <a:pt x="79105" y="707136"/>
                </a:lnTo>
                <a:lnTo>
                  <a:pt x="85867" y="711612"/>
                </a:lnTo>
                <a:lnTo>
                  <a:pt x="94345" y="713232"/>
                </a:lnTo>
                <a:lnTo>
                  <a:pt x="101941" y="711612"/>
                </a:lnTo>
                <a:lnTo>
                  <a:pt x="108251" y="707136"/>
                </a:lnTo>
                <a:lnTo>
                  <a:pt x="112561" y="700373"/>
                </a:lnTo>
                <a:lnTo>
                  <a:pt x="114157" y="691896"/>
                </a:lnTo>
                <a:close/>
              </a:path>
              <a:path w="187960" h="1803400">
                <a:moveTo>
                  <a:pt x="114157" y="775716"/>
                </a:moveTo>
                <a:lnTo>
                  <a:pt x="112561" y="767881"/>
                </a:lnTo>
                <a:lnTo>
                  <a:pt x="108251" y="761047"/>
                </a:lnTo>
                <a:lnTo>
                  <a:pt x="101941" y="756213"/>
                </a:lnTo>
                <a:lnTo>
                  <a:pt x="94345" y="754380"/>
                </a:lnTo>
                <a:lnTo>
                  <a:pt x="85867" y="756213"/>
                </a:lnTo>
                <a:lnTo>
                  <a:pt x="79105" y="761047"/>
                </a:lnTo>
                <a:lnTo>
                  <a:pt x="74628" y="767881"/>
                </a:lnTo>
                <a:lnTo>
                  <a:pt x="73009" y="775716"/>
                </a:lnTo>
                <a:lnTo>
                  <a:pt x="74628" y="784193"/>
                </a:lnTo>
                <a:lnTo>
                  <a:pt x="79105" y="790956"/>
                </a:lnTo>
                <a:lnTo>
                  <a:pt x="85867" y="795432"/>
                </a:lnTo>
                <a:lnTo>
                  <a:pt x="94345" y="797052"/>
                </a:lnTo>
                <a:lnTo>
                  <a:pt x="101941" y="795432"/>
                </a:lnTo>
                <a:lnTo>
                  <a:pt x="108251" y="790956"/>
                </a:lnTo>
                <a:lnTo>
                  <a:pt x="112561" y="784193"/>
                </a:lnTo>
                <a:lnTo>
                  <a:pt x="114157" y="775716"/>
                </a:lnTo>
                <a:close/>
              </a:path>
              <a:path w="187960" h="1803400">
                <a:moveTo>
                  <a:pt x="114157" y="859536"/>
                </a:moveTo>
                <a:lnTo>
                  <a:pt x="112561" y="851939"/>
                </a:lnTo>
                <a:lnTo>
                  <a:pt x="108251" y="845629"/>
                </a:lnTo>
                <a:lnTo>
                  <a:pt x="101941" y="841319"/>
                </a:lnTo>
                <a:lnTo>
                  <a:pt x="94345" y="839724"/>
                </a:lnTo>
                <a:lnTo>
                  <a:pt x="85867" y="841319"/>
                </a:lnTo>
                <a:lnTo>
                  <a:pt x="79105" y="845629"/>
                </a:lnTo>
                <a:lnTo>
                  <a:pt x="74628" y="851939"/>
                </a:lnTo>
                <a:lnTo>
                  <a:pt x="73009" y="859536"/>
                </a:lnTo>
                <a:lnTo>
                  <a:pt x="74628" y="868013"/>
                </a:lnTo>
                <a:lnTo>
                  <a:pt x="79105" y="874776"/>
                </a:lnTo>
                <a:lnTo>
                  <a:pt x="85867" y="879252"/>
                </a:lnTo>
                <a:lnTo>
                  <a:pt x="94345" y="880872"/>
                </a:lnTo>
                <a:lnTo>
                  <a:pt x="101941" y="879252"/>
                </a:lnTo>
                <a:lnTo>
                  <a:pt x="108251" y="874776"/>
                </a:lnTo>
                <a:lnTo>
                  <a:pt x="112561" y="868013"/>
                </a:lnTo>
                <a:lnTo>
                  <a:pt x="114157" y="859536"/>
                </a:lnTo>
                <a:close/>
              </a:path>
              <a:path w="187960" h="1803400">
                <a:moveTo>
                  <a:pt x="114157" y="943356"/>
                </a:moveTo>
                <a:lnTo>
                  <a:pt x="112561" y="935759"/>
                </a:lnTo>
                <a:lnTo>
                  <a:pt x="108251" y="929449"/>
                </a:lnTo>
                <a:lnTo>
                  <a:pt x="101941" y="925139"/>
                </a:lnTo>
                <a:lnTo>
                  <a:pt x="94345" y="923544"/>
                </a:lnTo>
                <a:lnTo>
                  <a:pt x="85867" y="925139"/>
                </a:lnTo>
                <a:lnTo>
                  <a:pt x="79105" y="929449"/>
                </a:lnTo>
                <a:lnTo>
                  <a:pt x="74628" y="935759"/>
                </a:lnTo>
                <a:lnTo>
                  <a:pt x="73009" y="943356"/>
                </a:lnTo>
                <a:lnTo>
                  <a:pt x="74628" y="951833"/>
                </a:lnTo>
                <a:lnTo>
                  <a:pt x="79105" y="958596"/>
                </a:lnTo>
                <a:lnTo>
                  <a:pt x="85867" y="963072"/>
                </a:lnTo>
                <a:lnTo>
                  <a:pt x="94345" y="964692"/>
                </a:lnTo>
                <a:lnTo>
                  <a:pt x="101941" y="963072"/>
                </a:lnTo>
                <a:lnTo>
                  <a:pt x="108251" y="958596"/>
                </a:lnTo>
                <a:lnTo>
                  <a:pt x="112561" y="951833"/>
                </a:lnTo>
                <a:lnTo>
                  <a:pt x="114157" y="943356"/>
                </a:lnTo>
                <a:close/>
              </a:path>
              <a:path w="187960" h="1803400">
                <a:moveTo>
                  <a:pt x="114157" y="1027176"/>
                </a:moveTo>
                <a:lnTo>
                  <a:pt x="112561" y="1019579"/>
                </a:lnTo>
                <a:lnTo>
                  <a:pt x="108251" y="1013269"/>
                </a:lnTo>
                <a:lnTo>
                  <a:pt x="101941" y="1008959"/>
                </a:lnTo>
                <a:lnTo>
                  <a:pt x="94345" y="1007364"/>
                </a:lnTo>
                <a:lnTo>
                  <a:pt x="85867" y="1008959"/>
                </a:lnTo>
                <a:lnTo>
                  <a:pt x="79105" y="1013269"/>
                </a:lnTo>
                <a:lnTo>
                  <a:pt x="74628" y="1019579"/>
                </a:lnTo>
                <a:lnTo>
                  <a:pt x="73009" y="1027176"/>
                </a:lnTo>
                <a:lnTo>
                  <a:pt x="74628" y="1035653"/>
                </a:lnTo>
                <a:lnTo>
                  <a:pt x="79105" y="1042416"/>
                </a:lnTo>
                <a:lnTo>
                  <a:pt x="85867" y="1046892"/>
                </a:lnTo>
                <a:lnTo>
                  <a:pt x="94345" y="1048512"/>
                </a:lnTo>
                <a:lnTo>
                  <a:pt x="101941" y="1046892"/>
                </a:lnTo>
                <a:lnTo>
                  <a:pt x="108251" y="1042416"/>
                </a:lnTo>
                <a:lnTo>
                  <a:pt x="112561" y="1035653"/>
                </a:lnTo>
                <a:lnTo>
                  <a:pt x="114157" y="1027176"/>
                </a:lnTo>
                <a:close/>
              </a:path>
              <a:path w="187960" h="1803400">
                <a:moveTo>
                  <a:pt x="114157" y="1110996"/>
                </a:moveTo>
                <a:lnTo>
                  <a:pt x="112561" y="1103399"/>
                </a:lnTo>
                <a:lnTo>
                  <a:pt x="108251" y="1097089"/>
                </a:lnTo>
                <a:lnTo>
                  <a:pt x="101941" y="1092779"/>
                </a:lnTo>
                <a:lnTo>
                  <a:pt x="94345" y="1091184"/>
                </a:lnTo>
                <a:lnTo>
                  <a:pt x="85867" y="1092779"/>
                </a:lnTo>
                <a:lnTo>
                  <a:pt x="79105" y="1097089"/>
                </a:lnTo>
                <a:lnTo>
                  <a:pt x="74628" y="1103399"/>
                </a:lnTo>
                <a:lnTo>
                  <a:pt x="73009" y="1110996"/>
                </a:lnTo>
                <a:lnTo>
                  <a:pt x="74628" y="1119473"/>
                </a:lnTo>
                <a:lnTo>
                  <a:pt x="79105" y="1126236"/>
                </a:lnTo>
                <a:lnTo>
                  <a:pt x="85867" y="1130712"/>
                </a:lnTo>
                <a:lnTo>
                  <a:pt x="94345" y="1132332"/>
                </a:lnTo>
                <a:lnTo>
                  <a:pt x="101941" y="1130712"/>
                </a:lnTo>
                <a:lnTo>
                  <a:pt x="108251" y="1126236"/>
                </a:lnTo>
                <a:lnTo>
                  <a:pt x="112561" y="1119473"/>
                </a:lnTo>
                <a:lnTo>
                  <a:pt x="114157" y="1110996"/>
                </a:lnTo>
                <a:close/>
              </a:path>
              <a:path w="187960" h="1803400">
                <a:moveTo>
                  <a:pt x="114157" y="1194816"/>
                </a:moveTo>
                <a:lnTo>
                  <a:pt x="112561" y="1187219"/>
                </a:lnTo>
                <a:lnTo>
                  <a:pt x="108251" y="1180909"/>
                </a:lnTo>
                <a:lnTo>
                  <a:pt x="101941" y="1176599"/>
                </a:lnTo>
                <a:lnTo>
                  <a:pt x="94345" y="1175004"/>
                </a:lnTo>
                <a:lnTo>
                  <a:pt x="85867" y="1176599"/>
                </a:lnTo>
                <a:lnTo>
                  <a:pt x="79105" y="1180909"/>
                </a:lnTo>
                <a:lnTo>
                  <a:pt x="74628" y="1187219"/>
                </a:lnTo>
                <a:lnTo>
                  <a:pt x="73009" y="1194816"/>
                </a:lnTo>
                <a:lnTo>
                  <a:pt x="74628" y="1203293"/>
                </a:lnTo>
                <a:lnTo>
                  <a:pt x="79105" y="1210056"/>
                </a:lnTo>
                <a:lnTo>
                  <a:pt x="85867" y="1214532"/>
                </a:lnTo>
                <a:lnTo>
                  <a:pt x="94345" y="1216152"/>
                </a:lnTo>
                <a:lnTo>
                  <a:pt x="101941" y="1214532"/>
                </a:lnTo>
                <a:lnTo>
                  <a:pt x="108251" y="1210056"/>
                </a:lnTo>
                <a:lnTo>
                  <a:pt x="112561" y="1203293"/>
                </a:lnTo>
                <a:lnTo>
                  <a:pt x="114157" y="1194816"/>
                </a:lnTo>
                <a:close/>
              </a:path>
              <a:path w="187960" h="1803400">
                <a:moveTo>
                  <a:pt x="114157" y="1278636"/>
                </a:moveTo>
                <a:lnTo>
                  <a:pt x="112561" y="1271039"/>
                </a:lnTo>
                <a:lnTo>
                  <a:pt x="108251" y="1264729"/>
                </a:lnTo>
                <a:lnTo>
                  <a:pt x="101941" y="1260419"/>
                </a:lnTo>
                <a:lnTo>
                  <a:pt x="94345" y="1258824"/>
                </a:lnTo>
                <a:lnTo>
                  <a:pt x="85867" y="1260419"/>
                </a:lnTo>
                <a:lnTo>
                  <a:pt x="79105" y="1264729"/>
                </a:lnTo>
                <a:lnTo>
                  <a:pt x="74628" y="1271039"/>
                </a:lnTo>
                <a:lnTo>
                  <a:pt x="73009" y="1278636"/>
                </a:lnTo>
                <a:lnTo>
                  <a:pt x="74628" y="1287113"/>
                </a:lnTo>
                <a:lnTo>
                  <a:pt x="79105" y="1293876"/>
                </a:lnTo>
                <a:lnTo>
                  <a:pt x="85867" y="1298352"/>
                </a:lnTo>
                <a:lnTo>
                  <a:pt x="94345" y="1299972"/>
                </a:lnTo>
                <a:lnTo>
                  <a:pt x="101941" y="1298352"/>
                </a:lnTo>
                <a:lnTo>
                  <a:pt x="108251" y="1293876"/>
                </a:lnTo>
                <a:lnTo>
                  <a:pt x="112561" y="1287113"/>
                </a:lnTo>
                <a:lnTo>
                  <a:pt x="114157" y="1278636"/>
                </a:lnTo>
                <a:close/>
              </a:path>
              <a:path w="187960" h="1803400">
                <a:moveTo>
                  <a:pt x="114157" y="1362456"/>
                </a:moveTo>
                <a:lnTo>
                  <a:pt x="112561" y="1354859"/>
                </a:lnTo>
                <a:lnTo>
                  <a:pt x="108251" y="1348549"/>
                </a:lnTo>
                <a:lnTo>
                  <a:pt x="101941" y="1344239"/>
                </a:lnTo>
                <a:lnTo>
                  <a:pt x="94345" y="1342644"/>
                </a:lnTo>
                <a:lnTo>
                  <a:pt x="85867" y="1344239"/>
                </a:lnTo>
                <a:lnTo>
                  <a:pt x="79105" y="1348549"/>
                </a:lnTo>
                <a:lnTo>
                  <a:pt x="74628" y="1354859"/>
                </a:lnTo>
                <a:lnTo>
                  <a:pt x="73009" y="1362456"/>
                </a:lnTo>
                <a:lnTo>
                  <a:pt x="74628" y="1370933"/>
                </a:lnTo>
                <a:lnTo>
                  <a:pt x="79105" y="1377696"/>
                </a:lnTo>
                <a:lnTo>
                  <a:pt x="85867" y="1382172"/>
                </a:lnTo>
                <a:lnTo>
                  <a:pt x="94345" y="1383792"/>
                </a:lnTo>
                <a:lnTo>
                  <a:pt x="101941" y="1382172"/>
                </a:lnTo>
                <a:lnTo>
                  <a:pt x="108251" y="1377696"/>
                </a:lnTo>
                <a:lnTo>
                  <a:pt x="112561" y="1370933"/>
                </a:lnTo>
                <a:lnTo>
                  <a:pt x="114157" y="1362456"/>
                </a:lnTo>
                <a:close/>
              </a:path>
              <a:path w="187960" h="1803400">
                <a:moveTo>
                  <a:pt x="114157" y="1446276"/>
                </a:moveTo>
                <a:lnTo>
                  <a:pt x="112561" y="1438679"/>
                </a:lnTo>
                <a:lnTo>
                  <a:pt x="108251" y="1432369"/>
                </a:lnTo>
                <a:lnTo>
                  <a:pt x="101941" y="1428059"/>
                </a:lnTo>
                <a:lnTo>
                  <a:pt x="94345" y="1426464"/>
                </a:lnTo>
                <a:lnTo>
                  <a:pt x="85867" y="1428059"/>
                </a:lnTo>
                <a:lnTo>
                  <a:pt x="79105" y="1432369"/>
                </a:lnTo>
                <a:lnTo>
                  <a:pt x="74628" y="1438679"/>
                </a:lnTo>
                <a:lnTo>
                  <a:pt x="73009" y="1446276"/>
                </a:lnTo>
                <a:lnTo>
                  <a:pt x="74628" y="1454753"/>
                </a:lnTo>
                <a:lnTo>
                  <a:pt x="79105" y="1461516"/>
                </a:lnTo>
                <a:lnTo>
                  <a:pt x="85867" y="1465992"/>
                </a:lnTo>
                <a:lnTo>
                  <a:pt x="94345" y="1467612"/>
                </a:lnTo>
                <a:lnTo>
                  <a:pt x="101941" y="1465992"/>
                </a:lnTo>
                <a:lnTo>
                  <a:pt x="108251" y="1461516"/>
                </a:lnTo>
                <a:lnTo>
                  <a:pt x="112561" y="1454753"/>
                </a:lnTo>
                <a:lnTo>
                  <a:pt x="114157" y="1446276"/>
                </a:lnTo>
                <a:close/>
              </a:path>
              <a:path w="187960" h="1803400">
                <a:moveTo>
                  <a:pt x="114157" y="1531620"/>
                </a:moveTo>
                <a:lnTo>
                  <a:pt x="114157" y="1530096"/>
                </a:lnTo>
                <a:lnTo>
                  <a:pt x="112561" y="1522499"/>
                </a:lnTo>
                <a:lnTo>
                  <a:pt x="108251" y="1516189"/>
                </a:lnTo>
                <a:lnTo>
                  <a:pt x="101941" y="1511879"/>
                </a:lnTo>
                <a:lnTo>
                  <a:pt x="94345" y="1510284"/>
                </a:lnTo>
                <a:lnTo>
                  <a:pt x="85867" y="1511879"/>
                </a:lnTo>
                <a:lnTo>
                  <a:pt x="79105" y="1516189"/>
                </a:lnTo>
                <a:lnTo>
                  <a:pt x="74628" y="1522499"/>
                </a:lnTo>
                <a:lnTo>
                  <a:pt x="73009" y="1530096"/>
                </a:lnTo>
                <a:lnTo>
                  <a:pt x="73009" y="1531620"/>
                </a:lnTo>
                <a:lnTo>
                  <a:pt x="74628" y="1539216"/>
                </a:lnTo>
                <a:lnTo>
                  <a:pt x="79105" y="1545526"/>
                </a:lnTo>
                <a:lnTo>
                  <a:pt x="85867" y="1549836"/>
                </a:lnTo>
                <a:lnTo>
                  <a:pt x="94345" y="1551432"/>
                </a:lnTo>
                <a:lnTo>
                  <a:pt x="101941" y="1549836"/>
                </a:lnTo>
                <a:lnTo>
                  <a:pt x="108251" y="1545526"/>
                </a:lnTo>
                <a:lnTo>
                  <a:pt x="112561" y="1539216"/>
                </a:lnTo>
                <a:lnTo>
                  <a:pt x="114157" y="1531620"/>
                </a:lnTo>
                <a:close/>
              </a:path>
              <a:path w="187960" h="1803400">
                <a:moveTo>
                  <a:pt x="75731" y="1689115"/>
                </a:moveTo>
                <a:lnTo>
                  <a:pt x="37957" y="1624584"/>
                </a:lnTo>
                <a:lnTo>
                  <a:pt x="32361" y="1618035"/>
                </a:lnTo>
                <a:lnTo>
                  <a:pt x="25193" y="1614487"/>
                </a:lnTo>
                <a:lnTo>
                  <a:pt x="17168" y="1614082"/>
                </a:lnTo>
                <a:lnTo>
                  <a:pt x="9001" y="1616964"/>
                </a:lnTo>
                <a:lnTo>
                  <a:pt x="3333" y="1622559"/>
                </a:lnTo>
                <a:lnTo>
                  <a:pt x="238" y="1629727"/>
                </a:lnTo>
                <a:lnTo>
                  <a:pt x="0" y="1637752"/>
                </a:lnTo>
                <a:lnTo>
                  <a:pt x="2905" y="1645920"/>
                </a:lnTo>
                <a:lnTo>
                  <a:pt x="73009" y="1766265"/>
                </a:lnTo>
                <a:lnTo>
                  <a:pt x="73009" y="1699260"/>
                </a:lnTo>
                <a:lnTo>
                  <a:pt x="74628" y="1690782"/>
                </a:lnTo>
                <a:lnTo>
                  <a:pt x="75731" y="1689115"/>
                </a:lnTo>
                <a:close/>
              </a:path>
              <a:path w="187960" h="1803400">
                <a:moveTo>
                  <a:pt x="114157" y="1615440"/>
                </a:moveTo>
                <a:lnTo>
                  <a:pt x="112561" y="1606962"/>
                </a:lnTo>
                <a:lnTo>
                  <a:pt x="108251" y="1600200"/>
                </a:lnTo>
                <a:lnTo>
                  <a:pt x="101941" y="1595723"/>
                </a:lnTo>
                <a:lnTo>
                  <a:pt x="94345" y="1594104"/>
                </a:lnTo>
                <a:lnTo>
                  <a:pt x="85867" y="1595723"/>
                </a:lnTo>
                <a:lnTo>
                  <a:pt x="79105" y="1600200"/>
                </a:lnTo>
                <a:lnTo>
                  <a:pt x="74628" y="1606962"/>
                </a:lnTo>
                <a:lnTo>
                  <a:pt x="73009" y="1615440"/>
                </a:lnTo>
                <a:lnTo>
                  <a:pt x="74628" y="1623036"/>
                </a:lnTo>
                <a:lnTo>
                  <a:pt x="79105" y="1629346"/>
                </a:lnTo>
                <a:lnTo>
                  <a:pt x="85867" y="1633656"/>
                </a:lnTo>
                <a:lnTo>
                  <a:pt x="94345" y="1635252"/>
                </a:lnTo>
                <a:lnTo>
                  <a:pt x="101941" y="1633656"/>
                </a:lnTo>
                <a:lnTo>
                  <a:pt x="108251" y="1629346"/>
                </a:lnTo>
                <a:lnTo>
                  <a:pt x="112561" y="1623036"/>
                </a:lnTo>
                <a:lnTo>
                  <a:pt x="114157" y="1615440"/>
                </a:lnTo>
                <a:close/>
              </a:path>
              <a:path w="187960" h="1803400">
                <a:moveTo>
                  <a:pt x="93133" y="1718844"/>
                </a:moveTo>
                <a:lnTo>
                  <a:pt x="75731" y="1689115"/>
                </a:lnTo>
                <a:lnTo>
                  <a:pt x="74628" y="1690782"/>
                </a:lnTo>
                <a:lnTo>
                  <a:pt x="73009" y="1699260"/>
                </a:lnTo>
                <a:lnTo>
                  <a:pt x="74628" y="1706856"/>
                </a:lnTo>
                <a:lnTo>
                  <a:pt x="79105" y="1713166"/>
                </a:lnTo>
                <a:lnTo>
                  <a:pt x="85867" y="1717476"/>
                </a:lnTo>
                <a:lnTo>
                  <a:pt x="93133" y="1718844"/>
                </a:lnTo>
                <a:close/>
              </a:path>
              <a:path w="187960" h="1803400">
                <a:moveTo>
                  <a:pt x="93583" y="1719611"/>
                </a:moveTo>
                <a:lnTo>
                  <a:pt x="93133" y="1718844"/>
                </a:lnTo>
                <a:lnTo>
                  <a:pt x="85867" y="1717476"/>
                </a:lnTo>
                <a:lnTo>
                  <a:pt x="79105" y="1713166"/>
                </a:lnTo>
                <a:lnTo>
                  <a:pt x="74628" y="1706856"/>
                </a:lnTo>
                <a:lnTo>
                  <a:pt x="73009" y="1699260"/>
                </a:lnTo>
                <a:lnTo>
                  <a:pt x="73009" y="1766265"/>
                </a:lnTo>
                <a:lnTo>
                  <a:pt x="76057" y="1771497"/>
                </a:lnTo>
                <a:lnTo>
                  <a:pt x="76057" y="1749552"/>
                </a:lnTo>
                <a:lnTo>
                  <a:pt x="93583" y="1719611"/>
                </a:lnTo>
                <a:close/>
              </a:path>
              <a:path w="187960" h="1803400">
                <a:moveTo>
                  <a:pt x="111465" y="1689062"/>
                </a:moveTo>
                <a:lnTo>
                  <a:pt x="108251" y="1684020"/>
                </a:lnTo>
                <a:lnTo>
                  <a:pt x="101941" y="1679543"/>
                </a:lnTo>
                <a:lnTo>
                  <a:pt x="94345" y="1677924"/>
                </a:lnTo>
                <a:lnTo>
                  <a:pt x="85867" y="1679543"/>
                </a:lnTo>
                <a:lnTo>
                  <a:pt x="79105" y="1684020"/>
                </a:lnTo>
                <a:lnTo>
                  <a:pt x="75731" y="1689115"/>
                </a:lnTo>
                <a:lnTo>
                  <a:pt x="93133" y="1718844"/>
                </a:lnTo>
                <a:lnTo>
                  <a:pt x="93943" y="1718996"/>
                </a:lnTo>
                <a:lnTo>
                  <a:pt x="111465" y="1689062"/>
                </a:lnTo>
                <a:close/>
              </a:path>
              <a:path w="187960" h="1803400">
                <a:moveTo>
                  <a:pt x="111109" y="1749552"/>
                </a:moveTo>
                <a:lnTo>
                  <a:pt x="93583" y="1719611"/>
                </a:lnTo>
                <a:lnTo>
                  <a:pt x="76057" y="1749552"/>
                </a:lnTo>
                <a:lnTo>
                  <a:pt x="111109" y="1749552"/>
                </a:lnTo>
                <a:close/>
              </a:path>
              <a:path w="187960" h="1803400">
                <a:moveTo>
                  <a:pt x="111109" y="1774113"/>
                </a:moveTo>
                <a:lnTo>
                  <a:pt x="111109" y="1749552"/>
                </a:lnTo>
                <a:lnTo>
                  <a:pt x="76057" y="1749552"/>
                </a:lnTo>
                <a:lnTo>
                  <a:pt x="76057" y="1771497"/>
                </a:lnTo>
                <a:lnTo>
                  <a:pt x="94345" y="1802892"/>
                </a:lnTo>
                <a:lnTo>
                  <a:pt x="111109" y="1774113"/>
                </a:lnTo>
                <a:close/>
              </a:path>
              <a:path w="187960" h="1803400">
                <a:moveTo>
                  <a:pt x="114157" y="1768881"/>
                </a:moveTo>
                <a:lnTo>
                  <a:pt x="114157" y="1699260"/>
                </a:lnTo>
                <a:lnTo>
                  <a:pt x="112561" y="1706856"/>
                </a:lnTo>
                <a:lnTo>
                  <a:pt x="108251" y="1713166"/>
                </a:lnTo>
                <a:lnTo>
                  <a:pt x="101941" y="1717476"/>
                </a:lnTo>
                <a:lnTo>
                  <a:pt x="94345" y="1719072"/>
                </a:lnTo>
                <a:lnTo>
                  <a:pt x="93943" y="1718996"/>
                </a:lnTo>
                <a:lnTo>
                  <a:pt x="93583" y="1719611"/>
                </a:lnTo>
                <a:lnTo>
                  <a:pt x="111109" y="1749552"/>
                </a:lnTo>
                <a:lnTo>
                  <a:pt x="111109" y="1774113"/>
                </a:lnTo>
                <a:lnTo>
                  <a:pt x="114157" y="1768881"/>
                </a:lnTo>
                <a:close/>
              </a:path>
              <a:path w="187960" h="1803400">
                <a:moveTo>
                  <a:pt x="114157" y="1699260"/>
                </a:moveTo>
                <a:lnTo>
                  <a:pt x="112561" y="1690782"/>
                </a:lnTo>
                <a:lnTo>
                  <a:pt x="111465" y="1689062"/>
                </a:lnTo>
                <a:lnTo>
                  <a:pt x="93943" y="1718996"/>
                </a:lnTo>
                <a:lnTo>
                  <a:pt x="94345" y="1719072"/>
                </a:lnTo>
                <a:lnTo>
                  <a:pt x="101941" y="1717476"/>
                </a:lnTo>
                <a:lnTo>
                  <a:pt x="108251" y="1713166"/>
                </a:lnTo>
                <a:lnTo>
                  <a:pt x="112561" y="1706856"/>
                </a:lnTo>
                <a:lnTo>
                  <a:pt x="114157" y="1699260"/>
                </a:lnTo>
                <a:close/>
              </a:path>
              <a:path w="187960" h="1803400">
                <a:moveTo>
                  <a:pt x="187809" y="1637752"/>
                </a:moveTo>
                <a:lnTo>
                  <a:pt x="187118" y="1629727"/>
                </a:lnTo>
                <a:lnTo>
                  <a:pt x="183856" y="1622559"/>
                </a:lnTo>
                <a:lnTo>
                  <a:pt x="178165" y="1616964"/>
                </a:lnTo>
                <a:lnTo>
                  <a:pt x="169997" y="1614082"/>
                </a:lnTo>
                <a:lnTo>
                  <a:pt x="161972" y="1614487"/>
                </a:lnTo>
                <a:lnTo>
                  <a:pt x="154805" y="1618035"/>
                </a:lnTo>
                <a:lnTo>
                  <a:pt x="149209" y="1624584"/>
                </a:lnTo>
                <a:lnTo>
                  <a:pt x="111465" y="1689062"/>
                </a:lnTo>
                <a:lnTo>
                  <a:pt x="112561" y="1690782"/>
                </a:lnTo>
                <a:lnTo>
                  <a:pt x="114157" y="1699260"/>
                </a:lnTo>
                <a:lnTo>
                  <a:pt x="114157" y="1768881"/>
                </a:lnTo>
                <a:lnTo>
                  <a:pt x="185785" y="1645920"/>
                </a:lnTo>
                <a:lnTo>
                  <a:pt x="187809" y="1637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14450" y="2253907"/>
            <a:ext cx="2818014" cy="16714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14450" y="2235082"/>
            <a:ext cx="2818014" cy="16714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14450" y="2235082"/>
            <a:ext cx="2818245" cy="1671917"/>
          </a:xfrm>
          <a:custGeom>
            <a:avLst/>
            <a:gdLst/>
            <a:ahLst/>
            <a:cxnLst/>
            <a:rect l="l" t="t" r="r" b="b"/>
            <a:pathLst>
              <a:path w="3100070" h="1894839">
                <a:moveTo>
                  <a:pt x="483107" y="0"/>
                </a:moveTo>
                <a:lnTo>
                  <a:pt x="411743" y="1550"/>
                </a:lnTo>
                <a:lnTo>
                  <a:pt x="343621" y="6054"/>
                </a:lnTo>
                <a:lnTo>
                  <a:pt x="279490" y="13293"/>
                </a:lnTo>
                <a:lnTo>
                  <a:pt x="220100" y="23046"/>
                </a:lnTo>
                <a:lnTo>
                  <a:pt x="166199" y="35094"/>
                </a:lnTo>
                <a:lnTo>
                  <a:pt x="118536" y="49216"/>
                </a:lnTo>
                <a:lnTo>
                  <a:pt x="77860" y="65194"/>
                </a:lnTo>
                <a:lnTo>
                  <a:pt x="20463" y="101834"/>
                </a:lnTo>
                <a:lnTo>
                  <a:pt x="0" y="143255"/>
                </a:lnTo>
                <a:lnTo>
                  <a:pt x="0" y="717803"/>
                </a:lnTo>
                <a:lnTo>
                  <a:pt x="20463" y="759225"/>
                </a:lnTo>
                <a:lnTo>
                  <a:pt x="77860" y="795865"/>
                </a:lnTo>
                <a:lnTo>
                  <a:pt x="118536" y="811843"/>
                </a:lnTo>
                <a:lnTo>
                  <a:pt x="166199" y="825965"/>
                </a:lnTo>
                <a:lnTo>
                  <a:pt x="220100" y="838013"/>
                </a:lnTo>
                <a:lnTo>
                  <a:pt x="279490" y="847766"/>
                </a:lnTo>
                <a:lnTo>
                  <a:pt x="343621" y="855005"/>
                </a:lnTo>
                <a:lnTo>
                  <a:pt x="411743" y="859509"/>
                </a:lnTo>
                <a:lnTo>
                  <a:pt x="483107" y="861059"/>
                </a:lnTo>
                <a:lnTo>
                  <a:pt x="1691639" y="861059"/>
                </a:lnTo>
                <a:lnTo>
                  <a:pt x="3099815" y="1894331"/>
                </a:lnTo>
                <a:lnTo>
                  <a:pt x="2417063" y="861059"/>
                </a:lnTo>
                <a:lnTo>
                  <a:pt x="2488428" y="859509"/>
                </a:lnTo>
                <a:lnTo>
                  <a:pt x="2556550" y="855005"/>
                </a:lnTo>
                <a:lnTo>
                  <a:pt x="2620681" y="847766"/>
                </a:lnTo>
                <a:lnTo>
                  <a:pt x="2680071" y="838013"/>
                </a:lnTo>
                <a:lnTo>
                  <a:pt x="2733972" y="825965"/>
                </a:lnTo>
                <a:lnTo>
                  <a:pt x="2781635" y="811843"/>
                </a:lnTo>
                <a:lnTo>
                  <a:pt x="2822311" y="795865"/>
                </a:lnTo>
                <a:lnTo>
                  <a:pt x="2879708" y="759225"/>
                </a:lnTo>
                <a:lnTo>
                  <a:pt x="2900171" y="717803"/>
                </a:lnTo>
                <a:lnTo>
                  <a:pt x="2900171" y="143255"/>
                </a:lnTo>
                <a:lnTo>
                  <a:pt x="2879708" y="101834"/>
                </a:lnTo>
                <a:lnTo>
                  <a:pt x="2822311" y="65194"/>
                </a:lnTo>
                <a:lnTo>
                  <a:pt x="2781635" y="49216"/>
                </a:lnTo>
                <a:lnTo>
                  <a:pt x="2733972" y="35094"/>
                </a:lnTo>
                <a:lnTo>
                  <a:pt x="2680071" y="23046"/>
                </a:lnTo>
                <a:lnTo>
                  <a:pt x="2620681" y="13293"/>
                </a:lnTo>
                <a:lnTo>
                  <a:pt x="2556550" y="6054"/>
                </a:lnTo>
                <a:lnTo>
                  <a:pt x="2488428" y="1550"/>
                </a:lnTo>
                <a:lnTo>
                  <a:pt x="2417063" y="0"/>
                </a:lnTo>
                <a:lnTo>
                  <a:pt x="1691639" y="0"/>
                </a:lnTo>
                <a:lnTo>
                  <a:pt x="483107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14549" y="3759978"/>
            <a:ext cx="2975955" cy="13352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14549" y="3739808"/>
            <a:ext cx="2975955" cy="13366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4548" y="3739808"/>
            <a:ext cx="2976418" cy="1336862"/>
          </a:xfrm>
          <a:custGeom>
            <a:avLst/>
            <a:gdLst/>
            <a:ahLst/>
            <a:cxnLst/>
            <a:rect l="l" t="t" r="r" b="b"/>
            <a:pathLst>
              <a:path w="3274060" h="1515110">
                <a:moveTo>
                  <a:pt x="483107" y="0"/>
                </a:moveTo>
                <a:lnTo>
                  <a:pt x="411743" y="1698"/>
                </a:lnTo>
                <a:lnTo>
                  <a:pt x="343621" y="6631"/>
                </a:lnTo>
                <a:lnTo>
                  <a:pt x="279490" y="14561"/>
                </a:lnTo>
                <a:lnTo>
                  <a:pt x="220100" y="25245"/>
                </a:lnTo>
                <a:lnTo>
                  <a:pt x="166199" y="38443"/>
                </a:lnTo>
                <a:lnTo>
                  <a:pt x="118536" y="53915"/>
                </a:lnTo>
                <a:lnTo>
                  <a:pt x="77860" y="71421"/>
                </a:lnTo>
                <a:lnTo>
                  <a:pt x="44919" y="90720"/>
                </a:lnTo>
                <a:lnTo>
                  <a:pt x="5240" y="133736"/>
                </a:lnTo>
                <a:lnTo>
                  <a:pt x="0" y="156971"/>
                </a:lnTo>
                <a:lnTo>
                  <a:pt x="0" y="780287"/>
                </a:lnTo>
                <a:lnTo>
                  <a:pt x="20463" y="825687"/>
                </a:lnTo>
                <a:lnTo>
                  <a:pt x="77860" y="865838"/>
                </a:lnTo>
                <a:lnTo>
                  <a:pt x="118536" y="883344"/>
                </a:lnTo>
                <a:lnTo>
                  <a:pt x="166199" y="898816"/>
                </a:lnTo>
                <a:lnTo>
                  <a:pt x="220100" y="912014"/>
                </a:lnTo>
                <a:lnTo>
                  <a:pt x="279490" y="922698"/>
                </a:lnTo>
                <a:lnTo>
                  <a:pt x="343621" y="930628"/>
                </a:lnTo>
                <a:lnTo>
                  <a:pt x="411743" y="935561"/>
                </a:lnTo>
                <a:lnTo>
                  <a:pt x="483107" y="937259"/>
                </a:lnTo>
                <a:lnTo>
                  <a:pt x="1693163" y="937259"/>
                </a:lnTo>
                <a:lnTo>
                  <a:pt x="3273551" y="1514855"/>
                </a:lnTo>
                <a:lnTo>
                  <a:pt x="2418587" y="937259"/>
                </a:lnTo>
                <a:lnTo>
                  <a:pt x="2489952" y="935561"/>
                </a:lnTo>
                <a:lnTo>
                  <a:pt x="2558074" y="930628"/>
                </a:lnTo>
                <a:lnTo>
                  <a:pt x="2622205" y="922698"/>
                </a:lnTo>
                <a:lnTo>
                  <a:pt x="2681595" y="912014"/>
                </a:lnTo>
                <a:lnTo>
                  <a:pt x="2735496" y="898816"/>
                </a:lnTo>
                <a:lnTo>
                  <a:pt x="2783159" y="883344"/>
                </a:lnTo>
                <a:lnTo>
                  <a:pt x="2823835" y="865838"/>
                </a:lnTo>
                <a:lnTo>
                  <a:pt x="2856776" y="846539"/>
                </a:lnTo>
                <a:lnTo>
                  <a:pt x="2896455" y="803523"/>
                </a:lnTo>
                <a:lnTo>
                  <a:pt x="2901695" y="780287"/>
                </a:lnTo>
                <a:lnTo>
                  <a:pt x="2901695" y="156971"/>
                </a:lnTo>
                <a:lnTo>
                  <a:pt x="2881232" y="111572"/>
                </a:lnTo>
                <a:lnTo>
                  <a:pt x="2823835" y="71421"/>
                </a:lnTo>
                <a:lnTo>
                  <a:pt x="2783159" y="53915"/>
                </a:lnTo>
                <a:lnTo>
                  <a:pt x="2735496" y="38443"/>
                </a:lnTo>
                <a:lnTo>
                  <a:pt x="2681595" y="25245"/>
                </a:lnTo>
                <a:lnTo>
                  <a:pt x="2622205" y="14561"/>
                </a:lnTo>
                <a:lnTo>
                  <a:pt x="2558074" y="6631"/>
                </a:lnTo>
                <a:lnTo>
                  <a:pt x="2489952" y="1698"/>
                </a:lnTo>
                <a:lnTo>
                  <a:pt x="2418587" y="0"/>
                </a:lnTo>
                <a:lnTo>
                  <a:pt x="1693163" y="0"/>
                </a:lnTo>
                <a:lnTo>
                  <a:pt x="483107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93476" y="2356106"/>
            <a:ext cx="2758439" cy="15396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93476" y="2337281"/>
            <a:ext cx="2758439" cy="15396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3476" y="2337280"/>
            <a:ext cx="2758786" cy="1539688"/>
          </a:xfrm>
          <a:custGeom>
            <a:avLst/>
            <a:gdLst/>
            <a:ahLst/>
            <a:cxnLst/>
            <a:rect l="l" t="t" r="r" b="b"/>
            <a:pathLst>
              <a:path w="3034665" h="1744979">
                <a:moveTo>
                  <a:pt x="726947" y="0"/>
                </a:moveTo>
                <a:lnTo>
                  <a:pt x="658863" y="1550"/>
                </a:lnTo>
                <a:lnTo>
                  <a:pt x="593905" y="6054"/>
                </a:lnTo>
                <a:lnTo>
                  <a:pt x="532780" y="13293"/>
                </a:lnTo>
                <a:lnTo>
                  <a:pt x="476196" y="23046"/>
                </a:lnTo>
                <a:lnTo>
                  <a:pt x="424861" y="35094"/>
                </a:lnTo>
                <a:lnTo>
                  <a:pt x="379482" y="49216"/>
                </a:lnTo>
                <a:lnTo>
                  <a:pt x="340767" y="65194"/>
                </a:lnTo>
                <a:lnTo>
                  <a:pt x="286160" y="101834"/>
                </a:lnTo>
                <a:lnTo>
                  <a:pt x="266699" y="143255"/>
                </a:lnTo>
                <a:lnTo>
                  <a:pt x="266699" y="716279"/>
                </a:lnTo>
                <a:lnTo>
                  <a:pt x="286160" y="757701"/>
                </a:lnTo>
                <a:lnTo>
                  <a:pt x="340767" y="794341"/>
                </a:lnTo>
                <a:lnTo>
                  <a:pt x="379482" y="810319"/>
                </a:lnTo>
                <a:lnTo>
                  <a:pt x="424861" y="824441"/>
                </a:lnTo>
                <a:lnTo>
                  <a:pt x="476196" y="836489"/>
                </a:lnTo>
                <a:lnTo>
                  <a:pt x="532780" y="846242"/>
                </a:lnTo>
                <a:lnTo>
                  <a:pt x="593905" y="853481"/>
                </a:lnTo>
                <a:lnTo>
                  <a:pt x="658863" y="857985"/>
                </a:lnTo>
                <a:lnTo>
                  <a:pt x="726947" y="859535"/>
                </a:lnTo>
                <a:lnTo>
                  <a:pt x="0" y="1744979"/>
                </a:lnTo>
                <a:lnTo>
                  <a:pt x="1420367" y="859535"/>
                </a:lnTo>
                <a:lnTo>
                  <a:pt x="2572511" y="859535"/>
                </a:lnTo>
                <a:lnTo>
                  <a:pt x="2640631" y="857985"/>
                </a:lnTo>
                <a:lnTo>
                  <a:pt x="2705687" y="853481"/>
                </a:lnTo>
                <a:lnTo>
                  <a:pt x="2766957" y="846242"/>
                </a:lnTo>
                <a:lnTo>
                  <a:pt x="2823721" y="836489"/>
                </a:lnTo>
                <a:lnTo>
                  <a:pt x="2875256" y="824441"/>
                </a:lnTo>
                <a:lnTo>
                  <a:pt x="2920842" y="810319"/>
                </a:lnTo>
                <a:lnTo>
                  <a:pt x="2959757" y="794341"/>
                </a:lnTo>
                <a:lnTo>
                  <a:pt x="3014690" y="757701"/>
                </a:lnTo>
                <a:lnTo>
                  <a:pt x="3034283" y="716279"/>
                </a:lnTo>
                <a:lnTo>
                  <a:pt x="3034283" y="143255"/>
                </a:lnTo>
                <a:lnTo>
                  <a:pt x="3014690" y="101834"/>
                </a:lnTo>
                <a:lnTo>
                  <a:pt x="2959757" y="65194"/>
                </a:lnTo>
                <a:lnTo>
                  <a:pt x="2920842" y="49216"/>
                </a:lnTo>
                <a:lnTo>
                  <a:pt x="2875256" y="35094"/>
                </a:lnTo>
                <a:lnTo>
                  <a:pt x="2823721" y="23046"/>
                </a:lnTo>
                <a:lnTo>
                  <a:pt x="2766957" y="13293"/>
                </a:lnTo>
                <a:lnTo>
                  <a:pt x="2705687" y="6054"/>
                </a:lnTo>
                <a:lnTo>
                  <a:pt x="2640631" y="1550"/>
                </a:lnTo>
                <a:lnTo>
                  <a:pt x="2572511" y="0"/>
                </a:lnTo>
                <a:lnTo>
                  <a:pt x="726947" y="0"/>
                </a:lnTo>
                <a:close/>
              </a:path>
            </a:pathLst>
          </a:custGeom>
          <a:ln w="10477">
            <a:solidFill>
              <a:srgbClr val="45A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43946" y="3867093"/>
            <a:ext cx="1376218" cy="138393"/>
          </a:xfrm>
          <a:custGeom>
            <a:avLst/>
            <a:gdLst/>
            <a:ahLst/>
            <a:cxnLst/>
            <a:rect l="l" t="t" r="r" b="b"/>
            <a:pathLst>
              <a:path w="1513840" h="156845">
                <a:moveTo>
                  <a:pt x="18203" y="67664"/>
                </a:moveTo>
                <a:lnTo>
                  <a:pt x="0" y="78247"/>
                </a:lnTo>
                <a:lnTo>
                  <a:pt x="16764" y="87994"/>
                </a:lnTo>
                <a:lnTo>
                  <a:pt x="16764" y="69103"/>
                </a:lnTo>
                <a:lnTo>
                  <a:pt x="18203" y="67664"/>
                </a:lnTo>
                <a:close/>
              </a:path>
              <a:path w="1513840" h="156845">
                <a:moveTo>
                  <a:pt x="97878" y="61483"/>
                </a:moveTo>
                <a:lnTo>
                  <a:pt x="28834" y="61483"/>
                </a:lnTo>
                <a:lnTo>
                  <a:pt x="18203" y="67664"/>
                </a:lnTo>
                <a:lnTo>
                  <a:pt x="16764" y="69103"/>
                </a:lnTo>
                <a:lnTo>
                  <a:pt x="16764" y="87391"/>
                </a:lnTo>
                <a:lnTo>
                  <a:pt x="18203" y="88831"/>
                </a:lnTo>
                <a:lnTo>
                  <a:pt x="28834" y="95011"/>
                </a:lnTo>
                <a:lnTo>
                  <a:pt x="42672" y="95011"/>
                </a:lnTo>
                <a:lnTo>
                  <a:pt x="42672" y="63007"/>
                </a:lnTo>
                <a:lnTo>
                  <a:pt x="68961" y="78247"/>
                </a:lnTo>
                <a:lnTo>
                  <a:pt x="97878" y="61483"/>
                </a:lnTo>
                <a:close/>
              </a:path>
              <a:path w="1513840" h="156845">
                <a:moveTo>
                  <a:pt x="18203" y="88831"/>
                </a:moveTo>
                <a:lnTo>
                  <a:pt x="16764" y="87391"/>
                </a:lnTo>
                <a:lnTo>
                  <a:pt x="16764" y="87994"/>
                </a:lnTo>
                <a:lnTo>
                  <a:pt x="18203" y="88831"/>
                </a:lnTo>
                <a:close/>
              </a:path>
              <a:path w="1513840" h="156845">
                <a:moveTo>
                  <a:pt x="28834" y="61483"/>
                </a:moveTo>
                <a:lnTo>
                  <a:pt x="24384" y="61483"/>
                </a:lnTo>
                <a:lnTo>
                  <a:pt x="18203" y="67664"/>
                </a:lnTo>
                <a:lnTo>
                  <a:pt x="28834" y="61483"/>
                </a:lnTo>
                <a:close/>
              </a:path>
              <a:path w="1513840" h="156845">
                <a:moveTo>
                  <a:pt x="28834" y="95011"/>
                </a:moveTo>
                <a:lnTo>
                  <a:pt x="18203" y="88831"/>
                </a:lnTo>
                <a:lnTo>
                  <a:pt x="24384" y="95011"/>
                </a:lnTo>
                <a:lnTo>
                  <a:pt x="28834" y="95011"/>
                </a:lnTo>
                <a:close/>
              </a:path>
              <a:path w="1513840" h="156845">
                <a:moveTo>
                  <a:pt x="156186" y="15168"/>
                </a:moveTo>
                <a:lnTo>
                  <a:pt x="153924" y="8143"/>
                </a:lnTo>
                <a:lnTo>
                  <a:pt x="149494" y="3333"/>
                </a:lnTo>
                <a:lnTo>
                  <a:pt x="143637" y="523"/>
                </a:lnTo>
                <a:lnTo>
                  <a:pt x="137207" y="0"/>
                </a:lnTo>
                <a:lnTo>
                  <a:pt x="131064" y="2047"/>
                </a:lnTo>
                <a:lnTo>
                  <a:pt x="28834" y="61483"/>
                </a:lnTo>
                <a:lnTo>
                  <a:pt x="97878" y="61483"/>
                </a:lnTo>
                <a:lnTo>
                  <a:pt x="147828" y="32527"/>
                </a:lnTo>
                <a:lnTo>
                  <a:pt x="153281" y="28074"/>
                </a:lnTo>
                <a:lnTo>
                  <a:pt x="156019" y="22050"/>
                </a:lnTo>
                <a:lnTo>
                  <a:pt x="156186" y="15168"/>
                </a:lnTo>
                <a:close/>
              </a:path>
              <a:path w="1513840" h="156845">
                <a:moveTo>
                  <a:pt x="156186" y="141327"/>
                </a:moveTo>
                <a:lnTo>
                  <a:pt x="156019" y="134445"/>
                </a:lnTo>
                <a:lnTo>
                  <a:pt x="153281" y="128420"/>
                </a:lnTo>
                <a:lnTo>
                  <a:pt x="147828" y="123967"/>
                </a:lnTo>
                <a:lnTo>
                  <a:pt x="97878" y="95011"/>
                </a:lnTo>
                <a:lnTo>
                  <a:pt x="28834" y="95011"/>
                </a:lnTo>
                <a:lnTo>
                  <a:pt x="131064" y="154447"/>
                </a:lnTo>
                <a:lnTo>
                  <a:pt x="137207" y="156495"/>
                </a:lnTo>
                <a:lnTo>
                  <a:pt x="143637" y="155971"/>
                </a:lnTo>
                <a:lnTo>
                  <a:pt x="149494" y="153162"/>
                </a:lnTo>
                <a:lnTo>
                  <a:pt x="153924" y="148351"/>
                </a:lnTo>
                <a:lnTo>
                  <a:pt x="156186" y="141327"/>
                </a:lnTo>
                <a:close/>
              </a:path>
              <a:path w="1513840" h="156845">
                <a:moveTo>
                  <a:pt x="68961" y="78247"/>
                </a:moveTo>
                <a:lnTo>
                  <a:pt x="42672" y="63007"/>
                </a:lnTo>
                <a:lnTo>
                  <a:pt x="42672" y="93487"/>
                </a:lnTo>
                <a:lnTo>
                  <a:pt x="68961" y="78247"/>
                </a:lnTo>
                <a:close/>
              </a:path>
              <a:path w="1513840" h="156845">
                <a:moveTo>
                  <a:pt x="97878" y="95011"/>
                </a:moveTo>
                <a:lnTo>
                  <a:pt x="68961" y="78247"/>
                </a:lnTo>
                <a:lnTo>
                  <a:pt x="42672" y="93487"/>
                </a:lnTo>
                <a:lnTo>
                  <a:pt x="42672" y="95011"/>
                </a:lnTo>
                <a:lnTo>
                  <a:pt x="97878" y="95011"/>
                </a:lnTo>
                <a:close/>
              </a:path>
              <a:path w="1513840" h="156845">
                <a:moveTo>
                  <a:pt x="1443228" y="78247"/>
                </a:moveTo>
                <a:lnTo>
                  <a:pt x="1414729" y="61483"/>
                </a:lnTo>
                <a:lnTo>
                  <a:pt x="97878" y="61483"/>
                </a:lnTo>
                <a:lnTo>
                  <a:pt x="68961" y="78247"/>
                </a:lnTo>
                <a:lnTo>
                  <a:pt x="97878" y="95011"/>
                </a:lnTo>
                <a:lnTo>
                  <a:pt x="1414729" y="95011"/>
                </a:lnTo>
                <a:lnTo>
                  <a:pt x="1443228" y="78247"/>
                </a:lnTo>
                <a:close/>
              </a:path>
              <a:path w="1513840" h="156845">
                <a:moveTo>
                  <a:pt x="1484497" y="61483"/>
                </a:moveTo>
                <a:lnTo>
                  <a:pt x="1382268" y="2047"/>
                </a:lnTo>
                <a:lnTo>
                  <a:pt x="1376124" y="0"/>
                </a:lnTo>
                <a:lnTo>
                  <a:pt x="1369695" y="523"/>
                </a:lnTo>
                <a:lnTo>
                  <a:pt x="1363837" y="3333"/>
                </a:lnTo>
                <a:lnTo>
                  <a:pt x="1359408" y="8143"/>
                </a:lnTo>
                <a:lnTo>
                  <a:pt x="1356502" y="15168"/>
                </a:lnTo>
                <a:lnTo>
                  <a:pt x="1356741" y="22050"/>
                </a:lnTo>
                <a:lnTo>
                  <a:pt x="1359836" y="28074"/>
                </a:lnTo>
                <a:lnTo>
                  <a:pt x="1365504" y="32527"/>
                </a:lnTo>
                <a:lnTo>
                  <a:pt x="1414729" y="61483"/>
                </a:lnTo>
                <a:lnTo>
                  <a:pt x="1484497" y="61483"/>
                </a:lnTo>
                <a:close/>
              </a:path>
              <a:path w="1513840" h="156845">
                <a:moveTo>
                  <a:pt x="1484497" y="95011"/>
                </a:moveTo>
                <a:lnTo>
                  <a:pt x="1414729" y="95011"/>
                </a:lnTo>
                <a:lnTo>
                  <a:pt x="1365504" y="123967"/>
                </a:lnTo>
                <a:lnTo>
                  <a:pt x="1359836" y="128420"/>
                </a:lnTo>
                <a:lnTo>
                  <a:pt x="1356741" y="134445"/>
                </a:lnTo>
                <a:lnTo>
                  <a:pt x="1356502" y="141327"/>
                </a:lnTo>
                <a:lnTo>
                  <a:pt x="1359408" y="148351"/>
                </a:lnTo>
                <a:lnTo>
                  <a:pt x="1363837" y="153162"/>
                </a:lnTo>
                <a:lnTo>
                  <a:pt x="1369695" y="155971"/>
                </a:lnTo>
                <a:lnTo>
                  <a:pt x="1376124" y="156495"/>
                </a:lnTo>
                <a:lnTo>
                  <a:pt x="1382268" y="154447"/>
                </a:lnTo>
                <a:lnTo>
                  <a:pt x="1484497" y="95011"/>
                </a:lnTo>
                <a:close/>
              </a:path>
              <a:path w="1513840" h="156845">
                <a:moveTo>
                  <a:pt x="1496568" y="87391"/>
                </a:moveTo>
                <a:lnTo>
                  <a:pt x="1496568" y="69103"/>
                </a:lnTo>
                <a:lnTo>
                  <a:pt x="1495128" y="67664"/>
                </a:lnTo>
                <a:lnTo>
                  <a:pt x="1484497" y="61483"/>
                </a:lnTo>
                <a:lnTo>
                  <a:pt x="1414729" y="61483"/>
                </a:lnTo>
                <a:lnTo>
                  <a:pt x="1443228" y="78247"/>
                </a:lnTo>
                <a:lnTo>
                  <a:pt x="1469136" y="63007"/>
                </a:lnTo>
                <a:lnTo>
                  <a:pt x="1469136" y="95011"/>
                </a:lnTo>
                <a:lnTo>
                  <a:pt x="1484497" y="95011"/>
                </a:lnTo>
                <a:lnTo>
                  <a:pt x="1495128" y="88831"/>
                </a:lnTo>
                <a:lnTo>
                  <a:pt x="1496568" y="87391"/>
                </a:lnTo>
                <a:close/>
              </a:path>
              <a:path w="1513840" h="156845">
                <a:moveTo>
                  <a:pt x="1469136" y="95011"/>
                </a:moveTo>
                <a:lnTo>
                  <a:pt x="1469136" y="93487"/>
                </a:lnTo>
                <a:lnTo>
                  <a:pt x="1443228" y="78247"/>
                </a:lnTo>
                <a:lnTo>
                  <a:pt x="1414729" y="95011"/>
                </a:lnTo>
                <a:lnTo>
                  <a:pt x="1469136" y="95011"/>
                </a:lnTo>
                <a:close/>
              </a:path>
              <a:path w="1513840" h="156845">
                <a:moveTo>
                  <a:pt x="1469136" y="93487"/>
                </a:moveTo>
                <a:lnTo>
                  <a:pt x="1469136" y="63007"/>
                </a:lnTo>
                <a:lnTo>
                  <a:pt x="1443228" y="78247"/>
                </a:lnTo>
                <a:lnTo>
                  <a:pt x="1469136" y="93487"/>
                </a:lnTo>
                <a:close/>
              </a:path>
              <a:path w="1513840" h="156845">
                <a:moveTo>
                  <a:pt x="1495128" y="67664"/>
                </a:moveTo>
                <a:lnTo>
                  <a:pt x="1488948" y="61483"/>
                </a:lnTo>
                <a:lnTo>
                  <a:pt x="1484497" y="61483"/>
                </a:lnTo>
                <a:lnTo>
                  <a:pt x="1495128" y="67664"/>
                </a:lnTo>
                <a:close/>
              </a:path>
              <a:path w="1513840" h="156845">
                <a:moveTo>
                  <a:pt x="1495128" y="88831"/>
                </a:moveTo>
                <a:lnTo>
                  <a:pt x="1484497" y="95011"/>
                </a:lnTo>
                <a:lnTo>
                  <a:pt x="1488948" y="95011"/>
                </a:lnTo>
                <a:lnTo>
                  <a:pt x="1495128" y="88831"/>
                </a:lnTo>
                <a:close/>
              </a:path>
              <a:path w="1513840" h="156845">
                <a:moveTo>
                  <a:pt x="1513332" y="78247"/>
                </a:moveTo>
                <a:lnTo>
                  <a:pt x="1495128" y="67664"/>
                </a:lnTo>
                <a:lnTo>
                  <a:pt x="1496568" y="69103"/>
                </a:lnTo>
                <a:lnTo>
                  <a:pt x="1496568" y="87994"/>
                </a:lnTo>
                <a:lnTo>
                  <a:pt x="1513332" y="78247"/>
                </a:lnTo>
                <a:close/>
              </a:path>
              <a:path w="1513840" h="156845">
                <a:moveTo>
                  <a:pt x="1496568" y="87994"/>
                </a:moveTo>
                <a:lnTo>
                  <a:pt x="1496568" y="87391"/>
                </a:lnTo>
                <a:lnTo>
                  <a:pt x="1495128" y="88831"/>
                </a:lnTo>
                <a:lnTo>
                  <a:pt x="1496568" y="87994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TextBox 56"/>
          <p:cNvSpPr txBox="1"/>
          <p:nvPr/>
        </p:nvSpPr>
        <p:spPr>
          <a:xfrm>
            <a:off x="6529467" y="2401669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Unlimited</a:t>
            </a:r>
          </a:p>
          <a:p>
            <a:r>
              <a:rPr lang="en-US" dirty="0" smtClean="0"/>
              <a:t>Volume Growth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15385" y="3841288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Stabilize Cost &amp;</a:t>
            </a:r>
          </a:p>
          <a:p>
            <a:r>
              <a:rPr lang="en-US" dirty="0" smtClean="0"/>
              <a:t>Increase Performance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33642" y="22860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Doable, but More</a:t>
            </a:r>
          </a:p>
          <a:p>
            <a:r>
              <a:rPr lang="en-US" dirty="0" smtClean="0"/>
              <a:t>Expensive and Slow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14306"/>
            <a:ext cx="8229600" cy="628787"/>
          </a:xfrm>
          <a:prstGeom prst="rect">
            <a:avLst/>
          </a:prstGeom>
        </p:spPr>
        <p:txBody>
          <a:bodyPr vert="horz" wrap="square" lIns="0" tIns="13106" rIns="0" bIns="0" rtlCol="0">
            <a:spAutoFit/>
          </a:bodyPr>
          <a:lstStyle/>
          <a:p>
            <a:pPr marL="29061">
              <a:spcBef>
                <a:spcPts val="102"/>
              </a:spcBef>
              <a:tabLst>
                <a:tab pos="8171065" algn="l"/>
              </a:tabLst>
            </a:pPr>
            <a:r>
              <a:rPr spc="36" dirty="0"/>
              <a:t>NoSQL </a:t>
            </a:r>
            <a:r>
              <a:rPr spc="31" dirty="0"/>
              <a:t>Stores </a:t>
            </a:r>
            <a:r>
              <a:rPr spc="45" dirty="0"/>
              <a:t>and </a:t>
            </a:r>
            <a:r>
              <a:rPr spc="22" dirty="0" smtClean="0"/>
              <a:t>Categories</a:t>
            </a:r>
            <a:r>
              <a:rPr spc="22"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088" y="4782669"/>
            <a:ext cx="7204940" cy="1442757"/>
          </a:xfrm>
          <a:prstGeom prst="rect">
            <a:avLst/>
          </a:prstGeom>
        </p:spPr>
        <p:txBody>
          <a:bodyPr vert="horz" wrap="square" lIns="0" tIns="141323" rIns="0" bIns="0" rtlCol="0">
            <a:spAutoFit/>
          </a:bodyPr>
          <a:lstStyle/>
          <a:p>
            <a:pPr marL="350457" indent="-339060">
              <a:spcBef>
                <a:spcPts val="1113"/>
              </a:spcBef>
              <a:buClr>
                <a:srgbClr val="CC0001"/>
              </a:buClr>
              <a:buFont typeface="Microsoft Sans Serif"/>
              <a:buChar char="•"/>
              <a:tabLst>
                <a:tab pos="350457" algn="l"/>
                <a:tab pos="351027" algn="l"/>
              </a:tabLst>
            </a:pPr>
            <a:r>
              <a:rPr sz="2300" spc="9" dirty="0">
                <a:solidFill>
                  <a:srgbClr val="00007F"/>
                </a:solidFill>
                <a:latin typeface="Calibri"/>
                <a:cs typeface="Calibri"/>
              </a:rPr>
              <a:t>Choose </a:t>
            </a:r>
            <a:r>
              <a:rPr sz="2300" spc="13" dirty="0">
                <a:solidFill>
                  <a:srgbClr val="00007F"/>
                </a:solidFill>
                <a:latin typeface="Calibri"/>
                <a:cs typeface="Calibri"/>
              </a:rPr>
              <a:t>a 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store </a:t>
            </a:r>
            <a:r>
              <a:rPr sz="2300" spc="9" dirty="0">
                <a:solidFill>
                  <a:srgbClr val="00007F"/>
                </a:solidFill>
                <a:latin typeface="Calibri"/>
                <a:cs typeface="Calibri"/>
              </a:rPr>
              <a:t>that </a:t>
            </a:r>
            <a:r>
              <a:rPr sz="2300" dirty="0">
                <a:solidFill>
                  <a:srgbClr val="00007F"/>
                </a:solidFill>
                <a:latin typeface="Calibri"/>
                <a:cs typeface="Calibri"/>
              </a:rPr>
              <a:t>is </a:t>
            </a:r>
            <a:r>
              <a:rPr sz="2300" spc="13" dirty="0">
                <a:solidFill>
                  <a:srgbClr val="00007F"/>
                </a:solidFill>
                <a:latin typeface="Calibri"/>
                <a:cs typeface="Calibri"/>
              </a:rPr>
              <a:t>a </a:t>
            </a:r>
            <a:r>
              <a:rPr sz="2300" spc="9" dirty="0">
                <a:solidFill>
                  <a:srgbClr val="00007F"/>
                </a:solidFill>
                <a:latin typeface="Calibri"/>
                <a:cs typeface="Calibri"/>
              </a:rPr>
              <a:t>best match 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for </a:t>
            </a:r>
            <a:r>
              <a:rPr sz="2300" spc="9" dirty="0">
                <a:solidFill>
                  <a:srgbClr val="00007F"/>
                </a:solidFill>
                <a:latin typeface="Calibri"/>
                <a:cs typeface="Calibri"/>
              </a:rPr>
              <a:t>your</a:t>
            </a:r>
            <a:r>
              <a:rPr sz="2300" spc="-8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application</a:t>
            </a:r>
            <a:endParaRPr sz="2300">
              <a:latin typeface="Calibri"/>
              <a:cs typeface="Calibri"/>
            </a:endParaRPr>
          </a:p>
          <a:p>
            <a:pPr marL="350457" indent="-339060">
              <a:spcBef>
                <a:spcPts val="1036"/>
              </a:spcBef>
              <a:buClr>
                <a:srgbClr val="CC0001"/>
              </a:buClr>
              <a:buFont typeface="Microsoft Sans Serif"/>
              <a:buChar char="•"/>
              <a:tabLst>
                <a:tab pos="350457" algn="l"/>
                <a:tab pos="351027" algn="l"/>
              </a:tabLst>
            </a:pPr>
            <a:r>
              <a:rPr sz="2300" dirty="0">
                <a:solidFill>
                  <a:srgbClr val="00007F"/>
                </a:solidFill>
                <a:latin typeface="Calibri"/>
                <a:cs typeface="Calibri"/>
              </a:rPr>
              <a:t>It is 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fine </a:t>
            </a:r>
            <a:r>
              <a:rPr sz="2300" spc="9" dirty="0">
                <a:solidFill>
                  <a:srgbClr val="00007F"/>
                </a:solidFill>
                <a:latin typeface="Calibri"/>
                <a:cs typeface="Calibri"/>
              </a:rPr>
              <a:t>to have several 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different stores</a:t>
            </a:r>
            <a:r>
              <a:rPr sz="2300" spc="-31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2300" spc="9" dirty="0">
                <a:solidFill>
                  <a:srgbClr val="00007F"/>
                </a:solidFill>
                <a:latin typeface="Calibri"/>
                <a:cs typeface="Calibri"/>
              </a:rPr>
              <a:t>used</a:t>
            </a:r>
            <a:endParaRPr sz="2300">
              <a:latin typeface="Calibri"/>
              <a:cs typeface="Calibri"/>
            </a:endParaRPr>
          </a:p>
          <a:p>
            <a:pPr marL="350457">
              <a:spcBef>
                <a:spcPts val="902"/>
              </a:spcBef>
            </a:pPr>
            <a:r>
              <a:rPr sz="2300" spc="13" dirty="0">
                <a:solidFill>
                  <a:srgbClr val="CC0001"/>
                </a:solidFill>
                <a:latin typeface="Calibri"/>
                <a:cs typeface="Calibri"/>
              </a:rPr>
              <a:t>– 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"Polyglot</a:t>
            </a:r>
            <a:r>
              <a:rPr sz="2300" spc="36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persistence"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4138" y="2491740"/>
            <a:ext cx="925484" cy="1500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40067" y="1676400"/>
            <a:ext cx="1305214" cy="377638"/>
          </a:xfrm>
          <a:prstGeom prst="rect">
            <a:avLst/>
          </a:prstGeom>
        </p:spPr>
        <p:txBody>
          <a:bodyPr vert="horz" wrap="square" lIns="0" tIns="15956" rIns="0" bIns="0" rtlCol="0">
            <a:spAutoFit/>
          </a:bodyPr>
          <a:lstStyle/>
          <a:p>
            <a:pPr marL="11397">
              <a:spcBef>
                <a:spcPts val="126"/>
              </a:spcBef>
            </a:pPr>
            <a:r>
              <a:rPr sz="2300" spc="45" dirty="0">
                <a:solidFill>
                  <a:srgbClr val="00007F"/>
                </a:solidFill>
                <a:latin typeface="Calibri"/>
                <a:cs typeface="Calibri"/>
              </a:rPr>
              <a:t>Key-Value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183" y="2626211"/>
            <a:ext cx="1003068" cy="1500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3823" y="1727499"/>
            <a:ext cx="1091045" cy="73118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27076" marR="4559" indent="-116248">
              <a:lnSpc>
                <a:spcPct val="101200"/>
              </a:lnSpc>
              <a:spcBef>
                <a:spcPts val="90"/>
              </a:spcBef>
            </a:pPr>
            <a:r>
              <a:rPr sz="230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2300" spc="40" dirty="0">
                <a:solidFill>
                  <a:srgbClr val="00007F"/>
                </a:solidFill>
                <a:latin typeface="Calibri"/>
                <a:cs typeface="Calibri"/>
              </a:rPr>
              <a:t>olu</a:t>
            </a:r>
            <a:r>
              <a:rPr sz="2300" spc="54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2300" spc="40" dirty="0">
                <a:solidFill>
                  <a:srgbClr val="00007F"/>
                </a:solidFill>
                <a:latin typeface="Calibri"/>
                <a:cs typeface="Calibri"/>
              </a:rPr>
              <a:t>n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-  </a:t>
            </a:r>
            <a:r>
              <a:rPr sz="2300" spc="45" dirty="0">
                <a:solidFill>
                  <a:srgbClr val="00007F"/>
                </a:solidFill>
                <a:latin typeface="Calibri"/>
                <a:cs typeface="Calibri"/>
              </a:rPr>
              <a:t>Family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9919" y="3391348"/>
            <a:ext cx="685800" cy="314885"/>
          </a:xfrm>
          <a:custGeom>
            <a:avLst/>
            <a:gdLst/>
            <a:ahLst/>
            <a:cxnLst/>
            <a:rect l="l" t="t" r="r" b="b"/>
            <a:pathLst>
              <a:path w="754379" h="356870">
                <a:moveTo>
                  <a:pt x="0" y="0"/>
                </a:moveTo>
                <a:lnTo>
                  <a:pt x="754379" y="356615"/>
                </a:lnTo>
              </a:path>
            </a:pathLst>
          </a:custGeom>
          <a:ln w="20954">
            <a:solidFill>
              <a:srgbClr val="006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9919" y="3040380"/>
            <a:ext cx="685800" cy="203386"/>
          </a:xfrm>
          <a:custGeom>
            <a:avLst/>
            <a:gdLst/>
            <a:ahLst/>
            <a:cxnLst/>
            <a:rect l="l" t="t" r="r" b="b"/>
            <a:pathLst>
              <a:path w="754379" h="230504">
                <a:moveTo>
                  <a:pt x="0" y="230123"/>
                </a:moveTo>
                <a:lnTo>
                  <a:pt x="754379" y="0"/>
                </a:lnTo>
              </a:path>
            </a:pathLst>
          </a:custGeom>
          <a:ln w="20954">
            <a:solidFill>
              <a:srgbClr val="006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4408" y="3104927"/>
            <a:ext cx="482137" cy="618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1865" y="2749923"/>
            <a:ext cx="486280" cy="618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5720" y="2744545"/>
            <a:ext cx="457199" cy="591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719" y="2744544"/>
            <a:ext cx="457200" cy="591671"/>
          </a:xfrm>
          <a:custGeom>
            <a:avLst/>
            <a:gdLst/>
            <a:ahLst/>
            <a:cxnLst/>
            <a:rect l="l" t="t" r="r" b="b"/>
            <a:pathLst>
              <a:path w="502920" h="670560">
                <a:moveTo>
                  <a:pt x="0" y="0"/>
                </a:moveTo>
                <a:lnTo>
                  <a:pt x="419099" y="0"/>
                </a:lnTo>
                <a:lnTo>
                  <a:pt x="502919" y="83819"/>
                </a:lnTo>
                <a:lnTo>
                  <a:pt x="502919" y="670559"/>
                </a:lnTo>
                <a:lnTo>
                  <a:pt x="0" y="670559"/>
                </a:lnTo>
                <a:lnTo>
                  <a:pt x="0" y="0"/>
                </a:lnTo>
                <a:close/>
              </a:path>
            </a:pathLst>
          </a:custGeom>
          <a:ln w="31432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0712" y="2908598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0712" y="2947595"/>
            <a:ext cx="159327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599" y="2987936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8599" y="3025588"/>
            <a:ext cx="68118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3065929"/>
            <a:ext cx="161059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8599" y="3106270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69081" y="3143922"/>
            <a:ext cx="91786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6433" y="3184263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712" y="3223260"/>
            <a:ext cx="68118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70712" y="2858844"/>
            <a:ext cx="189923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1865" y="3415554"/>
            <a:ext cx="486280" cy="618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5720" y="3410174"/>
            <a:ext cx="457199" cy="5916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5719" y="3410174"/>
            <a:ext cx="457200" cy="591671"/>
          </a:xfrm>
          <a:custGeom>
            <a:avLst/>
            <a:gdLst/>
            <a:ahLst/>
            <a:cxnLst/>
            <a:rect l="l" t="t" r="r" b="b"/>
            <a:pathLst>
              <a:path w="502920" h="670560">
                <a:moveTo>
                  <a:pt x="0" y="0"/>
                </a:moveTo>
                <a:lnTo>
                  <a:pt x="419099" y="0"/>
                </a:lnTo>
                <a:lnTo>
                  <a:pt x="502919" y="83819"/>
                </a:lnTo>
                <a:lnTo>
                  <a:pt x="502919" y="670559"/>
                </a:lnTo>
                <a:lnTo>
                  <a:pt x="0" y="670559"/>
                </a:lnTo>
                <a:lnTo>
                  <a:pt x="0" y="0"/>
                </a:lnTo>
                <a:close/>
              </a:path>
            </a:pathLst>
          </a:custGeom>
          <a:ln w="31432">
            <a:solidFill>
              <a:srgbClr val="497E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0712" y="3574229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0712" y="3613224"/>
            <a:ext cx="159327" cy="0"/>
          </a:xfrm>
          <a:custGeom>
            <a:avLst/>
            <a:gdLst/>
            <a:ahLst/>
            <a:cxnLst/>
            <a:rect l="l" t="t" r="r" b="b"/>
            <a:pathLst>
              <a:path w="175260">
                <a:moveTo>
                  <a:pt x="0" y="0"/>
                </a:moveTo>
                <a:lnTo>
                  <a:pt x="175259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8599" y="3653565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8599" y="3691218"/>
            <a:ext cx="68118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8600" y="3731558"/>
            <a:ext cx="161059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8599" y="3771900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69081" y="3809552"/>
            <a:ext cx="91786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16433" y="3849893"/>
            <a:ext cx="113723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712" y="3888889"/>
            <a:ext cx="68118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70712" y="3524475"/>
            <a:ext cx="189923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19184" y="1693881"/>
            <a:ext cx="1434523" cy="73118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50440" marR="4559" indent="-139613">
              <a:lnSpc>
                <a:spcPct val="101200"/>
              </a:lnSpc>
              <a:spcBef>
                <a:spcPts val="90"/>
              </a:spcBef>
            </a:pPr>
            <a:r>
              <a:rPr sz="2300" spc="49" dirty="0">
                <a:solidFill>
                  <a:srgbClr val="00007F"/>
                </a:solidFill>
                <a:latin typeface="Calibri"/>
                <a:cs typeface="Calibri"/>
              </a:rPr>
              <a:t>D</a:t>
            </a:r>
            <a:r>
              <a:rPr sz="2300" spc="40" dirty="0">
                <a:solidFill>
                  <a:srgbClr val="00007F"/>
                </a:solidFill>
                <a:latin typeface="Calibri"/>
                <a:cs typeface="Calibri"/>
              </a:rPr>
              <a:t>o</a:t>
            </a:r>
            <a:r>
              <a:rPr sz="2300" dirty="0">
                <a:solidFill>
                  <a:srgbClr val="00007F"/>
                </a:solidFill>
                <a:latin typeface="Calibri"/>
                <a:cs typeface="Calibri"/>
              </a:rPr>
              <a:t>c</a:t>
            </a:r>
            <a:r>
              <a:rPr sz="2300" spc="40" dirty="0">
                <a:solidFill>
                  <a:srgbClr val="00007F"/>
                </a:solidFill>
                <a:latin typeface="Calibri"/>
                <a:cs typeface="Calibri"/>
              </a:rPr>
              <a:t>u</a:t>
            </a:r>
            <a:r>
              <a:rPr sz="2300" spc="54" dirty="0">
                <a:solidFill>
                  <a:srgbClr val="00007F"/>
                </a:solidFill>
                <a:latin typeface="Calibri"/>
                <a:cs typeface="Calibri"/>
              </a:rPr>
              <a:t>m</a:t>
            </a:r>
            <a:r>
              <a:rPr sz="2300" spc="22" dirty="0">
                <a:solidFill>
                  <a:srgbClr val="00007F"/>
                </a:solidFill>
                <a:latin typeface="Calibri"/>
                <a:cs typeface="Calibri"/>
              </a:rPr>
              <a:t>e</a:t>
            </a:r>
            <a:r>
              <a:rPr sz="2300" spc="40" dirty="0">
                <a:solidFill>
                  <a:srgbClr val="00007F"/>
                </a:solidFill>
                <a:latin typeface="Calibri"/>
                <a:cs typeface="Calibri"/>
              </a:rPr>
              <a:t>n</a:t>
            </a:r>
            <a:r>
              <a:rPr sz="2300" spc="31" dirty="0">
                <a:solidFill>
                  <a:srgbClr val="00007F"/>
                </a:solidFill>
                <a:latin typeface="Calibri"/>
                <a:cs typeface="Calibri"/>
              </a:rPr>
              <a:t>t</a:t>
            </a:r>
            <a:r>
              <a:rPr sz="2300" spc="4" dirty="0">
                <a:solidFill>
                  <a:srgbClr val="00007F"/>
                </a:solidFill>
                <a:latin typeface="Calibri"/>
                <a:cs typeface="Calibri"/>
              </a:rPr>
              <a:t>-  </a:t>
            </a:r>
            <a:r>
              <a:rPr sz="2300" spc="31" dirty="0">
                <a:solidFill>
                  <a:srgbClr val="00007F"/>
                </a:solidFill>
                <a:latin typeface="Calibri"/>
                <a:cs typeface="Calibri"/>
              </a:rPr>
              <a:t>Oriented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85028" y="2471149"/>
            <a:ext cx="1390476" cy="14083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111073" y="1688502"/>
            <a:ext cx="1236518" cy="377638"/>
          </a:xfrm>
          <a:prstGeom prst="rect">
            <a:avLst/>
          </a:prstGeom>
        </p:spPr>
        <p:txBody>
          <a:bodyPr vert="horz" wrap="square" lIns="0" tIns="15956" rIns="0" bIns="0" rtlCol="0">
            <a:spAutoFit/>
          </a:bodyPr>
          <a:lstStyle/>
          <a:p>
            <a:pPr marL="11397">
              <a:spcBef>
                <a:spcPts val="126"/>
              </a:spcBef>
            </a:pPr>
            <a:r>
              <a:rPr sz="2300" spc="31" dirty="0">
                <a:solidFill>
                  <a:srgbClr val="00007F"/>
                </a:solidFill>
                <a:latin typeface="Calibri"/>
                <a:cs typeface="Calibri"/>
              </a:rPr>
              <a:t>Graph</a:t>
            </a:r>
            <a:r>
              <a:rPr sz="2300" spc="-54" dirty="0">
                <a:solidFill>
                  <a:srgbClr val="00007F"/>
                </a:solidFill>
                <a:latin typeface="Calibri"/>
                <a:cs typeface="Calibri"/>
              </a:rPr>
              <a:t> </a:t>
            </a:r>
            <a:r>
              <a:rPr sz="2300" spc="54" dirty="0">
                <a:solidFill>
                  <a:srgbClr val="00007F"/>
                </a:solidFill>
                <a:latin typeface="Calibri"/>
                <a:cs typeface="Calibri"/>
              </a:rPr>
              <a:t>DB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8384" y="6245749"/>
            <a:ext cx="44101" cy="30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9071" y="6206536"/>
            <a:ext cx="72693" cy="300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34148" y="6204205"/>
            <a:ext cx="77813" cy="305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3164" y="6341698"/>
            <a:ext cx="1051273" cy="221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282066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FFFFFF"/>
                </a:solidFill>
              </a:rPr>
              <a:t>MongoDB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Architecture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149352" y="1513332"/>
            <a:ext cx="8845296" cy="4373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523240" y="6313599"/>
            <a:ext cx="20637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609" y="2963592"/>
            <a:ext cx="3214688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574" dirty="0">
                <a:solidFill>
                  <a:schemeClr val="tx1"/>
                </a:solidFill>
              </a:rPr>
              <a:t>T</a:t>
            </a:r>
            <a:r>
              <a:rPr spc="-115" dirty="0">
                <a:solidFill>
                  <a:schemeClr val="tx1"/>
                </a:solidFill>
              </a:rPr>
              <a:t>a</a:t>
            </a:r>
            <a:r>
              <a:rPr spc="-247" dirty="0">
                <a:solidFill>
                  <a:schemeClr val="tx1"/>
                </a:solidFill>
              </a:rPr>
              <a:t>x</a:t>
            </a:r>
            <a:r>
              <a:rPr spc="-118" dirty="0">
                <a:solidFill>
                  <a:schemeClr val="tx1"/>
                </a:solidFill>
              </a:rPr>
              <a:t>o</a:t>
            </a:r>
            <a:r>
              <a:rPr spc="-115" dirty="0">
                <a:solidFill>
                  <a:schemeClr val="tx1"/>
                </a:solidFill>
              </a:rPr>
              <a:t>n</a:t>
            </a:r>
            <a:r>
              <a:rPr spc="-118" dirty="0">
                <a:solidFill>
                  <a:schemeClr val="tx1"/>
                </a:solidFill>
              </a:rPr>
              <a:t>o</a:t>
            </a:r>
            <a:r>
              <a:rPr spc="-233" dirty="0">
                <a:solidFill>
                  <a:schemeClr val="tx1"/>
                </a:solidFill>
              </a:rPr>
              <a:t>m</a:t>
            </a:r>
            <a:r>
              <a:rPr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10" y="2963592"/>
            <a:ext cx="5118943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0" dirty="0" smtClean="0">
                <a:latin typeface="+mn-lt"/>
              </a:rPr>
              <a:t>Key-­Value Stores</a:t>
            </a:r>
            <a:endParaRPr spc="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09" y="2963592"/>
            <a:ext cx="7026771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111" dirty="0">
                <a:solidFill>
                  <a:srgbClr val="8F8F8F"/>
                </a:solidFill>
              </a:rPr>
              <a:t>distributed </a:t>
            </a:r>
            <a:r>
              <a:rPr spc="-90" dirty="0">
                <a:solidFill>
                  <a:srgbClr val="8F8F8F"/>
                </a:solidFill>
              </a:rPr>
              <a:t>hash</a:t>
            </a:r>
            <a:r>
              <a:rPr spc="-396" dirty="0">
                <a:solidFill>
                  <a:srgbClr val="8F8F8F"/>
                </a:solidFill>
              </a:rPr>
              <a:t> </a:t>
            </a:r>
            <a:r>
              <a:rPr spc="-118" dirty="0">
                <a:solidFill>
                  <a:srgbClr val="8F8F8F"/>
                </a:solidFill>
              </a:rPr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26" y="1629928"/>
            <a:ext cx="3251746" cy="3378829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14" dirty="0">
                <a:solidFill>
                  <a:srgbClr val="565656"/>
                </a:solidFill>
              </a:rPr>
              <a:t>Performance  </a:t>
            </a:r>
            <a:r>
              <a:rPr sz="4400" dirty="0">
                <a:solidFill>
                  <a:srgbClr val="565656"/>
                </a:solidFill>
              </a:rPr>
              <a:t>Scalability  </a:t>
            </a:r>
            <a:r>
              <a:rPr sz="4400" spc="-7" dirty="0">
                <a:solidFill>
                  <a:srgbClr val="565656"/>
                </a:solidFill>
              </a:rPr>
              <a:t>Flexibility  Complexity  </a:t>
            </a:r>
            <a:r>
              <a:rPr sz="4400" spc="-66" dirty="0">
                <a:solidFill>
                  <a:srgbClr val="565656"/>
                </a:solidFill>
              </a:rPr>
              <a:t>F</a:t>
            </a:r>
            <a:r>
              <a:rPr sz="4400" dirty="0">
                <a:solidFill>
                  <a:srgbClr val="565656"/>
                </a:solidFill>
              </a:rPr>
              <a:t>u</a:t>
            </a:r>
            <a:r>
              <a:rPr sz="4400" spc="-3" dirty="0">
                <a:solidFill>
                  <a:srgbClr val="565656"/>
                </a:solidFill>
              </a:rPr>
              <a:t>n</a:t>
            </a:r>
            <a:r>
              <a:rPr sz="4400" dirty="0">
                <a:solidFill>
                  <a:srgbClr val="565656"/>
                </a:solidFill>
              </a:rPr>
              <a:t>c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io</a:t>
            </a:r>
            <a:r>
              <a:rPr sz="4400" spc="-3" dirty="0">
                <a:solidFill>
                  <a:srgbClr val="565656"/>
                </a:solidFill>
              </a:rPr>
              <a:t>na</a:t>
            </a:r>
            <a:r>
              <a:rPr sz="4400" dirty="0">
                <a:solidFill>
                  <a:srgbClr val="565656"/>
                </a:solidFill>
              </a:rPr>
              <a:t>li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0930" y="1670985"/>
            <a:ext cx="3775472" cy="3366005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2512665">
              <a:lnSpc>
                <a:spcPts val="5215"/>
              </a:lnSpc>
              <a:spcBef>
                <a:spcPts val="348"/>
              </a:spcBef>
            </a:pP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high  high  high  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none</a:t>
            </a:r>
            <a:endParaRPr sz="4400">
              <a:latin typeface="Cambria"/>
              <a:cs typeface="Cambria"/>
            </a:endParaRPr>
          </a:p>
          <a:p>
            <a:pPr marL="8830">
              <a:lnSpc>
                <a:spcPts val="5062"/>
              </a:lnSpc>
            </a:pPr>
            <a:r>
              <a:rPr sz="4400" spc="-14" dirty="0">
                <a:solidFill>
                  <a:srgbClr val="FF6A00"/>
                </a:solidFill>
                <a:latin typeface="Cambria"/>
                <a:cs typeface="Cambria"/>
              </a:rPr>
              <a:t>variable</a:t>
            </a:r>
            <a:r>
              <a:rPr sz="4400" spc="-56" dirty="0">
                <a:solidFill>
                  <a:srgbClr val="FF6A00"/>
                </a:solidFill>
                <a:latin typeface="Cambria"/>
                <a:cs typeface="Cambria"/>
              </a:rPr>
              <a:t> 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(none)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26" y="1997349"/>
            <a:ext cx="3405774" cy="2083603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3" dirty="0" err="1" smtClean="0">
                <a:solidFill>
                  <a:srgbClr val="565656"/>
                </a:solidFill>
                <a:latin typeface="Cambria"/>
                <a:cs typeface="Cambria"/>
              </a:rPr>
              <a:t>Dyn</a:t>
            </a:r>
            <a:r>
              <a:rPr sz="4400" dirty="0" err="1" smtClean="0">
                <a:solidFill>
                  <a:srgbClr val="565656"/>
                </a:solidFill>
                <a:latin typeface="Cambria"/>
                <a:cs typeface="Cambria"/>
              </a:rPr>
              <a:t>a</a:t>
            </a:r>
            <a:r>
              <a:rPr sz="4400" spc="-3" dirty="0" err="1" smtClean="0">
                <a:solidFill>
                  <a:srgbClr val="565656"/>
                </a:solidFill>
                <a:latin typeface="Cambria"/>
                <a:cs typeface="Cambria"/>
              </a:rPr>
              <a:t>mo</a:t>
            </a:r>
            <a:r>
              <a:rPr lang="en-US" sz="4400" spc="-3" dirty="0" err="1" smtClean="0">
                <a:solidFill>
                  <a:srgbClr val="565656"/>
                </a:solidFill>
                <a:latin typeface="Cambria"/>
                <a:cs typeface="Cambria"/>
              </a:rPr>
              <a:t>DB</a:t>
            </a:r>
            <a:r>
              <a:rPr sz="4400" spc="-3" dirty="0" smtClean="0">
                <a:solidFill>
                  <a:srgbClr val="565656"/>
                </a:solidFill>
                <a:latin typeface="Cambria"/>
                <a:cs typeface="Cambria"/>
              </a:rPr>
              <a:t>  </a:t>
            </a:r>
            <a:r>
              <a:rPr sz="4400" spc="-17" dirty="0" err="1" smtClean="0">
                <a:solidFill>
                  <a:srgbClr val="565656"/>
                </a:solidFill>
                <a:latin typeface="Cambria"/>
                <a:cs typeface="Cambria"/>
              </a:rPr>
              <a:t>Redis</a:t>
            </a:r>
            <a:endParaRPr lang="en-US" sz="4400" spc="-17" dirty="0" smtClean="0">
              <a:solidFill>
                <a:srgbClr val="565656"/>
              </a:solidFill>
              <a:latin typeface="Cambria"/>
              <a:cs typeface="Cambria"/>
            </a:endParaRPr>
          </a:p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lang="en-US" sz="4400" spc="-17" dirty="0" err="1" smtClean="0">
                <a:solidFill>
                  <a:srgbClr val="565656"/>
                </a:solidFill>
                <a:latin typeface="Cambria"/>
                <a:cs typeface="Cambria"/>
              </a:rPr>
              <a:t>Riak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10" y="2963592"/>
            <a:ext cx="7418338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0" dirty="0"/>
              <a:t>Column-</a:t>
            </a:r>
            <a:r>
              <a:rPr spc="0" dirty="0" smtClean="0"/>
              <a:t>­Oriented </a:t>
            </a:r>
            <a:r>
              <a:rPr spc="0" dirty="0"/>
              <a:t>Stores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09" y="2963592"/>
            <a:ext cx="4951512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0" dirty="0">
                <a:solidFill>
                  <a:srgbClr val="8F8F8F"/>
                </a:solidFill>
              </a:rPr>
              <a:t>semi-</a:t>
            </a:r>
            <a:r>
              <a:rPr spc="0" dirty="0" smtClean="0">
                <a:solidFill>
                  <a:srgbClr val="8F8F8F"/>
                </a:solidFill>
              </a:rPr>
              <a:t>­structured</a:t>
            </a:r>
            <a:endParaRPr spc="0" dirty="0">
              <a:solidFill>
                <a:srgbClr val="8F8F8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26" y="1629928"/>
            <a:ext cx="3251746" cy="3378829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14" dirty="0">
                <a:solidFill>
                  <a:srgbClr val="565656"/>
                </a:solidFill>
              </a:rPr>
              <a:t>Performance  </a:t>
            </a:r>
            <a:r>
              <a:rPr sz="4400" dirty="0">
                <a:solidFill>
                  <a:srgbClr val="565656"/>
                </a:solidFill>
              </a:rPr>
              <a:t>Scalability  </a:t>
            </a:r>
            <a:r>
              <a:rPr sz="4400" spc="-7" dirty="0">
                <a:solidFill>
                  <a:srgbClr val="565656"/>
                </a:solidFill>
              </a:rPr>
              <a:t>Flexibility  Complexity  </a:t>
            </a:r>
            <a:r>
              <a:rPr sz="4400" spc="-66" dirty="0">
                <a:solidFill>
                  <a:srgbClr val="565656"/>
                </a:solidFill>
              </a:rPr>
              <a:t>F</a:t>
            </a:r>
            <a:r>
              <a:rPr sz="4400" dirty="0">
                <a:solidFill>
                  <a:srgbClr val="565656"/>
                </a:solidFill>
              </a:rPr>
              <a:t>u</a:t>
            </a:r>
            <a:r>
              <a:rPr sz="4400" spc="-3" dirty="0">
                <a:solidFill>
                  <a:srgbClr val="565656"/>
                </a:solidFill>
              </a:rPr>
              <a:t>n</a:t>
            </a:r>
            <a:r>
              <a:rPr sz="4400" dirty="0">
                <a:solidFill>
                  <a:srgbClr val="565656"/>
                </a:solidFill>
              </a:rPr>
              <a:t>c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io</a:t>
            </a:r>
            <a:r>
              <a:rPr sz="4400" spc="-3" dirty="0">
                <a:solidFill>
                  <a:srgbClr val="565656"/>
                </a:solidFill>
              </a:rPr>
              <a:t>na</a:t>
            </a:r>
            <a:r>
              <a:rPr sz="4400" dirty="0">
                <a:solidFill>
                  <a:srgbClr val="565656"/>
                </a:solidFill>
              </a:rPr>
              <a:t>li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0930" y="1670985"/>
            <a:ext cx="2365474" cy="3378829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1268474">
              <a:lnSpc>
                <a:spcPts val="5215"/>
              </a:lnSpc>
              <a:spcBef>
                <a:spcPts val="348"/>
              </a:spcBef>
            </a:pP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hi</a:t>
            </a:r>
            <a:r>
              <a:rPr sz="4400" spc="-31" dirty="0">
                <a:solidFill>
                  <a:srgbClr val="FF6A00"/>
                </a:solidFill>
                <a:latin typeface="Cambria"/>
                <a:cs typeface="Cambria"/>
              </a:rPr>
              <a:t>g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h  hi</a:t>
            </a:r>
            <a:r>
              <a:rPr sz="4400" spc="-31" dirty="0">
                <a:solidFill>
                  <a:srgbClr val="FF6A00"/>
                </a:solidFill>
                <a:latin typeface="Cambria"/>
                <a:cs typeface="Cambria"/>
              </a:rPr>
              <a:t>g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h</a:t>
            </a:r>
            <a:endParaRPr sz="4400">
              <a:latin typeface="Cambria"/>
              <a:cs typeface="Cambria"/>
            </a:endParaRPr>
          </a:p>
          <a:p>
            <a:pPr marL="8830" marR="3532">
              <a:lnSpc>
                <a:spcPts val="5215"/>
              </a:lnSpc>
            </a:pP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mo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de</a:t>
            </a:r>
            <a:r>
              <a:rPr sz="4400" spc="-76" dirty="0">
                <a:solidFill>
                  <a:srgbClr val="FF6A00"/>
                </a:solidFill>
                <a:latin typeface="Cambria"/>
                <a:cs typeface="Cambria"/>
              </a:rPr>
              <a:t>r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a</a:t>
            </a:r>
            <a:r>
              <a:rPr sz="4400" spc="-42" dirty="0">
                <a:solidFill>
                  <a:srgbClr val="FF6A00"/>
                </a:solidFill>
                <a:latin typeface="Cambria"/>
                <a:cs typeface="Cambria"/>
              </a:rPr>
              <a:t>t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e  </a:t>
            </a: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low  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minimal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06" y="2630200"/>
            <a:ext cx="3985794" cy="1378282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dirty="0" smtClean="0">
                <a:solidFill>
                  <a:srgbClr val="565656"/>
                </a:solidFill>
              </a:rPr>
              <a:t>C</a:t>
            </a:r>
            <a:r>
              <a:rPr sz="4400" spc="0" dirty="0" smtClean="0">
                <a:solidFill>
                  <a:srgbClr val="565656"/>
                </a:solidFill>
              </a:rPr>
              <a:t>a</a:t>
            </a:r>
            <a:r>
              <a:rPr sz="4400" spc="-3" dirty="0" smtClean="0">
                <a:solidFill>
                  <a:srgbClr val="565656"/>
                </a:solidFill>
              </a:rPr>
              <a:t>ss</a:t>
            </a:r>
            <a:r>
              <a:rPr sz="4400" spc="0" dirty="0" smtClean="0">
                <a:solidFill>
                  <a:srgbClr val="565656"/>
                </a:solidFill>
              </a:rPr>
              <a:t>a</a:t>
            </a:r>
            <a:r>
              <a:rPr sz="4400" dirty="0" smtClean="0">
                <a:solidFill>
                  <a:srgbClr val="565656"/>
                </a:solidFill>
              </a:rPr>
              <a:t>n</a:t>
            </a:r>
            <a:r>
              <a:rPr sz="4400" spc="-3" dirty="0" smtClean="0">
                <a:solidFill>
                  <a:srgbClr val="565656"/>
                </a:solidFill>
              </a:rPr>
              <a:t>d</a:t>
            </a:r>
            <a:r>
              <a:rPr sz="4400" spc="-76" dirty="0" smtClean="0">
                <a:solidFill>
                  <a:srgbClr val="565656"/>
                </a:solidFill>
              </a:rPr>
              <a:t>r</a:t>
            </a:r>
            <a:r>
              <a:rPr sz="4400" dirty="0" smtClean="0">
                <a:solidFill>
                  <a:srgbClr val="565656"/>
                </a:solidFill>
              </a:rPr>
              <a:t>a  </a:t>
            </a:r>
            <a:r>
              <a:rPr sz="4400" spc="-3" dirty="0">
                <a:solidFill>
                  <a:srgbClr val="565656"/>
                </a:solidFill>
              </a:rPr>
              <a:t>HBase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09" y="2963592"/>
            <a:ext cx="8209062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309" dirty="0"/>
              <a:t>Document-­‐Oriented</a:t>
            </a:r>
            <a:r>
              <a:rPr spc="-233" dirty="0"/>
              <a:t> </a:t>
            </a:r>
            <a:r>
              <a:rPr spc="-142" dirty="0"/>
              <a:t>Stores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57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10" y="2963592"/>
            <a:ext cx="6303020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i="1" spc="-90" dirty="0">
                <a:solidFill>
                  <a:srgbClr val="8F8F8F"/>
                </a:solidFill>
                <a:latin typeface="Cambria"/>
                <a:cs typeface="Cambria"/>
              </a:rPr>
              <a:t>also</a:t>
            </a:r>
            <a:r>
              <a:rPr i="1" spc="-284" dirty="0">
                <a:solidFill>
                  <a:srgbClr val="8F8F8F"/>
                </a:solidFill>
                <a:latin typeface="Cambria"/>
                <a:cs typeface="Cambria"/>
              </a:rPr>
              <a:t> </a:t>
            </a:r>
            <a:r>
              <a:rPr spc="-337" dirty="0">
                <a:solidFill>
                  <a:srgbClr val="8F8F8F"/>
                </a:solidFill>
              </a:rPr>
              <a:t>semi-­‐structured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26" y="1670985"/>
            <a:ext cx="3251746" cy="3378829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14" dirty="0">
                <a:solidFill>
                  <a:srgbClr val="565656"/>
                </a:solidFill>
                <a:latin typeface="Cambria"/>
                <a:cs typeface="Cambria"/>
              </a:rPr>
              <a:t>Performance  </a:t>
            </a:r>
            <a:r>
              <a:rPr sz="4400" dirty="0">
                <a:solidFill>
                  <a:srgbClr val="565656"/>
                </a:solidFill>
                <a:latin typeface="Cambria"/>
                <a:cs typeface="Cambria"/>
              </a:rPr>
              <a:t>Scalability  </a:t>
            </a:r>
            <a:r>
              <a:rPr sz="4400" spc="-7" dirty="0">
                <a:solidFill>
                  <a:srgbClr val="565656"/>
                </a:solidFill>
                <a:latin typeface="Cambria"/>
                <a:cs typeface="Cambria"/>
              </a:rPr>
              <a:t>Flexibility  Complexity  </a:t>
            </a:r>
            <a:r>
              <a:rPr sz="4400" spc="-66" dirty="0">
                <a:solidFill>
                  <a:srgbClr val="565656"/>
                </a:solidFill>
                <a:latin typeface="Cambria"/>
                <a:cs typeface="Cambria"/>
              </a:rPr>
              <a:t>F</a:t>
            </a:r>
            <a:r>
              <a:rPr sz="4400" dirty="0">
                <a:solidFill>
                  <a:srgbClr val="565656"/>
                </a:solidFill>
                <a:latin typeface="Cambria"/>
                <a:cs typeface="Cambria"/>
              </a:rPr>
              <a:t>u</a:t>
            </a:r>
            <a:r>
              <a:rPr sz="4400" spc="-3" dirty="0">
                <a:solidFill>
                  <a:srgbClr val="565656"/>
                </a:solidFill>
                <a:latin typeface="Cambria"/>
                <a:cs typeface="Cambria"/>
              </a:rPr>
              <a:t>n</a:t>
            </a:r>
            <a:r>
              <a:rPr sz="4400" dirty="0">
                <a:solidFill>
                  <a:srgbClr val="565656"/>
                </a:solidFill>
                <a:latin typeface="Cambria"/>
                <a:cs typeface="Cambria"/>
              </a:rPr>
              <a:t>c</a:t>
            </a:r>
            <a:r>
              <a:rPr sz="4400" spc="-3" dirty="0">
                <a:solidFill>
                  <a:srgbClr val="565656"/>
                </a:solidFill>
                <a:latin typeface="Cambria"/>
                <a:cs typeface="Cambria"/>
              </a:rPr>
              <a:t>t</a:t>
            </a:r>
            <a:r>
              <a:rPr sz="4400" dirty="0">
                <a:solidFill>
                  <a:srgbClr val="565656"/>
                </a:solidFill>
                <a:latin typeface="Cambria"/>
                <a:cs typeface="Cambria"/>
              </a:rPr>
              <a:t>io</a:t>
            </a:r>
            <a:r>
              <a:rPr sz="4400" spc="-3" dirty="0">
                <a:solidFill>
                  <a:srgbClr val="565656"/>
                </a:solidFill>
                <a:latin typeface="Cambria"/>
                <a:cs typeface="Cambria"/>
              </a:rPr>
              <a:t>na</a:t>
            </a:r>
            <a:r>
              <a:rPr sz="4400" dirty="0">
                <a:solidFill>
                  <a:srgbClr val="565656"/>
                </a:solidFill>
                <a:latin typeface="Cambria"/>
                <a:cs typeface="Cambria"/>
              </a:rPr>
              <a:t>li</a:t>
            </a:r>
            <a:r>
              <a:rPr sz="4400" spc="-3" dirty="0">
                <a:solidFill>
                  <a:srgbClr val="565656"/>
                </a:solidFill>
                <a:latin typeface="Cambria"/>
                <a:cs typeface="Cambria"/>
              </a:rPr>
              <a:t>t</a:t>
            </a:r>
            <a:r>
              <a:rPr sz="4400" dirty="0">
                <a:solidFill>
                  <a:srgbClr val="565656"/>
                </a:solidFill>
                <a:latin typeface="Cambria"/>
                <a:cs typeface="Cambria"/>
              </a:rPr>
              <a:t>y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0930" y="1670985"/>
            <a:ext cx="3622774" cy="3368810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lnSpc>
                <a:spcPts val="5277"/>
              </a:lnSpc>
              <a:spcBef>
                <a:spcPts val="70"/>
              </a:spcBef>
            </a:pP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high</a:t>
            </a:r>
            <a:endParaRPr sz="4400">
              <a:latin typeface="Cambria"/>
              <a:cs typeface="Cambria"/>
            </a:endParaRPr>
          </a:p>
          <a:p>
            <a:pPr marL="8830" marR="3532">
              <a:lnSpc>
                <a:spcPts val="5215"/>
              </a:lnSpc>
              <a:spcBef>
                <a:spcPts val="216"/>
              </a:spcBef>
            </a:pPr>
            <a:r>
              <a:rPr sz="4400" spc="-14" dirty="0">
                <a:solidFill>
                  <a:srgbClr val="FF6A00"/>
                </a:solidFill>
                <a:latin typeface="Cambria"/>
                <a:cs typeface="Cambria"/>
              </a:rPr>
              <a:t>variable</a:t>
            </a:r>
            <a:r>
              <a:rPr sz="4400" spc="-52" dirty="0">
                <a:solidFill>
                  <a:srgbClr val="FF6A00"/>
                </a:solidFill>
                <a:latin typeface="Cambria"/>
                <a:cs typeface="Cambria"/>
              </a:rPr>
              <a:t> </a:t>
            </a: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(high)  high</a:t>
            </a:r>
            <a:endParaRPr sz="4400">
              <a:latin typeface="Cambria"/>
              <a:cs typeface="Cambria"/>
            </a:endParaRPr>
          </a:p>
          <a:p>
            <a:pPr marL="8830">
              <a:lnSpc>
                <a:spcPts val="4999"/>
              </a:lnSpc>
            </a:pP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low</a:t>
            </a:r>
            <a:endParaRPr sz="4400">
              <a:latin typeface="Cambria"/>
              <a:cs typeface="Cambria"/>
            </a:endParaRPr>
          </a:p>
          <a:p>
            <a:pPr marL="8830">
              <a:lnSpc>
                <a:spcPts val="5277"/>
              </a:lnSpc>
            </a:pPr>
            <a:r>
              <a:rPr sz="4400" spc="-14" dirty="0">
                <a:solidFill>
                  <a:srgbClr val="FF6A00"/>
                </a:solidFill>
                <a:latin typeface="Cambria"/>
                <a:cs typeface="Cambria"/>
              </a:rPr>
              <a:t>variable</a:t>
            </a:r>
            <a:r>
              <a:rPr sz="4400" spc="-31" dirty="0">
                <a:solidFill>
                  <a:srgbClr val="FF6A00"/>
                </a:solidFill>
                <a:latin typeface="Cambria"/>
                <a:cs typeface="Cambria"/>
              </a:rPr>
              <a:t> </a:t>
            </a:r>
            <a:r>
              <a:rPr sz="4400" spc="-7" dirty="0">
                <a:solidFill>
                  <a:srgbClr val="FF6A00"/>
                </a:solidFill>
                <a:latin typeface="Cambria"/>
                <a:cs typeface="Cambria"/>
              </a:rPr>
              <a:t>(low)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305" y="2507918"/>
            <a:ext cx="2418606" cy="1378282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3" dirty="0" err="1">
                <a:solidFill>
                  <a:srgbClr val="565656"/>
                </a:solidFill>
                <a:latin typeface="Cambria"/>
                <a:cs typeface="Cambria"/>
              </a:rPr>
              <a:t>CouchDB</a:t>
            </a:r>
            <a:r>
              <a:rPr sz="4400" spc="-3" dirty="0">
                <a:solidFill>
                  <a:srgbClr val="565656"/>
                </a:solidFill>
                <a:latin typeface="Cambria"/>
                <a:cs typeface="Cambria"/>
              </a:rPr>
              <a:t>  </a:t>
            </a:r>
            <a:r>
              <a:rPr sz="4400" spc="-3" dirty="0" smtClean="0">
                <a:solidFill>
                  <a:srgbClr val="565656"/>
                </a:solidFill>
                <a:latin typeface="Cambria"/>
                <a:cs typeface="Cambria"/>
              </a:rPr>
              <a:t>M</a:t>
            </a:r>
            <a:r>
              <a:rPr sz="4400" spc="-7" dirty="0" smtClean="0">
                <a:solidFill>
                  <a:srgbClr val="565656"/>
                </a:solidFill>
                <a:latin typeface="Cambria"/>
                <a:cs typeface="Cambria"/>
              </a:rPr>
              <a:t>o</a:t>
            </a:r>
            <a:r>
              <a:rPr sz="4400" dirty="0" smtClean="0">
                <a:solidFill>
                  <a:srgbClr val="565656"/>
                </a:solidFill>
                <a:latin typeface="Cambria"/>
                <a:cs typeface="Cambria"/>
              </a:rPr>
              <a:t>ng</a:t>
            </a:r>
            <a:r>
              <a:rPr sz="4400" spc="-3" dirty="0" smtClean="0">
                <a:solidFill>
                  <a:srgbClr val="565656"/>
                </a:solidFill>
                <a:latin typeface="Cambria"/>
                <a:cs typeface="Cambria"/>
              </a:rPr>
              <a:t>oD</a:t>
            </a:r>
            <a:r>
              <a:rPr sz="4400" dirty="0" smtClean="0">
                <a:solidFill>
                  <a:srgbClr val="565656"/>
                </a:solidFill>
                <a:latin typeface="Cambria"/>
                <a:cs typeface="Cambria"/>
              </a:rPr>
              <a:t>B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10" y="2963592"/>
            <a:ext cx="5189041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115" dirty="0"/>
              <a:t>Graph</a:t>
            </a:r>
            <a:r>
              <a:rPr spc="-284" dirty="0"/>
              <a:t> </a:t>
            </a:r>
            <a:r>
              <a:rPr spc="-118" dirty="0"/>
              <a:t>Databases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09" y="2963592"/>
            <a:ext cx="3999607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118" dirty="0">
                <a:solidFill>
                  <a:srgbClr val="8F8F8F"/>
                </a:solidFill>
              </a:rPr>
              <a:t>graph</a:t>
            </a:r>
            <a:r>
              <a:rPr spc="-284" dirty="0">
                <a:solidFill>
                  <a:srgbClr val="8F8F8F"/>
                </a:solidFill>
              </a:rPr>
              <a:t> </a:t>
            </a:r>
            <a:r>
              <a:rPr spc="-104" dirty="0">
                <a:solidFill>
                  <a:srgbClr val="8F8F8F"/>
                </a:solidFill>
              </a:rPr>
              <a:t>theory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26" y="1629928"/>
            <a:ext cx="3251746" cy="3378829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14" dirty="0">
                <a:solidFill>
                  <a:srgbClr val="565656"/>
                </a:solidFill>
              </a:rPr>
              <a:t>Performance  </a:t>
            </a:r>
            <a:r>
              <a:rPr sz="4400" dirty="0">
                <a:solidFill>
                  <a:srgbClr val="565656"/>
                </a:solidFill>
              </a:rPr>
              <a:t>Scalability  </a:t>
            </a:r>
            <a:r>
              <a:rPr sz="4400" spc="-7" dirty="0">
                <a:solidFill>
                  <a:srgbClr val="565656"/>
                </a:solidFill>
              </a:rPr>
              <a:t>Flexibility  Complexity  </a:t>
            </a:r>
            <a:r>
              <a:rPr sz="4400" spc="-66" dirty="0">
                <a:solidFill>
                  <a:srgbClr val="565656"/>
                </a:solidFill>
              </a:rPr>
              <a:t>F</a:t>
            </a:r>
            <a:r>
              <a:rPr sz="4400" dirty="0">
                <a:solidFill>
                  <a:srgbClr val="565656"/>
                </a:solidFill>
              </a:rPr>
              <a:t>u</a:t>
            </a:r>
            <a:r>
              <a:rPr sz="4400" spc="-3" dirty="0">
                <a:solidFill>
                  <a:srgbClr val="565656"/>
                </a:solidFill>
              </a:rPr>
              <a:t>n</a:t>
            </a:r>
            <a:r>
              <a:rPr sz="4400" dirty="0">
                <a:solidFill>
                  <a:srgbClr val="565656"/>
                </a:solidFill>
              </a:rPr>
              <a:t>c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io</a:t>
            </a:r>
            <a:r>
              <a:rPr sz="4400" spc="-3" dirty="0">
                <a:solidFill>
                  <a:srgbClr val="565656"/>
                </a:solidFill>
              </a:rPr>
              <a:t>na</a:t>
            </a:r>
            <a:r>
              <a:rPr sz="4400" dirty="0">
                <a:solidFill>
                  <a:srgbClr val="565656"/>
                </a:solidFill>
              </a:rPr>
              <a:t>li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0930" y="1670985"/>
            <a:ext cx="3177629" cy="3366005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1173989">
              <a:lnSpc>
                <a:spcPts val="5215"/>
              </a:lnSpc>
              <a:spcBef>
                <a:spcPts val="348"/>
              </a:spcBef>
            </a:pPr>
            <a:r>
              <a:rPr sz="4400" spc="-97" dirty="0">
                <a:solidFill>
                  <a:srgbClr val="FF6A00"/>
                </a:solidFill>
                <a:latin typeface="Cambria"/>
                <a:cs typeface="Cambria"/>
              </a:rPr>
              <a:t>v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a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ri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ab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l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e  </a:t>
            </a:r>
            <a:r>
              <a:rPr sz="4400" spc="-97" dirty="0">
                <a:solidFill>
                  <a:srgbClr val="FF6A00"/>
                </a:solidFill>
                <a:latin typeface="Cambria"/>
                <a:cs typeface="Cambria"/>
              </a:rPr>
              <a:t>v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a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ri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ab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l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e  </a:t>
            </a: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high  high</a:t>
            </a:r>
            <a:endParaRPr sz="4400">
              <a:latin typeface="Cambria"/>
              <a:cs typeface="Cambria"/>
            </a:endParaRPr>
          </a:p>
          <a:p>
            <a:pPr marL="8830">
              <a:lnSpc>
                <a:spcPts val="5062"/>
              </a:lnSpc>
            </a:pPr>
            <a:r>
              <a:rPr sz="4400" spc="-21" dirty="0">
                <a:solidFill>
                  <a:srgbClr val="FF6A00"/>
                </a:solidFill>
                <a:latin typeface="Cambria"/>
                <a:cs typeface="Cambria"/>
              </a:rPr>
              <a:t>graph</a:t>
            </a:r>
            <a:r>
              <a:rPr sz="4400" spc="-59" dirty="0">
                <a:solidFill>
                  <a:srgbClr val="FF6A00"/>
                </a:solidFill>
                <a:latin typeface="Cambria"/>
                <a:cs typeface="Cambria"/>
              </a:rPr>
              <a:t> 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theory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94" y="2630200"/>
            <a:ext cx="3265140" cy="1378282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3" dirty="0" err="1" smtClean="0">
                <a:solidFill>
                  <a:srgbClr val="565656"/>
                </a:solidFill>
              </a:rPr>
              <a:t>A</a:t>
            </a:r>
            <a:r>
              <a:rPr sz="4400" dirty="0" err="1" smtClean="0">
                <a:solidFill>
                  <a:srgbClr val="565656"/>
                </a:solidFill>
              </a:rPr>
              <a:t>lle</a:t>
            </a:r>
            <a:r>
              <a:rPr sz="4400" spc="-3" dirty="0" err="1" smtClean="0">
                <a:solidFill>
                  <a:srgbClr val="565656"/>
                </a:solidFill>
              </a:rPr>
              <a:t>g</a:t>
            </a:r>
            <a:r>
              <a:rPr sz="4400" spc="-66" dirty="0" err="1" smtClean="0">
                <a:solidFill>
                  <a:srgbClr val="565656"/>
                </a:solidFill>
              </a:rPr>
              <a:t>r</a:t>
            </a:r>
            <a:r>
              <a:rPr sz="4400" dirty="0" err="1" smtClean="0">
                <a:solidFill>
                  <a:srgbClr val="565656"/>
                </a:solidFill>
              </a:rPr>
              <a:t>o</a:t>
            </a:r>
            <a:r>
              <a:rPr sz="4400" spc="-3" dirty="0" err="1" smtClean="0">
                <a:solidFill>
                  <a:srgbClr val="565656"/>
                </a:solidFill>
              </a:rPr>
              <a:t>G</a:t>
            </a:r>
            <a:r>
              <a:rPr sz="4400" spc="-76" dirty="0" err="1" smtClean="0">
                <a:solidFill>
                  <a:srgbClr val="565656"/>
                </a:solidFill>
              </a:rPr>
              <a:t>r</a:t>
            </a:r>
            <a:r>
              <a:rPr sz="4400" dirty="0" err="1" smtClean="0">
                <a:solidFill>
                  <a:srgbClr val="565656"/>
                </a:solidFill>
              </a:rPr>
              <a:t>aph</a:t>
            </a:r>
            <a:r>
              <a:rPr sz="4400" dirty="0" smtClean="0">
                <a:solidFill>
                  <a:srgbClr val="565656"/>
                </a:solidFill>
              </a:rPr>
              <a:t>  </a:t>
            </a:r>
            <a:r>
              <a:rPr sz="4400" dirty="0">
                <a:solidFill>
                  <a:srgbClr val="565656"/>
                </a:solidFill>
              </a:rPr>
              <a:t>Neo4J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10" y="2963592"/>
            <a:ext cx="6404818" cy="624469"/>
          </a:xfrm>
          <a:prstGeom prst="rect">
            <a:avLst/>
          </a:prstGeom>
        </p:spPr>
        <p:txBody>
          <a:bodyPr vert="horz" wrap="square" lIns="0" tIns="8830" rIns="0" bIns="0" rtlCol="0">
            <a:spAutoFit/>
          </a:bodyPr>
          <a:lstStyle/>
          <a:p>
            <a:pPr marL="8830">
              <a:spcBef>
                <a:spcPts val="70"/>
              </a:spcBef>
            </a:pPr>
            <a:r>
              <a:rPr spc="-118" dirty="0"/>
              <a:t>Relational</a:t>
            </a:r>
            <a:r>
              <a:rPr spc="-282" dirty="0"/>
              <a:t> </a:t>
            </a:r>
            <a:r>
              <a:rPr spc="-108" dirty="0"/>
              <a:t>Databases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26" y="1629928"/>
            <a:ext cx="3251746" cy="3378829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3532">
              <a:lnSpc>
                <a:spcPts val="5215"/>
              </a:lnSpc>
              <a:spcBef>
                <a:spcPts val="348"/>
              </a:spcBef>
            </a:pPr>
            <a:r>
              <a:rPr sz="4400" spc="-14" dirty="0">
                <a:solidFill>
                  <a:srgbClr val="565656"/>
                </a:solidFill>
              </a:rPr>
              <a:t>Performance  </a:t>
            </a:r>
            <a:r>
              <a:rPr sz="4400" dirty="0">
                <a:solidFill>
                  <a:srgbClr val="565656"/>
                </a:solidFill>
              </a:rPr>
              <a:t>Scalability  </a:t>
            </a:r>
            <a:r>
              <a:rPr sz="4400" spc="-7" dirty="0">
                <a:solidFill>
                  <a:srgbClr val="565656"/>
                </a:solidFill>
              </a:rPr>
              <a:t>Flexibility  Complexity  </a:t>
            </a:r>
            <a:r>
              <a:rPr sz="4400" spc="-66" dirty="0">
                <a:solidFill>
                  <a:srgbClr val="565656"/>
                </a:solidFill>
              </a:rPr>
              <a:t>F</a:t>
            </a:r>
            <a:r>
              <a:rPr sz="4400" dirty="0">
                <a:solidFill>
                  <a:srgbClr val="565656"/>
                </a:solidFill>
              </a:rPr>
              <a:t>u</a:t>
            </a:r>
            <a:r>
              <a:rPr sz="4400" spc="-3" dirty="0">
                <a:solidFill>
                  <a:srgbClr val="565656"/>
                </a:solidFill>
              </a:rPr>
              <a:t>n</a:t>
            </a:r>
            <a:r>
              <a:rPr sz="4400" dirty="0">
                <a:solidFill>
                  <a:srgbClr val="565656"/>
                </a:solidFill>
              </a:rPr>
              <a:t>c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io</a:t>
            </a:r>
            <a:r>
              <a:rPr sz="4400" spc="-3" dirty="0">
                <a:solidFill>
                  <a:srgbClr val="565656"/>
                </a:solidFill>
              </a:rPr>
              <a:t>na</a:t>
            </a:r>
            <a:r>
              <a:rPr sz="4400" dirty="0">
                <a:solidFill>
                  <a:srgbClr val="565656"/>
                </a:solidFill>
              </a:rPr>
              <a:t>li</a:t>
            </a:r>
            <a:r>
              <a:rPr sz="4400" spc="-3" dirty="0">
                <a:solidFill>
                  <a:srgbClr val="565656"/>
                </a:solidFill>
              </a:rPr>
              <a:t>t</a:t>
            </a:r>
            <a:r>
              <a:rPr sz="4400" dirty="0">
                <a:solidFill>
                  <a:srgbClr val="565656"/>
                </a:solidFill>
              </a:rPr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80930" y="1670985"/>
            <a:ext cx="4308128" cy="3366005"/>
          </a:xfrm>
          <a:prstGeom prst="rect">
            <a:avLst/>
          </a:prstGeom>
        </p:spPr>
        <p:txBody>
          <a:bodyPr vert="horz" wrap="square" lIns="0" tIns="44152" rIns="0" bIns="0" rtlCol="0">
            <a:spAutoFit/>
          </a:bodyPr>
          <a:lstStyle/>
          <a:p>
            <a:pPr marL="8830" marR="1924566">
              <a:lnSpc>
                <a:spcPts val="5215"/>
              </a:lnSpc>
              <a:spcBef>
                <a:spcPts val="348"/>
              </a:spcBef>
            </a:pPr>
            <a:r>
              <a:rPr sz="4400" spc="-14" dirty="0">
                <a:solidFill>
                  <a:srgbClr val="FF6A00"/>
                </a:solidFill>
                <a:latin typeface="Cambria"/>
                <a:cs typeface="Cambria"/>
              </a:rPr>
              <a:t>variable  variable  </a:t>
            </a: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low  </a:t>
            </a:r>
            <a:r>
              <a:rPr sz="4400" spc="-3" dirty="0">
                <a:solidFill>
                  <a:srgbClr val="FF6A00"/>
                </a:solidFill>
                <a:latin typeface="Cambria"/>
                <a:cs typeface="Cambria"/>
              </a:rPr>
              <a:t>mo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de</a:t>
            </a:r>
            <a:r>
              <a:rPr sz="4400" spc="-76" dirty="0">
                <a:solidFill>
                  <a:srgbClr val="FF6A00"/>
                </a:solidFill>
                <a:latin typeface="Cambria"/>
                <a:cs typeface="Cambria"/>
              </a:rPr>
              <a:t>r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a</a:t>
            </a:r>
            <a:r>
              <a:rPr sz="4400" spc="-42" dirty="0">
                <a:solidFill>
                  <a:srgbClr val="FF6A00"/>
                </a:solidFill>
                <a:latin typeface="Cambria"/>
                <a:cs typeface="Cambria"/>
              </a:rPr>
              <a:t>t</a:t>
            </a:r>
            <a:r>
              <a:rPr sz="4400" dirty="0">
                <a:solidFill>
                  <a:srgbClr val="FF6A00"/>
                </a:solidFill>
                <a:latin typeface="Cambria"/>
                <a:cs typeface="Cambria"/>
              </a:rPr>
              <a:t>e</a:t>
            </a:r>
            <a:endParaRPr sz="4400">
              <a:latin typeface="Cambria"/>
              <a:cs typeface="Cambria"/>
            </a:endParaRPr>
          </a:p>
          <a:p>
            <a:pPr marL="8830">
              <a:lnSpc>
                <a:spcPts val="5062"/>
              </a:lnSpc>
            </a:pPr>
            <a:r>
              <a:rPr sz="4400" spc="-10" dirty="0">
                <a:solidFill>
                  <a:srgbClr val="FF6A00"/>
                </a:solidFill>
                <a:latin typeface="Cambria"/>
                <a:cs typeface="Cambria"/>
              </a:rPr>
              <a:t>relational</a:t>
            </a:r>
            <a:r>
              <a:rPr sz="4400" spc="-28" dirty="0">
                <a:solidFill>
                  <a:srgbClr val="FF6A00"/>
                </a:solidFill>
                <a:latin typeface="Cambria"/>
                <a:cs typeface="Cambria"/>
              </a:rPr>
              <a:t> </a:t>
            </a:r>
            <a:r>
              <a:rPr sz="4400" spc="-14" dirty="0">
                <a:solidFill>
                  <a:srgbClr val="FF6A00"/>
                </a:solidFill>
                <a:latin typeface="Cambria"/>
                <a:cs typeface="Cambria"/>
              </a:rPr>
              <a:t>algebra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683939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38617" y="6707957"/>
            <a:ext cx="160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61">
              <a:lnSpc>
                <a:spcPts val="880"/>
              </a:lnSpc>
            </a:pPr>
            <a:fld id="{81D60167-4931-47E6-BA6A-407CBD079E47}" type="slidenum">
              <a:rPr dirty="0"/>
              <a:pPr marL="17661">
                <a:lnSpc>
                  <a:spcPts val="880"/>
                </a:lnSpc>
              </a:pPr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520" y="669690"/>
            <a:ext cx="802587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Well </a:t>
            </a:r>
            <a:r>
              <a:rPr spc="5" dirty="0"/>
              <a:t>known</a:t>
            </a:r>
            <a:r>
              <a:rPr spc="250" dirty="0"/>
              <a:t> </a:t>
            </a:r>
            <a:r>
              <a:rPr spc="15" dirty="0"/>
              <a:t>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365950" y="1718017"/>
            <a:ext cx="8412480" cy="4735830"/>
          </a:xfrm>
          <a:custGeom>
            <a:avLst/>
            <a:gdLst/>
            <a:ahLst/>
            <a:cxnLst/>
            <a:rect l="l" t="t" r="r" b="b"/>
            <a:pathLst>
              <a:path w="8412480" h="4735830">
                <a:moveTo>
                  <a:pt x="0" y="4735322"/>
                </a:moveTo>
                <a:lnTo>
                  <a:pt x="8412099" y="4735322"/>
                </a:lnTo>
                <a:lnTo>
                  <a:pt x="8412099" y="0"/>
                </a:lnTo>
                <a:lnTo>
                  <a:pt x="0" y="0"/>
                </a:lnTo>
                <a:lnTo>
                  <a:pt x="0" y="47353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4745" y="2061794"/>
            <a:ext cx="5334000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3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Presentation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  <a:p>
            <a:pPr marL="12700" marR="5080" algn="ctr">
              <a:lnSpc>
                <a:spcPts val="9640"/>
              </a:lnSpc>
              <a:spcBef>
                <a:spcPts val="1450"/>
              </a:spcBef>
            </a:pPr>
            <a:r>
              <a:rPr sz="2400" dirty="0">
                <a:latin typeface="Calibri"/>
                <a:cs typeface="Calibri"/>
              </a:rPr>
              <a:t>Resource Access </a:t>
            </a:r>
            <a:r>
              <a:rPr sz="2400" spc="-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( </a:t>
            </a:r>
            <a:r>
              <a:rPr sz="2400" spc="-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Layer)  </a:t>
            </a:r>
            <a:r>
              <a:rPr sz="2400" dirty="0"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520" y="2930017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520" y="4141851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520" y="5353811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955" y="1725167"/>
            <a:ext cx="1973579" cy="2357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7989" y="547242"/>
            <a:ext cx="4772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Analytics </a:t>
            </a:r>
            <a:r>
              <a:rPr sz="3600" spc="-85" dirty="0"/>
              <a:t>in</a:t>
            </a:r>
            <a:r>
              <a:rPr sz="3600" spc="-434" dirty="0"/>
              <a:t> </a:t>
            </a:r>
            <a:r>
              <a:rPr sz="3600" spc="-140" dirty="0"/>
              <a:t>MongoDB?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21816" y="3898138"/>
            <a:ext cx="8470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reate  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ead  </a:t>
            </a:r>
            <a:r>
              <a:rPr sz="2000" b="1" spc="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pdate  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elete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439" y="2747772"/>
            <a:ext cx="1338072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683" y="2388107"/>
            <a:ext cx="877824" cy="1124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8783" y="1851151"/>
            <a:ext cx="836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Ana</a:t>
            </a: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l</a:t>
            </a:r>
            <a:r>
              <a:rPr sz="1600" spc="-25" dirty="0">
                <a:solidFill>
                  <a:srgbClr val="585858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tics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8469" y="2361057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585858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4378" y="3901185"/>
            <a:ext cx="127381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024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roup  </a:t>
            </a:r>
            <a:r>
              <a:rPr sz="1600" spc="-10" dirty="0">
                <a:latin typeface="Arial"/>
                <a:cs typeface="Arial"/>
              </a:rPr>
              <a:t>Count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Derive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Values  </a:t>
            </a:r>
            <a:r>
              <a:rPr sz="1600" spc="-5" dirty="0">
                <a:latin typeface="Arial"/>
                <a:cs typeface="Arial"/>
              </a:rPr>
              <a:t>Filter  </a:t>
            </a:r>
            <a:r>
              <a:rPr sz="1600" spc="-10" dirty="0">
                <a:latin typeface="Arial"/>
                <a:cs typeface="Arial"/>
              </a:rPr>
              <a:t>Average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Sort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2788" y="2776727"/>
            <a:ext cx="1338071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3511" y="2214372"/>
            <a:ext cx="1895855" cy="1443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669690"/>
            <a:ext cx="791585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Common </a:t>
            </a:r>
            <a:r>
              <a:rPr spc="-80" dirty="0"/>
              <a:t>data </a:t>
            </a:r>
            <a:r>
              <a:rPr spc="-35" dirty="0"/>
              <a:t>tier</a:t>
            </a:r>
            <a:r>
              <a:rPr spc="33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365950" y="1718017"/>
            <a:ext cx="8412480" cy="4735830"/>
          </a:xfrm>
          <a:custGeom>
            <a:avLst/>
            <a:gdLst/>
            <a:ahLst/>
            <a:cxnLst/>
            <a:rect l="l" t="t" r="r" b="b"/>
            <a:pathLst>
              <a:path w="8412480" h="4735830">
                <a:moveTo>
                  <a:pt x="0" y="4735322"/>
                </a:moveTo>
                <a:lnTo>
                  <a:pt x="8412099" y="4735322"/>
                </a:lnTo>
                <a:lnTo>
                  <a:pt x="8412099" y="0"/>
                </a:lnTo>
                <a:lnTo>
                  <a:pt x="0" y="0"/>
                </a:lnTo>
                <a:lnTo>
                  <a:pt x="0" y="47353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2061794"/>
            <a:ext cx="161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Presentati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3286201"/>
            <a:ext cx="993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main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40" y="4510481"/>
            <a:ext cx="5181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5734913"/>
            <a:ext cx="1290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Resourc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520" y="2930017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520" y="4141851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8520" y="5353811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8489" y="5710250"/>
            <a:ext cx="927100" cy="654050"/>
          </a:xfrm>
          <a:custGeom>
            <a:avLst/>
            <a:gdLst/>
            <a:ahLst/>
            <a:cxnLst/>
            <a:rect l="l" t="t" r="r" b="b"/>
            <a:pathLst>
              <a:path w="927100" h="654050">
                <a:moveTo>
                  <a:pt x="463296" y="0"/>
                </a:moveTo>
                <a:lnTo>
                  <a:pt x="388138" y="1426"/>
                </a:lnTo>
                <a:lnTo>
                  <a:pt x="316845" y="5556"/>
                </a:lnTo>
                <a:lnTo>
                  <a:pt x="250369" y="12164"/>
                </a:lnTo>
                <a:lnTo>
                  <a:pt x="189664" y="21027"/>
                </a:lnTo>
                <a:lnTo>
                  <a:pt x="135683" y="31921"/>
                </a:lnTo>
                <a:lnTo>
                  <a:pt x="89379" y="44620"/>
                </a:lnTo>
                <a:lnTo>
                  <a:pt x="51705" y="58901"/>
                </a:lnTo>
                <a:lnTo>
                  <a:pt x="6062" y="91311"/>
                </a:lnTo>
                <a:lnTo>
                  <a:pt x="0" y="108991"/>
                </a:lnTo>
                <a:lnTo>
                  <a:pt x="0" y="544944"/>
                </a:lnTo>
                <a:lnTo>
                  <a:pt x="23615" y="579390"/>
                </a:lnTo>
                <a:lnTo>
                  <a:pt x="89379" y="609309"/>
                </a:lnTo>
                <a:lnTo>
                  <a:pt x="135683" y="622009"/>
                </a:lnTo>
                <a:lnTo>
                  <a:pt x="189664" y="632904"/>
                </a:lnTo>
                <a:lnTo>
                  <a:pt x="250369" y="641768"/>
                </a:lnTo>
                <a:lnTo>
                  <a:pt x="316845" y="648378"/>
                </a:lnTo>
                <a:lnTo>
                  <a:pt x="388138" y="652508"/>
                </a:lnTo>
                <a:lnTo>
                  <a:pt x="463296" y="653935"/>
                </a:lnTo>
                <a:lnTo>
                  <a:pt x="538456" y="652508"/>
                </a:lnTo>
                <a:lnTo>
                  <a:pt x="609759" y="648378"/>
                </a:lnTo>
                <a:lnTo>
                  <a:pt x="676249" y="641768"/>
                </a:lnTo>
                <a:lnTo>
                  <a:pt x="736971" y="632904"/>
                </a:lnTo>
                <a:lnTo>
                  <a:pt x="790971" y="622009"/>
                </a:lnTo>
                <a:lnTo>
                  <a:pt x="837294" y="609309"/>
                </a:lnTo>
                <a:lnTo>
                  <a:pt x="874985" y="595028"/>
                </a:lnTo>
                <a:lnTo>
                  <a:pt x="920652" y="562621"/>
                </a:lnTo>
                <a:lnTo>
                  <a:pt x="926719" y="544944"/>
                </a:lnTo>
                <a:lnTo>
                  <a:pt x="926719" y="108991"/>
                </a:lnTo>
                <a:lnTo>
                  <a:pt x="903089" y="74540"/>
                </a:lnTo>
                <a:lnTo>
                  <a:pt x="837294" y="44620"/>
                </a:lnTo>
                <a:lnTo>
                  <a:pt x="790971" y="31921"/>
                </a:lnTo>
                <a:lnTo>
                  <a:pt x="736971" y="21027"/>
                </a:lnTo>
                <a:lnTo>
                  <a:pt x="676249" y="12164"/>
                </a:lnTo>
                <a:lnTo>
                  <a:pt x="609759" y="5556"/>
                </a:lnTo>
                <a:lnTo>
                  <a:pt x="538456" y="1426"/>
                </a:lnTo>
                <a:lnTo>
                  <a:pt x="463296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8489" y="5819241"/>
            <a:ext cx="927100" cy="109220"/>
          </a:xfrm>
          <a:custGeom>
            <a:avLst/>
            <a:gdLst/>
            <a:ahLst/>
            <a:cxnLst/>
            <a:rect l="l" t="t" r="r" b="b"/>
            <a:pathLst>
              <a:path w="927100" h="109220">
                <a:moveTo>
                  <a:pt x="926719" y="0"/>
                </a:moveTo>
                <a:lnTo>
                  <a:pt x="903089" y="34444"/>
                </a:lnTo>
                <a:lnTo>
                  <a:pt x="837294" y="64360"/>
                </a:lnTo>
                <a:lnTo>
                  <a:pt x="790971" y="77058"/>
                </a:lnTo>
                <a:lnTo>
                  <a:pt x="736971" y="87951"/>
                </a:lnTo>
                <a:lnTo>
                  <a:pt x="676249" y="96814"/>
                </a:lnTo>
                <a:lnTo>
                  <a:pt x="609759" y="103422"/>
                </a:lnTo>
                <a:lnTo>
                  <a:pt x="538456" y="107552"/>
                </a:lnTo>
                <a:lnTo>
                  <a:pt x="463296" y="108978"/>
                </a:lnTo>
                <a:lnTo>
                  <a:pt x="388138" y="107552"/>
                </a:lnTo>
                <a:lnTo>
                  <a:pt x="316845" y="103422"/>
                </a:lnTo>
                <a:lnTo>
                  <a:pt x="250369" y="96814"/>
                </a:lnTo>
                <a:lnTo>
                  <a:pt x="189664" y="87951"/>
                </a:lnTo>
                <a:lnTo>
                  <a:pt x="135683" y="77058"/>
                </a:lnTo>
                <a:lnTo>
                  <a:pt x="89379" y="64360"/>
                </a:lnTo>
                <a:lnTo>
                  <a:pt x="51705" y="50081"/>
                </a:lnTo>
                <a:lnTo>
                  <a:pt x="6062" y="17676"/>
                </a:lnTo>
                <a:lnTo>
                  <a:pt x="0" y="0"/>
                </a:lnTo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8489" y="5710250"/>
            <a:ext cx="927100" cy="654050"/>
          </a:xfrm>
          <a:custGeom>
            <a:avLst/>
            <a:gdLst/>
            <a:ahLst/>
            <a:cxnLst/>
            <a:rect l="l" t="t" r="r" b="b"/>
            <a:pathLst>
              <a:path w="927100" h="654050">
                <a:moveTo>
                  <a:pt x="0" y="108991"/>
                </a:moveTo>
                <a:lnTo>
                  <a:pt x="23615" y="74540"/>
                </a:lnTo>
                <a:lnTo>
                  <a:pt x="89379" y="44620"/>
                </a:lnTo>
                <a:lnTo>
                  <a:pt x="135683" y="31921"/>
                </a:lnTo>
                <a:lnTo>
                  <a:pt x="189664" y="21027"/>
                </a:lnTo>
                <a:lnTo>
                  <a:pt x="250369" y="12164"/>
                </a:lnTo>
                <a:lnTo>
                  <a:pt x="316845" y="5556"/>
                </a:lnTo>
                <a:lnTo>
                  <a:pt x="388138" y="1426"/>
                </a:lnTo>
                <a:lnTo>
                  <a:pt x="463296" y="0"/>
                </a:lnTo>
                <a:lnTo>
                  <a:pt x="538456" y="1426"/>
                </a:lnTo>
                <a:lnTo>
                  <a:pt x="609759" y="5556"/>
                </a:lnTo>
                <a:lnTo>
                  <a:pt x="676249" y="12164"/>
                </a:lnTo>
                <a:lnTo>
                  <a:pt x="736971" y="21027"/>
                </a:lnTo>
                <a:lnTo>
                  <a:pt x="790971" y="31921"/>
                </a:lnTo>
                <a:lnTo>
                  <a:pt x="837294" y="44620"/>
                </a:lnTo>
                <a:lnTo>
                  <a:pt x="874985" y="58901"/>
                </a:lnTo>
                <a:lnTo>
                  <a:pt x="920652" y="91311"/>
                </a:lnTo>
                <a:lnTo>
                  <a:pt x="926719" y="108991"/>
                </a:lnTo>
                <a:lnTo>
                  <a:pt x="926719" y="544944"/>
                </a:lnTo>
                <a:lnTo>
                  <a:pt x="920652" y="562621"/>
                </a:lnTo>
                <a:lnTo>
                  <a:pt x="903089" y="579390"/>
                </a:lnTo>
                <a:lnTo>
                  <a:pt x="837294" y="609309"/>
                </a:lnTo>
                <a:lnTo>
                  <a:pt x="790971" y="622009"/>
                </a:lnTo>
                <a:lnTo>
                  <a:pt x="736971" y="632904"/>
                </a:lnTo>
                <a:lnTo>
                  <a:pt x="676249" y="641768"/>
                </a:lnTo>
                <a:lnTo>
                  <a:pt x="609759" y="648378"/>
                </a:lnTo>
                <a:lnTo>
                  <a:pt x="538456" y="652508"/>
                </a:lnTo>
                <a:lnTo>
                  <a:pt x="463296" y="653935"/>
                </a:lnTo>
                <a:lnTo>
                  <a:pt x="388138" y="652508"/>
                </a:lnTo>
                <a:lnTo>
                  <a:pt x="316845" y="648378"/>
                </a:lnTo>
                <a:lnTo>
                  <a:pt x="250369" y="641768"/>
                </a:lnTo>
                <a:lnTo>
                  <a:pt x="189664" y="632904"/>
                </a:lnTo>
                <a:lnTo>
                  <a:pt x="135683" y="622009"/>
                </a:lnTo>
                <a:lnTo>
                  <a:pt x="89379" y="609309"/>
                </a:lnTo>
                <a:lnTo>
                  <a:pt x="51705" y="595028"/>
                </a:lnTo>
                <a:lnTo>
                  <a:pt x="6062" y="562621"/>
                </a:lnTo>
                <a:lnTo>
                  <a:pt x="0" y="544944"/>
                </a:lnTo>
                <a:lnTo>
                  <a:pt x="0" y="108991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35677" y="5927852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03676" y="4274451"/>
            <a:ext cx="4776470" cy="1008380"/>
          </a:xfrm>
          <a:custGeom>
            <a:avLst/>
            <a:gdLst/>
            <a:ahLst/>
            <a:cxnLst/>
            <a:rect l="l" t="t" r="r" b="b"/>
            <a:pathLst>
              <a:path w="4776470" h="1008379">
                <a:moveTo>
                  <a:pt x="0" y="1008113"/>
                </a:moveTo>
                <a:lnTo>
                  <a:pt x="4776342" y="1008113"/>
                </a:lnTo>
                <a:lnTo>
                  <a:pt x="4776342" y="0"/>
                </a:lnTo>
                <a:lnTo>
                  <a:pt x="0" y="0"/>
                </a:lnTo>
                <a:lnTo>
                  <a:pt x="0" y="1008113"/>
                </a:lnTo>
                <a:close/>
              </a:path>
            </a:pathLst>
          </a:custGeom>
          <a:solidFill>
            <a:srgbClr val="A4C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3780" y="4331589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495" y="0"/>
                </a:moveTo>
                <a:lnTo>
                  <a:pt x="69723" y="0"/>
                </a:lnTo>
                <a:lnTo>
                  <a:pt x="42594" y="5482"/>
                </a:lnTo>
                <a:lnTo>
                  <a:pt x="20431" y="20431"/>
                </a:lnTo>
                <a:lnTo>
                  <a:pt x="5482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82" y="375943"/>
                </a:lnTo>
                <a:lnTo>
                  <a:pt x="20431" y="398145"/>
                </a:lnTo>
                <a:lnTo>
                  <a:pt x="42594" y="413107"/>
                </a:lnTo>
                <a:lnTo>
                  <a:pt x="69723" y="418592"/>
                </a:lnTo>
                <a:lnTo>
                  <a:pt x="1428495" y="418592"/>
                </a:lnTo>
                <a:lnTo>
                  <a:pt x="1455624" y="413107"/>
                </a:lnTo>
                <a:lnTo>
                  <a:pt x="1477787" y="398145"/>
                </a:lnTo>
                <a:lnTo>
                  <a:pt x="1492736" y="375943"/>
                </a:lnTo>
                <a:lnTo>
                  <a:pt x="1498219" y="348742"/>
                </a:lnTo>
                <a:lnTo>
                  <a:pt x="1498219" y="69723"/>
                </a:lnTo>
                <a:lnTo>
                  <a:pt x="1492736" y="42594"/>
                </a:lnTo>
                <a:lnTo>
                  <a:pt x="1477787" y="20431"/>
                </a:lnTo>
                <a:lnTo>
                  <a:pt x="1455624" y="5482"/>
                </a:lnTo>
                <a:lnTo>
                  <a:pt x="1428495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09771" y="4370578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2638" y="4810633"/>
            <a:ext cx="1499870" cy="419100"/>
          </a:xfrm>
          <a:custGeom>
            <a:avLst/>
            <a:gdLst/>
            <a:ahLst/>
            <a:cxnLst/>
            <a:rect l="l" t="t" r="r" b="b"/>
            <a:pathLst>
              <a:path w="1499870" h="419100">
                <a:moveTo>
                  <a:pt x="1429639" y="0"/>
                </a:moveTo>
                <a:lnTo>
                  <a:pt x="69723" y="0"/>
                </a:lnTo>
                <a:lnTo>
                  <a:pt x="42594" y="5484"/>
                </a:lnTo>
                <a:lnTo>
                  <a:pt x="20431" y="20447"/>
                </a:lnTo>
                <a:lnTo>
                  <a:pt x="5482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82" y="375997"/>
                </a:lnTo>
                <a:lnTo>
                  <a:pt x="20431" y="398160"/>
                </a:lnTo>
                <a:lnTo>
                  <a:pt x="42594" y="413109"/>
                </a:lnTo>
                <a:lnTo>
                  <a:pt x="69723" y="418592"/>
                </a:lnTo>
                <a:lnTo>
                  <a:pt x="1429639" y="418592"/>
                </a:lnTo>
                <a:lnTo>
                  <a:pt x="1456767" y="413109"/>
                </a:lnTo>
                <a:lnTo>
                  <a:pt x="1478930" y="398160"/>
                </a:lnTo>
                <a:lnTo>
                  <a:pt x="1493879" y="375997"/>
                </a:lnTo>
                <a:lnTo>
                  <a:pt x="1499362" y="348869"/>
                </a:lnTo>
                <a:lnTo>
                  <a:pt x="1499362" y="69850"/>
                </a:lnTo>
                <a:lnTo>
                  <a:pt x="1493879" y="42648"/>
                </a:lnTo>
                <a:lnTo>
                  <a:pt x="1478930" y="20447"/>
                </a:lnTo>
                <a:lnTo>
                  <a:pt x="1456767" y="5484"/>
                </a:lnTo>
                <a:lnTo>
                  <a:pt x="142963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35451" y="4849748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Trans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3246" y="4331589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495" y="0"/>
                </a:moveTo>
                <a:lnTo>
                  <a:pt x="69850" y="0"/>
                </a:lnTo>
                <a:lnTo>
                  <a:pt x="42648" y="5482"/>
                </a:lnTo>
                <a:lnTo>
                  <a:pt x="20447" y="20431"/>
                </a:lnTo>
                <a:lnTo>
                  <a:pt x="5484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84" y="375943"/>
                </a:lnTo>
                <a:lnTo>
                  <a:pt x="20446" y="398145"/>
                </a:lnTo>
                <a:lnTo>
                  <a:pt x="42648" y="413107"/>
                </a:lnTo>
                <a:lnTo>
                  <a:pt x="69850" y="418592"/>
                </a:lnTo>
                <a:lnTo>
                  <a:pt x="1428495" y="418592"/>
                </a:lnTo>
                <a:lnTo>
                  <a:pt x="1455624" y="413107"/>
                </a:lnTo>
                <a:lnTo>
                  <a:pt x="1477787" y="398145"/>
                </a:lnTo>
                <a:lnTo>
                  <a:pt x="1492736" y="375943"/>
                </a:lnTo>
                <a:lnTo>
                  <a:pt x="1498218" y="348742"/>
                </a:lnTo>
                <a:lnTo>
                  <a:pt x="1498218" y="69723"/>
                </a:lnTo>
                <a:lnTo>
                  <a:pt x="1492736" y="42594"/>
                </a:lnTo>
                <a:lnTo>
                  <a:pt x="1477787" y="20431"/>
                </a:lnTo>
                <a:lnTo>
                  <a:pt x="1455624" y="5482"/>
                </a:lnTo>
                <a:lnTo>
                  <a:pt x="1428495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27929" y="4370578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Caching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46295" y="4810633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8" y="0"/>
                </a:moveTo>
                <a:lnTo>
                  <a:pt x="69722" y="0"/>
                </a:lnTo>
                <a:lnTo>
                  <a:pt x="42541" y="5484"/>
                </a:lnTo>
                <a:lnTo>
                  <a:pt x="20383" y="20447"/>
                </a:lnTo>
                <a:lnTo>
                  <a:pt x="5464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64" y="375997"/>
                </a:lnTo>
                <a:lnTo>
                  <a:pt x="20383" y="398160"/>
                </a:lnTo>
                <a:lnTo>
                  <a:pt x="42541" y="413109"/>
                </a:lnTo>
                <a:lnTo>
                  <a:pt x="69722" y="418592"/>
                </a:lnTo>
                <a:lnTo>
                  <a:pt x="1428368" y="418592"/>
                </a:lnTo>
                <a:lnTo>
                  <a:pt x="1455570" y="413109"/>
                </a:lnTo>
                <a:lnTo>
                  <a:pt x="1477771" y="398160"/>
                </a:lnTo>
                <a:lnTo>
                  <a:pt x="1492734" y="375997"/>
                </a:lnTo>
                <a:lnTo>
                  <a:pt x="1498218" y="348869"/>
                </a:lnTo>
                <a:lnTo>
                  <a:pt x="1498218" y="69850"/>
                </a:lnTo>
                <a:lnTo>
                  <a:pt x="1492734" y="42648"/>
                </a:lnTo>
                <a:lnTo>
                  <a:pt x="1477772" y="20447"/>
                </a:lnTo>
                <a:lnTo>
                  <a:pt x="1455570" y="5484"/>
                </a:lnTo>
                <a:lnTo>
                  <a:pt x="1428368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41976" y="4849748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Blobs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10553" y="4331589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9" y="0"/>
                </a:moveTo>
                <a:lnTo>
                  <a:pt x="69723" y="0"/>
                </a:lnTo>
                <a:lnTo>
                  <a:pt x="42541" y="5482"/>
                </a:lnTo>
                <a:lnTo>
                  <a:pt x="20383" y="20431"/>
                </a:lnTo>
                <a:lnTo>
                  <a:pt x="5464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64" y="375943"/>
                </a:lnTo>
                <a:lnTo>
                  <a:pt x="20383" y="398145"/>
                </a:lnTo>
                <a:lnTo>
                  <a:pt x="42541" y="413107"/>
                </a:lnTo>
                <a:lnTo>
                  <a:pt x="69723" y="418592"/>
                </a:lnTo>
                <a:lnTo>
                  <a:pt x="1428369" y="418592"/>
                </a:lnTo>
                <a:lnTo>
                  <a:pt x="1455570" y="413107"/>
                </a:lnTo>
                <a:lnTo>
                  <a:pt x="1477772" y="398145"/>
                </a:lnTo>
                <a:lnTo>
                  <a:pt x="1492734" y="375943"/>
                </a:lnTo>
                <a:lnTo>
                  <a:pt x="1498219" y="348742"/>
                </a:lnTo>
                <a:lnTo>
                  <a:pt x="1498219" y="69723"/>
                </a:lnTo>
                <a:lnTo>
                  <a:pt x="1492734" y="42594"/>
                </a:lnTo>
                <a:lnTo>
                  <a:pt x="1477772" y="20431"/>
                </a:lnTo>
                <a:lnTo>
                  <a:pt x="1455570" y="5482"/>
                </a:lnTo>
                <a:lnTo>
                  <a:pt x="142836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89141" y="4370578"/>
            <a:ext cx="754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Triggers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10553" y="4810633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9" y="0"/>
                </a:moveTo>
                <a:lnTo>
                  <a:pt x="69723" y="0"/>
                </a:lnTo>
                <a:lnTo>
                  <a:pt x="42541" y="5484"/>
                </a:lnTo>
                <a:lnTo>
                  <a:pt x="20383" y="20447"/>
                </a:lnTo>
                <a:lnTo>
                  <a:pt x="5464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64" y="375997"/>
                </a:lnTo>
                <a:lnTo>
                  <a:pt x="20383" y="398160"/>
                </a:lnTo>
                <a:lnTo>
                  <a:pt x="42541" y="413109"/>
                </a:lnTo>
                <a:lnTo>
                  <a:pt x="69723" y="418592"/>
                </a:lnTo>
                <a:lnTo>
                  <a:pt x="1428369" y="418592"/>
                </a:lnTo>
                <a:lnTo>
                  <a:pt x="1455570" y="413109"/>
                </a:lnTo>
                <a:lnTo>
                  <a:pt x="1477772" y="398160"/>
                </a:lnTo>
                <a:lnTo>
                  <a:pt x="1492734" y="375997"/>
                </a:lnTo>
                <a:lnTo>
                  <a:pt x="1498219" y="348869"/>
                </a:lnTo>
                <a:lnTo>
                  <a:pt x="1498219" y="69850"/>
                </a:lnTo>
                <a:lnTo>
                  <a:pt x="1492734" y="42648"/>
                </a:lnTo>
                <a:lnTo>
                  <a:pt x="1477772" y="20447"/>
                </a:lnTo>
                <a:lnTo>
                  <a:pt x="1455570" y="5484"/>
                </a:lnTo>
                <a:lnTo>
                  <a:pt x="142836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02272" y="4849748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Repor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73780" y="2098586"/>
            <a:ext cx="4776470" cy="356870"/>
          </a:xfrm>
          <a:prstGeom prst="rect">
            <a:avLst/>
          </a:prstGeom>
          <a:solidFill>
            <a:srgbClr val="FFF6B3"/>
          </a:solidFill>
        </p:spPr>
        <p:txBody>
          <a:bodyPr vert="horz" wrap="square" lIns="0" tIns="2603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2586" y="3357664"/>
            <a:ext cx="2067560" cy="356870"/>
          </a:xfrm>
          <a:prstGeom prst="rect">
            <a:avLst/>
          </a:prstGeom>
          <a:solidFill>
            <a:srgbClr val="ABD0FD"/>
          </a:solidFill>
        </p:spPr>
        <p:txBody>
          <a:bodyPr vert="horz" wrap="square" lIns="0" tIns="26034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latin typeface="Calibri"/>
                <a:cs typeface="Calibri"/>
              </a:rPr>
              <a:t>Relational-Object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3676" y="3357664"/>
            <a:ext cx="2067560" cy="356870"/>
          </a:xfrm>
          <a:prstGeom prst="rect">
            <a:avLst/>
          </a:prstGeom>
          <a:solidFill>
            <a:srgbClr val="ABD0FD"/>
          </a:solidFill>
        </p:spPr>
        <p:txBody>
          <a:bodyPr vert="horz" wrap="square" lIns="0" tIns="26034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latin typeface="Calibri"/>
                <a:cs typeface="Calibri"/>
              </a:rPr>
              <a:t>Object-Relational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51751" y="3714115"/>
            <a:ext cx="171450" cy="560705"/>
          </a:xfrm>
          <a:custGeom>
            <a:avLst/>
            <a:gdLst/>
            <a:ahLst/>
            <a:cxnLst/>
            <a:rect l="l" t="t" r="r" b="b"/>
            <a:pathLst>
              <a:path w="171450" h="560704">
                <a:moveTo>
                  <a:pt x="16446" y="389348"/>
                </a:moveTo>
                <a:lnTo>
                  <a:pt x="9251" y="391795"/>
                </a:lnTo>
                <a:lnTo>
                  <a:pt x="3643" y="396845"/>
                </a:lnTo>
                <a:lnTo>
                  <a:pt x="488" y="403431"/>
                </a:lnTo>
                <a:lnTo>
                  <a:pt x="0" y="410708"/>
                </a:lnTo>
                <a:lnTo>
                  <a:pt x="2393" y="417830"/>
                </a:lnTo>
                <a:lnTo>
                  <a:pt x="85578" y="560324"/>
                </a:lnTo>
                <a:lnTo>
                  <a:pt x="107597" y="522605"/>
                </a:lnTo>
                <a:lnTo>
                  <a:pt x="66528" y="522605"/>
                </a:lnTo>
                <a:lnTo>
                  <a:pt x="66528" y="451993"/>
                </a:lnTo>
                <a:lnTo>
                  <a:pt x="35413" y="398653"/>
                </a:lnTo>
                <a:lnTo>
                  <a:pt x="30360" y="393027"/>
                </a:lnTo>
                <a:lnTo>
                  <a:pt x="23760" y="389842"/>
                </a:lnTo>
                <a:lnTo>
                  <a:pt x="16446" y="389348"/>
                </a:lnTo>
                <a:close/>
              </a:path>
              <a:path w="171450" h="560704">
                <a:moveTo>
                  <a:pt x="66528" y="451993"/>
                </a:moveTo>
                <a:lnTo>
                  <a:pt x="66528" y="522605"/>
                </a:lnTo>
                <a:lnTo>
                  <a:pt x="104628" y="522605"/>
                </a:lnTo>
                <a:lnTo>
                  <a:pt x="104628" y="512953"/>
                </a:lnTo>
                <a:lnTo>
                  <a:pt x="69068" y="512953"/>
                </a:lnTo>
                <a:lnTo>
                  <a:pt x="85578" y="484650"/>
                </a:lnTo>
                <a:lnTo>
                  <a:pt x="66528" y="451993"/>
                </a:lnTo>
                <a:close/>
              </a:path>
              <a:path w="171450" h="560704">
                <a:moveTo>
                  <a:pt x="154709" y="389348"/>
                </a:moveTo>
                <a:lnTo>
                  <a:pt x="147395" y="389842"/>
                </a:lnTo>
                <a:lnTo>
                  <a:pt x="140795" y="393027"/>
                </a:lnTo>
                <a:lnTo>
                  <a:pt x="135743" y="398653"/>
                </a:lnTo>
                <a:lnTo>
                  <a:pt x="104628" y="451993"/>
                </a:lnTo>
                <a:lnTo>
                  <a:pt x="104628" y="522605"/>
                </a:lnTo>
                <a:lnTo>
                  <a:pt x="107597" y="522605"/>
                </a:lnTo>
                <a:lnTo>
                  <a:pt x="168763" y="417830"/>
                </a:lnTo>
                <a:lnTo>
                  <a:pt x="171156" y="410708"/>
                </a:lnTo>
                <a:lnTo>
                  <a:pt x="170668" y="403431"/>
                </a:lnTo>
                <a:lnTo>
                  <a:pt x="167512" y="396845"/>
                </a:lnTo>
                <a:lnTo>
                  <a:pt x="161905" y="391795"/>
                </a:lnTo>
                <a:lnTo>
                  <a:pt x="154709" y="389348"/>
                </a:lnTo>
                <a:close/>
              </a:path>
              <a:path w="171450" h="560704">
                <a:moveTo>
                  <a:pt x="85578" y="484650"/>
                </a:moveTo>
                <a:lnTo>
                  <a:pt x="69068" y="512953"/>
                </a:lnTo>
                <a:lnTo>
                  <a:pt x="102088" y="512953"/>
                </a:lnTo>
                <a:lnTo>
                  <a:pt x="85578" y="484650"/>
                </a:lnTo>
                <a:close/>
              </a:path>
              <a:path w="171450" h="560704">
                <a:moveTo>
                  <a:pt x="104628" y="451993"/>
                </a:moveTo>
                <a:lnTo>
                  <a:pt x="85578" y="484650"/>
                </a:lnTo>
                <a:lnTo>
                  <a:pt x="102088" y="512953"/>
                </a:lnTo>
                <a:lnTo>
                  <a:pt x="104628" y="512953"/>
                </a:lnTo>
                <a:lnTo>
                  <a:pt x="104628" y="451993"/>
                </a:lnTo>
                <a:close/>
              </a:path>
              <a:path w="171450" h="560704">
                <a:moveTo>
                  <a:pt x="104628" y="0"/>
                </a:moveTo>
                <a:lnTo>
                  <a:pt x="66528" y="0"/>
                </a:lnTo>
                <a:lnTo>
                  <a:pt x="66528" y="451993"/>
                </a:lnTo>
                <a:lnTo>
                  <a:pt x="85578" y="484650"/>
                </a:lnTo>
                <a:lnTo>
                  <a:pt x="104628" y="451993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1751" y="2455036"/>
            <a:ext cx="171450" cy="902969"/>
          </a:xfrm>
          <a:custGeom>
            <a:avLst/>
            <a:gdLst/>
            <a:ahLst/>
            <a:cxnLst/>
            <a:rect l="l" t="t" r="r" b="b"/>
            <a:pathLst>
              <a:path w="171450" h="902970">
                <a:moveTo>
                  <a:pt x="16446" y="731740"/>
                </a:moveTo>
                <a:lnTo>
                  <a:pt x="9251" y="734187"/>
                </a:lnTo>
                <a:lnTo>
                  <a:pt x="3643" y="739237"/>
                </a:lnTo>
                <a:lnTo>
                  <a:pt x="488" y="745823"/>
                </a:lnTo>
                <a:lnTo>
                  <a:pt x="0" y="753100"/>
                </a:lnTo>
                <a:lnTo>
                  <a:pt x="2393" y="760222"/>
                </a:lnTo>
                <a:lnTo>
                  <a:pt x="85578" y="902715"/>
                </a:lnTo>
                <a:lnTo>
                  <a:pt x="107597" y="864997"/>
                </a:lnTo>
                <a:lnTo>
                  <a:pt x="66528" y="864997"/>
                </a:lnTo>
                <a:lnTo>
                  <a:pt x="66528" y="794385"/>
                </a:lnTo>
                <a:lnTo>
                  <a:pt x="35413" y="741045"/>
                </a:lnTo>
                <a:lnTo>
                  <a:pt x="30360" y="735419"/>
                </a:lnTo>
                <a:lnTo>
                  <a:pt x="23760" y="732234"/>
                </a:lnTo>
                <a:lnTo>
                  <a:pt x="16446" y="731740"/>
                </a:lnTo>
                <a:close/>
              </a:path>
              <a:path w="171450" h="902970">
                <a:moveTo>
                  <a:pt x="66528" y="794385"/>
                </a:moveTo>
                <a:lnTo>
                  <a:pt x="66528" y="864997"/>
                </a:lnTo>
                <a:lnTo>
                  <a:pt x="104628" y="864997"/>
                </a:lnTo>
                <a:lnTo>
                  <a:pt x="104628" y="855345"/>
                </a:lnTo>
                <a:lnTo>
                  <a:pt x="69068" y="855345"/>
                </a:lnTo>
                <a:lnTo>
                  <a:pt x="85578" y="827042"/>
                </a:lnTo>
                <a:lnTo>
                  <a:pt x="66528" y="794385"/>
                </a:lnTo>
                <a:close/>
              </a:path>
              <a:path w="171450" h="902970">
                <a:moveTo>
                  <a:pt x="154709" y="731722"/>
                </a:moveTo>
                <a:lnTo>
                  <a:pt x="147395" y="732186"/>
                </a:lnTo>
                <a:lnTo>
                  <a:pt x="140795" y="735365"/>
                </a:lnTo>
                <a:lnTo>
                  <a:pt x="135743" y="741045"/>
                </a:lnTo>
                <a:lnTo>
                  <a:pt x="104628" y="794385"/>
                </a:lnTo>
                <a:lnTo>
                  <a:pt x="104628" y="864997"/>
                </a:lnTo>
                <a:lnTo>
                  <a:pt x="107597" y="864997"/>
                </a:lnTo>
                <a:lnTo>
                  <a:pt x="168763" y="760222"/>
                </a:lnTo>
                <a:lnTo>
                  <a:pt x="171156" y="753100"/>
                </a:lnTo>
                <a:lnTo>
                  <a:pt x="170668" y="745823"/>
                </a:lnTo>
                <a:lnTo>
                  <a:pt x="167512" y="739237"/>
                </a:lnTo>
                <a:lnTo>
                  <a:pt x="161905" y="734187"/>
                </a:lnTo>
                <a:lnTo>
                  <a:pt x="154709" y="731722"/>
                </a:lnTo>
                <a:close/>
              </a:path>
              <a:path w="171450" h="902970">
                <a:moveTo>
                  <a:pt x="85578" y="827042"/>
                </a:moveTo>
                <a:lnTo>
                  <a:pt x="69068" y="855345"/>
                </a:lnTo>
                <a:lnTo>
                  <a:pt x="102088" y="855345"/>
                </a:lnTo>
                <a:lnTo>
                  <a:pt x="85578" y="827042"/>
                </a:lnTo>
                <a:close/>
              </a:path>
              <a:path w="171450" h="902970">
                <a:moveTo>
                  <a:pt x="104628" y="794385"/>
                </a:moveTo>
                <a:lnTo>
                  <a:pt x="85578" y="827042"/>
                </a:lnTo>
                <a:lnTo>
                  <a:pt x="102088" y="855345"/>
                </a:lnTo>
                <a:lnTo>
                  <a:pt x="104628" y="855345"/>
                </a:lnTo>
                <a:lnTo>
                  <a:pt x="104628" y="794385"/>
                </a:lnTo>
                <a:close/>
              </a:path>
              <a:path w="171450" h="902970">
                <a:moveTo>
                  <a:pt x="104628" y="0"/>
                </a:moveTo>
                <a:lnTo>
                  <a:pt x="66528" y="0"/>
                </a:lnTo>
                <a:lnTo>
                  <a:pt x="66528" y="794385"/>
                </a:lnTo>
                <a:lnTo>
                  <a:pt x="85578" y="827042"/>
                </a:lnTo>
                <a:lnTo>
                  <a:pt x="104628" y="794385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60717" y="2455036"/>
            <a:ext cx="171450" cy="902969"/>
          </a:xfrm>
          <a:custGeom>
            <a:avLst/>
            <a:gdLst/>
            <a:ahLst/>
            <a:cxnLst/>
            <a:rect l="l" t="t" r="r" b="b"/>
            <a:pathLst>
              <a:path w="171450" h="902970">
                <a:moveTo>
                  <a:pt x="85586" y="75565"/>
                </a:moveTo>
                <a:lnTo>
                  <a:pt x="66599" y="108113"/>
                </a:lnTo>
                <a:lnTo>
                  <a:pt x="66599" y="902715"/>
                </a:lnTo>
                <a:lnTo>
                  <a:pt x="104699" y="902715"/>
                </a:lnTo>
                <a:lnTo>
                  <a:pt x="104699" y="108331"/>
                </a:lnTo>
                <a:lnTo>
                  <a:pt x="85586" y="75565"/>
                </a:lnTo>
                <a:close/>
              </a:path>
              <a:path w="171450" h="902970">
                <a:moveTo>
                  <a:pt x="85649" y="0"/>
                </a:moveTo>
                <a:lnTo>
                  <a:pt x="2464" y="142493"/>
                </a:lnTo>
                <a:lnTo>
                  <a:pt x="0" y="149615"/>
                </a:lnTo>
                <a:lnTo>
                  <a:pt x="464" y="156892"/>
                </a:lnTo>
                <a:lnTo>
                  <a:pt x="3643" y="163478"/>
                </a:lnTo>
                <a:lnTo>
                  <a:pt x="9322" y="168528"/>
                </a:lnTo>
                <a:lnTo>
                  <a:pt x="16498" y="170993"/>
                </a:lnTo>
                <a:lnTo>
                  <a:pt x="23768" y="170529"/>
                </a:lnTo>
                <a:lnTo>
                  <a:pt x="30325" y="167350"/>
                </a:lnTo>
                <a:lnTo>
                  <a:pt x="35357" y="161671"/>
                </a:lnTo>
                <a:lnTo>
                  <a:pt x="66599" y="108113"/>
                </a:lnTo>
                <a:lnTo>
                  <a:pt x="66599" y="37718"/>
                </a:lnTo>
                <a:lnTo>
                  <a:pt x="107635" y="37718"/>
                </a:lnTo>
                <a:lnTo>
                  <a:pt x="85649" y="0"/>
                </a:lnTo>
                <a:close/>
              </a:path>
              <a:path w="171450" h="902970">
                <a:moveTo>
                  <a:pt x="107635" y="37718"/>
                </a:moveTo>
                <a:lnTo>
                  <a:pt x="104699" y="37718"/>
                </a:lnTo>
                <a:lnTo>
                  <a:pt x="104699" y="108331"/>
                </a:lnTo>
                <a:lnTo>
                  <a:pt x="135814" y="161671"/>
                </a:lnTo>
                <a:lnTo>
                  <a:pt x="140864" y="167350"/>
                </a:lnTo>
                <a:lnTo>
                  <a:pt x="147450" y="170529"/>
                </a:lnTo>
                <a:lnTo>
                  <a:pt x="154727" y="170993"/>
                </a:lnTo>
                <a:lnTo>
                  <a:pt x="161849" y="168528"/>
                </a:lnTo>
                <a:lnTo>
                  <a:pt x="167528" y="163478"/>
                </a:lnTo>
                <a:lnTo>
                  <a:pt x="170707" y="156892"/>
                </a:lnTo>
                <a:lnTo>
                  <a:pt x="171172" y="149615"/>
                </a:lnTo>
                <a:lnTo>
                  <a:pt x="168707" y="142493"/>
                </a:lnTo>
                <a:lnTo>
                  <a:pt x="107635" y="37718"/>
                </a:lnTo>
                <a:close/>
              </a:path>
              <a:path w="171450" h="902970">
                <a:moveTo>
                  <a:pt x="104699" y="47371"/>
                </a:moveTo>
                <a:lnTo>
                  <a:pt x="102032" y="47371"/>
                </a:lnTo>
                <a:lnTo>
                  <a:pt x="85586" y="75565"/>
                </a:lnTo>
                <a:lnTo>
                  <a:pt x="104699" y="108331"/>
                </a:lnTo>
                <a:lnTo>
                  <a:pt x="104699" y="47371"/>
                </a:lnTo>
                <a:close/>
              </a:path>
              <a:path w="171450" h="902970">
                <a:moveTo>
                  <a:pt x="104699" y="37718"/>
                </a:moveTo>
                <a:lnTo>
                  <a:pt x="66599" y="37718"/>
                </a:lnTo>
                <a:lnTo>
                  <a:pt x="66599" y="108113"/>
                </a:lnTo>
                <a:lnTo>
                  <a:pt x="85586" y="75565"/>
                </a:lnTo>
                <a:lnTo>
                  <a:pt x="69139" y="47371"/>
                </a:lnTo>
                <a:lnTo>
                  <a:pt x="104699" y="47371"/>
                </a:lnTo>
                <a:lnTo>
                  <a:pt x="104699" y="37718"/>
                </a:lnTo>
                <a:close/>
              </a:path>
              <a:path w="171450" h="902970">
                <a:moveTo>
                  <a:pt x="102032" y="47371"/>
                </a:moveTo>
                <a:lnTo>
                  <a:pt x="69139" y="47371"/>
                </a:lnTo>
                <a:lnTo>
                  <a:pt x="85586" y="75565"/>
                </a:lnTo>
                <a:lnTo>
                  <a:pt x="102032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60717" y="3714115"/>
            <a:ext cx="171450" cy="560705"/>
          </a:xfrm>
          <a:custGeom>
            <a:avLst/>
            <a:gdLst/>
            <a:ahLst/>
            <a:cxnLst/>
            <a:rect l="l" t="t" r="r" b="b"/>
            <a:pathLst>
              <a:path w="171450" h="560704">
                <a:moveTo>
                  <a:pt x="85586" y="75565"/>
                </a:moveTo>
                <a:lnTo>
                  <a:pt x="66599" y="108113"/>
                </a:lnTo>
                <a:lnTo>
                  <a:pt x="66599" y="560324"/>
                </a:lnTo>
                <a:lnTo>
                  <a:pt x="104699" y="560324"/>
                </a:lnTo>
                <a:lnTo>
                  <a:pt x="104699" y="108331"/>
                </a:lnTo>
                <a:lnTo>
                  <a:pt x="85586" y="75565"/>
                </a:lnTo>
                <a:close/>
              </a:path>
              <a:path w="171450" h="560704">
                <a:moveTo>
                  <a:pt x="85649" y="0"/>
                </a:moveTo>
                <a:lnTo>
                  <a:pt x="2464" y="142494"/>
                </a:lnTo>
                <a:lnTo>
                  <a:pt x="0" y="149615"/>
                </a:lnTo>
                <a:lnTo>
                  <a:pt x="464" y="156892"/>
                </a:lnTo>
                <a:lnTo>
                  <a:pt x="3643" y="163478"/>
                </a:lnTo>
                <a:lnTo>
                  <a:pt x="9322" y="168529"/>
                </a:lnTo>
                <a:lnTo>
                  <a:pt x="16498" y="170975"/>
                </a:lnTo>
                <a:lnTo>
                  <a:pt x="23768" y="170481"/>
                </a:lnTo>
                <a:lnTo>
                  <a:pt x="30325" y="167296"/>
                </a:lnTo>
                <a:lnTo>
                  <a:pt x="35357" y="161671"/>
                </a:lnTo>
                <a:lnTo>
                  <a:pt x="66599" y="108113"/>
                </a:lnTo>
                <a:lnTo>
                  <a:pt x="66599" y="37718"/>
                </a:lnTo>
                <a:lnTo>
                  <a:pt x="107635" y="37718"/>
                </a:lnTo>
                <a:lnTo>
                  <a:pt x="85649" y="0"/>
                </a:lnTo>
                <a:close/>
              </a:path>
              <a:path w="171450" h="560704">
                <a:moveTo>
                  <a:pt x="107635" y="37718"/>
                </a:moveTo>
                <a:lnTo>
                  <a:pt x="104699" y="37718"/>
                </a:lnTo>
                <a:lnTo>
                  <a:pt x="104699" y="108331"/>
                </a:lnTo>
                <a:lnTo>
                  <a:pt x="135814" y="161671"/>
                </a:lnTo>
                <a:lnTo>
                  <a:pt x="140864" y="167296"/>
                </a:lnTo>
                <a:lnTo>
                  <a:pt x="147450" y="170481"/>
                </a:lnTo>
                <a:lnTo>
                  <a:pt x="154727" y="170975"/>
                </a:lnTo>
                <a:lnTo>
                  <a:pt x="161849" y="168529"/>
                </a:lnTo>
                <a:lnTo>
                  <a:pt x="167528" y="163478"/>
                </a:lnTo>
                <a:lnTo>
                  <a:pt x="170707" y="156892"/>
                </a:lnTo>
                <a:lnTo>
                  <a:pt x="171172" y="149615"/>
                </a:lnTo>
                <a:lnTo>
                  <a:pt x="168707" y="142494"/>
                </a:lnTo>
                <a:lnTo>
                  <a:pt x="107635" y="37718"/>
                </a:lnTo>
                <a:close/>
              </a:path>
              <a:path w="171450" h="560704">
                <a:moveTo>
                  <a:pt x="104699" y="47371"/>
                </a:moveTo>
                <a:lnTo>
                  <a:pt x="102032" y="47371"/>
                </a:lnTo>
                <a:lnTo>
                  <a:pt x="85586" y="75565"/>
                </a:lnTo>
                <a:lnTo>
                  <a:pt x="104699" y="108331"/>
                </a:lnTo>
                <a:lnTo>
                  <a:pt x="104699" y="47371"/>
                </a:lnTo>
                <a:close/>
              </a:path>
              <a:path w="171450" h="560704">
                <a:moveTo>
                  <a:pt x="104699" y="37718"/>
                </a:moveTo>
                <a:lnTo>
                  <a:pt x="66599" y="37718"/>
                </a:lnTo>
                <a:lnTo>
                  <a:pt x="66599" y="108113"/>
                </a:lnTo>
                <a:lnTo>
                  <a:pt x="85586" y="75565"/>
                </a:lnTo>
                <a:lnTo>
                  <a:pt x="69139" y="47371"/>
                </a:lnTo>
                <a:lnTo>
                  <a:pt x="104699" y="47371"/>
                </a:lnTo>
                <a:lnTo>
                  <a:pt x="104699" y="37718"/>
                </a:lnTo>
                <a:close/>
              </a:path>
              <a:path w="171450" h="560704">
                <a:moveTo>
                  <a:pt x="102032" y="47371"/>
                </a:moveTo>
                <a:lnTo>
                  <a:pt x="69139" y="47371"/>
                </a:lnTo>
                <a:lnTo>
                  <a:pt x="85586" y="75565"/>
                </a:lnTo>
                <a:lnTo>
                  <a:pt x="102032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06262" y="5282438"/>
            <a:ext cx="171450" cy="427990"/>
          </a:xfrm>
          <a:custGeom>
            <a:avLst/>
            <a:gdLst/>
            <a:ahLst/>
            <a:cxnLst/>
            <a:rect l="l" t="t" r="r" b="b"/>
            <a:pathLst>
              <a:path w="171450" h="427989">
                <a:moveTo>
                  <a:pt x="16444" y="256869"/>
                </a:moveTo>
                <a:lnTo>
                  <a:pt x="9322" y="259334"/>
                </a:lnTo>
                <a:lnTo>
                  <a:pt x="3643" y="264384"/>
                </a:lnTo>
                <a:lnTo>
                  <a:pt x="464" y="270970"/>
                </a:lnTo>
                <a:lnTo>
                  <a:pt x="0" y="278247"/>
                </a:lnTo>
                <a:lnTo>
                  <a:pt x="2464" y="285369"/>
                </a:lnTo>
                <a:lnTo>
                  <a:pt x="85522" y="427901"/>
                </a:lnTo>
                <a:lnTo>
                  <a:pt x="107588" y="390093"/>
                </a:lnTo>
                <a:lnTo>
                  <a:pt x="66472" y="390093"/>
                </a:lnTo>
                <a:lnTo>
                  <a:pt x="66472" y="319531"/>
                </a:lnTo>
                <a:lnTo>
                  <a:pt x="35357" y="266192"/>
                </a:lnTo>
                <a:lnTo>
                  <a:pt x="30307" y="260512"/>
                </a:lnTo>
                <a:lnTo>
                  <a:pt x="23721" y="257333"/>
                </a:lnTo>
                <a:lnTo>
                  <a:pt x="16444" y="256869"/>
                </a:lnTo>
                <a:close/>
              </a:path>
              <a:path w="171450" h="427989">
                <a:moveTo>
                  <a:pt x="66472" y="319531"/>
                </a:moveTo>
                <a:lnTo>
                  <a:pt x="66472" y="390093"/>
                </a:lnTo>
                <a:lnTo>
                  <a:pt x="104572" y="390093"/>
                </a:lnTo>
                <a:lnTo>
                  <a:pt x="104572" y="380492"/>
                </a:lnTo>
                <a:lnTo>
                  <a:pt x="69139" y="380492"/>
                </a:lnTo>
                <a:lnTo>
                  <a:pt x="85586" y="352297"/>
                </a:lnTo>
                <a:lnTo>
                  <a:pt x="66472" y="319531"/>
                </a:lnTo>
                <a:close/>
              </a:path>
              <a:path w="171450" h="427989">
                <a:moveTo>
                  <a:pt x="154656" y="256869"/>
                </a:moveTo>
                <a:lnTo>
                  <a:pt x="104699" y="319531"/>
                </a:lnTo>
                <a:lnTo>
                  <a:pt x="104572" y="390093"/>
                </a:lnTo>
                <a:lnTo>
                  <a:pt x="107588" y="390093"/>
                </a:lnTo>
                <a:lnTo>
                  <a:pt x="168707" y="285369"/>
                </a:lnTo>
                <a:lnTo>
                  <a:pt x="171154" y="278247"/>
                </a:lnTo>
                <a:lnTo>
                  <a:pt x="170660" y="270970"/>
                </a:lnTo>
                <a:lnTo>
                  <a:pt x="167475" y="264384"/>
                </a:lnTo>
                <a:lnTo>
                  <a:pt x="161849" y="259334"/>
                </a:lnTo>
                <a:lnTo>
                  <a:pt x="154656" y="256869"/>
                </a:lnTo>
                <a:close/>
              </a:path>
              <a:path w="171450" h="427989">
                <a:moveTo>
                  <a:pt x="85586" y="352297"/>
                </a:moveTo>
                <a:lnTo>
                  <a:pt x="69139" y="380492"/>
                </a:lnTo>
                <a:lnTo>
                  <a:pt x="102032" y="380492"/>
                </a:lnTo>
                <a:lnTo>
                  <a:pt x="85586" y="352297"/>
                </a:lnTo>
                <a:close/>
              </a:path>
              <a:path w="171450" h="427989">
                <a:moveTo>
                  <a:pt x="104572" y="319749"/>
                </a:moveTo>
                <a:lnTo>
                  <a:pt x="85586" y="352297"/>
                </a:lnTo>
                <a:lnTo>
                  <a:pt x="102032" y="380492"/>
                </a:lnTo>
                <a:lnTo>
                  <a:pt x="104572" y="380492"/>
                </a:lnTo>
                <a:lnTo>
                  <a:pt x="104572" y="319749"/>
                </a:lnTo>
                <a:close/>
              </a:path>
              <a:path w="171450" h="427989">
                <a:moveTo>
                  <a:pt x="85586" y="75565"/>
                </a:moveTo>
                <a:lnTo>
                  <a:pt x="66599" y="108113"/>
                </a:lnTo>
                <a:lnTo>
                  <a:pt x="66599" y="319749"/>
                </a:lnTo>
                <a:lnTo>
                  <a:pt x="85586" y="352297"/>
                </a:lnTo>
                <a:lnTo>
                  <a:pt x="104572" y="319749"/>
                </a:lnTo>
                <a:lnTo>
                  <a:pt x="104572" y="108113"/>
                </a:lnTo>
                <a:lnTo>
                  <a:pt x="85586" y="75565"/>
                </a:lnTo>
                <a:close/>
              </a:path>
              <a:path w="171450" h="427989">
                <a:moveTo>
                  <a:pt x="85522" y="0"/>
                </a:moveTo>
                <a:lnTo>
                  <a:pt x="2464" y="142494"/>
                </a:lnTo>
                <a:lnTo>
                  <a:pt x="0" y="149669"/>
                </a:lnTo>
                <a:lnTo>
                  <a:pt x="464" y="156940"/>
                </a:lnTo>
                <a:lnTo>
                  <a:pt x="3643" y="163496"/>
                </a:lnTo>
                <a:lnTo>
                  <a:pt x="9322" y="168528"/>
                </a:lnTo>
                <a:lnTo>
                  <a:pt x="16444" y="170993"/>
                </a:lnTo>
                <a:lnTo>
                  <a:pt x="23721" y="170529"/>
                </a:lnTo>
                <a:lnTo>
                  <a:pt x="30307" y="167350"/>
                </a:lnTo>
                <a:lnTo>
                  <a:pt x="35357" y="161671"/>
                </a:lnTo>
                <a:lnTo>
                  <a:pt x="66472" y="108331"/>
                </a:lnTo>
                <a:lnTo>
                  <a:pt x="66472" y="37846"/>
                </a:lnTo>
                <a:lnTo>
                  <a:pt x="107616" y="37846"/>
                </a:lnTo>
                <a:lnTo>
                  <a:pt x="85522" y="0"/>
                </a:lnTo>
                <a:close/>
              </a:path>
              <a:path w="171450" h="427989">
                <a:moveTo>
                  <a:pt x="107616" y="37846"/>
                </a:moveTo>
                <a:lnTo>
                  <a:pt x="104572" y="37846"/>
                </a:lnTo>
                <a:lnTo>
                  <a:pt x="104699" y="108331"/>
                </a:lnTo>
                <a:lnTo>
                  <a:pt x="135814" y="161671"/>
                </a:lnTo>
                <a:lnTo>
                  <a:pt x="140793" y="167350"/>
                </a:lnTo>
                <a:lnTo>
                  <a:pt x="147355" y="170529"/>
                </a:lnTo>
                <a:lnTo>
                  <a:pt x="154656" y="170993"/>
                </a:lnTo>
                <a:lnTo>
                  <a:pt x="161849" y="168528"/>
                </a:lnTo>
                <a:lnTo>
                  <a:pt x="167475" y="163496"/>
                </a:lnTo>
                <a:lnTo>
                  <a:pt x="170660" y="156940"/>
                </a:lnTo>
                <a:lnTo>
                  <a:pt x="171154" y="149669"/>
                </a:lnTo>
                <a:lnTo>
                  <a:pt x="168707" y="142494"/>
                </a:lnTo>
                <a:lnTo>
                  <a:pt x="107616" y="37846"/>
                </a:lnTo>
                <a:close/>
              </a:path>
              <a:path w="171450" h="427989">
                <a:moveTo>
                  <a:pt x="104572" y="37846"/>
                </a:moveTo>
                <a:lnTo>
                  <a:pt x="66472" y="37846"/>
                </a:lnTo>
                <a:lnTo>
                  <a:pt x="66472" y="108331"/>
                </a:lnTo>
                <a:lnTo>
                  <a:pt x="85586" y="75565"/>
                </a:lnTo>
                <a:lnTo>
                  <a:pt x="69139" y="47371"/>
                </a:lnTo>
                <a:lnTo>
                  <a:pt x="104572" y="47371"/>
                </a:lnTo>
                <a:lnTo>
                  <a:pt x="104572" y="37846"/>
                </a:lnTo>
                <a:close/>
              </a:path>
              <a:path w="171450" h="427989">
                <a:moveTo>
                  <a:pt x="104572" y="47371"/>
                </a:moveTo>
                <a:lnTo>
                  <a:pt x="102032" y="47371"/>
                </a:lnTo>
                <a:lnTo>
                  <a:pt x="85586" y="75565"/>
                </a:lnTo>
                <a:lnTo>
                  <a:pt x="104572" y="108113"/>
                </a:lnTo>
                <a:lnTo>
                  <a:pt x="104572" y="47371"/>
                </a:lnTo>
                <a:close/>
              </a:path>
              <a:path w="171450" h="427989">
                <a:moveTo>
                  <a:pt x="102032" y="47371"/>
                </a:moveTo>
                <a:lnTo>
                  <a:pt x="69139" y="47371"/>
                </a:lnTo>
                <a:lnTo>
                  <a:pt x="85586" y="75565"/>
                </a:lnTo>
                <a:lnTo>
                  <a:pt x="102032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508" y="727024"/>
            <a:ext cx="8126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Data </a:t>
            </a:r>
            <a:r>
              <a:rPr spc="50" dirty="0"/>
              <a:t>access </a:t>
            </a:r>
            <a:r>
              <a:rPr spc="-70" dirty="0"/>
              <a:t>with </a:t>
            </a:r>
            <a:r>
              <a:rPr spc="-5" dirty="0"/>
              <a:t>reusable </a:t>
            </a:r>
            <a:r>
              <a:rPr spc="-40" dirty="0"/>
              <a:t>and </a:t>
            </a:r>
            <a:r>
              <a:rPr spc="15" dirty="0"/>
              <a:t>seamless</a:t>
            </a:r>
            <a:r>
              <a:rPr spc="150" dirty="0"/>
              <a:t> </a:t>
            </a:r>
            <a:r>
              <a:rPr spc="35"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4928489" y="5732398"/>
            <a:ext cx="927100" cy="784225"/>
          </a:xfrm>
          <a:custGeom>
            <a:avLst/>
            <a:gdLst/>
            <a:ahLst/>
            <a:cxnLst/>
            <a:rect l="l" t="t" r="r" b="b"/>
            <a:pathLst>
              <a:path w="927100" h="784225">
                <a:moveTo>
                  <a:pt x="463296" y="0"/>
                </a:moveTo>
                <a:lnTo>
                  <a:pt x="394825" y="1417"/>
                </a:lnTo>
                <a:lnTo>
                  <a:pt x="329477" y="5534"/>
                </a:lnTo>
                <a:lnTo>
                  <a:pt x="267967" y="12148"/>
                </a:lnTo>
                <a:lnTo>
                  <a:pt x="211011" y="21057"/>
                </a:lnTo>
                <a:lnTo>
                  <a:pt x="159326" y="32059"/>
                </a:lnTo>
                <a:lnTo>
                  <a:pt x="113627" y="44952"/>
                </a:lnTo>
                <a:lnTo>
                  <a:pt x="74631" y="59533"/>
                </a:lnTo>
                <a:lnTo>
                  <a:pt x="19612" y="92951"/>
                </a:lnTo>
                <a:lnTo>
                  <a:pt x="0" y="130695"/>
                </a:lnTo>
                <a:lnTo>
                  <a:pt x="0" y="653491"/>
                </a:lnTo>
                <a:lnTo>
                  <a:pt x="19612" y="691235"/>
                </a:lnTo>
                <a:lnTo>
                  <a:pt x="74631" y="724653"/>
                </a:lnTo>
                <a:lnTo>
                  <a:pt x="113627" y="739234"/>
                </a:lnTo>
                <a:lnTo>
                  <a:pt x="159326" y="752127"/>
                </a:lnTo>
                <a:lnTo>
                  <a:pt x="211011" y="763129"/>
                </a:lnTo>
                <a:lnTo>
                  <a:pt x="267967" y="772038"/>
                </a:lnTo>
                <a:lnTo>
                  <a:pt x="329477" y="778652"/>
                </a:lnTo>
                <a:lnTo>
                  <a:pt x="394825" y="782769"/>
                </a:lnTo>
                <a:lnTo>
                  <a:pt x="463296" y="784186"/>
                </a:lnTo>
                <a:lnTo>
                  <a:pt x="531769" y="782769"/>
                </a:lnTo>
                <a:lnTo>
                  <a:pt x="597125" y="778652"/>
                </a:lnTo>
                <a:lnTo>
                  <a:pt x="658647" y="772038"/>
                </a:lnTo>
                <a:lnTo>
                  <a:pt x="715618" y="763129"/>
                </a:lnTo>
                <a:lnTo>
                  <a:pt x="767320" y="752127"/>
                </a:lnTo>
                <a:lnTo>
                  <a:pt x="813036" y="739234"/>
                </a:lnTo>
                <a:lnTo>
                  <a:pt x="852049" y="724653"/>
                </a:lnTo>
                <a:lnTo>
                  <a:pt x="907095" y="691235"/>
                </a:lnTo>
                <a:lnTo>
                  <a:pt x="926719" y="653491"/>
                </a:lnTo>
                <a:lnTo>
                  <a:pt x="926719" y="130695"/>
                </a:lnTo>
                <a:lnTo>
                  <a:pt x="907095" y="92951"/>
                </a:lnTo>
                <a:lnTo>
                  <a:pt x="852049" y="59533"/>
                </a:lnTo>
                <a:lnTo>
                  <a:pt x="813036" y="44952"/>
                </a:lnTo>
                <a:lnTo>
                  <a:pt x="767320" y="32059"/>
                </a:lnTo>
                <a:lnTo>
                  <a:pt x="715618" y="21057"/>
                </a:lnTo>
                <a:lnTo>
                  <a:pt x="658647" y="12148"/>
                </a:lnTo>
                <a:lnTo>
                  <a:pt x="597125" y="5534"/>
                </a:lnTo>
                <a:lnTo>
                  <a:pt x="531769" y="1417"/>
                </a:lnTo>
                <a:lnTo>
                  <a:pt x="463296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8489" y="5863094"/>
            <a:ext cx="927100" cy="130810"/>
          </a:xfrm>
          <a:custGeom>
            <a:avLst/>
            <a:gdLst/>
            <a:ahLst/>
            <a:cxnLst/>
            <a:rect l="l" t="t" r="r" b="b"/>
            <a:pathLst>
              <a:path w="927100" h="130810">
                <a:moveTo>
                  <a:pt x="926719" y="0"/>
                </a:moveTo>
                <a:lnTo>
                  <a:pt x="907095" y="37748"/>
                </a:lnTo>
                <a:lnTo>
                  <a:pt x="852049" y="71167"/>
                </a:lnTo>
                <a:lnTo>
                  <a:pt x="813036" y="85748"/>
                </a:lnTo>
                <a:lnTo>
                  <a:pt x="767320" y="98640"/>
                </a:lnTo>
                <a:lnTo>
                  <a:pt x="715618" y="109641"/>
                </a:lnTo>
                <a:lnTo>
                  <a:pt x="658647" y="118549"/>
                </a:lnTo>
                <a:lnTo>
                  <a:pt x="597125" y="125162"/>
                </a:lnTo>
                <a:lnTo>
                  <a:pt x="531769" y="129278"/>
                </a:lnTo>
                <a:lnTo>
                  <a:pt x="463296" y="130695"/>
                </a:lnTo>
                <a:lnTo>
                  <a:pt x="394825" y="129278"/>
                </a:lnTo>
                <a:lnTo>
                  <a:pt x="329477" y="125162"/>
                </a:lnTo>
                <a:lnTo>
                  <a:pt x="267967" y="118549"/>
                </a:lnTo>
                <a:lnTo>
                  <a:pt x="211011" y="109641"/>
                </a:lnTo>
                <a:lnTo>
                  <a:pt x="159326" y="98640"/>
                </a:lnTo>
                <a:lnTo>
                  <a:pt x="113627" y="85748"/>
                </a:lnTo>
                <a:lnTo>
                  <a:pt x="74631" y="71167"/>
                </a:lnTo>
                <a:lnTo>
                  <a:pt x="19612" y="37748"/>
                </a:lnTo>
                <a:lnTo>
                  <a:pt x="0" y="0"/>
                </a:lnTo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28489" y="5732398"/>
            <a:ext cx="927100" cy="784225"/>
          </a:xfrm>
          <a:custGeom>
            <a:avLst/>
            <a:gdLst/>
            <a:ahLst/>
            <a:cxnLst/>
            <a:rect l="l" t="t" r="r" b="b"/>
            <a:pathLst>
              <a:path w="927100" h="784225">
                <a:moveTo>
                  <a:pt x="0" y="130695"/>
                </a:moveTo>
                <a:lnTo>
                  <a:pt x="19612" y="92951"/>
                </a:lnTo>
                <a:lnTo>
                  <a:pt x="74631" y="59533"/>
                </a:lnTo>
                <a:lnTo>
                  <a:pt x="113627" y="44952"/>
                </a:lnTo>
                <a:lnTo>
                  <a:pt x="159326" y="32059"/>
                </a:lnTo>
                <a:lnTo>
                  <a:pt x="211011" y="21057"/>
                </a:lnTo>
                <a:lnTo>
                  <a:pt x="267967" y="12148"/>
                </a:lnTo>
                <a:lnTo>
                  <a:pt x="329477" y="5534"/>
                </a:lnTo>
                <a:lnTo>
                  <a:pt x="394825" y="1417"/>
                </a:lnTo>
                <a:lnTo>
                  <a:pt x="463296" y="0"/>
                </a:lnTo>
                <a:lnTo>
                  <a:pt x="531769" y="1417"/>
                </a:lnTo>
                <a:lnTo>
                  <a:pt x="597125" y="5534"/>
                </a:lnTo>
                <a:lnTo>
                  <a:pt x="658647" y="12148"/>
                </a:lnTo>
                <a:lnTo>
                  <a:pt x="715618" y="21057"/>
                </a:lnTo>
                <a:lnTo>
                  <a:pt x="767320" y="32059"/>
                </a:lnTo>
                <a:lnTo>
                  <a:pt x="813036" y="44952"/>
                </a:lnTo>
                <a:lnTo>
                  <a:pt x="852049" y="59533"/>
                </a:lnTo>
                <a:lnTo>
                  <a:pt x="907095" y="92951"/>
                </a:lnTo>
                <a:lnTo>
                  <a:pt x="926719" y="130695"/>
                </a:lnTo>
                <a:lnTo>
                  <a:pt x="926719" y="653491"/>
                </a:lnTo>
                <a:lnTo>
                  <a:pt x="921693" y="672802"/>
                </a:lnTo>
                <a:lnTo>
                  <a:pt x="907095" y="691235"/>
                </a:lnTo>
                <a:lnTo>
                  <a:pt x="852049" y="724653"/>
                </a:lnTo>
                <a:lnTo>
                  <a:pt x="813036" y="739234"/>
                </a:lnTo>
                <a:lnTo>
                  <a:pt x="767320" y="752127"/>
                </a:lnTo>
                <a:lnTo>
                  <a:pt x="715618" y="763129"/>
                </a:lnTo>
                <a:lnTo>
                  <a:pt x="658647" y="772038"/>
                </a:lnTo>
                <a:lnTo>
                  <a:pt x="597125" y="778652"/>
                </a:lnTo>
                <a:lnTo>
                  <a:pt x="531769" y="782769"/>
                </a:lnTo>
                <a:lnTo>
                  <a:pt x="463296" y="784186"/>
                </a:lnTo>
                <a:lnTo>
                  <a:pt x="394825" y="782769"/>
                </a:lnTo>
                <a:lnTo>
                  <a:pt x="329477" y="778652"/>
                </a:lnTo>
                <a:lnTo>
                  <a:pt x="267967" y="772038"/>
                </a:lnTo>
                <a:lnTo>
                  <a:pt x="211011" y="763129"/>
                </a:lnTo>
                <a:lnTo>
                  <a:pt x="159326" y="752127"/>
                </a:lnTo>
                <a:lnTo>
                  <a:pt x="113627" y="739234"/>
                </a:lnTo>
                <a:lnTo>
                  <a:pt x="74631" y="724653"/>
                </a:lnTo>
                <a:lnTo>
                  <a:pt x="19612" y="691235"/>
                </a:lnTo>
                <a:lnTo>
                  <a:pt x="0" y="653491"/>
                </a:lnTo>
                <a:lnTo>
                  <a:pt x="0" y="130695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3780" y="4483989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495" y="0"/>
                </a:moveTo>
                <a:lnTo>
                  <a:pt x="69723" y="0"/>
                </a:lnTo>
                <a:lnTo>
                  <a:pt x="42594" y="5482"/>
                </a:lnTo>
                <a:lnTo>
                  <a:pt x="20431" y="20431"/>
                </a:lnTo>
                <a:lnTo>
                  <a:pt x="5482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82" y="375943"/>
                </a:lnTo>
                <a:lnTo>
                  <a:pt x="20431" y="398145"/>
                </a:lnTo>
                <a:lnTo>
                  <a:pt x="42594" y="413107"/>
                </a:lnTo>
                <a:lnTo>
                  <a:pt x="69723" y="418592"/>
                </a:lnTo>
                <a:lnTo>
                  <a:pt x="1428495" y="418592"/>
                </a:lnTo>
                <a:lnTo>
                  <a:pt x="1455624" y="413107"/>
                </a:lnTo>
                <a:lnTo>
                  <a:pt x="1477787" y="398145"/>
                </a:lnTo>
                <a:lnTo>
                  <a:pt x="1492736" y="375943"/>
                </a:lnTo>
                <a:lnTo>
                  <a:pt x="1498219" y="348742"/>
                </a:lnTo>
                <a:lnTo>
                  <a:pt x="1498219" y="69723"/>
                </a:lnTo>
                <a:lnTo>
                  <a:pt x="1492736" y="42594"/>
                </a:lnTo>
                <a:lnTo>
                  <a:pt x="1477787" y="20431"/>
                </a:lnTo>
                <a:lnTo>
                  <a:pt x="1455624" y="5482"/>
                </a:lnTo>
                <a:lnTo>
                  <a:pt x="1428495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2638" y="4963033"/>
            <a:ext cx="1499870" cy="419100"/>
          </a:xfrm>
          <a:custGeom>
            <a:avLst/>
            <a:gdLst/>
            <a:ahLst/>
            <a:cxnLst/>
            <a:rect l="l" t="t" r="r" b="b"/>
            <a:pathLst>
              <a:path w="1499870" h="419100">
                <a:moveTo>
                  <a:pt x="1429639" y="0"/>
                </a:moveTo>
                <a:lnTo>
                  <a:pt x="69723" y="0"/>
                </a:lnTo>
                <a:lnTo>
                  <a:pt x="42594" y="5484"/>
                </a:lnTo>
                <a:lnTo>
                  <a:pt x="20431" y="20447"/>
                </a:lnTo>
                <a:lnTo>
                  <a:pt x="5482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82" y="375997"/>
                </a:lnTo>
                <a:lnTo>
                  <a:pt x="20431" y="398160"/>
                </a:lnTo>
                <a:lnTo>
                  <a:pt x="42594" y="413109"/>
                </a:lnTo>
                <a:lnTo>
                  <a:pt x="69723" y="418592"/>
                </a:lnTo>
                <a:lnTo>
                  <a:pt x="1429639" y="418592"/>
                </a:lnTo>
                <a:lnTo>
                  <a:pt x="1456767" y="413109"/>
                </a:lnTo>
                <a:lnTo>
                  <a:pt x="1478930" y="398160"/>
                </a:lnTo>
                <a:lnTo>
                  <a:pt x="1493879" y="375997"/>
                </a:lnTo>
                <a:lnTo>
                  <a:pt x="1499362" y="348869"/>
                </a:lnTo>
                <a:lnTo>
                  <a:pt x="1499362" y="69850"/>
                </a:lnTo>
                <a:lnTo>
                  <a:pt x="1493879" y="42648"/>
                </a:lnTo>
                <a:lnTo>
                  <a:pt x="1478930" y="20447"/>
                </a:lnTo>
                <a:lnTo>
                  <a:pt x="1456767" y="5484"/>
                </a:lnTo>
                <a:lnTo>
                  <a:pt x="142963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3246" y="4483989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495" y="0"/>
                </a:moveTo>
                <a:lnTo>
                  <a:pt x="69850" y="0"/>
                </a:lnTo>
                <a:lnTo>
                  <a:pt x="42648" y="5482"/>
                </a:lnTo>
                <a:lnTo>
                  <a:pt x="20447" y="20431"/>
                </a:lnTo>
                <a:lnTo>
                  <a:pt x="5484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84" y="375943"/>
                </a:lnTo>
                <a:lnTo>
                  <a:pt x="20446" y="398145"/>
                </a:lnTo>
                <a:lnTo>
                  <a:pt x="42648" y="413107"/>
                </a:lnTo>
                <a:lnTo>
                  <a:pt x="69850" y="418592"/>
                </a:lnTo>
                <a:lnTo>
                  <a:pt x="1428495" y="418592"/>
                </a:lnTo>
                <a:lnTo>
                  <a:pt x="1455624" y="413107"/>
                </a:lnTo>
                <a:lnTo>
                  <a:pt x="1477787" y="398145"/>
                </a:lnTo>
                <a:lnTo>
                  <a:pt x="1492736" y="375943"/>
                </a:lnTo>
                <a:lnTo>
                  <a:pt x="1498218" y="348742"/>
                </a:lnTo>
                <a:lnTo>
                  <a:pt x="1498218" y="69723"/>
                </a:lnTo>
                <a:lnTo>
                  <a:pt x="1492736" y="42594"/>
                </a:lnTo>
                <a:lnTo>
                  <a:pt x="1477787" y="20431"/>
                </a:lnTo>
                <a:lnTo>
                  <a:pt x="1455624" y="5482"/>
                </a:lnTo>
                <a:lnTo>
                  <a:pt x="1428495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6295" y="4963033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8" y="0"/>
                </a:moveTo>
                <a:lnTo>
                  <a:pt x="69722" y="0"/>
                </a:lnTo>
                <a:lnTo>
                  <a:pt x="42541" y="5484"/>
                </a:lnTo>
                <a:lnTo>
                  <a:pt x="20383" y="20447"/>
                </a:lnTo>
                <a:lnTo>
                  <a:pt x="5464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64" y="375997"/>
                </a:lnTo>
                <a:lnTo>
                  <a:pt x="20383" y="398160"/>
                </a:lnTo>
                <a:lnTo>
                  <a:pt x="42541" y="413109"/>
                </a:lnTo>
                <a:lnTo>
                  <a:pt x="69722" y="418592"/>
                </a:lnTo>
                <a:lnTo>
                  <a:pt x="1428368" y="418592"/>
                </a:lnTo>
                <a:lnTo>
                  <a:pt x="1455570" y="413109"/>
                </a:lnTo>
                <a:lnTo>
                  <a:pt x="1477771" y="398160"/>
                </a:lnTo>
                <a:lnTo>
                  <a:pt x="1492734" y="375997"/>
                </a:lnTo>
                <a:lnTo>
                  <a:pt x="1498218" y="348869"/>
                </a:lnTo>
                <a:lnTo>
                  <a:pt x="1498218" y="69850"/>
                </a:lnTo>
                <a:lnTo>
                  <a:pt x="1492734" y="42648"/>
                </a:lnTo>
                <a:lnTo>
                  <a:pt x="1477772" y="20447"/>
                </a:lnTo>
                <a:lnTo>
                  <a:pt x="1455570" y="5484"/>
                </a:lnTo>
                <a:lnTo>
                  <a:pt x="1428368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0553" y="4483989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9" y="0"/>
                </a:moveTo>
                <a:lnTo>
                  <a:pt x="69723" y="0"/>
                </a:lnTo>
                <a:lnTo>
                  <a:pt x="42541" y="5482"/>
                </a:lnTo>
                <a:lnTo>
                  <a:pt x="20383" y="20431"/>
                </a:lnTo>
                <a:lnTo>
                  <a:pt x="5464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64" y="375943"/>
                </a:lnTo>
                <a:lnTo>
                  <a:pt x="20383" y="398145"/>
                </a:lnTo>
                <a:lnTo>
                  <a:pt x="42541" y="413107"/>
                </a:lnTo>
                <a:lnTo>
                  <a:pt x="69723" y="418592"/>
                </a:lnTo>
                <a:lnTo>
                  <a:pt x="1428369" y="418592"/>
                </a:lnTo>
                <a:lnTo>
                  <a:pt x="1455570" y="413107"/>
                </a:lnTo>
                <a:lnTo>
                  <a:pt x="1477772" y="398145"/>
                </a:lnTo>
                <a:lnTo>
                  <a:pt x="1492734" y="375943"/>
                </a:lnTo>
                <a:lnTo>
                  <a:pt x="1498219" y="348742"/>
                </a:lnTo>
                <a:lnTo>
                  <a:pt x="1498219" y="69723"/>
                </a:lnTo>
                <a:lnTo>
                  <a:pt x="1492734" y="42594"/>
                </a:lnTo>
                <a:lnTo>
                  <a:pt x="1477772" y="20431"/>
                </a:lnTo>
                <a:lnTo>
                  <a:pt x="1455570" y="5482"/>
                </a:lnTo>
                <a:lnTo>
                  <a:pt x="142836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0553" y="4963033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9" y="0"/>
                </a:moveTo>
                <a:lnTo>
                  <a:pt x="69723" y="0"/>
                </a:lnTo>
                <a:lnTo>
                  <a:pt x="42541" y="5484"/>
                </a:lnTo>
                <a:lnTo>
                  <a:pt x="20383" y="20447"/>
                </a:lnTo>
                <a:lnTo>
                  <a:pt x="5464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64" y="375997"/>
                </a:lnTo>
                <a:lnTo>
                  <a:pt x="20383" y="398160"/>
                </a:lnTo>
                <a:lnTo>
                  <a:pt x="42541" y="413109"/>
                </a:lnTo>
                <a:lnTo>
                  <a:pt x="69723" y="418592"/>
                </a:lnTo>
                <a:lnTo>
                  <a:pt x="1428369" y="418592"/>
                </a:lnTo>
                <a:lnTo>
                  <a:pt x="1455570" y="413109"/>
                </a:lnTo>
                <a:lnTo>
                  <a:pt x="1477772" y="398160"/>
                </a:lnTo>
                <a:lnTo>
                  <a:pt x="1492734" y="375997"/>
                </a:lnTo>
                <a:lnTo>
                  <a:pt x="1498219" y="348869"/>
                </a:lnTo>
                <a:lnTo>
                  <a:pt x="1498219" y="69850"/>
                </a:lnTo>
                <a:lnTo>
                  <a:pt x="1492734" y="42648"/>
                </a:lnTo>
                <a:lnTo>
                  <a:pt x="1477772" y="20447"/>
                </a:lnTo>
                <a:lnTo>
                  <a:pt x="1455570" y="5484"/>
                </a:lnTo>
                <a:lnTo>
                  <a:pt x="142836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8990" y="3866515"/>
            <a:ext cx="257175" cy="560705"/>
          </a:xfrm>
          <a:custGeom>
            <a:avLst/>
            <a:gdLst/>
            <a:ahLst/>
            <a:cxnLst/>
            <a:rect l="l" t="t" r="r" b="b"/>
            <a:pathLst>
              <a:path w="257175" h="560704">
                <a:moveTo>
                  <a:pt x="24632" y="303897"/>
                </a:moveTo>
                <a:lnTo>
                  <a:pt x="13912" y="307594"/>
                </a:lnTo>
                <a:lnTo>
                  <a:pt x="5464" y="315098"/>
                </a:lnTo>
                <a:lnTo>
                  <a:pt x="720" y="324961"/>
                </a:lnTo>
                <a:lnTo>
                  <a:pt x="0" y="335918"/>
                </a:lnTo>
                <a:lnTo>
                  <a:pt x="3625" y="346710"/>
                </a:lnTo>
                <a:lnTo>
                  <a:pt x="128339" y="560451"/>
                </a:lnTo>
                <a:lnTo>
                  <a:pt x="161463" y="503682"/>
                </a:lnTo>
                <a:lnTo>
                  <a:pt x="99764" y="503682"/>
                </a:lnTo>
                <a:lnTo>
                  <a:pt x="99764" y="398050"/>
                </a:lnTo>
                <a:lnTo>
                  <a:pt x="53028" y="317881"/>
                </a:lnTo>
                <a:lnTo>
                  <a:pt x="45452" y="309362"/>
                </a:lnTo>
                <a:lnTo>
                  <a:pt x="35565" y="304593"/>
                </a:lnTo>
                <a:lnTo>
                  <a:pt x="24632" y="303897"/>
                </a:lnTo>
                <a:close/>
              </a:path>
              <a:path w="257175" h="560704">
                <a:moveTo>
                  <a:pt x="99764" y="398050"/>
                </a:moveTo>
                <a:lnTo>
                  <a:pt x="99764" y="503682"/>
                </a:lnTo>
                <a:lnTo>
                  <a:pt x="156914" y="503682"/>
                </a:lnTo>
                <a:lnTo>
                  <a:pt x="156914" y="489331"/>
                </a:lnTo>
                <a:lnTo>
                  <a:pt x="103701" y="489331"/>
                </a:lnTo>
                <a:lnTo>
                  <a:pt x="128339" y="447067"/>
                </a:lnTo>
                <a:lnTo>
                  <a:pt x="99764" y="398050"/>
                </a:lnTo>
                <a:close/>
              </a:path>
              <a:path w="257175" h="560704">
                <a:moveTo>
                  <a:pt x="232046" y="303897"/>
                </a:moveTo>
                <a:lnTo>
                  <a:pt x="221112" y="304593"/>
                </a:lnTo>
                <a:lnTo>
                  <a:pt x="211226" y="309362"/>
                </a:lnTo>
                <a:lnTo>
                  <a:pt x="203650" y="317881"/>
                </a:lnTo>
                <a:lnTo>
                  <a:pt x="156914" y="398050"/>
                </a:lnTo>
                <a:lnTo>
                  <a:pt x="156914" y="503682"/>
                </a:lnTo>
                <a:lnTo>
                  <a:pt x="161463" y="503682"/>
                </a:lnTo>
                <a:lnTo>
                  <a:pt x="253053" y="346710"/>
                </a:lnTo>
                <a:lnTo>
                  <a:pt x="256678" y="335918"/>
                </a:lnTo>
                <a:lnTo>
                  <a:pt x="255958" y="324961"/>
                </a:lnTo>
                <a:lnTo>
                  <a:pt x="251213" y="315098"/>
                </a:lnTo>
                <a:lnTo>
                  <a:pt x="242766" y="307594"/>
                </a:lnTo>
                <a:lnTo>
                  <a:pt x="232046" y="303897"/>
                </a:lnTo>
                <a:close/>
              </a:path>
              <a:path w="257175" h="560704">
                <a:moveTo>
                  <a:pt x="128339" y="447067"/>
                </a:moveTo>
                <a:lnTo>
                  <a:pt x="103701" y="489331"/>
                </a:lnTo>
                <a:lnTo>
                  <a:pt x="152977" y="489331"/>
                </a:lnTo>
                <a:lnTo>
                  <a:pt x="128339" y="447067"/>
                </a:lnTo>
                <a:close/>
              </a:path>
              <a:path w="257175" h="560704">
                <a:moveTo>
                  <a:pt x="156914" y="398050"/>
                </a:moveTo>
                <a:lnTo>
                  <a:pt x="128339" y="447067"/>
                </a:lnTo>
                <a:lnTo>
                  <a:pt x="152977" y="489331"/>
                </a:lnTo>
                <a:lnTo>
                  <a:pt x="156914" y="489331"/>
                </a:lnTo>
                <a:lnTo>
                  <a:pt x="156914" y="398050"/>
                </a:lnTo>
                <a:close/>
              </a:path>
              <a:path w="257175" h="560704">
                <a:moveTo>
                  <a:pt x="156914" y="0"/>
                </a:moveTo>
                <a:lnTo>
                  <a:pt x="99764" y="0"/>
                </a:lnTo>
                <a:lnTo>
                  <a:pt x="99764" y="398050"/>
                </a:lnTo>
                <a:lnTo>
                  <a:pt x="128339" y="447067"/>
                </a:lnTo>
                <a:lnTo>
                  <a:pt x="156914" y="398050"/>
                </a:lnTo>
                <a:lnTo>
                  <a:pt x="156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8990" y="2607436"/>
            <a:ext cx="257175" cy="902969"/>
          </a:xfrm>
          <a:custGeom>
            <a:avLst/>
            <a:gdLst/>
            <a:ahLst/>
            <a:cxnLst/>
            <a:rect l="l" t="t" r="r" b="b"/>
            <a:pathLst>
              <a:path w="257175" h="902970">
                <a:moveTo>
                  <a:pt x="24632" y="646289"/>
                </a:moveTo>
                <a:lnTo>
                  <a:pt x="13912" y="649986"/>
                </a:lnTo>
                <a:lnTo>
                  <a:pt x="5464" y="657490"/>
                </a:lnTo>
                <a:lnTo>
                  <a:pt x="720" y="667353"/>
                </a:lnTo>
                <a:lnTo>
                  <a:pt x="0" y="678310"/>
                </a:lnTo>
                <a:lnTo>
                  <a:pt x="3625" y="689101"/>
                </a:lnTo>
                <a:lnTo>
                  <a:pt x="128339" y="902842"/>
                </a:lnTo>
                <a:lnTo>
                  <a:pt x="161463" y="846074"/>
                </a:lnTo>
                <a:lnTo>
                  <a:pt x="99764" y="846074"/>
                </a:lnTo>
                <a:lnTo>
                  <a:pt x="99764" y="740442"/>
                </a:lnTo>
                <a:lnTo>
                  <a:pt x="53028" y="660273"/>
                </a:lnTo>
                <a:lnTo>
                  <a:pt x="45452" y="651754"/>
                </a:lnTo>
                <a:lnTo>
                  <a:pt x="35565" y="646985"/>
                </a:lnTo>
                <a:lnTo>
                  <a:pt x="24632" y="646289"/>
                </a:lnTo>
                <a:close/>
              </a:path>
              <a:path w="257175" h="902970">
                <a:moveTo>
                  <a:pt x="99764" y="740442"/>
                </a:moveTo>
                <a:lnTo>
                  <a:pt x="99764" y="846074"/>
                </a:lnTo>
                <a:lnTo>
                  <a:pt x="156914" y="846074"/>
                </a:lnTo>
                <a:lnTo>
                  <a:pt x="156914" y="831723"/>
                </a:lnTo>
                <a:lnTo>
                  <a:pt x="103701" y="831723"/>
                </a:lnTo>
                <a:lnTo>
                  <a:pt x="128339" y="789459"/>
                </a:lnTo>
                <a:lnTo>
                  <a:pt x="99764" y="740442"/>
                </a:lnTo>
                <a:close/>
              </a:path>
              <a:path w="257175" h="902970">
                <a:moveTo>
                  <a:pt x="232046" y="646289"/>
                </a:moveTo>
                <a:lnTo>
                  <a:pt x="221112" y="646985"/>
                </a:lnTo>
                <a:lnTo>
                  <a:pt x="211226" y="651754"/>
                </a:lnTo>
                <a:lnTo>
                  <a:pt x="203650" y="660273"/>
                </a:lnTo>
                <a:lnTo>
                  <a:pt x="156914" y="740442"/>
                </a:lnTo>
                <a:lnTo>
                  <a:pt x="156914" y="846074"/>
                </a:lnTo>
                <a:lnTo>
                  <a:pt x="161463" y="846074"/>
                </a:lnTo>
                <a:lnTo>
                  <a:pt x="253053" y="689101"/>
                </a:lnTo>
                <a:lnTo>
                  <a:pt x="256678" y="678310"/>
                </a:lnTo>
                <a:lnTo>
                  <a:pt x="255958" y="667353"/>
                </a:lnTo>
                <a:lnTo>
                  <a:pt x="251213" y="657490"/>
                </a:lnTo>
                <a:lnTo>
                  <a:pt x="242766" y="649986"/>
                </a:lnTo>
                <a:lnTo>
                  <a:pt x="232046" y="646289"/>
                </a:lnTo>
                <a:close/>
              </a:path>
              <a:path w="257175" h="902970">
                <a:moveTo>
                  <a:pt x="128339" y="789459"/>
                </a:moveTo>
                <a:lnTo>
                  <a:pt x="103701" y="831723"/>
                </a:lnTo>
                <a:lnTo>
                  <a:pt x="152977" y="831723"/>
                </a:lnTo>
                <a:lnTo>
                  <a:pt x="128339" y="789459"/>
                </a:lnTo>
                <a:close/>
              </a:path>
              <a:path w="257175" h="902970">
                <a:moveTo>
                  <a:pt x="156914" y="740442"/>
                </a:moveTo>
                <a:lnTo>
                  <a:pt x="128339" y="789459"/>
                </a:lnTo>
                <a:lnTo>
                  <a:pt x="152977" y="831723"/>
                </a:lnTo>
                <a:lnTo>
                  <a:pt x="156914" y="831723"/>
                </a:lnTo>
                <a:lnTo>
                  <a:pt x="156914" y="740442"/>
                </a:lnTo>
                <a:close/>
              </a:path>
              <a:path w="257175" h="902970">
                <a:moveTo>
                  <a:pt x="156914" y="0"/>
                </a:moveTo>
                <a:lnTo>
                  <a:pt x="99764" y="0"/>
                </a:lnTo>
                <a:lnTo>
                  <a:pt x="99764" y="740442"/>
                </a:lnTo>
                <a:lnTo>
                  <a:pt x="128339" y="789459"/>
                </a:lnTo>
                <a:lnTo>
                  <a:pt x="156914" y="740442"/>
                </a:lnTo>
                <a:lnTo>
                  <a:pt x="156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7955" y="2607310"/>
            <a:ext cx="257175" cy="902969"/>
          </a:xfrm>
          <a:custGeom>
            <a:avLst/>
            <a:gdLst/>
            <a:ahLst/>
            <a:cxnLst/>
            <a:rect l="l" t="t" r="r" b="b"/>
            <a:pathLst>
              <a:path w="257175" h="902970">
                <a:moveTo>
                  <a:pt x="128347" y="113438"/>
                </a:moveTo>
                <a:lnTo>
                  <a:pt x="99835" y="162284"/>
                </a:lnTo>
                <a:lnTo>
                  <a:pt x="99835" y="902842"/>
                </a:lnTo>
                <a:lnTo>
                  <a:pt x="156985" y="902842"/>
                </a:lnTo>
                <a:lnTo>
                  <a:pt x="156985" y="162501"/>
                </a:lnTo>
                <a:lnTo>
                  <a:pt x="128347" y="113438"/>
                </a:lnTo>
                <a:close/>
              </a:path>
              <a:path w="257175" h="902970">
                <a:moveTo>
                  <a:pt x="128410" y="0"/>
                </a:moveTo>
                <a:lnTo>
                  <a:pt x="3696" y="213867"/>
                </a:lnTo>
                <a:lnTo>
                  <a:pt x="0" y="224585"/>
                </a:lnTo>
                <a:lnTo>
                  <a:pt x="696" y="235505"/>
                </a:lnTo>
                <a:lnTo>
                  <a:pt x="5464" y="245354"/>
                </a:lnTo>
                <a:lnTo>
                  <a:pt x="13983" y="252856"/>
                </a:lnTo>
                <a:lnTo>
                  <a:pt x="24701" y="256553"/>
                </a:lnTo>
                <a:lnTo>
                  <a:pt x="35621" y="255857"/>
                </a:lnTo>
                <a:lnTo>
                  <a:pt x="45469" y="251088"/>
                </a:lnTo>
                <a:lnTo>
                  <a:pt x="52972" y="242569"/>
                </a:lnTo>
                <a:lnTo>
                  <a:pt x="99835" y="162284"/>
                </a:lnTo>
                <a:lnTo>
                  <a:pt x="99835" y="56768"/>
                </a:lnTo>
                <a:lnTo>
                  <a:pt x="161481" y="56768"/>
                </a:lnTo>
                <a:lnTo>
                  <a:pt x="128410" y="0"/>
                </a:lnTo>
                <a:close/>
              </a:path>
              <a:path w="257175" h="902970">
                <a:moveTo>
                  <a:pt x="161481" y="56768"/>
                </a:moveTo>
                <a:lnTo>
                  <a:pt x="156985" y="56768"/>
                </a:lnTo>
                <a:lnTo>
                  <a:pt x="156985" y="162501"/>
                </a:lnTo>
                <a:lnTo>
                  <a:pt x="203721" y="242569"/>
                </a:lnTo>
                <a:lnTo>
                  <a:pt x="211224" y="251088"/>
                </a:lnTo>
                <a:lnTo>
                  <a:pt x="221073" y="255857"/>
                </a:lnTo>
                <a:lnTo>
                  <a:pt x="231993" y="256553"/>
                </a:lnTo>
                <a:lnTo>
                  <a:pt x="242710" y="252856"/>
                </a:lnTo>
                <a:lnTo>
                  <a:pt x="251229" y="245354"/>
                </a:lnTo>
                <a:lnTo>
                  <a:pt x="255998" y="235505"/>
                </a:lnTo>
                <a:lnTo>
                  <a:pt x="256694" y="224585"/>
                </a:lnTo>
                <a:lnTo>
                  <a:pt x="252997" y="213867"/>
                </a:lnTo>
                <a:lnTo>
                  <a:pt x="161481" y="56768"/>
                </a:lnTo>
                <a:close/>
              </a:path>
              <a:path w="257175" h="902970">
                <a:moveTo>
                  <a:pt x="156985" y="71119"/>
                </a:moveTo>
                <a:lnTo>
                  <a:pt x="153048" y="71119"/>
                </a:lnTo>
                <a:lnTo>
                  <a:pt x="128347" y="113438"/>
                </a:lnTo>
                <a:lnTo>
                  <a:pt x="156985" y="162501"/>
                </a:lnTo>
                <a:lnTo>
                  <a:pt x="156985" y="71119"/>
                </a:lnTo>
                <a:close/>
              </a:path>
              <a:path w="257175" h="902970">
                <a:moveTo>
                  <a:pt x="156985" y="56768"/>
                </a:moveTo>
                <a:lnTo>
                  <a:pt x="99835" y="56768"/>
                </a:lnTo>
                <a:lnTo>
                  <a:pt x="99835" y="162284"/>
                </a:lnTo>
                <a:lnTo>
                  <a:pt x="128347" y="113438"/>
                </a:lnTo>
                <a:lnTo>
                  <a:pt x="103645" y="71119"/>
                </a:lnTo>
                <a:lnTo>
                  <a:pt x="156985" y="71119"/>
                </a:lnTo>
                <a:lnTo>
                  <a:pt x="156985" y="56768"/>
                </a:lnTo>
                <a:close/>
              </a:path>
              <a:path w="257175" h="902970">
                <a:moveTo>
                  <a:pt x="153048" y="71119"/>
                </a:moveTo>
                <a:lnTo>
                  <a:pt x="103645" y="71119"/>
                </a:lnTo>
                <a:lnTo>
                  <a:pt x="128347" y="113438"/>
                </a:lnTo>
                <a:lnTo>
                  <a:pt x="153048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7955" y="3866388"/>
            <a:ext cx="257175" cy="560705"/>
          </a:xfrm>
          <a:custGeom>
            <a:avLst/>
            <a:gdLst/>
            <a:ahLst/>
            <a:cxnLst/>
            <a:rect l="l" t="t" r="r" b="b"/>
            <a:pathLst>
              <a:path w="257175" h="560704">
                <a:moveTo>
                  <a:pt x="128347" y="113438"/>
                </a:moveTo>
                <a:lnTo>
                  <a:pt x="99835" y="162284"/>
                </a:lnTo>
                <a:lnTo>
                  <a:pt x="99835" y="560451"/>
                </a:lnTo>
                <a:lnTo>
                  <a:pt x="156985" y="560451"/>
                </a:lnTo>
                <a:lnTo>
                  <a:pt x="156985" y="162501"/>
                </a:lnTo>
                <a:lnTo>
                  <a:pt x="128347" y="113438"/>
                </a:lnTo>
                <a:close/>
              </a:path>
              <a:path w="257175" h="560704">
                <a:moveTo>
                  <a:pt x="128410" y="0"/>
                </a:moveTo>
                <a:lnTo>
                  <a:pt x="3696" y="213741"/>
                </a:lnTo>
                <a:lnTo>
                  <a:pt x="0" y="224532"/>
                </a:lnTo>
                <a:lnTo>
                  <a:pt x="696" y="235489"/>
                </a:lnTo>
                <a:lnTo>
                  <a:pt x="5464" y="245352"/>
                </a:lnTo>
                <a:lnTo>
                  <a:pt x="13983" y="252856"/>
                </a:lnTo>
                <a:lnTo>
                  <a:pt x="24701" y="256536"/>
                </a:lnTo>
                <a:lnTo>
                  <a:pt x="35621" y="255809"/>
                </a:lnTo>
                <a:lnTo>
                  <a:pt x="45469" y="251035"/>
                </a:lnTo>
                <a:lnTo>
                  <a:pt x="52972" y="242569"/>
                </a:lnTo>
                <a:lnTo>
                  <a:pt x="99835" y="162284"/>
                </a:lnTo>
                <a:lnTo>
                  <a:pt x="99835" y="56768"/>
                </a:lnTo>
                <a:lnTo>
                  <a:pt x="161500" y="56768"/>
                </a:lnTo>
                <a:lnTo>
                  <a:pt x="128410" y="0"/>
                </a:lnTo>
                <a:close/>
              </a:path>
              <a:path w="257175" h="560704">
                <a:moveTo>
                  <a:pt x="161500" y="56768"/>
                </a:moveTo>
                <a:lnTo>
                  <a:pt x="156985" y="56768"/>
                </a:lnTo>
                <a:lnTo>
                  <a:pt x="156985" y="162501"/>
                </a:lnTo>
                <a:lnTo>
                  <a:pt x="203721" y="242569"/>
                </a:lnTo>
                <a:lnTo>
                  <a:pt x="211224" y="251035"/>
                </a:lnTo>
                <a:lnTo>
                  <a:pt x="221073" y="255809"/>
                </a:lnTo>
                <a:lnTo>
                  <a:pt x="231993" y="256536"/>
                </a:lnTo>
                <a:lnTo>
                  <a:pt x="242710" y="252856"/>
                </a:lnTo>
                <a:lnTo>
                  <a:pt x="251229" y="245352"/>
                </a:lnTo>
                <a:lnTo>
                  <a:pt x="255998" y="235489"/>
                </a:lnTo>
                <a:lnTo>
                  <a:pt x="256694" y="224532"/>
                </a:lnTo>
                <a:lnTo>
                  <a:pt x="252997" y="213741"/>
                </a:lnTo>
                <a:lnTo>
                  <a:pt x="161500" y="56768"/>
                </a:lnTo>
                <a:close/>
              </a:path>
              <a:path w="257175" h="560704">
                <a:moveTo>
                  <a:pt x="156985" y="71119"/>
                </a:moveTo>
                <a:lnTo>
                  <a:pt x="153048" y="71119"/>
                </a:lnTo>
                <a:lnTo>
                  <a:pt x="128347" y="113438"/>
                </a:lnTo>
                <a:lnTo>
                  <a:pt x="156985" y="162501"/>
                </a:lnTo>
                <a:lnTo>
                  <a:pt x="156985" y="71119"/>
                </a:lnTo>
                <a:close/>
              </a:path>
              <a:path w="257175" h="560704">
                <a:moveTo>
                  <a:pt x="156985" y="56768"/>
                </a:moveTo>
                <a:lnTo>
                  <a:pt x="99835" y="56768"/>
                </a:lnTo>
                <a:lnTo>
                  <a:pt x="99835" y="162284"/>
                </a:lnTo>
                <a:lnTo>
                  <a:pt x="128347" y="113438"/>
                </a:lnTo>
                <a:lnTo>
                  <a:pt x="103645" y="71119"/>
                </a:lnTo>
                <a:lnTo>
                  <a:pt x="156985" y="71119"/>
                </a:lnTo>
                <a:lnTo>
                  <a:pt x="156985" y="56768"/>
                </a:lnTo>
                <a:close/>
              </a:path>
              <a:path w="257175" h="560704">
                <a:moveTo>
                  <a:pt x="153048" y="71119"/>
                </a:moveTo>
                <a:lnTo>
                  <a:pt x="103645" y="71119"/>
                </a:lnTo>
                <a:lnTo>
                  <a:pt x="128347" y="113438"/>
                </a:lnTo>
                <a:lnTo>
                  <a:pt x="153048" y="7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5950" y="1870417"/>
            <a:ext cx="8412480" cy="4735830"/>
          </a:xfrm>
          <a:custGeom>
            <a:avLst/>
            <a:gdLst/>
            <a:ahLst/>
            <a:cxnLst/>
            <a:rect l="l" t="t" r="r" b="b"/>
            <a:pathLst>
              <a:path w="8412480" h="4735830">
                <a:moveTo>
                  <a:pt x="0" y="4735322"/>
                </a:moveTo>
                <a:lnTo>
                  <a:pt x="8412099" y="4735322"/>
                </a:lnTo>
                <a:lnTo>
                  <a:pt x="8412099" y="0"/>
                </a:lnTo>
                <a:lnTo>
                  <a:pt x="0" y="0"/>
                </a:lnTo>
                <a:lnTo>
                  <a:pt x="0" y="473532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8540" y="2214194"/>
            <a:ext cx="161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Presentati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540" y="3438601"/>
            <a:ext cx="993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main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540" y="4662881"/>
            <a:ext cx="5181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540" y="5887313"/>
            <a:ext cx="1290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Resourc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8520" y="3082417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32419" y="4294251"/>
            <a:ext cx="703580" cy="0"/>
          </a:xfrm>
          <a:custGeom>
            <a:avLst/>
            <a:gdLst/>
            <a:ahLst/>
            <a:cxnLst/>
            <a:rect l="l" t="t" r="r" b="b"/>
            <a:pathLst>
              <a:path w="703579">
                <a:moveTo>
                  <a:pt x="0" y="0"/>
                </a:moveTo>
                <a:lnTo>
                  <a:pt x="703072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520" y="4294251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>
                <a:moveTo>
                  <a:pt x="0" y="0"/>
                </a:moveTo>
                <a:lnTo>
                  <a:pt x="2647556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8520" y="5506211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73780" y="2250986"/>
            <a:ext cx="4776470" cy="356870"/>
          </a:xfrm>
          <a:prstGeom prst="rect">
            <a:avLst/>
          </a:prstGeom>
          <a:solidFill>
            <a:srgbClr val="FFF6B3"/>
          </a:solidFill>
        </p:spPr>
        <p:txBody>
          <a:bodyPr vert="horz" wrap="square" lIns="0" tIns="2603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79925" y="4161790"/>
            <a:ext cx="171450" cy="1558925"/>
          </a:xfrm>
          <a:custGeom>
            <a:avLst/>
            <a:gdLst/>
            <a:ahLst/>
            <a:cxnLst/>
            <a:rect l="l" t="t" r="r" b="b"/>
            <a:pathLst>
              <a:path w="171450" h="1558925">
                <a:moveTo>
                  <a:pt x="16444" y="1387367"/>
                </a:moveTo>
                <a:lnTo>
                  <a:pt x="9322" y="1389761"/>
                </a:lnTo>
                <a:lnTo>
                  <a:pt x="3643" y="1394811"/>
                </a:lnTo>
                <a:lnTo>
                  <a:pt x="464" y="1401397"/>
                </a:lnTo>
                <a:lnTo>
                  <a:pt x="0" y="1408674"/>
                </a:lnTo>
                <a:lnTo>
                  <a:pt x="2464" y="1415796"/>
                </a:lnTo>
                <a:lnTo>
                  <a:pt x="85522" y="1558417"/>
                </a:lnTo>
                <a:lnTo>
                  <a:pt x="107596" y="1520571"/>
                </a:lnTo>
                <a:lnTo>
                  <a:pt x="66472" y="1520571"/>
                </a:lnTo>
                <a:lnTo>
                  <a:pt x="66472" y="1449958"/>
                </a:lnTo>
                <a:lnTo>
                  <a:pt x="35357" y="1396619"/>
                </a:lnTo>
                <a:lnTo>
                  <a:pt x="30307" y="1391011"/>
                </a:lnTo>
                <a:lnTo>
                  <a:pt x="23721" y="1387856"/>
                </a:lnTo>
                <a:lnTo>
                  <a:pt x="16444" y="1387367"/>
                </a:lnTo>
                <a:close/>
              </a:path>
              <a:path w="171450" h="1558925">
                <a:moveTo>
                  <a:pt x="66472" y="1449958"/>
                </a:moveTo>
                <a:lnTo>
                  <a:pt x="66472" y="1520571"/>
                </a:lnTo>
                <a:lnTo>
                  <a:pt x="104572" y="1520571"/>
                </a:lnTo>
                <a:lnTo>
                  <a:pt x="104572" y="1510919"/>
                </a:lnTo>
                <a:lnTo>
                  <a:pt x="69139" y="1510919"/>
                </a:lnTo>
                <a:lnTo>
                  <a:pt x="85586" y="1482724"/>
                </a:lnTo>
                <a:lnTo>
                  <a:pt x="66472" y="1449958"/>
                </a:lnTo>
                <a:close/>
              </a:path>
              <a:path w="171450" h="1558925">
                <a:moveTo>
                  <a:pt x="154656" y="1387367"/>
                </a:moveTo>
                <a:lnTo>
                  <a:pt x="104699" y="1449958"/>
                </a:lnTo>
                <a:lnTo>
                  <a:pt x="104572" y="1520571"/>
                </a:lnTo>
                <a:lnTo>
                  <a:pt x="107596" y="1520571"/>
                </a:lnTo>
                <a:lnTo>
                  <a:pt x="168707" y="1415796"/>
                </a:lnTo>
                <a:lnTo>
                  <a:pt x="171100" y="1408674"/>
                </a:lnTo>
                <a:lnTo>
                  <a:pt x="170612" y="1401397"/>
                </a:lnTo>
                <a:lnTo>
                  <a:pt x="167457" y="1394811"/>
                </a:lnTo>
                <a:lnTo>
                  <a:pt x="161849" y="1389761"/>
                </a:lnTo>
                <a:lnTo>
                  <a:pt x="154656" y="1387367"/>
                </a:lnTo>
                <a:close/>
              </a:path>
              <a:path w="171450" h="1558925">
                <a:moveTo>
                  <a:pt x="85586" y="1482724"/>
                </a:moveTo>
                <a:lnTo>
                  <a:pt x="69139" y="1510919"/>
                </a:lnTo>
                <a:lnTo>
                  <a:pt x="102032" y="1510919"/>
                </a:lnTo>
                <a:lnTo>
                  <a:pt x="85586" y="1482724"/>
                </a:lnTo>
                <a:close/>
              </a:path>
              <a:path w="171450" h="1558925">
                <a:moveTo>
                  <a:pt x="104572" y="1450176"/>
                </a:moveTo>
                <a:lnTo>
                  <a:pt x="85586" y="1482724"/>
                </a:lnTo>
                <a:lnTo>
                  <a:pt x="102032" y="1510919"/>
                </a:lnTo>
                <a:lnTo>
                  <a:pt x="104572" y="1510919"/>
                </a:lnTo>
                <a:lnTo>
                  <a:pt x="104572" y="1450176"/>
                </a:lnTo>
                <a:close/>
              </a:path>
              <a:path w="171450" h="1558925">
                <a:moveTo>
                  <a:pt x="104572" y="0"/>
                </a:moveTo>
                <a:lnTo>
                  <a:pt x="66472" y="0"/>
                </a:lnTo>
                <a:lnTo>
                  <a:pt x="66599" y="1450176"/>
                </a:lnTo>
                <a:lnTo>
                  <a:pt x="85586" y="1482724"/>
                </a:lnTo>
                <a:lnTo>
                  <a:pt x="104572" y="1450176"/>
                </a:lnTo>
                <a:lnTo>
                  <a:pt x="10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9704" y="2598166"/>
            <a:ext cx="171450" cy="912494"/>
          </a:xfrm>
          <a:custGeom>
            <a:avLst/>
            <a:gdLst/>
            <a:ahLst/>
            <a:cxnLst/>
            <a:rect l="l" t="t" r="r" b="b"/>
            <a:pathLst>
              <a:path w="171450" h="912495">
                <a:moveTo>
                  <a:pt x="16444" y="740993"/>
                </a:moveTo>
                <a:lnTo>
                  <a:pt x="9322" y="743458"/>
                </a:lnTo>
                <a:lnTo>
                  <a:pt x="3643" y="748508"/>
                </a:lnTo>
                <a:lnTo>
                  <a:pt x="464" y="755094"/>
                </a:lnTo>
                <a:lnTo>
                  <a:pt x="0" y="762371"/>
                </a:lnTo>
                <a:lnTo>
                  <a:pt x="2464" y="769493"/>
                </a:lnTo>
                <a:lnTo>
                  <a:pt x="85522" y="911987"/>
                </a:lnTo>
                <a:lnTo>
                  <a:pt x="107542" y="874268"/>
                </a:lnTo>
                <a:lnTo>
                  <a:pt x="66472" y="874268"/>
                </a:lnTo>
                <a:lnTo>
                  <a:pt x="66472" y="803656"/>
                </a:lnTo>
                <a:lnTo>
                  <a:pt x="35357" y="750316"/>
                </a:lnTo>
                <a:lnTo>
                  <a:pt x="30307" y="744636"/>
                </a:lnTo>
                <a:lnTo>
                  <a:pt x="23721" y="741457"/>
                </a:lnTo>
                <a:lnTo>
                  <a:pt x="16444" y="740993"/>
                </a:lnTo>
                <a:close/>
              </a:path>
              <a:path w="171450" h="912495">
                <a:moveTo>
                  <a:pt x="66472" y="803656"/>
                </a:moveTo>
                <a:lnTo>
                  <a:pt x="66472" y="874268"/>
                </a:lnTo>
                <a:lnTo>
                  <a:pt x="104572" y="874268"/>
                </a:lnTo>
                <a:lnTo>
                  <a:pt x="104572" y="864616"/>
                </a:lnTo>
                <a:lnTo>
                  <a:pt x="69139" y="864616"/>
                </a:lnTo>
                <a:lnTo>
                  <a:pt x="85586" y="836422"/>
                </a:lnTo>
                <a:lnTo>
                  <a:pt x="66472" y="803656"/>
                </a:lnTo>
                <a:close/>
              </a:path>
              <a:path w="171450" h="912495">
                <a:moveTo>
                  <a:pt x="154674" y="740993"/>
                </a:moveTo>
                <a:lnTo>
                  <a:pt x="147403" y="741457"/>
                </a:lnTo>
                <a:lnTo>
                  <a:pt x="140846" y="744636"/>
                </a:lnTo>
                <a:lnTo>
                  <a:pt x="135814" y="750316"/>
                </a:lnTo>
                <a:lnTo>
                  <a:pt x="104572" y="803873"/>
                </a:lnTo>
                <a:lnTo>
                  <a:pt x="104572" y="874268"/>
                </a:lnTo>
                <a:lnTo>
                  <a:pt x="107542" y="874268"/>
                </a:lnTo>
                <a:lnTo>
                  <a:pt x="168707" y="769493"/>
                </a:lnTo>
                <a:lnTo>
                  <a:pt x="171172" y="762371"/>
                </a:lnTo>
                <a:lnTo>
                  <a:pt x="170707" y="755094"/>
                </a:lnTo>
                <a:lnTo>
                  <a:pt x="167528" y="748508"/>
                </a:lnTo>
                <a:lnTo>
                  <a:pt x="161849" y="743458"/>
                </a:lnTo>
                <a:lnTo>
                  <a:pt x="154674" y="740993"/>
                </a:lnTo>
                <a:close/>
              </a:path>
              <a:path w="171450" h="912495">
                <a:moveTo>
                  <a:pt x="85586" y="836422"/>
                </a:moveTo>
                <a:lnTo>
                  <a:pt x="69139" y="864616"/>
                </a:lnTo>
                <a:lnTo>
                  <a:pt x="102032" y="864616"/>
                </a:lnTo>
                <a:lnTo>
                  <a:pt x="85586" y="836422"/>
                </a:lnTo>
                <a:close/>
              </a:path>
              <a:path w="171450" h="912495">
                <a:moveTo>
                  <a:pt x="104572" y="803873"/>
                </a:moveTo>
                <a:lnTo>
                  <a:pt x="85586" y="836422"/>
                </a:lnTo>
                <a:lnTo>
                  <a:pt x="102032" y="864616"/>
                </a:lnTo>
                <a:lnTo>
                  <a:pt x="104572" y="864616"/>
                </a:lnTo>
                <a:lnTo>
                  <a:pt x="104572" y="803873"/>
                </a:lnTo>
                <a:close/>
              </a:path>
              <a:path w="171450" h="912495">
                <a:moveTo>
                  <a:pt x="104572" y="0"/>
                </a:moveTo>
                <a:lnTo>
                  <a:pt x="66472" y="0"/>
                </a:lnTo>
                <a:lnTo>
                  <a:pt x="66472" y="803656"/>
                </a:lnTo>
                <a:lnTo>
                  <a:pt x="85586" y="836422"/>
                </a:lnTo>
                <a:lnTo>
                  <a:pt x="104572" y="803873"/>
                </a:lnTo>
                <a:lnTo>
                  <a:pt x="10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26421" y="2598039"/>
            <a:ext cx="171450" cy="912494"/>
          </a:xfrm>
          <a:custGeom>
            <a:avLst/>
            <a:gdLst/>
            <a:ahLst/>
            <a:cxnLst/>
            <a:rect l="l" t="t" r="r" b="b"/>
            <a:pathLst>
              <a:path w="171450" h="912495">
                <a:moveTo>
                  <a:pt x="85578" y="75673"/>
                </a:moveTo>
                <a:lnTo>
                  <a:pt x="66528" y="108330"/>
                </a:lnTo>
                <a:lnTo>
                  <a:pt x="66528" y="912113"/>
                </a:lnTo>
                <a:lnTo>
                  <a:pt x="104628" y="912113"/>
                </a:lnTo>
                <a:lnTo>
                  <a:pt x="104628" y="108330"/>
                </a:lnTo>
                <a:lnTo>
                  <a:pt x="85578" y="75673"/>
                </a:lnTo>
                <a:close/>
              </a:path>
              <a:path w="171450" h="912495">
                <a:moveTo>
                  <a:pt x="85578" y="0"/>
                </a:moveTo>
                <a:lnTo>
                  <a:pt x="2393" y="142494"/>
                </a:lnTo>
                <a:lnTo>
                  <a:pt x="0" y="149615"/>
                </a:lnTo>
                <a:lnTo>
                  <a:pt x="488" y="156892"/>
                </a:lnTo>
                <a:lnTo>
                  <a:pt x="3643" y="163478"/>
                </a:lnTo>
                <a:lnTo>
                  <a:pt x="9251" y="168528"/>
                </a:lnTo>
                <a:lnTo>
                  <a:pt x="16446" y="170993"/>
                </a:lnTo>
                <a:lnTo>
                  <a:pt x="23760" y="170529"/>
                </a:lnTo>
                <a:lnTo>
                  <a:pt x="30360" y="167350"/>
                </a:lnTo>
                <a:lnTo>
                  <a:pt x="35413" y="161671"/>
                </a:lnTo>
                <a:lnTo>
                  <a:pt x="66528" y="108330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912495">
                <a:moveTo>
                  <a:pt x="107671" y="37846"/>
                </a:moveTo>
                <a:lnTo>
                  <a:pt x="104628" y="37846"/>
                </a:lnTo>
                <a:lnTo>
                  <a:pt x="104628" y="108330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478"/>
                </a:lnTo>
                <a:lnTo>
                  <a:pt x="170668" y="156892"/>
                </a:lnTo>
                <a:lnTo>
                  <a:pt x="171156" y="149615"/>
                </a:lnTo>
                <a:lnTo>
                  <a:pt x="168763" y="142494"/>
                </a:lnTo>
                <a:lnTo>
                  <a:pt x="107671" y="37846"/>
                </a:lnTo>
                <a:close/>
              </a:path>
              <a:path w="171450" h="912495">
                <a:moveTo>
                  <a:pt x="104628" y="37846"/>
                </a:moveTo>
                <a:lnTo>
                  <a:pt x="66528" y="37846"/>
                </a:lnTo>
                <a:lnTo>
                  <a:pt x="66528" y="108330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846"/>
                </a:lnTo>
                <a:close/>
              </a:path>
              <a:path w="171450" h="91249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0"/>
                </a:lnTo>
                <a:lnTo>
                  <a:pt x="104628" y="47371"/>
                </a:lnTo>
                <a:close/>
              </a:path>
              <a:path w="171450" h="91249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6589" y="4157345"/>
            <a:ext cx="171450" cy="1590040"/>
          </a:xfrm>
          <a:custGeom>
            <a:avLst/>
            <a:gdLst/>
            <a:ahLst/>
            <a:cxnLst/>
            <a:rect l="l" t="t" r="r" b="b"/>
            <a:pathLst>
              <a:path w="171450" h="1590039">
                <a:moveTo>
                  <a:pt x="85568" y="75692"/>
                </a:moveTo>
                <a:lnTo>
                  <a:pt x="66581" y="108240"/>
                </a:lnTo>
                <a:lnTo>
                  <a:pt x="66581" y="1589836"/>
                </a:lnTo>
                <a:lnTo>
                  <a:pt x="104681" y="1589836"/>
                </a:lnTo>
                <a:lnTo>
                  <a:pt x="104681" y="108458"/>
                </a:lnTo>
                <a:lnTo>
                  <a:pt x="85568" y="75692"/>
                </a:lnTo>
                <a:close/>
              </a:path>
              <a:path w="171450" h="1590039">
                <a:moveTo>
                  <a:pt x="85631" y="0"/>
                </a:moveTo>
                <a:lnTo>
                  <a:pt x="2446" y="142493"/>
                </a:lnTo>
                <a:lnTo>
                  <a:pt x="0" y="149687"/>
                </a:lnTo>
                <a:lnTo>
                  <a:pt x="494" y="156987"/>
                </a:lnTo>
                <a:lnTo>
                  <a:pt x="3679" y="163550"/>
                </a:lnTo>
                <a:lnTo>
                  <a:pt x="9304" y="168528"/>
                </a:lnTo>
                <a:lnTo>
                  <a:pt x="16480" y="170995"/>
                </a:lnTo>
                <a:lnTo>
                  <a:pt x="23750" y="170545"/>
                </a:lnTo>
                <a:lnTo>
                  <a:pt x="30307" y="167403"/>
                </a:lnTo>
                <a:lnTo>
                  <a:pt x="35339" y="161797"/>
                </a:lnTo>
                <a:lnTo>
                  <a:pt x="66581" y="108240"/>
                </a:lnTo>
                <a:lnTo>
                  <a:pt x="66581" y="37845"/>
                </a:lnTo>
                <a:lnTo>
                  <a:pt x="107691" y="37845"/>
                </a:lnTo>
                <a:lnTo>
                  <a:pt x="85631" y="0"/>
                </a:lnTo>
                <a:close/>
              </a:path>
              <a:path w="171450" h="1590039">
                <a:moveTo>
                  <a:pt x="107691" y="37845"/>
                </a:moveTo>
                <a:lnTo>
                  <a:pt x="104681" y="37845"/>
                </a:lnTo>
                <a:lnTo>
                  <a:pt x="104681" y="108458"/>
                </a:lnTo>
                <a:lnTo>
                  <a:pt x="135796" y="161797"/>
                </a:lnTo>
                <a:lnTo>
                  <a:pt x="140846" y="167403"/>
                </a:lnTo>
                <a:lnTo>
                  <a:pt x="147433" y="170545"/>
                </a:lnTo>
                <a:lnTo>
                  <a:pt x="154709" y="170995"/>
                </a:lnTo>
                <a:lnTo>
                  <a:pt x="161831" y="168528"/>
                </a:lnTo>
                <a:lnTo>
                  <a:pt x="167511" y="163550"/>
                </a:lnTo>
                <a:lnTo>
                  <a:pt x="170689" y="156987"/>
                </a:lnTo>
                <a:lnTo>
                  <a:pt x="171154" y="149687"/>
                </a:lnTo>
                <a:lnTo>
                  <a:pt x="168689" y="142493"/>
                </a:lnTo>
                <a:lnTo>
                  <a:pt x="107691" y="37845"/>
                </a:lnTo>
                <a:close/>
              </a:path>
              <a:path w="171450" h="1590039">
                <a:moveTo>
                  <a:pt x="104681" y="47497"/>
                </a:moveTo>
                <a:lnTo>
                  <a:pt x="102014" y="47497"/>
                </a:lnTo>
                <a:lnTo>
                  <a:pt x="85568" y="75692"/>
                </a:lnTo>
                <a:lnTo>
                  <a:pt x="104681" y="108458"/>
                </a:lnTo>
                <a:lnTo>
                  <a:pt x="104681" y="47497"/>
                </a:lnTo>
                <a:close/>
              </a:path>
              <a:path w="171450" h="1590039">
                <a:moveTo>
                  <a:pt x="104681" y="37845"/>
                </a:moveTo>
                <a:lnTo>
                  <a:pt x="66581" y="37845"/>
                </a:lnTo>
                <a:lnTo>
                  <a:pt x="66581" y="108240"/>
                </a:lnTo>
                <a:lnTo>
                  <a:pt x="85568" y="75692"/>
                </a:lnTo>
                <a:lnTo>
                  <a:pt x="69121" y="47497"/>
                </a:lnTo>
                <a:lnTo>
                  <a:pt x="104681" y="47497"/>
                </a:lnTo>
                <a:lnTo>
                  <a:pt x="104681" y="37845"/>
                </a:lnTo>
                <a:close/>
              </a:path>
              <a:path w="171450" h="1590039">
                <a:moveTo>
                  <a:pt x="102014" y="47497"/>
                </a:moveTo>
                <a:lnTo>
                  <a:pt x="69121" y="47497"/>
                </a:lnTo>
                <a:lnTo>
                  <a:pt x="85568" y="75692"/>
                </a:lnTo>
                <a:lnTo>
                  <a:pt x="102014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6076" y="3510165"/>
            <a:ext cx="4776470" cy="1008380"/>
          </a:xfrm>
          <a:custGeom>
            <a:avLst/>
            <a:gdLst/>
            <a:ahLst/>
            <a:cxnLst/>
            <a:rect l="l" t="t" r="r" b="b"/>
            <a:pathLst>
              <a:path w="4776470" h="1008379">
                <a:moveTo>
                  <a:pt x="0" y="1008113"/>
                </a:moveTo>
                <a:lnTo>
                  <a:pt x="4776342" y="1008113"/>
                </a:lnTo>
                <a:lnTo>
                  <a:pt x="4776342" y="0"/>
                </a:lnTo>
                <a:lnTo>
                  <a:pt x="0" y="0"/>
                </a:lnTo>
                <a:lnTo>
                  <a:pt x="0" y="1008113"/>
                </a:lnTo>
                <a:close/>
              </a:path>
            </a:pathLst>
          </a:custGeom>
          <a:solidFill>
            <a:srgbClr val="A4C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6180" y="3567303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495" y="0"/>
                </a:moveTo>
                <a:lnTo>
                  <a:pt x="69722" y="0"/>
                </a:lnTo>
                <a:lnTo>
                  <a:pt x="42594" y="5482"/>
                </a:lnTo>
                <a:lnTo>
                  <a:pt x="20431" y="20431"/>
                </a:lnTo>
                <a:lnTo>
                  <a:pt x="5482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82" y="375943"/>
                </a:lnTo>
                <a:lnTo>
                  <a:pt x="20431" y="398145"/>
                </a:lnTo>
                <a:lnTo>
                  <a:pt x="42594" y="413107"/>
                </a:lnTo>
                <a:lnTo>
                  <a:pt x="69722" y="418592"/>
                </a:lnTo>
                <a:lnTo>
                  <a:pt x="1428495" y="418592"/>
                </a:lnTo>
                <a:lnTo>
                  <a:pt x="1455624" y="413107"/>
                </a:lnTo>
                <a:lnTo>
                  <a:pt x="1477787" y="398145"/>
                </a:lnTo>
                <a:lnTo>
                  <a:pt x="1492736" y="375943"/>
                </a:lnTo>
                <a:lnTo>
                  <a:pt x="1498219" y="348742"/>
                </a:lnTo>
                <a:lnTo>
                  <a:pt x="1498219" y="69723"/>
                </a:lnTo>
                <a:lnTo>
                  <a:pt x="1492736" y="42594"/>
                </a:lnTo>
                <a:lnTo>
                  <a:pt x="1477787" y="20431"/>
                </a:lnTo>
                <a:lnTo>
                  <a:pt x="1455624" y="5482"/>
                </a:lnTo>
                <a:lnTo>
                  <a:pt x="1428495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62426" y="3606165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25038" y="4046346"/>
            <a:ext cx="1499870" cy="419100"/>
          </a:xfrm>
          <a:custGeom>
            <a:avLst/>
            <a:gdLst/>
            <a:ahLst/>
            <a:cxnLst/>
            <a:rect l="l" t="t" r="r" b="b"/>
            <a:pathLst>
              <a:path w="1499870" h="419100">
                <a:moveTo>
                  <a:pt x="1429639" y="0"/>
                </a:moveTo>
                <a:lnTo>
                  <a:pt x="69723" y="0"/>
                </a:lnTo>
                <a:lnTo>
                  <a:pt x="42594" y="5484"/>
                </a:lnTo>
                <a:lnTo>
                  <a:pt x="20431" y="20447"/>
                </a:lnTo>
                <a:lnTo>
                  <a:pt x="5482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82" y="375997"/>
                </a:lnTo>
                <a:lnTo>
                  <a:pt x="20431" y="398160"/>
                </a:lnTo>
                <a:lnTo>
                  <a:pt x="42594" y="413109"/>
                </a:lnTo>
                <a:lnTo>
                  <a:pt x="69723" y="418591"/>
                </a:lnTo>
                <a:lnTo>
                  <a:pt x="1429639" y="418591"/>
                </a:lnTo>
                <a:lnTo>
                  <a:pt x="1456767" y="413109"/>
                </a:lnTo>
                <a:lnTo>
                  <a:pt x="1478930" y="398160"/>
                </a:lnTo>
                <a:lnTo>
                  <a:pt x="1493879" y="375997"/>
                </a:lnTo>
                <a:lnTo>
                  <a:pt x="1499362" y="348869"/>
                </a:lnTo>
                <a:lnTo>
                  <a:pt x="1499362" y="69850"/>
                </a:lnTo>
                <a:lnTo>
                  <a:pt x="1493879" y="42648"/>
                </a:lnTo>
                <a:lnTo>
                  <a:pt x="1478930" y="20447"/>
                </a:lnTo>
                <a:lnTo>
                  <a:pt x="1456767" y="5484"/>
                </a:lnTo>
                <a:lnTo>
                  <a:pt x="142963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387852" y="4085335"/>
            <a:ext cx="1186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Trans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95646" y="3567303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495" y="0"/>
                </a:moveTo>
                <a:lnTo>
                  <a:pt x="69850" y="0"/>
                </a:lnTo>
                <a:lnTo>
                  <a:pt x="42648" y="5482"/>
                </a:lnTo>
                <a:lnTo>
                  <a:pt x="20447" y="20431"/>
                </a:lnTo>
                <a:lnTo>
                  <a:pt x="5484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84" y="375943"/>
                </a:lnTo>
                <a:lnTo>
                  <a:pt x="20446" y="398145"/>
                </a:lnTo>
                <a:lnTo>
                  <a:pt x="42648" y="413107"/>
                </a:lnTo>
                <a:lnTo>
                  <a:pt x="69850" y="418592"/>
                </a:lnTo>
                <a:lnTo>
                  <a:pt x="1428495" y="418592"/>
                </a:lnTo>
                <a:lnTo>
                  <a:pt x="1455624" y="413107"/>
                </a:lnTo>
                <a:lnTo>
                  <a:pt x="1477787" y="398145"/>
                </a:lnTo>
                <a:lnTo>
                  <a:pt x="1492736" y="375943"/>
                </a:lnTo>
                <a:lnTo>
                  <a:pt x="1498218" y="348742"/>
                </a:lnTo>
                <a:lnTo>
                  <a:pt x="1498218" y="69723"/>
                </a:lnTo>
                <a:lnTo>
                  <a:pt x="1492736" y="42594"/>
                </a:lnTo>
                <a:lnTo>
                  <a:pt x="1477787" y="20431"/>
                </a:lnTo>
                <a:lnTo>
                  <a:pt x="1455624" y="5482"/>
                </a:lnTo>
                <a:lnTo>
                  <a:pt x="1428495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80329" y="3606165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Caching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98695" y="4046346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8" y="0"/>
                </a:moveTo>
                <a:lnTo>
                  <a:pt x="69722" y="0"/>
                </a:lnTo>
                <a:lnTo>
                  <a:pt x="42541" y="5484"/>
                </a:lnTo>
                <a:lnTo>
                  <a:pt x="20383" y="20447"/>
                </a:lnTo>
                <a:lnTo>
                  <a:pt x="5464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64" y="375997"/>
                </a:lnTo>
                <a:lnTo>
                  <a:pt x="20383" y="398160"/>
                </a:lnTo>
                <a:lnTo>
                  <a:pt x="42541" y="413109"/>
                </a:lnTo>
                <a:lnTo>
                  <a:pt x="69722" y="418591"/>
                </a:lnTo>
                <a:lnTo>
                  <a:pt x="1428368" y="418591"/>
                </a:lnTo>
                <a:lnTo>
                  <a:pt x="1455570" y="413109"/>
                </a:lnTo>
                <a:lnTo>
                  <a:pt x="1477771" y="398160"/>
                </a:lnTo>
                <a:lnTo>
                  <a:pt x="1492734" y="375997"/>
                </a:lnTo>
                <a:lnTo>
                  <a:pt x="1498218" y="348869"/>
                </a:lnTo>
                <a:lnTo>
                  <a:pt x="1498218" y="69850"/>
                </a:lnTo>
                <a:lnTo>
                  <a:pt x="1492734" y="42648"/>
                </a:lnTo>
                <a:lnTo>
                  <a:pt x="1477772" y="20447"/>
                </a:lnTo>
                <a:lnTo>
                  <a:pt x="1455570" y="5484"/>
                </a:lnTo>
                <a:lnTo>
                  <a:pt x="1428368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94376" y="4085335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Blobs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62953" y="3567303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9" y="0"/>
                </a:moveTo>
                <a:lnTo>
                  <a:pt x="69723" y="0"/>
                </a:lnTo>
                <a:lnTo>
                  <a:pt x="42541" y="5482"/>
                </a:lnTo>
                <a:lnTo>
                  <a:pt x="20383" y="20431"/>
                </a:lnTo>
                <a:lnTo>
                  <a:pt x="5464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64" y="375943"/>
                </a:lnTo>
                <a:lnTo>
                  <a:pt x="20383" y="398145"/>
                </a:lnTo>
                <a:lnTo>
                  <a:pt x="42541" y="413107"/>
                </a:lnTo>
                <a:lnTo>
                  <a:pt x="69723" y="418592"/>
                </a:lnTo>
                <a:lnTo>
                  <a:pt x="1428369" y="418592"/>
                </a:lnTo>
                <a:lnTo>
                  <a:pt x="1455570" y="413107"/>
                </a:lnTo>
                <a:lnTo>
                  <a:pt x="1477772" y="398145"/>
                </a:lnTo>
                <a:lnTo>
                  <a:pt x="1492734" y="375943"/>
                </a:lnTo>
                <a:lnTo>
                  <a:pt x="1498219" y="348742"/>
                </a:lnTo>
                <a:lnTo>
                  <a:pt x="1498219" y="69723"/>
                </a:lnTo>
                <a:lnTo>
                  <a:pt x="1492734" y="42594"/>
                </a:lnTo>
                <a:lnTo>
                  <a:pt x="1477772" y="20431"/>
                </a:lnTo>
                <a:lnTo>
                  <a:pt x="1455570" y="5482"/>
                </a:lnTo>
                <a:lnTo>
                  <a:pt x="142836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48220" y="3606165"/>
            <a:ext cx="539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62953" y="4046346"/>
            <a:ext cx="1498600" cy="419100"/>
          </a:xfrm>
          <a:custGeom>
            <a:avLst/>
            <a:gdLst/>
            <a:ahLst/>
            <a:cxnLst/>
            <a:rect l="l" t="t" r="r" b="b"/>
            <a:pathLst>
              <a:path w="1498600" h="419100">
                <a:moveTo>
                  <a:pt x="1428369" y="0"/>
                </a:moveTo>
                <a:lnTo>
                  <a:pt x="69723" y="0"/>
                </a:lnTo>
                <a:lnTo>
                  <a:pt x="42541" y="5484"/>
                </a:lnTo>
                <a:lnTo>
                  <a:pt x="20383" y="20447"/>
                </a:lnTo>
                <a:lnTo>
                  <a:pt x="5464" y="42648"/>
                </a:lnTo>
                <a:lnTo>
                  <a:pt x="0" y="69850"/>
                </a:lnTo>
                <a:lnTo>
                  <a:pt x="0" y="348869"/>
                </a:lnTo>
                <a:lnTo>
                  <a:pt x="5464" y="375997"/>
                </a:lnTo>
                <a:lnTo>
                  <a:pt x="20383" y="398160"/>
                </a:lnTo>
                <a:lnTo>
                  <a:pt x="42541" y="413109"/>
                </a:lnTo>
                <a:lnTo>
                  <a:pt x="69723" y="418591"/>
                </a:lnTo>
                <a:lnTo>
                  <a:pt x="1428369" y="418591"/>
                </a:lnTo>
                <a:lnTo>
                  <a:pt x="1455570" y="413109"/>
                </a:lnTo>
                <a:lnTo>
                  <a:pt x="1477772" y="398160"/>
                </a:lnTo>
                <a:lnTo>
                  <a:pt x="1492734" y="375997"/>
                </a:lnTo>
                <a:lnTo>
                  <a:pt x="1498219" y="348869"/>
                </a:lnTo>
                <a:lnTo>
                  <a:pt x="1498219" y="69850"/>
                </a:lnTo>
                <a:lnTo>
                  <a:pt x="1492734" y="42648"/>
                </a:lnTo>
                <a:lnTo>
                  <a:pt x="1477772" y="20447"/>
                </a:lnTo>
                <a:lnTo>
                  <a:pt x="1455570" y="5484"/>
                </a:lnTo>
                <a:lnTo>
                  <a:pt x="142836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54672" y="4085335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Repor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56076" y="5720067"/>
            <a:ext cx="4776470" cy="796925"/>
          </a:xfrm>
          <a:custGeom>
            <a:avLst/>
            <a:gdLst/>
            <a:ahLst/>
            <a:cxnLst/>
            <a:rect l="l" t="t" r="r" b="b"/>
            <a:pathLst>
              <a:path w="4776470" h="796925">
                <a:moveTo>
                  <a:pt x="0" y="796505"/>
                </a:moveTo>
                <a:lnTo>
                  <a:pt x="4776342" y="796505"/>
                </a:lnTo>
                <a:lnTo>
                  <a:pt x="4776342" y="0"/>
                </a:lnTo>
                <a:lnTo>
                  <a:pt x="0" y="0"/>
                </a:lnTo>
                <a:lnTo>
                  <a:pt x="0" y="796505"/>
                </a:lnTo>
                <a:close/>
              </a:path>
            </a:pathLst>
          </a:custGeom>
          <a:solidFill>
            <a:srgbClr val="6C9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8896" y="5797524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606551" y="0"/>
                </a:moveTo>
                <a:lnTo>
                  <a:pt x="530460" y="849"/>
                </a:lnTo>
                <a:lnTo>
                  <a:pt x="457190" y="3328"/>
                </a:lnTo>
                <a:lnTo>
                  <a:pt x="387312" y="7335"/>
                </a:lnTo>
                <a:lnTo>
                  <a:pt x="321392" y="12769"/>
                </a:lnTo>
                <a:lnTo>
                  <a:pt x="259999" y="19526"/>
                </a:lnTo>
                <a:lnTo>
                  <a:pt x="203701" y="27505"/>
                </a:lnTo>
                <a:lnTo>
                  <a:pt x="153067" y="36604"/>
                </a:lnTo>
                <a:lnTo>
                  <a:pt x="108663" y="46720"/>
                </a:lnTo>
                <a:lnTo>
                  <a:pt x="71059" y="57752"/>
                </a:lnTo>
                <a:lnTo>
                  <a:pt x="18522" y="82153"/>
                </a:lnTo>
                <a:lnTo>
                  <a:pt x="0" y="108991"/>
                </a:lnTo>
                <a:lnTo>
                  <a:pt x="0" y="544944"/>
                </a:lnTo>
                <a:lnTo>
                  <a:pt x="40823" y="584333"/>
                </a:lnTo>
                <a:lnTo>
                  <a:pt x="108663" y="607209"/>
                </a:lnTo>
                <a:lnTo>
                  <a:pt x="153067" y="617326"/>
                </a:lnTo>
                <a:lnTo>
                  <a:pt x="203701" y="626425"/>
                </a:lnTo>
                <a:lnTo>
                  <a:pt x="259999" y="634405"/>
                </a:lnTo>
                <a:lnTo>
                  <a:pt x="321392" y="641163"/>
                </a:lnTo>
                <a:lnTo>
                  <a:pt x="387312" y="646598"/>
                </a:lnTo>
                <a:lnTo>
                  <a:pt x="457190" y="650606"/>
                </a:lnTo>
                <a:lnTo>
                  <a:pt x="530460" y="653086"/>
                </a:lnTo>
                <a:lnTo>
                  <a:pt x="606551" y="653935"/>
                </a:lnTo>
                <a:lnTo>
                  <a:pt x="682643" y="653086"/>
                </a:lnTo>
                <a:lnTo>
                  <a:pt x="755913" y="650606"/>
                </a:lnTo>
                <a:lnTo>
                  <a:pt x="825791" y="646598"/>
                </a:lnTo>
                <a:lnTo>
                  <a:pt x="891711" y="641163"/>
                </a:lnTo>
                <a:lnTo>
                  <a:pt x="953104" y="634405"/>
                </a:lnTo>
                <a:lnTo>
                  <a:pt x="1009402" y="626425"/>
                </a:lnTo>
                <a:lnTo>
                  <a:pt x="1060036" y="617326"/>
                </a:lnTo>
                <a:lnTo>
                  <a:pt x="1104440" y="607209"/>
                </a:lnTo>
                <a:lnTo>
                  <a:pt x="1142044" y="596177"/>
                </a:lnTo>
                <a:lnTo>
                  <a:pt x="1194581" y="571777"/>
                </a:lnTo>
                <a:lnTo>
                  <a:pt x="1213103" y="544944"/>
                </a:lnTo>
                <a:lnTo>
                  <a:pt x="1213103" y="108991"/>
                </a:lnTo>
                <a:lnTo>
                  <a:pt x="1172280" y="69597"/>
                </a:lnTo>
                <a:lnTo>
                  <a:pt x="1104440" y="46720"/>
                </a:lnTo>
                <a:lnTo>
                  <a:pt x="1060036" y="36604"/>
                </a:lnTo>
                <a:lnTo>
                  <a:pt x="1009402" y="27505"/>
                </a:lnTo>
                <a:lnTo>
                  <a:pt x="953104" y="19526"/>
                </a:lnTo>
                <a:lnTo>
                  <a:pt x="891711" y="12769"/>
                </a:lnTo>
                <a:lnTo>
                  <a:pt x="825791" y="7335"/>
                </a:lnTo>
                <a:lnTo>
                  <a:pt x="755913" y="3328"/>
                </a:lnTo>
                <a:lnTo>
                  <a:pt x="682643" y="849"/>
                </a:lnTo>
                <a:lnTo>
                  <a:pt x="606551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58896" y="5906515"/>
            <a:ext cx="1213485" cy="109220"/>
          </a:xfrm>
          <a:custGeom>
            <a:avLst/>
            <a:gdLst/>
            <a:ahLst/>
            <a:cxnLst/>
            <a:rect l="l" t="t" r="r" b="b"/>
            <a:pathLst>
              <a:path w="1213485" h="109220">
                <a:moveTo>
                  <a:pt x="1213103" y="0"/>
                </a:moveTo>
                <a:lnTo>
                  <a:pt x="1172280" y="39387"/>
                </a:lnTo>
                <a:lnTo>
                  <a:pt x="1104440" y="62261"/>
                </a:lnTo>
                <a:lnTo>
                  <a:pt x="1060036" y="72376"/>
                </a:lnTo>
                <a:lnTo>
                  <a:pt x="1009402" y="81474"/>
                </a:lnTo>
                <a:lnTo>
                  <a:pt x="953104" y="89452"/>
                </a:lnTo>
                <a:lnTo>
                  <a:pt x="891711" y="96209"/>
                </a:lnTo>
                <a:lnTo>
                  <a:pt x="825791" y="101642"/>
                </a:lnTo>
                <a:lnTo>
                  <a:pt x="755913" y="105650"/>
                </a:lnTo>
                <a:lnTo>
                  <a:pt x="682643" y="108129"/>
                </a:lnTo>
                <a:lnTo>
                  <a:pt x="606551" y="108978"/>
                </a:lnTo>
                <a:lnTo>
                  <a:pt x="530460" y="108129"/>
                </a:lnTo>
                <a:lnTo>
                  <a:pt x="457190" y="105650"/>
                </a:lnTo>
                <a:lnTo>
                  <a:pt x="387312" y="101642"/>
                </a:lnTo>
                <a:lnTo>
                  <a:pt x="321392" y="96209"/>
                </a:lnTo>
                <a:lnTo>
                  <a:pt x="259999" y="89452"/>
                </a:lnTo>
                <a:lnTo>
                  <a:pt x="203701" y="81474"/>
                </a:lnTo>
                <a:lnTo>
                  <a:pt x="153067" y="72376"/>
                </a:lnTo>
                <a:lnTo>
                  <a:pt x="108663" y="62261"/>
                </a:lnTo>
                <a:lnTo>
                  <a:pt x="71059" y="51230"/>
                </a:lnTo>
                <a:lnTo>
                  <a:pt x="18522" y="26832"/>
                </a:lnTo>
                <a:lnTo>
                  <a:pt x="0" y="0"/>
                </a:lnTo>
              </a:path>
            </a:pathLst>
          </a:custGeom>
          <a:ln w="12699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58896" y="5797524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0" y="108991"/>
                </a:moveTo>
                <a:lnTo>
                  <a:pt x="40823" y="69597"/>
                </a:lnTo>
                <a:lnTo>
                  <a:pt x="108663" y="46720"/>
                </a:lnTo>
                <a:lnTo>
                  <a:pt x="153067" y="36604"/>
                </a:lnTo>
                <a:lnTo>
                  <a:pt x="203701" y="27505"/>
                </a:lnTo>
                <a:lnTo>
                  <a:pt x="259999" y="19526"/>
                </a:lnTo>
                <a:lnTo>
                  <a:pt x="321392" y="12769"/>
                </a:lnTo>
                <a:lnTo>
                  <a:pt x="387312" y="7335"/>
                </a:lnTo>
                <a:lnTo>
                  <a:pt x="457190" y="3328"/>
                </a:lnTo>
                <a:lnTo>
                  <a:pt x="530460" y="849"/>
                </a:lnTo>
                <a:lnTo>
                  <a:pt x="606551" y="0"/>
                </a:lnTo>
                <a:lnTo>
                  <a:pt x="682643" y="849"/>
                </a:lnTo>
                <a:lnTo>
                  <a:pt x="755913" y="3328"/>
                </a:lnTo>
                <a:lnTo>
                  <a:pt x="825791" y="7335"/>
                </a:lnTo>
                <a:lnTo>
                  <a:pt x="891711" y="12769"/>
                </a:lnTo>
                <a:lnTo>
                  <a:pt x="953104" y="19526"/>
                </a:lnTo>
                <a:lnTo>
                  <a:pt x="1009402" y="27505"/>
                </a:lnTo>
                <a:lnTo>
                  <a:pt x="1060036" y="36604"/>
                </a:lnTo>
                <a:lnTo>
                  <a:pt x="1104440" y="46720"/>
                </a:lnTo>
                <a:lnTo>
                  <a:pt x="1142044" y="57752"/>
                </a:lnTo>
                <a:lnTo>
                  <a:pt x="1194581" y="82153"/>
                </a:lnTo>
                <a:lnTo>
                  <a:pt x="1213103" y="108991"/>
                </a:lnTo>
                <a:lnTo>
                  <a:pt x="1213103" y="544944"/>
                </a:lnTo>
                <a:lnTo>
                  <a:pt x="1208378" y="558614"/>
                </a:lnTo>
                <a:lnTo>
                  <a:pt x="1194581" y="571777"/>
                </a:lnTo>
                <a:lnTo>
                  <a:pt x="1142044" y="596177"/>
                </a:lnTo>
                <a:lnTo>
                  <a:pt x="1104440" y="607209"/>
                </a:lnTo>
                <a:lnTo>
                  <a:pt x="1060036" y="617326"/>
                </a:lnTo>
                <a:lnTo>
                  <a:pt x="1009402" y="626425"/>
                </a:lnTo>
                <a:lnTo>
                  <a:pt x="953104" y="634405"/>
                </a:lnTo>
                <a:lnTo>
                  <a:pt x="891711" y="641163"/>
                </a:lnTo>
                <a:lnTo>
                  <a:pt x="825791" y="646598"/>
                </a:lnTo>
                <a:lnTo>
                  <a:pt x="755913" y="650606"/>
                </a:lnTo>
                <a:lnTo>
                  <a:pt x="682643" y="653086"/>
                </a:lnTo>
                <a:lnTo>
                  <a:pt x="606551" y="653935"/>
                </a:lnTo>
                <a:lnTo>
                  <a:pt x="530460" y="653086"/>
                </a:lnTo>
                <a:lnTo>
                  <a:pt x="457190" y="650606"/>
                </a:lnTo>
                <a:lnTo>
                  <a:pt x="387312" y="646598"/>
                </a:lnTo>
                <a:lnTo>
                  <a:pt x="321392" y="641163"/>
                </a:lnTo>
                <a:lnTo>
                  <a:pt x="259999" y="634405"/>
                </a:lnTo>
                <a:lnTo>
                  <a:pt x="203701" y="626425"/>
                </a:lnTo>
                <a:lnTo>
                  <a:pt x="153067" y="617326"/>
                </a:lnTo>
                <a:lnTo>
                  <a:pt x="108663" y="607209"/>
                </a:lnTo>
                <a:lnTo>
                  <a:pt x="71059" y="596177"/>
                </a:lnTo>
                <a:lnTo>
                  <a:pt x="18522" y="571777"/>
                </a:lnTo>
                <a:lnTo>
                  <a:pt x="0" y="544944"/>
                </a:lnTo>
                <a:lnTo>
                  <a:pt x="0" y="108991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27346" y="5779033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606425" y="0"/>
                </a:moveTo>
                <a:lnTo>
                  <a:pt x="530286" y="849"/>
                </a:lnTo>
                <a:lnTo>
                  <a:pt x="457040" y="3328"/>
                </a:lnTo>
                <a:lnTo>
                  <a:pt x="387191" y="7335"/>
                </a:lnTo>
                <a:lnTo>
                  <a:pt x="321299" y="12768"/>
                </a:lnTo>
                <a:lnTo>
                  <a:pt x="259931" y="19525"/>
                </a:lnTo>
                <a:lnTo>
                  <a:pt x="203653" y="27504"/>
                </a:lnTo>
                <a:lnTo>
                  <a:pt x="153035" y="36602"/>
                </a:lnTo>
                <a:lnTo>
                  <a:pt x="108644" y="46717"/>
                </a:lnTo>
                <a:lnTo>
                  <a:pt x="71049" y="57748"/>
                </a:lnTo>
                <a:lnTo>
                  <a:pt x="18521" y="82145"/>
                </a:lnTo>
                <a:lnTo>
                  <a:pt x="0" y="108978"/>
                </a:lnTo>
                <a:lnTo>
                  <a:pt x="0" y="544931"/>
                </a:lnTo>
                <a:lnTo>
                  <a:pt x="40821" y="584325"/>
                </a:lnTo>
                <a:lnTo>
                  <a:pt x="108656" y="607202"/>
                </a:lnTo>
                <a:lnTo>
                  <a:pt x="153054" y="617318"/>
                </a:lnTo>
                <a:lnTo>
                  <a:pt x="203682" y="626417"/>
                </a:lnTo>
                <a:lnTo>
                  <a:pt x="259970" y="634396"/>
                </a:lnTo>
                <a:lnTo>
                  <a:pt x="321350" y="641153"/>
                </a:lnTo>
                <a:lnTo>
                  <a:pt x="387254" y="646587"/>
                </a:lnTo>
                <a:lnTo>
                  <a:pt x="457114" y="650594"/>
                </a:lnTo>
                <a:lnTo>
                  <a:pt x="530360" y="653073"/>
                </a:lnTo>
                <a:lnTo>
                  <a:pt x="606425" y="653922"/>
                </a:lnTo>
                <a:lnTo>
                  <a:pt x="682516" y="653073"/>
                </a:lnTo>
                <a:lnTo>
                  <a:pt x="755786" y="650594"/>
                </a:lnTo>
                <a:lnTo>
                  <a:pt x="825664" y="646587"/>
                </a:lnTo>
                <a:lnTo>
                  <a:pt x="891584" y="641153"/>
                </a:lnTo>
                <a:lnTo>
                  <a:pt x="952977" y="634396"/>
                </a:lnTo>
                <a:lnTo>
                  <a:pt x="1009275" y="626417"/>
                </a:lnTo>
                <a:lnTo>
                  <a:pt x="1059909" y="617318"/>
                </a:lnTo>
                <a:lnTo>
                  <a:pt x="1104313" y="607202"/>
                </a:lnTo>
                <a:lnTo>
                  <a:pt x="1141917" y="596170"/>
                </a:lnTo>
                <a:lnTo>
                  <a:pt x="1194454" y="571769"/>
                </a:lnTo>
                <a:lnTo>
                  <a:pt x="1212977" y="544931"/>
                </a:lnTo>
                <a:lnTo>
                  <a:pt x="1212977" y="108978"/>
                </a:lnTo>
                <a:lnTo>
                  <a:pt x="1172149" y="69590"/>
                </a:lnTo>
                <a:lnTo>
                  <a:pt x="1104297" y="46714"/>
                </a:lnTo>
                <a:lnTo>
                  <a:pt x="1059885" y="36598"/>
                </a:lnTo>
                <a:lnTo>
                  <a:pt x="1009239" y="27499"/>
                </a:lnTo>
                <a:lnTo>
                  <a:pt x="952926" y="19520"/>
                </a:lnTo>
                <a:lnTo>
                  <a:pt x="891516" y="12763"/>
                </a:lnTo>
                <a:lnTo>
                  <a:pt x="825573" y="7330"/>
                </a:lnTo>
                <a:lnTo>
                  <a:pt x="755661" y="3324"/>
                </a:lnTo>
                <a:lnTo>
                  <a:pt x="682516" y="849"/>
                </a:lnTo>
                <a:lnTo>
                  <a:pt x="606425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7346" y="5888011"/>
            <a:ext cx="1213485" cy="109220"/>
          </a:xfrm>
          <a:custGeom>
            <a:avLst/>
            <a:gdLst/>
            <a:ahLst/>
            <a:cxnLst/>
            <a:rect l="l" t="t" r="r" b="b"/>
            <a:pathLst>
              <a:path w="1213485" h="109220">
                <a:moveTo>
                  <a:pt x="1212977" y="0"/>
                </a:moveTo>
                <a:lnTo>
                  <a:pt x="1172153" y="39394"/>
                </a:lnTo>
                <a:lnTo>
                  <a:pt x="1104313" y="62270"/>
                </a:lnTo>
                <a:lnTo>
                  <a:pt x="1059909" y="72387"/>
                </a:lnTo>
                <a:lnTo>
                  <a:pt x="1009275" y="81485"/>
                </a:lnTo>
                <a:lnTo>
                  <a:pt x="952977" y="89464"/>
                </a:lnTo>
                <a:lnTo>
                  <a:pt x="891584" y="96222"/>
                </a:lnTo>
                <a:lnTo>
                  <a:pt x="825664" y="101655"/>
                </a:lnTo>
                <a:lnTo>
                  <a:pt x="755786" y="105662"/>
                </a:lnTo>
                <a:lnTo>
                  <a:pt x="682516" y="108142"/>
                </a:lnTo>
                <a:lnTo>
                  <a:pt x="606425" y="108991"/>
                </a:lnTo>
                <a:lnTo>
                  <a:pt x="530360" y="108142"/>
                </a:lnTo>
                <a:lnTo>
                  <a:pt x="457114" y="105662"/>
                </a:lnTo>
                <a:lnTo>
                  <a:pt x="387254" y="101655"/>
                </a:lnTo>
                <a:lnTo>
                  <a:pt x="321350" y="96222"/>
                </a:lnTo>
                <a:lnTo>
                  <a:pt x="259970" y="89464"/>
                </a:lnTo>
                <a:lnTo>
                  <a:pt x="203682" y="81485"/>
                </a:lnTo>
                <a:lnTo>
                  <a:pt x="153054" y="72387"/>
                </a:lnTo>
                <a:lnTo>
                  <a:pt x="108656" y="62270"/>
                </a:lnTo>
                <a:lnTo>
                  <a:pt x="71056" y="51239"/>
                </a:lnTo>
                <a:lnTo>
                  <a:pt x="18521" y="26837"/>
                </a:lnTo>
                <a:lnTo>
                  <a:pt x="0" y="0"/>
                </a:lnTo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27346" y="5779033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0" y="108978"/>
                </a:moveTo>
                <a:lnTo>
                  <a:pt x="40821" y="69590"/>
                </a:lnTo>
                <a:lnTo>
                  <a:pt x="108656" y="46714"/>
                </a:lnTo>
                <a:lnTo>
                  <a:pt x="153054" y="36598"/>
                </a:lnTo>
                <a:lnTo>
                  <a:pt x="203682" y="27499"/>
                </a:lnTo>
                <a:lnTo>
                  <a:pt x="259970" y="19520"/>
                </a:lnTo>
                <a:lnTo>
                  <a:pt x="321350" y="12763"/>
                </a:lnTo>
                <a:lnTo>
                  <a:pt x="387254" y="7330"/>
                </a:lnTo>
                <a:lnTo>
                  <a:pt x="457114" y="3324"/>
                </a:lnTo>
                <a:lnTo>
                  <a:pt x="530360" y="846"/>
                </a:lnTo>
                <a:lnTo>
                  <a:pt x="606425" y="0"/>
                </a:lnTo>
                <a:lnTo>
                  <a:pt x="682516" y="849"/>
                </a:lnTo>
                <a:lnTo>
                  <a:pt x="755786" y="3328"/>
                </a:lnTo>
                <a:lnTo>
                  <a:pt x="825664" y="7335"/>
                </a:lnTo>
                <a:lnTo>
                  <a:pt x="891584" y="12768"/>
                </a:lnTo>
                <a:lnTo>
                  <a:pt x="952977" y="19525"/>
                </a:lnTo>
                <a:lnTo>
                  <a:pt x="1009275" y="27504"/>
                </a:lnTo>
                <a:lnTo>
                  <a:pt x="1059909" y="36602"/>
                </a:lnTo>
                <a:lnTo>
                  <a:pt x="1104313" y="46717"/>
                </a:lnTo>
                <a:lnTo>
                  <a:pt x="1141917" y="57748"/>
                </a:lnTo>
                <a:lnTo>
                  <a:pt x="1194454" y="82145"/>
                </a:lnTo>
                <a:lnTo>
                  <a:pt x="1212977" y="108978"/>
                </a:lnTo>
                <a:lnTo>
                  <a:pt x="1212977" y="544931"/>
                </a:lnTo>
                <a:lnTo>
                  <a:pt x="1208251" y="558603"/>
                </a:lnTo>
                <a:lnTo>
                  <a:pt x="1194454" y="571769"/>
                </a:lnTo>
                <a:lnTo>
                  <a:pt x="1141917" y="596170"/>
                </a:lnTo>
                <a:lnTo>
                  <a:pt x="1104313" y="607202"/>
                </a:lnTo>
                <a:lnTo>
                  <a:pt x="1059909" y="617318"/>
                </a:lnTo>
                <a:lnTo>
                  <a:pt x="1009275" y="626417"/>
                </a:lnTo>
                <a:lnTo>
                  <a:pt x="952977" y="634396"/>
                </a:lnTo>
                <a:lnTo>
                  <a:pt x="891584" y="641153"/>
                </a:lnTo>
                <a:lnTo>
                  <a:pt x="825664" y="646587"/>
                </a:lnTo>
                <a:lnTo>
                  <a:pt x="755786" y="650594"/>
                </a:lnTo>
                <a:lnTo>
                  <a:pt x="682516" y="653073"/>
                </a:lnTo>
                <a:lnTo>
                  <a:pt x="606425" y="653922"/>
                </a:lnTo>
                <a:lnTo>
                  <a:pt x="530360" y="653073"/>
                </a:lnTo>
                <a:lnTo>
                  <a:pt x="457114" y="650594"/>
                </a:lnTo>
                <a:lnTo>
                  <a:pt x="387254" y="646587"/>
                </a:lnTo>
                <a:lnTo>
                  <a:pt x="321350" y="641153"/>
                </a:lnTo>
                <a:lnTo>
                  <a:pt x="259970" y="634396"/>
                </a:lnTo>
                <a:lnTo>
                  <a:pt x="203682" y="626417"/>
                </a:lnTo>
                <a:lnTo>
                  <a:pt x="153054" y="617318"/>
                </a:lnTo>
                <a:lnTo>
                  <a:pt x="108656" y="607202"/>
                </a:lnTo>
                <a:lnTo>
                  <a:pt x="71056" y="596170"/>
                </a:lnTo>
                <a:lnTo>
                  <a:pt x="18521" y="571769"/>
                </a:lnTo>
                <a:lnTo>
                  <a:pt x="0" y="544931"/>
                </a:lnTo>
                <a:lnTo>
                  <a:pt x="0" y="108978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95669" y="5797524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4" h="654050">
                <a:moveTo>
                  <a:pt x="606551" y="0"/>
                </a:moveTo>
                <a:lnTo>
                  <a:pt x="530460" y="849"/>
                </a:lnTo>
                <a:lnTo>
                  <a:pt x="457190" y="3328"/>
                </a:lnTo>
                <a:lnTo>
                  <a:pt x="387312" y="7335"/>
                </a:lnTo>
                <a:lnTo>
                  <a:pt x="321392" y="12769"/>
                </a:lnTo>
                <a:lnTo>
                  <a:pt x="259999" y="19526"/>
                </a:lnTo>
                <a:lnTo>
                  <a:pt x="203701" y="27505"/>
                </a:lnTo>
                <a:lnTo>
                  <a:pt x="153067" y="36604"/>
                </a:lnTo>
                <a:lnTo>
                  <a:pt x="108663" y="46720"/>
                </a:lnTo>
                <a:lnTo>
                  <a:pt x="71059" y="57752"/>
                </a:lnTo>
                <a:lnTo>
                  <a:pt x="18522" y="82153"/>
                </a:lnTo>
                <a:lnTo>
                  <a:pt x="0" y="108991"/>
                </a:lnTo>
                <a:lnTo>
                  <a:pt x="0" y="544944"/>
                </a:lnTo>
                <a:lnTo>
                  <a:pt x="40823" y="584333"/>
                </a:lnTo>
                <a:lnTo>
                  <a:pt x="108663" y="607209"/>
                </a:lnTo>
                <a:lnTo>
                  <a:pt x="153067" y="617326"/>
                </a:lnTo>
                <a:lnTo>
                  <a:pt x="203701" y="626425"/>
                </a:lnTo>
                <a:lnTo>
                  <a:pt x="259999" y="634405"/>
                </a:lnTo>
                <a:lnTo>
                  <a:pt x="321392" y="641163"/>
                </a:lnTo>
                <a:lnTo>
                  <a:pt x="387312" y="646598"/>
                </a:lnTo>
                <a:lnTo>
                  <a:pt x="457190" y="650606"/>
                </a:lnTo>
                <a:lnTo>
                  <a:pt x="530460" y="653086"/>
                </a:lnTo>
                <a:lnTo>
                  <a:pt x="606551" y="653935"/>
                </a:lnTo>
                <a:lnTo>
                  <a:pt x="682618" y="653086"/>
                </a:lnTo>
                <a:lnTo>
                  <a:pt x="755871" y="650606"/>
                </a:lnTo>
                <a:lnTo>
                  <a:pt x="825739" y="646598"/>
                </a:lnTo>
                <a:lnTo>
                  <a:pt x="891655" y="641163"/>
                </a:lnTo>
                <a:lnTo>
                  <a:pt x="953048" y="634405"/>
                </a:lnTo>
                <a:lnTo>
                  <a:pt x="1009351" y="626425"/>
                </a:lnTo>
                <a:lnTo>
                  <a:pt x="1059992" y="617326"/>
                </a:lnTo>
                <a:lnTo>
                  <a:pt x="1104405" y="607209"/>
                </a:lnTo>
                <a:lnTo>
                  <a:pt x="1142019" y="596177"/>
                </a:lnTo>
                <a:lnTo>
                  <a:pt x="1194573" y="571777"/>
                </a:lnTo>
                <a:lnTo>
                  <a:pt x="1213103" y="544944"/>
                </a:lnTo>
                <a:lnTo>
                  <a:pt x="1213103" y="108991"/>
                </a:lnTo>
                <a:lnTo>
                  <a:pt x="1172265" y="69597"/>
                </a:lnTo>
                <a:lnTo>
                  <a:pt x="1104405" y="46720"/>
                </a:lnTo>
                <a:lnTo>
                  <a:pt x="1059992" y="36604"/>
                </a:lnTo>
                <a:lnTo>
                  <a:pt x="1009351" y="27505"/>
                </a:lnTo>
                <a:lnTo>
                  <a:pt x="953048" y="19526"/>
                </a:lnTo>
                <a:lnTo>
                  <a:pt x="891655" y="12769"/>
                </a:lnTo>
                <a:lnTo>
                  <a:pt x="825739" y="7335"/>
                </a:lnTo>
                <a:lnTo>
                  <a:pt x="755871" y="3328"/>
                </a:lnTo>
                <a:lnTo>
                  <a:pt x="682618" y="849"/>
                </a:lnTo>
                <a:lnTo>
                  <a:pt x="606551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95669" y="5906515"/>
            <a:ext cx="1213485" cy="109220"/>
          </a:xfrm>
          <a:custGeom>
            <a:avLst/>
            <a:gdLst/>
            <a:ahLst/>
            <a:cxnLst/>
            <a:rect l="l" t="t" r="r" b="b"/>
            <a:pathLst>
              <a:path w="1213484" h="109220">
                <a:moveTo>
                  <a:pt x="1213103" y="0"/>
                </a:moveTo>
                <a:lnTo>
                  <a:pt x="1172265" y="39387"/>
                </a:lnTo>
                <a:lnTo>
                  <a:pt x="1104405" y="62261"/>
                </a:lnTo>
                <a:lnTo>
                  <a:pt x="1059992" y="72376"/>
                </a:lnTo>
                <a:lnTo>
                  <a:pt x="1009351" y="81474"/>
                </a:lnTo>
                <a:lnTo>
                  <a:pt x="953048" y="89452"/>
                </a:lnTo>
                <a:lnTo>
                  <a:pt x="891655" y="96209"/>
                </a:lnTo>
                <a:lnTo>
                  <a:pt x="825739" y="101642"/>
                </a:lnTo>
                <a:lnTo>
                  <a:pt x="755871" y="105650"/>
                </a:lnTo>
                <a:lnTo>
                  <a:pt x="682618" y="108129"/>
                </a:lnTo>
                <a:lnTo>
                  <a:pt x="606551" y="108978"/>
                </a:lnTo>
                <a:lnTo>
                  <a:pt x="530460" y="108129"/>
                </a:lnTo>
                <a:lnTo>
                  <a:pt x="457190" y="105650"/>
                </a:lnTo>
                <a:lnTo>
                  <a:pt x="387312" y="101642"/>
                </a:lnTo>
                <a:lnTo>
                  <a:pt x="321392" y="96209"/>
                </a:lnTo>
                <a:lnTo>
                  <a:pt x="259999" y="89452"/>
                </a:lnTo>
                <a:lnTo>
                  <a:pt x="203701" y="81474"/>
                </a:lnTo>
                <a:lnTo>
                  <a:pt x="153067" y="72376"/>
                </a:lnTo>
                <a:lnTo>
                  <a:pt x="108663" y="62261"/>
                </a:lnTo>
                <a:lnTo>
                  <a:pt x="71059" y="51230"/>
                </a:lnTo>
                <a:lnTo>
                  <a:pt x="18522" y="26832"/>
                </a:lnTo>
                <a:lnTo>
                  <a:pt x="0" y="0"/>
                </a:lnTo>
              </a:path>
            </a:pathLst>
          </a:custGeom>
          <a:ln w="12699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95669" y="5797524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4" h="654050">
                <a:moveTo>
                  <a:pt x="0" y="108991"/>
                </a:moveTo>
                <a:lnTo>
                  <a:pt x="40823" y="69597"/>
                </a:lnTo>
                <a:lnTo>
                  <a:pt x="108663" y="46720"/>
                </a:lnTo>
                <a:lnTo>
                  <a:pt x="153067" y="36604"/>
                </a:lnTo>
                <a:lnTo>
                  <a:pt x="203701" y="27505"/>
                </a:lnTo>
                <a:lnTo>
                  <a:pt x="259999" y="19526"/>
                </a:lnTo>
                <a:lnTo>
                  <a:pt x="321392" y="12769"/>
                </a:lnTo>
                <a:lnTo>
                  <a:pt x="387312" y="7335"/>
                </a:lnTo>
                <a:lnTo>
                  <a:pt x="457190" y="3328"/>
                </a:lnTo>
                <a:lnTo>
                  <a:pt x="530460" y="849"/>
                </a:lnTo>
                <a:lnTo>
                  <a:pt x="606551" y="0"/>
                </a:lnTo>
                <a:lnTo>
                  <a:pt x="682618" y="849"/>
                </a:lnTo>
                <a:lnTo>
                  <a:pt x="755871" y="3328"/>
                </a:lnTo>
                <a:lnTo>
                  <a:pt x="825739" y="7335"/>
                </a:lnTo>
                <a:lnTo>
                  <a:pt x="891655" y="12769"/>
                </a:lnTo>
                <a:lnTo>
                  <a:pt x="953048" y="19526"/>
                </a:lnTo>
                <a:lnTo>
                  <a:pt x="1009351" y="27505"/>
                </a:lnTo>
                <a:lnTo>
                  <a:pt x="1059992" y="36604"/>
                </a:lnTo>
                <a:lnTo>
                  <a:pt x="1104405" y="46720"/>
                </a:lnTo>
                <a:lnTo>
                  <a:pt x="1142019" y="57752"/>
                </a:lnTo>
                <a:lnTo>
                  <a:pt x="1194573" y="82153"/>
                </a:lnTo>
                <a:lnTo>
                  <a:pt x="1213103" y="108991"/>
                </a:lnTo>
                <a:lnTo>
                  <a:pt x="1213103" y="544944"/>
                </a:lnTo>
                <a:lnTo>
                  <a:pt x="1208376" y="558614"/>
                </a:lnTo>
                <a:lnTo>
                  <a:pt x="1194573" y="571777"/>
                </a:lnTo>
                <a:lnTo>
                  <a:pt x="1142019" y="596177"/>
                </a:lnTo>
                <a:lnTo>
                  <a:pt x="1104405" y="607209"/>
                </a:lnTo>
                <a:lnTo>
                  <a:pt x="1059992" y="617326"/>
                </a:lnTo>
                <a:lnTo>
                  <a:pt x="1009351" y="626425"/>
                </a:lnTo>
                <a:lnTo>
                  <a:pt x="953048" y="634405"/>
                </a:lnTo>
                <a:lnTo>
                  <a:pt x="891655" y="641163"/>
                </a:lnTo>
                <a:lnTo>
                  <a:pt x="825739" y="646598"/>
                </a:lnTo>
                <a:lnTo>
                  <a:pt x="755871" y="650606"/>
                </a:lnTo>
                <a:lnTo>
                  <a:pt x="682618" y="653086"/>
                </a:lnTo>
                <a:lnTo>
                  <a:pt x="606551" y="653935"/>
                </a:lnTo>
                <a:lnTo>
                  <a:pt x="530460" y="653086"/>
                </a:lnTo>
                <a:lnTo>
                  <a:pt x="457190" y="650606"/>
                </a:lnTo>
                <a:lnTo>
                  <a:pt x="387312" y="646598"/>
                </a:lnTo>
                <a:lnTo>
                  <a:pt x="321392" y="641163"/>
                </a:lnTo>
                <a:lnTo>
                  <a:pt x="259999" y="634405"/>
                </a:lnTo>
                <a:lnTo>
                  <a:pt x="203701" y="626425"/>
                </a:lnTo>
                <a:lnTo>
                  <a:pt x="153067" y="617326"/>
                </a:lnTo>
                <a:lnTo>
                  <a:pt x="108663" y="607209"/>
                </a:lnTo>
                <a:lnTo>
                  <a:pt x="71059" y="596177"/>
                </a:lnTo>
                <a:lnTo>
                  <a:pt x="18522" y="571777"/>
                </a:lnTo>
                <a:lnTo>
                  <a:pt x="0" y="544944"/>
                </a:lnTo>
                <a:lnTo>
                  <a:pt x="0" y="108991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156076" y="6014720"/>
            <a:ext cx="4776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00"/>
              </a:spcBef>
              <a:tabLst>
                <a:tab pos="1892935" algn="l"/>
                <a:tab pos="3601720" algn="l"/>
              </a:tabLst>
            </a:pPr>
            <a:r>
              <a:rPr sz="1800" spc="-5" dirty="0">
                <a:latin typeface="Calibri"/>
                <a:cs typeface="Calibri"/>
              </a:rPr>
              <a:t>Key-Value	</a:t>
            </a:r>
            <a:r>
              <a:rPr sz="2700" spc="-7" baseline="4629" dirty="0">
                <a:latin typeface="Calibri"/>
                <a:cs typeface="Calibri"/>
              </a:rPr>
              <a:t>Document	</a:t>
            </a:r>
            <a:r>
              <a:rPr sz="1800" spc="-5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277" y="669690"/>
            <a:ext cx="733412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Putting </a:t>
            </a:r>
            <a:r>
              <a:rPr spc="-30" dirty="0"/>
              <a:t>all</a:t>
            </a:r>
            <a:r>
              <a:rPr spc="204" dirty="0"/>
              <a:t> </a:t>
            </a:r>
            <a:r>
              <a:rPr spc="-50" dirty="0"/>
              <a:t>together</a:t>
            </a:r>
          </a:p>
        </p:txBody>
      </p:sp>
      <p:sp>
        <p:nvSpPr>
          <p:cNvPr id="3" name="object 3"/>
          <p:cNvSpPr/>
          <p:nvPr/>
        </p:nvSpPr>
        <p:spPr>
          <a:xfrm>
            <a:off x="1435227" y="1931923"/>
            <a:ext cx="6202680" cy="4776470"/>
          </a:xfrm>
          <a:custGeom>
            <a:avLst/>
            <a:gdLst/>
            <a:ahLst/>
            <a:cxnLst/>
            <a:rect l="l" t="t" r="r" b="b"/>
            <a:pathLst>
              <a:path w="6202680" h="4776470">
                <a:moveTo>
                  <a:pt x="3101086" y="0"/>
                </a:moveTo>
                <a:lnTo>
                  <a:pt x="0" y="4776368"/>
                </a:lnTo>
                <a:lnTo>
                  <a:pt x="6202172" y="4776368"/>
                </a:lnTo>
                <a:lnTo>
                  <a:pt x="310108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8204" y="5781535"/>
            <a:ext cx="4776470" cy="796925"/>
          </a:xfrm>
          <a:custGeom>
            <a:avLst/>
            <a:gdLst/>
            <a:ahLst/>
            <a:cxnLst/>
            <a:rect l="l" t="t" r="r" b="b"/>
            <a:pathLst>
              <a:path w="4776470" h="796925">
                <a:moveTo>
                  <a:pt x="0" y="796505"/>
                </a:moveTo>
                <a:lnTo>
                  <a:pt x="4776343" y="796505"/>
                </a:lnTo>
                <a:lnTo>
                  <a:pt x="4776343" y="0"/>
                </a:lnTo>
                <a:lnTo>
                  <a:pt x="0" y="0"/>
                </a:lnTo>
                <a:lnTo>
                  <a:pt x="0" y="796505"/>
                </a:lnTo>
                <a:close/>
              </a:path>
            </a:pathLst>
          </a:custGeom>
          <a:solidFill>
            <a:srgbClr val="6C9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1023" y="5858992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606551" y="0"/>
                </a:moveTo>
                <a:lnTo>
                  <a:pt x="530485" y="849"/>
                </a:lnTo>
                <a:lnTo>
                  <a:pt x="457232" y="3328"/>
                </a:lnTo>
                <a:lnTo>
                  <a:pt x="387364" y="7335"/>
                </a:lnTo>
                <a:lnTo>
                  <a:pt x="321448" y="12769"/>
                </a:lnTo>
                <a:lnTo>
                  <a:pt x="260055" y="19526"/>
                </a:lnTo>
                <a:lnTo>
                  <a:pt x="203752" y="27505"/>
                </a:lnTo>
                <a:lnTo>
                  <a:pt x="153111" y="36604"/>
                </a:lnTo>
                <a:lnTo>
                  <a:pt x="108698" y="46720"/>
                </a:lnTo>
                <a:lnTo>
                  <a:pt x="71084" y="57752"/>
                </a:lnTo>
                <a:lnTo>
                  <a:pt x="18530" y="82153"/>
                </a:lnTo>
                <a:lnTo>
                  <a:pt x="0" y="108991"/>
                </a:lnTo>
                <a:lnTo>
                  <a:pt x="0" y="544944"/>
                </a:lnTo>
                <a:lnTo>
                  <a:pt x="40838" y="584333"/>
                </a:lnTo>
                <a:lnTo>
                  <a:pt x="108698" y="607209"/>
                </a:lnTo>
                <a:lnTo>
                  <a:pt x="153111" y="617326"/>
                </a:lnTo>
                <a:lnTo>
                  <a:pt x="203752" y="626425"/>
                </a:lnTo>
                <a:lnTo>
                  <a:pt x="260055" y="634405"/>
                </a:lnTo>
                <a:lnTo>
                  <a:pt x="321448" y="641163"/>
                </a:lnTo>
                <a:lnTo>
                  <a:pt x="387364" y="646598"/>
                </a:lnTo>
                <a:lnTo>
                  <a:pt x="457232" y="650606"/>
                </a:lnTo>
                <a:lnTo>
                  <a:pt x="530485" y="653086"/>
                </a:lnTo>
                <a:lnTo>
                  <a:pt x="606551" y="653935"/>
                </a:lnTo>
                <a:lnTo>
                  <a:pt x="682643" y="653086"/>
                </a:lnTo>
                <a:lnTo>
                  <a:pt x="755913" y="650606"/>
                </a:lnTo>
                <a:lnTo>
                  <a:pt x="825791" y="646598"/>
                </a:lnTo>
                <a:lnTo>
                  <a:pt x="891711" y="641163"/>
                </a:lnTo>
                <a:lnTo>
                  <a:pt x="953104" y="634405"/>
                </a:lnTo>
                <a:lnTo>
                  <a:pt x="1009402" y="626425"/>
                </a:lnTo>
                <a:lnTo>
                  <a:pt x="1060036" y="617326"/>
                </a:lnTo>
                <a:lnTo>
                  <a:pt x="1104440" y="607209"/>
                </a:lnTo>
                <a:lnTo>
                  <a:pt x="1142044" y="596177"/>
                </a:lnTo>
                <a:lnTo>
                  <a:pt x="1194581" y="571777"/>
                </a:lnTo>
                <a:lnTo>
                  <a:pt x="1213103" y="544944"/>
                </a:lnTo>
                <a:lnTo>
                  <a:pt x="1213103" y="108991"/>
                </a:lnTo>
                <a:lnTo>
                  <a:pt x="1172280" y="69597"/>
                </a:lnTo>
                <a:lnTo>
                  <a:pt x="1104440" y="46720"/>
                </a:lnTo>
                <a:lnTo>
                  <a:pt x="1060036" y="36604"/>
                </a:lnTo>
                <a:lnTo>
                  <a:pt x="1009402" y="27505"/>
                </a:lnTo>
                <a:lnTo>
                  <a:pt x="953104" y="19526"/>
                </a:lnTo>
                <a:lnTo>
                  <a:pt x="891711" y="12769"/>
                </a:lnTo>
                <a:lnTo>
                  <a:pt x="825791" y="7335"/>
                </a:lnTo>
                <a:lnTo>
                  <a:pt x="755913" y="3328"/>
                </a:lnTo>
                <a:lnTo>
                  <a:pt x="682643" y="849"/>
                </a:lnTo>
                <a:lnTo>
                  <a:pt x="606551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1023" y="5967984"/>
            <a:ext cx="1213485" cy="109220"/>
          </a:xfrm>
          <a:custGeom>
            <a:avLst/>
            <a:gdLst/>
            <a:ahLst/>
            <a:cxnLst/>
            <a:rect l="l" t="t" r="r" b="b"/>
            <a:pathLst>
              <a:path w="1213485" h="109220">
                <a:moveTo>
                  <a:pt x="1213103" y="0"/>
                </a:moveTo>
                <a:lnTo>
                  <a:pt x="1172280" y="39387"/>
                </a:lnTo>
                <a:lnTo>
                  <a:pt x="1104440" y="62261"/>
                </a:lnTo>
                <a:lnTo>
                  <a:pt x="1060036" y="72376"/>
                </a:lnTo>
                <a:lnTo>
                  <a:pt x="1009402" y="81474"/>
                </a:lnTo>
                <a:lnTo>
                  <a:pt x="953104" y="89452"/>
                </a:lnTo>
                <a:lnTo>
                  <a:pt x="891711" y="96209"/>
                </a:lnTo>
                <a:lnTo>
                  <a:pt x="825791" y="101642"/>
                </a:lnTo>
                <a:lnTo>
                  <a:pt x="755913" y="105650"/>
                </a:lnTo>
                <a:lnTo>
                  <a:pt x="682643" y="108129"/>
                </a:lnTo>
                <a:lnTo>
                  <a:pt x="606551" y="108978"/>
                </a:lnTo>
                <a:lnTo>
                  <a:pt x="530485" y="108129"/>
                </a:lnTo>
                <a:lnTo>
                  <a:pt x="457232" y="105650"/>
                </a:lnTo>
                <a:lnTo>
                  <a:pt x="387364" y="101642"/>
                </a:lnTo>
                <a:lnTo>
                  <a:pt x="321448" y="96209"/>
                </a:lnTo>
                <a:lnTo>
                  <a:pt x="260055" y="89452"/>
                </a:lnTo>
                <a:lnTo>
                  <a:pt x="203752" y="81474"/>
                </a:lnTo>
                <a:lnTo>
                  <a:pt x="153111" y="72376"/>
                </a:lnTo>
                <a:lnTo>
                  <a:pt x="108698" y="62261"/>
                </a:lnTo>
                <a:lnTo>
                  <a:pt x="71084" y="51230"/>
                </a:lnTo>
                <a:lnTo>
                  <a:pt x="18530" y="26832"/>
                </a:lnTo>
                <a:lnTo>
                  <a:pt x="0" y="0"/>
                </a:lnTo>
              </a:path>
            </a:pathLst>
          </a:custGeom>
          <a:ln w="12699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1023" y="5858992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0" y="108991"/>
                </a:moveTo>
                <a:lnTo>
                  <a:pt x="40838" y="69597"/>
                </a:lnTo>
                <a:lnTo>
                  <a:pt x="108698" y="46720"/>
                </a:lnTo>
                <a:lnTo>
                  <a:pt x="153111" y="36604"/>
                </a:lnTo>
                <a:lnTo>
                  <a:pt x="203752" y="27505"/>
                </a:lnTo>
                <a:lnTo>
                  <a:pt x="260055" y="19526"/>
                </a:lnTo>
                <a:lnTo>
                  <a:pt x="321448" y="12769"/>
                </a:lnTo>
                <a:lnTo>
                  <a:pt x="387364" y="7335"/>
                </a:lnTo>
                <a:lnTo>
                  <a:pt x="457232" y="3328"/>
                </a:lnTo>
                <a:lnTo>
                  <a:pt x="530485" y="849"/>
                </a:lnTo>
                <a:lnTo>
                  <a:pt x="606551" y="0"/>
                </a:lnTo>
                <a:lnTo>
                  <a:pt x="682643" y="849"/>
                </a:lnTo>
                <a:lnTo>
                  <a:pt x="755913" y="3328"/>
                </a:lnTo>
                <a:lnTo>
                  <a:pt x="825791" y="7335"/>
                </a:lnTo>
                <a:lnTo>
                  <a:pt x="891711" y="12769"/>
                </a:lnTo>
                <a:lnTo>
                  <a:pt x="953104" y="19526"/>
                </a:lnTo>
                <a:lnTo>
                  <a:pt x="1009402" y="27505"/>
                </a:lnTo>
                <a:lnTo>
                  <a:pt x="1060036" y="36604"/>
                </a:lnTo>
                <a:lnTo>
                  <a:pt x="1104440" y="46720"/>
                </a:lnTo>
                <a:lnTo>
                  <a:pt x="1142044" y="57752"/>
                </a:lnTo>
                <a:lnTo>
                  <a:pt x="1194581" y="82153"/>
                </a:lnTo>
                <a:lnTo>
                  <a:pt x="1213103" y="108991"/>
                </a:lnTo>
                <a:lnTo>
                  <a:pt x="1213103" y="544944"/>
                </a:lnTo>
                <a:lnTo>
                  <a:pt x="1208378" y="558614"/>
                </a:lnTo>
                <a:lnTo>
                  <a:pt x="1194581" y="571777"/>
                </a:lnTo>
                <a:lnTo>
                  <a:pt x="1142044" y="596177"/>
                </a:lnTo>
                <a:lnTo>
                  <a:pt x="1104440" y="607209"/>
                </a:lnTo>
                <a:lnTo>
                  <a:pt x="1060036" y="617326"/>
                </a:lnTo>
                <a:lnTo>
                  <a:pt x="1009402" y="626425"/>
                </a:lnTo>
                <a:lnTo>
                  <a:pt x="953104" y="634405"/>
                </a:lnTo>
                <a:lnTo>
                  <a:pt x="891711" y="641163"/>
                </a:lnTo>
                <a:lnTo>
                  <a:pt x="825791" y="646598"/>
                </a:lnTo>
                <a:lnTo>
                  <a:pt x="755913" y="650606"/>
                </a:lnTo>
                <a:lnTo>
                  <a:pt x="682643" y="653086"/>
                </a:lnTo>
                <a:lnTo>
                  <a:pt x="606551" y="653935"/>
                </a:lnTo>
                <a:lnTo>
                  <a:pt x="530485" y="653086"/>
                </a:lnTo>
                <a:lnTo>
                  <a:pt x="457232" y="650606"/>
                </a:lnTo>
                <a:lnTo>
                  <a:pt x="387364" y="646598"/>
                </a:lnTo>
                <a:lnTo>
                  <a:pt x="321448" y="641163"/>
                </a:lnTo>
                <a:lnTo>
                  <a:pt x="260055" y="634405"/>
                </a:lnTo>
                <a:lnTo>
                  <a:pt x="203752" y="626425"/>
                </a:lnTo>
                <a:lnTo>
                  <a:pt x="153111" y="617326"/>
                </a:lnTo>
                <a:lnTo>
                  <a:pt x="108698" y="607209"/>
                </a:lnTo>
                <a:lnTo>
                  <a:pt x="71084" y="596177"/>
                </a:lnTo>
                <a:lnTo>
                  <a:pt x="18530" y="571777"/>
                </a:lnTo>
                <a:lnTo>
                  <a:pt x="0" y="544944"/>
                </a:lnTo>
                <a:lnTo>
                  <a:pt x="0" y="108991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9473" y="5840488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606425" y="0"/>
                </a:moveTo>
                <a:lnTo>
                  <a:pt x="530360" y="849"/>
                </a:lnTo>
                <a:lnTo>
                  <a:pt x="457114" y="3329"/>
                </a:lnTo>
                <a:lnTo>
                  <a:pt x="387254" y="7337"/>
                </a:lnTo>
                <a:lnTo>
                  <a:pt x="321350" y="12771"/>
                </a:lnTo>
                <a:lnTo>
                  <a:pt x="259970" y="19530"/>
                </a:lnTo>
                <a:lnTo>
                  <a:pt x="203682" y="27510"/>
                </a:lnTo>
                <a:lnTo>
                  <a:pt x="153054" y="36609"/>
                </a:lnTo>
                <a:lnTo>
                  <a:pt x="108656" y="46726"/>
                </a:lnTo>
                <a:lnTo>
                  <a:pt x="71056" y="57757"/>
                </a:lnTo>
                <a:lnTo>
                  <a:pt x="18521" y="82157"/>
                </a:lnTo>
                <a:lnTo>
                  <a:pt x="0" y="108991"/>
                </a:lnTo>
                <a:lnTo>
                  <a:pt x="0" y="544944"/>
                </a:lnTo>
                <a:lnTo>
                  <a:pt x="40821" y="584338"/>
                </a:lnTo>
                <a:lnTo>
                  <a:pt x="108656" y="607215"/>
                </a:lnTo>
                <a:lnTo>
                  <a:pt x="153054" y="617331"/>
                </a:lnTo>
                <a:lnTo>
                  <a:pt x="203682" y="626430"/>
                </a:lnTo>
                <a:lnTo>
                  <a:pt x="259970" y="634409"/>
                </a:lnTo>
                <a:lnTo>
                  <a:pt x="321350" y="641166"/>
                </a:lnTo>
                <a:lnTo>
                  <a:pt x="387254" y="646599"/>
                </a:lnTo>
                <a:lnTo>
                  <a:pt x="457114" y="650607"/>
                </a:lnTo>
                <a:lnTo>
                  <a:pt x="530360" y="653086"/>
                </a:lnTo>
                <a:lnTo>
                  <a:pt x="606425" y="653935"/>
                </a:lnTo>
                <a:lnTo>
                  <a:pt x="682516" y="653086"/>
                </a:lnTo>
                <a:lnTo>
                  <a:pt x="755786" y="650607"/>
                </a:lnTo>
                <a:lnTo>
                  <a:pt x="825664" y="646599"/>
                </a:lnTo>
                <a:lnTo>
                  <a:pt x="891584" y="641166"/>
                </a:lnTo>
                <a:lnTo>
                  <a:pt x="952977" y="634409"/>
                </a:lnTo>
                <a:lnTo>
                  <a:pt x="1009275" y="626430"/>
                </a:lnTo>
                <a:lnTo>
                  <a:pt x="1059909" y="617331"/>
                </a:lnTo>
                <a:lnTo>
                  <a:pt x="1104313" y="607215"/>
                </a:lnTo>
                <a:lnTo>
                  <a:pt x="1141917" y="596183"/>
                </a:lnTo>
                <a:lnTo>
                  <a:pt x="1194454" y="571782"/>
                </a:lnTo>
                <a:lnTo>
                  <a:pt x="1212977" y="544944"/>
                </a:lnTo>
                <a:lnTo>
                  <a:pt x="1212977" y="108991"/>
                </a:lnTo>
                <a:lnTo>
                  <a:pt x="1172153" y="69602"/>
                </a:lnTo>
                <a:lnTo>
                  <a:pt x="1104313" y="46726"/>
                </a:lnTo>
                <a:lnTo>
                  <a:pt x="1059909" y="36609"/>
                </a:lnTo>
                <a:lnTo>
                  <a:pt x="1009275" y="27510"/>
                </a:lnTo>
                <a:lnTo>
                  <a:pt x="952977" y="19530"/>
                </a:lnTo>
                <a:lnTo>
                  <a:pt x="891584" y="12771"/>
                </a:lnTo>
                <a:lnTo>
                  <a:pt x="825664" y="7337"/>
                </a:lnTo>
                <a:lnTo>
                  <a:pt x="755786" y="3329"/>
                </a:lnTo>
                <a:lnTo>
                  <a:pt x="682516" y="849"/>
                </a:lnTo>
                <a:lnTo>
                  <a:pt x="606425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9473" y="5949480"/>
            <a:ext cx="1213485" cy="109220"/>
          </a:xfrm>
          <a:custGeom>
            <a:avLst/>
            <a:gdLst/>
            <a:ahLst/>
            <a:cxnLst/>
            <a:rect l="l" t="t" r="r" b="b"/>
            <a:pathLst>
              <a:path w="1213485" h="109220">
                <a:moveTo>
                  <a:pt x="1212977" y="0"/>
                </a:moveTo>
                <a:lnTo>
                  <a:pt x="1172153" y="39394"/>
                </a:lnTo>
                <a:lnTo>
                  <a:pt x="1104313" y="62270"/>
                </a:lnTo>
                <a:lnTo>
                  <a:pt x="1059909" y="72387"/>
                </a:lnTo>
                <a:lnTo>
                  <a:pt x="1009275" y="81485"/>
                </a:lnTo>
                <a:lnTo>
                  <a:pt x="952977" y="89464"/>
                </a:lnTo>
                <a:lnTo>
                  <a:pt x="891584" y="96222"/>
                </a:lnTo>
                <a:lnTo>
                  <a:pt x="825664" y="101655"/>
                </a:lnTo>
                <a:lnTo>
                  <a:pt x="755786" y="105662"/>
                </a:lnTo>
                <a:lnTo>
                  <a:pt x="682516" y="108142"/>
                </a:lnTo>
                <a:lnTo>
                  <a:pt x="606425" y="108991"/>
                </a:lnTo>
                <a:lnTo>
                  <a:pt x="530360" y="108142"/>
                </a:lnTo>
                <a:lnTo>
                  <a:pt x="457114" y="105662"/>
                </a:lnTo>
                <a:lnTo>
                  <a:pt x="387254" y="101655"/>
                </a:lnTo>
                <a:lnTo>
                  <a:pt x="321350" y="96222"/>
                </a:lnTo>
                <a:lnTo>
                  <a:pt x="259970" y="89464"/>
                </a:lnTo>
                <a:lnTo>
                  <a:pt x="203682" y="81485"/>
                </a:lnTo>
                <a:lnTo>
                  <a:pt x="153054" y="72387"/>
                </a:lnTo>
                <a:lnTo>
                  <a:pt x="108656" y="62270"/>
                </a:lnTo>
                <a:lnTo>
                  <a:pt x="71056" y="51239"/>
                </a:lnTo>
                <a:lnTo>
                  <a:pt x="18521" y="26837"/>
                </a:lnTo>
                <a:lnTo>
                  <a:pt x="0" y="0"/>
                </a:lnTo>
              </a:path>
            </a:pathLst>
          </a:custGeom>
          <a:ln w="12699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9473" y="5840488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5" h="654050">
                <a:moveTo>
                  <a:pt x="0" y="108991"/>
                </a:moveTo>
                <a:lnTo>
                  <a:pt x="40821" y="69602"/>
                </a:lnTo>
                <a:lnTo>
                  <a:pt x="108656" y="46726"/>
                </a:lnTo>
                <a:lnTo>
                  <a:pt x="153054" y="36609"/>
                </a:lnTo>
                <a:lnTo>
                  <a:pt x="203682" y="27510"/>
                </a:lnTo>
                <a:lnTo>
                  <a:pt x="259970" y="19530"/>
                </a:lnTo>
                <a:lnTo>
                  <a:pt x="321350" y="12771"/>
                </a:lnTo>
                <a:lnTo>
                  <a:pt x="387254" y="7337"/>
                </a:lnTo>
                <a:lnTo>
                  <a:pt x="457114" y="3329"/>
                </a:lnTo>
                <a:lnTo>
                  <a:pt x="530360" y="849"/>
                </a:lnTo>
                <a:lnTo>
                  <a:pt x="606425" y="0"/>
                </a:lnTo>
                <a:lnTo>
                  <a:pt x="682516" y="849"/>
                </a:lnTo>
                <a:lnTo>
                  <a:pt x="755786" y="3329"/>
                </a:lnTo>
                <a:lnTo>
                  <a:pt x="825664" y="7337"/>
                </a:lnTo>
                <a:lnTo>
                  <a:pt x="891584" y="12771"/>
                </a:lnTo>
                <a:lnTo>
                  <a:pt x="952977" y="19530"/>
                </a:lnTo>
                <a:lnTo>
                  <a:pt x="1009275" y="27510"/>
                </a:lnTo>
                <a:lnTo>
                  <a:pt x="1059909" y="36609"/>
                </a:lnTo>
                <a:lnTo>
                  <a:pt x="1104313" y="46726"/>
                </a:lnTo>
                <a:lnTo>
                  <a:pt x="1141917" y="57757"/>
                </a:lnTo>
                <a:lnTo>
                  <a:pt x="1194454" y="82157"/>
                </a:lnTo>
                <a:lnTo>
                  <a:pt x="1212977" y="108991"/>
                </a:lnTo>
                <a:lnTo>
                  <a:pt x="1212977" y="544944"/>
                </a:lnTo>
                <a:lnTo>
                  <a:pt x="1208251" y="558616"/>
                </a:lnTo>
                <a:lnTo>
                  <a:pt x="1194454" y="571782"/>
                </a:lnTo>
                <a:lnTo>
                  <a:pt x="1141917" y="596183"/>
                </a:lnTo>
                <a:lnTo>
                  <a:pt x="1104313" y="607215"/>
                </a:lnTo>
                <a:lnTo>
                  <a:pt x="1059909" y="617331"/>
                </a:lnTo>
                <a:lnTo>
                  <a:pt x="1009275" y="626430"/>
                </a:lnTo>
                <a:lnTo>
                  <a:pt x="952977" y="634409"/>
                </a:lnTo>
                <a:lnTo>
                  <a:pt x="891584" y="641166"/>
                </a:lnTo>
                <a:lnTo>
                  <a:pt x="825664" y="646599"/>
                </a:lnTo>
                <a:lnTo>
                  <a:pt x="755786" y="650607"/>
                </a:lnTo>
                <a:lnTo>
                  <a:pt x="682516" y="653086"/>
                </a:lnTo>
                <a:lnTo>
                  <a:pt x="606425" y="653935"/>
                </a:lnTo>
                <a:lnTo>
                  <a:pt x="530360" y="653086"/>
                </a:lnTo>
                <a:lnTo>
                  <a:pt x="457114" y="650607"/>
                </a:lnTo>
                <a:lnTo>
                  <a:pt x="387254" y="646599"/>
                </a:lnTo>
                <a:lnTo>
                  <a:pt x="321350" y="641166"/>
                </a:lnTo>
                <a:lnTo>
                  <a:pt x="259970" y="634409"/>
                </a:lnTo>
                <a:lnTo>
                  <a:pt x="203682" y="626430"/>
                </a:lnTo>
                <a:lnTo>
                  <a:pt x="153054" y="617331"/>
                </a:lnTo>
                <a:lnTo>
                  <a:pt x="108656" y="607215"/>
                </a:lnTo>
                <a:lnTo>
                  <a:pt x="71056" y="596183"/>
                </a:lnTo>
                <a:lnTo>
                  <a:pt x="18521" y="571782"/>
                </a:lnTo>
                <a:lnTo>
                  <a:pt x="0" y="544944"/>
                </a:lnTo>
                <a:lnTo>
                  <a:pt x="0" y="108991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7796" y="5858992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4" h="654050">
                <a:moveTo>
                  <a:pt x="606551" y="0"/>
                </a:moveTo>
                <a:lnTo>
                  <a:pt x="530460" y="849"/>
                </a:lnTo>
                <a:lnTo>
                  <a:pt x="457190" y="3328"/>
                </a:lnTo>
                <a:lnTo>
                  <a:pt x="387312" y="7335"/>
                </a:lnTo>
                <a:lnTo>
                  <a:pt x="321392" y="12769"/>
                </a:lnTo>
                <a:lnTo>
                  <a:pt x="259999" y="19526"/>
                </a:lnTo>
                <a:lnTo>
                  <a:pt x="203701" y="27505"/>
                </a:lnTo>
                <a:lnTo>
                  <a:pt x="153067" y="36604"/>
                </a:lnTo>
                <a:lnTo>
                  <a:pt x="108663" y="46720"/>
                </a:lnTo>
                <a:lnTo>
                  <a:pt x="71059" y="57752"/>
                </a:lnTo>
                <a:lnTo>
                  <a:pt x="18522" y="82153"/>
                </a:lnTo>
                <a:lnTo>
                  <a:pt x="0" y="108991"/>
                </a:lnTo>
                <a:lnTo>
                  <a:pt x="0" y="544944"/>
                </a:lnTo>
                <a:lnTo>
                  <a:pt x="40823" y="584333"/>
                </a:lnTo>
                <a:lnTo>
                  <a:pt x="108663" y="607209"/>
                </a:lnTo>
                <a:lnTo>
                  <a:pt x="153067" y="617326"/>
                </a:lnTo>
                <a:lnTo>
                  <a:pt x="203701" y="626425"/>
                </a:lnTo>
                <a:lnTo>
                  <a:pt x="259999" y="634405"/>
                </a:lnTo>
                <a:lnTo>
                  <a:pt x="321392" y="641163"/>
                </a:lnTo>
                <a:lnTo>
                  <a:pt x="387312" y="646598"/>
                </a:lnTo>
                <a:lnTo>
                  <a:pt x="457190" y="650606"/>
                </a:lnTo>
                <a:lnTo>
                  <a:pt x="530460" y="653086"/>
                </a:lnTo>
                <a:lnTo>
                  <a:pt x="606551" y="653935"/>
                </a:lnTo>
                <a:lnTo>
                  <a:pt x="682618" y="653086"/>
                </a:lnTo>
                <a:lnTo>
                  <a:pt x="755871" y="650606"/>
                </a:lnTo>
                <a:lnTo>
                  <a:pt x="825739" y="646598"/>
                </a:lnTo>
                <a:lnTo>
                  <a:pt x="891655" y="641163"/>
                </a:lnTo>
                <a:lnTo>
                  <a:pt x="953048" y="634405"/>
                </a:lnTo>
                <a:lnTo>
                  <a:pt x="1009351" y="626425"/>
                </a:lnTo>
                <a:lnTo>
                  <a:pt x="1059992" y="617326"/>
                </a:lnTo>
                <a:lnTo>
                  <a:pt x="1104405" y="607209"/>
                </a:lnTo>
                <a:lnTo>
                  <a:pt x="1142019" y="596177"/>
                </a:lnTo>
                <a:lnTo>
                  <a:pt x="1194573" y="571777"/>
                </a:lnTo>
                <a:lnTo>
                  <a:pt x="1213103" y="544944"/>
                </a:lnTo>
                <a:lnTo>
                  <a:pt x="1213103" y="108991"/>
                </a:lnTo>
                <a:lnTo>
                  <a:pt x="1172265" y="69597"/>
                </a:lnTo>
                <a:lnTo>
                  <a:pt x="1104405" y="46720"/>
                </a:lnTo>
                <a:lnTo>
                  <a:pt x="1059992" y="36604"/>
                </a:lnTo>
                <a:lnTo>
                  <a:pt x="1009351" y="27505"/>
                </a:lnTo>
                <a:lnTo>
                  <a:pt x="953048" y="19526"/>
                </a:lnTo>
                <a:lnTo>
                  <a:pt x="891655" y="12769"/>
                </a:lnTo>
                <a:lnTo>
                  <a:pt x="825739" y="7335"/>
                </a:lnTo>
                <a:lnTo>
                  <a:pt x="755871" y="3328"/>
                </a:lnTo>
                <a:lnTo>
                  <a:pt x="682618" y="849"/>
                </a:lnTo>
                <a:lnTo>
                  <a:pt x="606551" y="0"/>
                </a:lnTo>
                <a:close/>
              </a:path>
            </a:pathLst>
          </a:custGeom>
          <a:solidFill>
            <a:srgbClr val="B3D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7796" y="5967984"/>
            <a:ext cx="1213485" cy="109220"/>
          </a:xfrm>
          <a:custGeom>
            <a:avLst/>
            <a:gdLst/>
            <a:ahLst/>
            <a:cxnLst/>
            <a:rect l="l" t="t" r="r" b="b"/>
            <a:pathLst>
              <a:path w="1213484" h="109220">
                <a:moveTo>
                  <a:pt x="1213103" y="0"/>
                </a:moveTo>
                <a:lnTo>
                  <a:pt x="1172265" y="39387"/>
                </a:lnTo>
                <a:lnTo>
                  <a:pt x="1104405" y="62261"/>
                </a:lnTo>
                <a:lnTo>
                  <a:pt x="1059992" y="72376"/>
                </a:lnTo>
                <a:lnTo>
                  <a:pt x="1009351" y="81474"/>
                </a:lnTo>
                <a:lnTo>
                  <a:pt x="953048" y="89452"/>
                </a:lnTo>
                <a:lnTo>
                  <a:pt x="891655" y="96209"/>
                </a:lnTo>
                <a:lnTo>
                  <a:pt x="825739" y="101642"/>
                </a:lnTo>
                <a:lnTo>
                  <a:pt x="755871" y="105650"/>
                </a:lnTo>
                <a:lnTo>
                  <a:pt x="682618" y="108129"/>
                </a:lnTo>
                <a:lnTo>
                  <a:pt x="606551" y="108978"/>
                </a:lnTo>
                <a:lnTo>
                  <a:pt x="530460" y="108129"/>
                </a:lnTo>
                <a:lnTo>
                  <a:pt x="457190" y="105650"/>
                </a:lnTo>
                <a:lnTo>
                  <a:pt x="387312" y="101642"/>
                </a:lnTo>
                <a:lnTo>
                  <a:pt x="321392" y="96209"/>
                </a:lnTo>
                <a:lnTo>
                  <a:pt x="259999" y="89452"/>
                </a:lnTo>
                <a:lnTo>
                  <a:pt x="203701" y="81474"/>
                </a:lnTo>
                <a:lnTo>
                  <a:pt x="153067" y="72376"/>
                </a:lnTo>
                <a:lnTo>
                  <a:pt x="108663" y="62261"/>
                </a:lnTo>
                <a:lnTo>
                  <a:pt x="71059" y="51230"/>
                </a:lnTo>
                <a:lnTo>
                  <a:pt x="18522" y="26832"/>
                </a:lnTo>
                <a:lnTo>
                  <a:pt x="0" y="0"/>
                </a:lnTo>
              </a:path>
            </a:pathLst>
          </a:custGeom>
          <a:ln w="12699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796" y="5858992"/>
            <a:ext cx="1213485" cy="654050"/>
          </a:xfrm>
          <a:custGeom>
            <a:avLst/>
            <a:gdLst/>
            <a:ahLst/>
            <a:cxnLst/>
            <a:rect l="l" t="t" r="r" b="b"/>
            <a:pathLst>
              <a:path w="1213484" h="654050">
                <a:moveTo>
                  <a:pt x="0" y="108991"/>
                </a:moveTo>
                <a:lnTo>
                  <a:pt x="40823" y="69597"/>
                </a:lnTo>
                <a:lnTo>
                  <a:pt x="108663" y="46720"/>
                </a:lnTo>
                <a:lnTo>
                  <a:pt x="153067" y="36604"/>
                </a:lnTo>
                <a:lnTo>
                  <a:pt x="203701" y="27505"/>
                </a:lnTo>
                <a:lnTo>
                  <a:pt x="259999" y="19526"/>
                </a:lnTo>
                <a:lnTo>
                  <a:pt x="321392" y="12769"/>
                </a:lnTo>
                <a:lnTo>
                  <a:pt x="387312" y="7335"/>
                </a:lnTo>
                <a:lnTo>
                  <a:pt x="457190" y="3328"/>
                </a:lnTo>
                <a:lnTo>
                  <a:pt x="530460" y="849"/>
                </a:lnTo>
                <a:lnTo>
                  <a:pt x="606551" y="0"/>
                </a:lnTo>
                <a:lnTo>
                  <a:pt x="682618" y="849"/>
                </a:lnTo>
                <a:lnTo>
                  <a:pt x="755871" y="3328"/>
                </a:lnTo>
                <a:lnTo>
                  <a:pt x="825739" y="7335"/>
                </a:lnTo>
                <a:lnTo>
                  <a:pt x="891655" y="12769"/>
                </a:lnTo>
                <a:lnTo>
                  <a:pt x="953048" y="19526"/>
                </a:lnTo>
                <a:lnTo>
                  <a:pt x="1009351" y="27505"/>
                </a:lnTo>
                <a:lnTo>
                  <a:pt x="1059992" y="36604"/>
                </a:lnTo>
                <a:lnTo>
                  <a:pt x="1104405" y="46720"/>
                </a:lnTo>
                <a:lnTo>
                  <a:pt x="1142019" y="57752"/>
                </a:lnTo>
                <a:lnTo>
                  <a:pt x="1194573" y="82153"/>
                </a:lnTo>
                <a:lnTo>
                  <a:pt x="1213103" y="108991"/>
                </a:lnTo>
                <a:lnTo>
                  <a:pt x="1213103" y="544944"/>
                </a:lnTo>
                <a:lnTo>
                  <a:pt x="1208376" y="558614"/>
                </a:lnTo>
                <a:lnTo>
                  <a:pt x="1194573" y="571777"/>
                </a:lnTo>
                <a:lnTo>
                  <a:pt x="1142019" y="596177"/>
                </a:lnTo>
                <a:lnTo>
                  <a:pt x="1104405" y="607209"/>
                </a:lnTo>
                <a:lnTo>
                  <a:pt x="1059992" y="617326"/>
                </a:lnTo>
                <a:lnTo>
                  <a:pt x="1009351" y="626425"/>
                </a:lnTo>
                <a:lnTo>
                  <a:pt x="953048" y="634405"/>
                </a:lnTo>
                <a:lnTo>
                  <a:pt x="891655" y="641163"/>
                </a:lnTo>
                <a:lnTo>
                  <a:pt x="825739" y="646598"/>
                </a:lnTo>
                <a:lnTo>
                  <a:pt x="755871" y="650606"/>
                </a:lnTo>
                <a:lnTo>
                  <a:pt x="682618" y="653086"/>
                </a:lnTo>
                <a:lnTo>
                  <a:pt x="606551" y="653935"/>
                </a:lnTo>
                <a:lnTo>
                  <a:pt x="530460" y="653086"/>
                </a:lnTo>
                <a:lnTo>
                  <a:pt x="457190" y="650606"/>
                </a:lnTo>
                <a:lnTo>
                  <a:pt x="387312" y="646598"/>
                </a:lnTo>
                <a:lnTo>
                  <a:pt x="321392" y="641163"/>
                </a:lnTo>
                <a:lnTo>
                  <a:pt x="259999" y="634405"/>
                </a:lnTo>
                <a:lnTo>
                  <a:pt x="203701" y="626425"/>
                </a:lnTo>
                <a:lnTo>
                  <a:pt x="153067" y="617326"/>
                </a:lnTo>
                <a:lnTo>
                  <a:pt x="108663" y="607209"/>
                </a:lnTo>
                <a:lnTo>
                  <a:pt x="71059" y="596177"/>
                </a:lnTo>
                <a:lnTo>
                  <a:pt x="18522" y="571777"/>
                </a:lnTo>
                <a:lnTo>
                  <a:pt x="0" y="544944"/>
                </a:lnTo>
                <a:lnTo>
                  <a:pt x="0" y="108991"/>
                </a:lnTo>
                <a:close/>
              </a:path>
            </a:pathLst>
          </a:custGeom>
          <a:ln w="12700">
            <a:solidFill>
              <a:srgbClr val="76B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6170" y="4213237"/>
            <a:ext cx="2709545" cy="1008380"/>
          </a:xfrm>
          <a:custGeom>
            <a:avLst/>
            <a:gdLst/>
            <a:ahLst/>
            <a:cxnLst/>
            <a:rect l="l" t="t" r="r" b="b"/>
            <a:pathLst>
              <a:path w="2709545" h="1008379">
                <a:moveTo>
                  <a:pt x="0" y="1008113"/>
                </a:moveTo>
                <a:lnTo>
                  <a:pt x="2709036" y="1008113"/>
                </a:lnTo>
                <a:lnTo>
                  <a:pt x="2709036" y="0"/>
                </a:lnTo>
                <a:lnTo>
                  <a:pt x="0" y="0"/>
                </a:lnTo>
                <a:lnTo>
                  <a:pt x="0" y="1008113"/>
                </a:lnTo>
                <a:close/>
              </a:path>
            </a:pathLst>
          </a:custGeom>
          <a:solidFill>
            <a:srgbClr val="A4C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7545" y="4749419"/>
            <a:ext cx="1185545" cy="419100"/>
          </a:xfrm>
          <a:custGeom>
            <a:avLst/>
            <a:gdLst/>
            <a:ahLst/>
            <a:cxnLst/>
            <a:rect l="l" t="t" r="r" b="b"/>
            <a:pathLst>
              <a:path w="1185545" h="419100">
                <a:moveTo>
                  <a:pt x="1115695" y="0"/>
                </a:moveTo>
                <a:lnTo>
                  <a:pt x="69722" y="0"/>
                </a:lnTo>
                <a:lnTo>
                  <a:pt x="42594" y="5484"/>
                </a:lnTo>
                <a:lnTo>
                  <a:pt x="20431" y="20446"/>
                </a:lnTo>
                <a:lnTo>
                  <a:pt x="5482" y="42648"/>
                </a:lnTo>
                <a:lnTo>
                  <a:pt x="0" y="69849"/>
                </a:lnTo>
                <a:lnTo>
                  <a:pt x="0" y="348741"/>
                </a:lnTo>
                <a:lnTo>
                  <a:pt x="5482" y="375943"/>
                </a:lnTo>
                <a:lnTo>
                  <a:pt x="20431" y="398144"/>
                </a:lnTo>
                <a:lnTo>
                  <a:pt x="42594" y="413107"/>
                </a:lnTo>
                <a:lnTo>
                  <a:pt x="69722" y="418591"/>
                </a:lnTo>
                <a:lnTo>
                  <a:pt x="1115695" y="418591"/>
                </a:lnTo>
                <a:lnTo>
                  <a:pt x="1142876" y="413107"/>
                </a:lnTo>
                <a:lnTo>
                  <a:pt x="1165034" y="398144"/>
                </a:lnTo>
                <a:lnTo>
                  <a:pt x="1179953" y="375943"/>
                </a:lnTo>
                <a:lnTo>
                  <a:pt x="1185418" y="348741"/>
                </a:lnTo>
                <a:lnTo>
                  <a:pt x="1185418" y="69849"/>
                </a:lnTo>
                <a:lnTo>
                  <a:pt x="1179953" y="42648"/>
                </a:lnTo>
                <a:lnTo>
                  <a:pt x="1165034" y="20446"/>
                </a:lnTo>
                <a:lnTo>
                  <a:pt x="1142876" y="5484"/>
                </a:lnTo>
                <a:lnTo>
                  <a:pt x="1115695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98215" y="4788534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19473" y="4270375"/>
            <a:ext cx="1295400" cy="418465"/>
          </a:xfrm>
          <a:custGeom>
            <a:avLst/>
            <a:gdLst/>
            <a:ahLst/>
            <a:cxnLst/>
            <a:rect l="l" t="t" r="r" b="b"/>
            <a:pathLst>
              <a:path w="1295400" h="418464">
                <a:moveTo>
                  <a:pt x="1225550" y="0"/>
                </a:moveTo>
                <a:lnTo>
                  <a:pt x="69723" y="0"/>
                </a:lnTo>
                <a:lnTo>
                  <a:pt x="42541" y="5482"/>
                </a:lnTo>
                <a:lnTo>
                  <a:pt x="20383" y="20431"/>
                </a:lnTo>
                <a:lnTo>
                  <a:pt x="5464" y="42594"/>
                </a:lnTo>
                <a:lnTo>
                  <a:pt x="0" y="69723"/>
                </a:lnTo>
                <a:lnTo>
                  <a:pt x="0" y="348742"/>
                </a:lnTo>
                <a:lnTo>
                  <a:pt x="5464" y="375923"/>
                </a:lnTo>
                <a:lnTo>
                  <a:pt x="20383" y="398081"/>
                </a:lnTo>
                <a:lnTo>
                  <a:pt x="42541" y="413000"/>
                </a:lnTo>
                <a:lnTo>
                  <a:pt x="69723" y="418464"/>
                </a:lnTo>
                <a:lnTo>
                  <a:pt x="1225550" y="418464"/>
                </a:lnTo>
                <a:lnTo>
                  <a:pt x="1252678" y="413000"/>
                </a:lnTo>
                <a:lnTo>
                  <a:pt x="1274841" y="398081"/>
                </a:lnTo>
                <a:lnTo>
                  <a:pt x="1289790" y="375923"/>
                </a:lnTo>
                <a:lnTo>
                  <a:pt x="1295273" y="348742"/>
                </a:lnTo>
                <a:lnTo>
                  <a:pt x="1295273" y="69723"/>
                </a:lnTo>
                <a:lnTo>
                  <a:pt x="1289790" y="42594"/>
                </a:lnTo>
                <a:lnTo>
                  <a:pt x="1274841" y="20431"/>
                </a:lnTo>
                <a:lnTo>
                  <a:pt x="1252678" y="5482"/>
                </a:lnTo>
                <a:lnTo>
                  <a:pt x="1225550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02557" y="4309364"/>
            <a:ext cx="74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Caching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47361" y="4749419"/>
            <a:ext cx="1236980" cy="419100"/>
          </a:xfrm>
          <a:custGeom>
            <a:avLst/>
            <a:gdLst/>
            <a:ahLst/>
            <a:cxnLst/>
            <a:rect l="l" t="t" r="r" b="b"/>
            <a:pathLst>
              <a:path w="1236979" h="419100">
                <a:moveTo>
                  <a:pt x="1166749" y="0"/>
                </a:moveTo>
                <a:lnTo>
                  <a:pt x="69723" y="0"/>
                </a:lnTo>
                <a:lnTo>
                  <a:pt x="42594" y="5484"/>
                </a:lnTo>
                <a:lnTo>
                  <a:pt x="20431" y="20446"/>
                </a:lnTo>
                <a:lnTo>
                  <a:pt x="5482" y="42648"/>
                </a:lnTo>
                <a:lnTo>
                  <a:pt x="0" y="69849"/>
                </a:lnTo>
                <a:lnTo>
                  <a:pt x="0" y="348741"/>
                </a:lnTo>
                <a:lnTo>
                  <a:pt x="5482" y="375943"/>
                </a:lnTo>
                <a:lnTo>
                  <a:pt x="20431" y="398144"/>
                </a:lnTo>
                <a:lnTo>
                  <a:pt x="42594" y="413107"/>
                </a:lnTo>
                <a:lnTo>
                  <a:pt x="69723" y="418591"/>
                </a:lnTo>
                <a:lnTo>
                  <a:pt x="1166749" y="418591"/>
                </a:lnTo>
                <a:lnTo>
                  <a:pt x="1193950" y="413107"/>
                </a:lnTo>
                <a:lnTo>
                  <a:pt x="1216151" y="398144"/>
                </a:lnTo>
                <a:lnTo>
                  <a:pt x="1231114" y="375943"/>
                </a:lnTo>
                <a:lnTo>
                  <a:pt x="1236599" y="348741"/>
                </a:lnTo>
                <a:lnTo>
                  <a:pt x="1236599" y="69849"/>
                </a:lnTo>
                <a:lnTo>
                  <a:pt x="1231114" y="42648"/>
                </a:lnTo>
                <a:lnTo>
                  <a:pt x="1216152" y="20446"/>
                </a:lnTo>
                <a:lnTo>
                  <a:pt x="1193950" y="5484"/>
                </a:lnTo>
                <a:lnTo>
                  <a:pt x="1166749" y="0"/>
                </a:lnTo>
                <a:close/>
              </a:path>
            </a:pathLst>
          </a:custGeom>
          <a:solidFill>
            <a:srgbClr val="C6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09414" y="4788534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Repor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9661" y="2930017"/>
            <a:ext cx="1295400" cy="713105"/>
          </a:xfrm>
          <a:custGeom>
            <a:avLst/>
            <a:gdLst/>
            <a:ahLst/>
            <a:cxnLst/>
            <a:rect l="l" t="t" r="r" b="b"/>
            <a:pathLst>
              <a:path w="1295400" h="713104">
                <a:moveTo>
                  <a:pt x="1176527" y="0"/>
                </a:moveTo>
                <a:lnTo>
                  <a:pt x="118872" y="0"/>
                </a:lnTo>
                <a:lnTo>
                  <a:pt x="72598" y="9338"/>
                </a:lnTo>
                <a:lnTo>
                  <a:pt x="34813" y="34798"/>
                </a:lnTo>
                <a:lnTo>
                  <a:pt x="9340" y="72544"/>
                </a:lnTo>
                <a:lnTo>
                  <a:pt x="0" y="118745"/>
                </a:lnTo>
                <a:lnTo>
                  <a:pt x="0" y="593979"/>
                </a:lnTo>
                <a:lnTo>
                  <a:pt x="9340" y="640252"/>
                </a:lnTo>
                <a:lnTo>
                  <a:pt x="34813" y="678037"/>
                </a:lnTo>
                <a:lnTo>
                  <a:pt x="72598" y="703510"/>
                </a:lnTo>
                <a:lnTo>
                  <a:pt x="118872" y="712851"/>
                </a:lnTo>
                <a:lnTo>
                  <a:pt x="1176527" y="712851"/>
                </a:lnTo>
                <a:lnTo>
                  <a:pt x="1222801" y="703510"/>
                </a:lnTo>
                <a:lnTo>
                  <a:pt x="1260586" y="678037"/>
                </a:lnTo>
                <a:lnTo>
                  <a:pt x="1286059" y="640252"/>
                </a:lnTo>
                <a:lnTo>
                  <a:pt x="1295400" y="593979"/>
                </a:lnTo>
                <a:lnTo>
                  <a:pt x="1295400" y="118745"/>
                </a:lnTo>
                <a:lnTo>
                  <a:pt x="1286059" y="72544"/>
                </a:lnTo>
                <a:lnTo>
                  <a:pt x="1260586" y="34798"/>
                </a:lnTo>
                <a:lnTo>
                  <a:pt x="1222801" y="9338"/>
                </a:lnTo>
                <a:lnTo>
                  <a:pt x="1176527" y="0"/>
                </a:lnTo>
                <a:close/>
              </a:path>
            </a:pathLst>
          </a:custGeom>
          <a:solidFill>
            <a:srgbClr val="FDD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56328" y="2984753"/>
            <a:ext cx="779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Doma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 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58685" y="3642867"/>
            <a:ext cx="171450" cy="584835"/>
          </a:xfrm>
          <a:custGeom>
            <a:avLst/>
            <a:gdLst/>
            <a:ahLst/>
            <a:cxnLst/>
            <a:rect l="l" t="t" r="r" b="b"/>
            <a:pathLst>
              <a:path w="171450" h="584835">
                <a:moveTo>
                  <a:pt x="16446" y="413587"/>
                </a:moveTo>
                <a:lnTo>
                  <a:pt x="9251" y="416051"/>
                </a:lnTo>
                <a:lnTo>
                  <a:pt x="3643" y="421030"/>
                </a:lnTo>
                <a:lnTo>
                  <a:pt x="488" y="427593"/>
                </a:lnTo>
                <a:lnTo>
                  <a:pt x="0" y="434893"/>
                </a:lnTo>
                <a:lnTo>
                  <a:pt x="2393" y="442086"/>
                </a:lnTo>
                <a:lnTo>
                  <a:pt x="85578" y="584580"/>
                </a:lnTo>
                <a:lnTo>
                  <a:pt x="107671" y="546734"/>
                </a:lnTo>
                <a:lnTo>
                  <a:pt x="66528" y="546734"/>
                </a:lnTo>
                <a:lnTo>
                  <a:pt x="66528" y="476249"/>
                </a:lnTo>
                <a:lnTo>
                  <a:pt x="35413" y="422909"/>
                </a:lnTo>
                <a:lnTo>
                  <a:pt x="30360" y="417230"/>
                </a:lnTo>
                <a:lnTo>
                  <a:pt x="23760" y="414051"/>
                </a:lnTo>
                <a:lnTo>
                  <a:pt x="16446" y="413587"/>
                </a:lnTo>
                <a:close/>
              </a:path>
              <a:path w="171450" h="584835">
                <a:moveTo>
                  <a:pt x="66528" y="476249"/>
                </a:moveTo>
                <a:lnTo>
                  <a:pt x="66528" y="546734"/>
                </a:lnTo>
                <a:lnTo>
                  <a:pt x="104628" y="546734"/>
                </a:lnTo>
                <a:lnTo>
                  <a:pt x="104628" y="537209"/>
                </a:lnTo>
                <a:lnTo>
                  <a:pt x="69068" y="537209"/>
                </a:lnTo>
                <a:lnTo>
                  <a:pt x="85578" y="508907"/>
                </a:lnTo>
                <a:lnTo>
                  <a:pt x="66528" y="476249"/>
                </a:lnTo>
                <a:close/>
              </a:path>
              <a:path w="171450" h="584835">
                <a:moveTo>
                  <a:pt x="154709" y="413587"/>
                </a:moveTo>
                <a:lnTo>
                  <a:pt x="147395" y="414051"/>
                </a:lnTo>
                <a:lnTo>
                  <a:pt x="140795" y="417230"/>
                </a:lnTo>
                <a:lnTo>
                  <a:pt x="135743" y="422909"/>
                </a:lnTo>
                <a:lnTo>
                  <a:pt x="104628" y="476249"/>
                </a:lnTo>
                <a:lnTo>
                  <a:pt x="104628" y="546734"/>
                </a:lnTo>
                <a:lnTo>
                  <a:pt x="107671" y="546734"/>
                </a:lnTo>
                <a:lnTo>
                  <a:pt x="168763" y="442086"/>
                </a:lnTo>
                <a:lnTo>
                  <a:pt x="171156" y="434893"/>
                </a:lnTo>
                <a:lnTo>
                  <a:pt x="170668" y="427593"/>
                </a:lnTo>
                <a:lnTo>
                  <a:pt x="167512" y="421030"/>
                </a:lnTo>
                <a:lnTo>
                  <a:pt x="161905" y="416051"/>
                </a:lnTo>
                <a:lnTo>
                  <a:pt x="154709" y="413587"/>
                </a:lnTo>
                <a:close/>
              </a:path>
              <a:path w="171450" h="584835">
                <a:moveTo>
                  <a:pt x="85578" y="508907"/>
                </a:moveTo>
                <a:lnTo>
                  <a:pt x="69068" y="537209"/>
                </a:lnTo>
                <a:lnTo>
                  <a:pt x="102088" y="537209"/>
                </a:lnTo>
                <a:lnTo>
                  <a:pt x="85578" y="508907"/>
                </a:lnTo>
                <a:close/>
              </a:path>
              <a:path w="171450" h="584835">
                <a:moveTo>
                  <a:pt x="104628" y="476249"/>
                </a:moveTo>
                <a:lnTo>
                  <a:pt x="85578" y="508907"/>
                </a:lnTo>
                <a:lnTo>
                  <a:pt x="102088" y="537209"/>
                </a:lnTo>
                <a:lnTo>
                  <a:pt x="104628" y="537209"/>
                </a:lnTo>
                <a:lnTo>
                  <a:pt x="104628" y="476249"/>
                </a:lnTo>
                <a:close/>
              </a:path>
              <a:path w="171450" h="584835">
                <a:moveTo>
                  <a:pt x="104628" y="0"/>
                </a:moveTo>
                <a:lnTo>
                  <a:pt x="66528" y="0"/>
                </a:lnTo>
                <a:lnTo>
                  <a:pt x="66528" y="476249"/>
                </a:lnTo>
                <a:lnTo>
                  <a:pt x="85578" y="508907"/>
                </a:lnTo>
                <a:lnTo>
                  <a:pt x="104628" y="476249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4675" y="5221351"/>
            <a:ext cx="171450" cy="560705"/>
          </a:xfrm>
          <a:custGeom>
            <a:avLst/>
            <a:gdLst/>
            <a:ahLst/>
            <a:cxnLst/>
            <a:rect l="l" t="t" r="r" b="b"/>
            <a:pathLst>
              <a:path w="171450" h="560704">
                <a:moveTo>
                  <a:pt x="16446" y="389266"/>
                </a:moveTo>
                <a:lnTo>
                  <a:pt x="9251" y="391706"/>
                </a:lnTo>
                <a:lnTo>
                  <a:pt x="3643" y="396738"/>
                </a:lnTo>
                <a:lnTo>
                  <a:pt x="488" y="403317"/>
                </a:lnTo>
                <a:lnTo>
                  <a:pt x="0" y="410604"/>
                </a:lnTo>
                <a:lnTo>
                  <a:pt x="2393" y="417766"/>
                </a:lnTo>
                <a:lnTo>
                  <a:pt x="85578" y="560273"/>
                </a:lnTo>
                <a:lnTo>
                  <a:pt x="107647" y="522465"/>
                </a:lnTo>
                <a:lnTo>
                  <a:pt x="66528" y="522465"/>
                </a:lnTo>
                <a:lnTo>
                  <a:pt x="66528" y="451904"/>
                </a:lnTo>
                <a:lnTo>
                  <a:pt x="35413" y="398564"/>
                </a:lnTo>
                <a:lnTo>
                  <a:pt x="30360" y="392916"/>
                </a:lnTo>
                <a:lnTo>
                  <a:pt x="23760" y="389743"/>
                </a:lnTo>
                <a:lnTo>
                  <a:pt x="16446" y="389266"/>
                </a:lnTo>
                <a:close/>
              </a:path>
              <a:path w="171450" h="560704">
                <a:moveTo>
                  <a:pt x="66528" y="451904"/>
                </a:moveTo>
                <a:lnTo>
                  <a:pt x="66528" y="522465"/>
                </a:lnTo>
                <a:lnTo>
                  <a:pt x="104628" y="522465"/>
                </a:lnTo>
                <a:lnTo>
                  <a:pt x="104628" y="512864"/>
                </a:lnTo>
                <a:lnTo>
                  <a:pt x="69068" y="512864"/>
                </a:lnTo>
                <a:lnTo>
                  <a:pt x="85578" y="484561"/>
                </a:lnTo>
                <a:lnTo>
                  <a:pt x="66528" y="451904"/>
                </a:lnTo>
                <a:close/>
              </a:path>
              <a:path w="171450" h="560704">
                <a:moveTo>
                  <a:pt x="154709" y="389266"/>
                </a:moveTo>
                <a:lnTo>
                  <a:pt x="147395" y="389743"/>
                </a:lnTo>
                <a:lnTo>
                  <a:pt x="140795" y="392916"/>
                </a:lnTo>
                <a:lnTo>
                  <a:pt x="135743" y="398564"/>
                </a:lnTo>
                <a:lnTo>
                  <a:pt x="104628" y="451904"/>
                </a:lnTo>
                <a:lnTo>
                  <a:pt x="104628" y="522465"/>
                </a:lnTo>
                <a:lnTo>
                  <a:pt x="107647" y="522465"/>
                </a:lnTo>
                <a:lnTo>
                  <a:pt x="168763" y="417766"/>
                </a:lnTo>
                <a:lnTo>
                  <a:pt x="171156" y="410604"/>
                </a:lnTo>
                <a:lnTo>
                  <a:pt x="170668" y="403317"/>
                </a:lnTo>
                <a:lnTo>
                  <a:pt x="167512" y="396738"/>
                </a:lnTo>
                <a:lnTo>
                  <a:pt x="161905" y="391706"/>
                </a:lnTo>
                <a:lnTo>
                  <a:pt x="154709" y="389266"/>
                </a:lnTo>
                <a:close/>
              </a:path>
              <a:path w="171450" h="560704">
                <a:moveTo>
                  <a:pt x="85578" y="484561"/>
                </a:moveTo>
                <a:lnTo>
                  <a:pt x="69068" y="512864"/>
                </a:lnTo>
                <a:lnTo>
                  <a:pt x="102088" y="512864"/>
                </a:lnTo>
                <a:lnTo>
                  <a:pt x="85578" y="484561"/>
                </a:lnTo>
                <a:close/>
              </a:path>
              <a:path w="171450" h="560704">
                <a:moveTo>
                  <a:pt x="104628" y="451904"/>
                </a:moveTo>
                <a:lnTo>
                  <a:pt x="85578" y="484561"/>
                </a:lnTo>
                <a:lnTo>
                  <a:pt x="102088" y="512864"/>
                </a:lnTo>
                <a:lnTo>
                  <a:pt x="104628" y="512864"/>
                </a:lnTo>
                <a:lnTo>
                  <a:pt x="104628" y="451904"/>
                </a:lnTo>
                <a:close/>
              </a:path>
              <a:path w="171450" h="560704">
                <a:moveTo>
                  <a:pt x="104628" y="0"/>
                </a:moveTo>
                <a:lnTo>
                  <a:pt x="66528" y="0"/>
                </a:lnTo>
                <a:lnTo>
                  <a:pt x="66528" y="451904"/>
                </a:lnTo>
                <a:lnTo>
                  <a:pt x="85578" y="484561"/>
                </a:lnTo>
                <a:lnTo>
                  <a:pt x="104628" y="451904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2857" y="3642740"/>
            <a:ext cx="171450" cy="570865"/>
          </a:xfrm>
          <a:custGeom>
            <a:avLst/>
            <a:gdLst/>
            <a:ahLst/>
            <a:cxnLst/>
            <a:rect l="l" t="t" r="r" b="b"/>
            <a:pathLst>
              <a:path w="171450" h="570864">
                <a:moveTo>
                  <a:pt x="85568" y="75691"/>
                </a:moveTo>
                <a:lnTo>
                  <a:pt x="66581" y="108240"/>
                </a:lnTo>
                <a:lnTo>
                  <a:pt x="66581" y="570483"/>
                </a:lnTo>
                <a:lnTo>
                  <a:pt x="104681" y="570483"/>
                </a:lnTo>
                <a:lnTo>
                  <a:pt x="104554" y="108240"/>
                </a:lnTo>
                <a:lnTo>
                  <a:pt x="85568" y="75691"/>
                </a:lnTo>
                <a:close/>
              </a:path>
              <a:path w="171450" h="570864">
                <a:moveTo>
                  <a:pt x="85631" y="0"/>
                </a:moveTo>
                <a:lnTo>
                  <a:pt x="2446" y="142493"/>
                </a:lnTo>
                <a:lnTo>
                  <a:pt x="0" y="149689"/>
                </a:lnTo>
                <a:lnTo>
                  <a:pt x="494" y="157003"/>
                </a:lnTo>
                <a:lnTo>
                  <a:pt x="3679" y="163603"/>
                </a:lnTo>
                <a:lnTo>
                  <a:pt x="9304" y="168655"/>
                </a:lnTo>
                <a:lnTo>
                  <a:pt x="16480" y="171049"/>
                </a:lnTo>
                <a:lnTo>
                  <a:pt x="23750" y="170560"/>
                </a:lnTo>
                <a:lnTo>
                  <a:pt x="30307" y="167405"/>
                </a:lnTo>
                <a:lnTo>
                  <a:pt x="35339" y="161797"/>
                </a:lnTo>
                <a:lnTo>
                  <a:pt x="66454" y="108457"/>
                </a:lnTo>
                <a:lnTo>
                  <a:pt x="66581" y="37845"/>
                </a:lnTo>
                <a:lnTo>
                  <a:pt x="107691" y="37845"/>
                </a:lnTo>
                <a:lnTo>
                  <a:pt x="85631" y="0"/>
                </a:lnTo>
                <a:close/>
              </a:path>
              <a:path w="171450" h="570864">
                <a:moveTo>
                  <a:pt x="107691" y="37845"/>
                </a:moveTo>
                <a:lnTo>
                  <a:pt x="104681" y="37845"/>
                </a:lnTo>
                <a:lnTo>
                  <a:pt x="104681" y="108457"/>
                </a:lnTo>
                <a:lnTo>
                  <a:pt x="135796" y="161797"/>
                </a:lnTo>
                <a:lnTo>
                  <a:pt x="140846" y="167405"/>
                </a:lnTo>
                <a:lnTo>
                  <a:pt x="147433" y="170560"/>
                </a:lnTo>
                <a:lnTo>
                  <a:pt x="154709" y="171049"/>
                </a:lnTo>
                <a:lnTo>
                  <a:pt x="161831" y="168655"/>
                </a:lnTo>
                <a:lnTo>
                  <a:pt x="167511" y="163603"/>
                </a:lnTo>
                <a:lnTo>
                  <a:pt x="170689" y="157003"/>
                </a:lnTo>
                <a:lnTo>
                  <a:pt x="171154" y="149689"/>
                </a:lnTo>
                <a:lnTo>
                  <a:pt x="168689" y="142493"/>
                </a:lnTo>
                <a:lnTo>
                  <a:pt x="107691" y="37845"/>
                </a:lnTo>
                <a:close/>
              </a:path>
              <a:path w="171450" h="570864">
                <a:moveTo>
                  <a:pt x="104681" y="47497"/>
                </a:moveTo>
                <a:lnTo>
                  <a:pt x="102014" y="47497"/>
                </a:lnTo>
                <a:lnTo>
                  <a:pt x="85568" y="75691"/>
                </a:lnTo>
                <a:lnTo>
                  <a:pt x="104681" y="108457"/>
                </a:lnTo>
                <a:lnTo>
                  <a:pt x="104681" y="47497"/>
                </a:lnTo>
                <a:close/>
              </a:path>
              <a:path w="171450" h="570864">
                <a:moveTo>
                  <a:pt x="104681" y="37845"/>
                </a:moveTo>
                <a:lnTo>
                  <a:pt x="66581" y="37845"/>
                </a:lnTo>
                <a:lnTo>
                  <a:pt x="66581" y="108240"/>
                </a:lnTo>
                <a:lnTo>
                  <a:pt x="85568" y="75691"/>
                </a:lnTo>
                <a:lnTo>
                  <a:pt x="69121" y="47497"/>
                </a:lnTo>
                <a:lnTo>
                  <a:pt x="104681" y="47497"/>
                </a:lnTo>
                <a:lnTo>
                  <a:pt x="104681" y="37845"/>
                </a:lnTo>
                <a:close/>
              </a:path>
              <a:path w="171450" h="570864">
                <a:moveTo>
                  <a:pt x="102014" y="47497"/>
                </a:moveTo>
                <a:lnTo>
                  <a:pt x="69121" y="47497"/>
                </a:lnTo>
                <a:lnTo>
                  <a:pt x="85568" y="75691"/>
                </a:lnTo>
                <a:lnTo>
                  <a:pt x="102014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0075" y="5221223"/>
            <a:ext cx="171450" cy="568325"/>
          </a:xfrm>
          <a:custGeom>
            <a:avLst/>
            <a:gdLst/>
            <a:ahLst/>
            <a:cxnLst/>
            <a:rect l="l" t="t" r="r" b="b"/>
            <a:pathLst>
              <a:path w="171450" h="568325">
                <a:moveTo>
                  <a:pt x="85586" y="75565"/>
                </a:moveTo>
                <a:lnTo>
                  <a:pt x="66599" y="108113"/>
                </a:lnTo>
                <a:lnTo>
                  <a:pt x="66472" y="567982"/>
                </a:lnTo>
                <a:lnTo>
                  <a:pt x="104572" y="567982"/>
                </a:lnTo>
                <a:lnTo>
                  <a:pt x="104572" y="108113"/>
                </a:lnTo>
                <a:lnTo>
                  <a:pt x="85586" y="75565"/>
                </a:lnTo>
                <a:close/>
              </a:path>
              <a:path w="171450" h="568325">
                <a:moveTo>
                  <a:pt x="85522" y="0"/>
                </a:moveTo>
                <a:lnTo>
                  <a:pt x="2464" y="142494"/>
                </a:lnTo>
                <a:lnTo>
                  <a:pt x="0" y="149615"/>
                </a:lnTo>
                <a:lnTo>
                  <a:pt x="464" y="156892"/>
                </a:lnTo>
                <a:lnTo>
                  <a:pt x="3643" y="163478"/>
                </a:lnTo>
                <a:lnTo>
                  <a:pt x="9322" y="168528"/>
                </a:lnTo>
                <a:lnTo>
                  <a:pt x="16444" y="170993"/>
                </a:lnTo>
                <a:lnTo>
                  <a:pt x="23721" y="170529"/>
                </a:lnTo>
                <a:lnTo>
                  <a:pt x="30307" y="167350"/>
                </a:lnTo>
                <a:lnTo>
                  <a:pt x="35357" y="161670"/>
                </a:lnTo>
                <a:lnTo>
                  <a:pt x="66472" y="108331"/>
                </a:lnTo>
                <a:lnTo>
                  <a:pt x="66472" y="37845"/>
                </a:lnTo>
                <a:lnTo>
                  <a:pt x="107616" y="37845"/>
                </a:lnTo>
                <a:lnTo>
                  <a:pt x="85522" y="0"/>
                </a:lnTo>
                <a:close/>
              </a:path>
              <a:path w="171450" h="568325">
                <a:moveTo>
                  <a:pt x="107616" y="37845"/>
                </a:moveTo>
                <a:lnTo>
                  <a:pt x="104572" y="37845"/>
                </a:lnTo>
                <a:lnTo>
                  <a:pt x="104699" y="108331"/>
                </a:lnTo>
                <a:lnTo>
                  <a:pt x="135814" y="161670"/>
                </a:lnTo>
                <a:lnTo>
                  <a:pt x="140846" y="167350"/>
                </a:lnTo>
                <a:lnTo>
                  <a:pt x="147403" y="170529"/>
                </a:lnTo>
                <a:lnTo>
                  <a:pt x="154674" y="170993"/>
                </a:lnTo>
                <a:lnTo>
                  <a:pt x="161849" y="168528"/>
                </a:lnTo>
                <a:lnTo>
                  <a:pt x="167528" y="163478"/>
                </a:lnTo>
                <a:lnTo>
                  <a:pt x="170707" y="156892"/>
                </a:lnTo>
                <a:lnTo>
                  <a:pt x="171172" y="149615"/>
                </a:lnTo>
                <a:lnTo>
                  <a:pt x="168707" y="142494"/>
                </a:lnTo>
                <a:lnTo>
                  <a:pt x="107616" y="37845"/>
                </a:lnTo>
                <a:close/>
              </a:path>
              <a:path w="171450" h="568325">
                <a:moveTo>
                  <a:pt x="104572" y="37845"/>
                </a:moveTo>
                <a:lnTo>
                  <a:pt x="66472" y="37845"/>
                </a:lnTo>
                <a:lnTo>
                  <a:pt x="66472" y="108331"/>
                </a:lnTo>
                <a:lnTo>
                  <a:pt x="85586" y="75565"/>
                </a:lnTo>
                <a:lnTo>
                  <a:pt x="69139" y="47370"/>
                </a:lnTo>
                <a:lnTo>
                  <a:pt x="104572" y="47370"/>
                </a:lnTo>
                <a:lnTo>
                  <a:pt x="104572" y="37845"/>
                </a:lnTo>
                <a:close/>
              </a:path>
              <a:path w="171450" h="568325">
                <a:moveTo>
                  <a:pt x="104572" y="47370"/>
                </a:moveTo>
                <a:lnTo>
                  <a:pt x="102032" y="47370"/>
                </a:lnTo>
                <a:lnTo>
                  <a:pt x="85586" y="75565"/>
                </a:lnTo>
                <a:lnTo>
                  <a:pt x="104572" y="108113"/>
                </a:lnTo>
                <a:lnTo>
                  <a:pt x="104572" y="47370"/>
                </a:lnTo>
                <a:close/>
              </a:path>
              <a:path w="171450" h="568325">
                <a:moveTo>
                  <a:pt x="102032" y="47370"/>
                </a:moveTo>
                <a:lnTo>
                  <a:pt x="69139" y="47370"/>
                </a:lnTo>
                <a:lnTo>
                  <a:pt x="85586" y="75565"/>
                </a:lnTo>
                <a:lnTo>
                  <a:pt x="102032" y="47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520" y="5496433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697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7235" y="2573527"/>
            <a:ext cx="8127365" cy="0"/>
          </a:xfrm>
          <a:custGeom>
            <a:avLst/>
            <a:gdLst/>
            <a:ahLst/>
            <a:cxnLst/>
            <a:rect l="l" t="t" r="r" b="b"/>
            <a:pathLst>
              <a:path w="8127365">
                <a:moveTo>
                  <a:pt x="0" y="0"/>
                </a:moveTo>
                <a:lnTo>
                  <a:pt x="8127009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48204" y="1504226"/>
            <a:ext cx="4776470" cy="356870"/>
          </a:xfrm>
          <a:prstGeom prst="rect">
            <a:avLst/>
          </a:prstGeom>
          <a:solidFill>
            <a:srgbClr val="FFF6B3"/>
          </a:solidFill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58685" y="1860676"/>
            <a:ext cx="171450" cy="1069340"/>
          </a:xfrm>
          <a:custGeom>
            <a:avLst/>
            <a:gdLst/>
            <a:ahLst/>
            <a:cxnLst/>
            <a:rect l="l" t="t" r="r" b="b"/>
            <a:pathLst>
              <a:path w="171450" h="1069339">
                <a:moveTo>
                  <a:pt x="16446" y="898364"/>
                </a:moveTo>
                <a:lnTo>
                  <a:pt x="9251" y="900811"/>
                </a:lnTo>
                <a:lnTo>
                  <a:pt x="3643" y="905861"/>
                </a:lnTo>
                <a:lnTo>
                  <a:pt x="488" y="912447"/>
                </a:lnTo>
                <a:lnTo>
                  <a:pt x="0" y="919724"/>
                </a:lnTo>
                <a:lnTo>
                  <a:pt x="2393" y="926846"/>
                </a:lnTo>
                <a:lnTo>
                  <a:pt x="85578" y="1069339"/>
                </a:lnTo>
                <a:lnTo>
                  <a:pt x="107597" y="1031621"/>
                </a:lnTo>
                <a:lnTo>
                  <a:pt x="66528" y="1031621"/>
                </a:lnTo>
                <a:lnTo>
                  <a:pt x="66528" y="961009"/>
                </a:lnTo>
                <a:lnTo>
                  <a:pt x="35413" y="907669"/>
                </a:lnTo>
                <a:lnTo>
                  <a:pt x="30360" y="902043"/>
                </a:lnTo>
                <a:lnTo>
                  <a:pt x="23760" y="898858"/>
                </a:lnTo>
                <a:lnTo>
                  <a:pt x="16446" y="898364"/>
                </a:lnTo>
                <a:close/>
              </a:path>
              <a:path w="171450" h="1069339">
                <a:moveTo>
                  <a:pt x="66528" y="961009"/>
                </a:moveTo>
                <a:lnTo>
                  <a:pt x="66528" y="1031621"/>
                </a:lnTo>
                <a:lnTo>
                  <a:pt x="104628" y="1031621"/>
                </a:lnTo>
                <a:lnTo>
                  <a:pt x="104628" y="1021969"/>
                </a:lnTo>
                <a:lnTo>
                  <a:pt x="69068" y="1021969"/>
                </a:lnTo>
                <a:lnTo>
                  <a:pt x="85578" y="993666"/>
                </a:lnTo>
                <a:lnTo>
                  <a:pt x="66528" y="961009"/>
                </a:lnTo>
                <a:close/>
              </a:path>
              <a:path w="171450" h="1069339">
                <a:moveTo>
                  <a:pt x="154709" y="898364"/>
                </a:moveTo>
                <a:lnTo>
                  <a:pt x="147395" y="898858"/>
                </a:lnTo>
                <a:lnTo>
                  <a:pt x="140795" y="902043"/>
                </a:lnTo>
                <a:lnTo>
                  <a:pt x="135743" y="907669"/>
                </a:lnTo>
                <a:lnTo>
                  <a:pt x="104628" y="961009"/>
                </a:lnTo>
                <a:lnTo>
                  <a:pt x="104628" y="1031621"/>
                </a:lnTo>
                <a:lnTo>
                  <a:pt x="107597" y="1031621"/>
                </a:lnTo>
                <a:lnTo>
                  <a:pt x="168763" y="926846"/>
                </a:lnTo>
                <a:lnTo>
                  <a:pt x="171156" y="919724"/>
                </a:lnTo>
                <a:lnTo>
                  <a:pt x="170668" y="912447"/>
                </a:lnTo>
                <a:lnTo>
                  <a:pt x="167512" y="905861"/>
                </a:lnTo>
                <a:lnTo>
                  <a:pt x="161905" y="900811"/>
                </a:lnTo>
                <a:lnTo>
                  <a:pt x="154709" y="898364"/>
                </a:lnTo>
                <a:close/>
              </a:path>
              <a:path w="171450" h="1069339">
                <a:moveTo>
                  <a:pt x="85578" y="993666"/>
                </a:moveTo>
                <a:lnTo>
                  <a:pt x="69068" y="1021969"/>
                </a:lnTo>
                <a:lnTo>
                  <a:pt x="102088" y="1021969"/>
                </a:lnTo>
                <a:lnTo>
                  <a:pt x="85578" y="993666"/>
                </a:lnTo>
                <a:close/>
              </a:path>
              <a:path w="171450" h="1069339">
                <a:moveTo>
                  <a:pt x="104628" y="961009"/>
                </a:moveTo>
                <a:lnTo>
                  <a:pt x="85578" y="993666"/>
                </a:lnTo>
                <a:lnTo>
                  <a:pt x="102088" y="1021969"/>
                </a:lnTo>
                <a:lnTo>
                  <a:pt x="104628" y="1021969"/>
                </a:lnTo>
                <a:lnTo>
                  <a:pt x="104628" y="961009"/>
                </a:lnTo>
                <a:close/>
              </a:path>
              <a:path w="171450" h="1069339">
                <a:moveTo>
                  <a:pt x="104628" y="0"/>
                </a:moveTo>
                <a:lnTo>
                  <a:pt x="66528" y="0"/>
                </a:lnTo>
                <a:lnTo>
                  <a:pt x="66528" y="961009"/>
                </a:lnTo>
                <a:lnTo>
                  <a:pt x="85578" y="993666"/>
                </a:lnTo>
                <a:lnTo>
                  <a:pt x="104628" y="961009"/>
                </a:lnTo>
                <a:lnTo>
                  <a:pt x="104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42656" y="1860550"/>
            <a:ext cx="171450" cy="1069975"/>
          </a:xfrm>
          <a:custGeom>
            <a:avLst/>
            <a:gdLst/>
            <a:ahLst/>
            <a:cxnLst/>
            <a:rect l="l" t="t" r="r" b="b"/>
            <a:pathLst>
              <a:path w="171450" h="1069975">
                <a:moveTo>
                  <a:pt x="85578" y="75673"/>
                </a:moveTo>
                <a:lnTo>
                  <a:pt x="66528" y="108331"/>
                </a:lnTo>
                <a:lnTo>
                  <a:pt x="66528" y="1069466"/>
                </a:lnTo>
                <a:lnTo>
                  <a:pt x="104628" y="1069466"/>
                </a:lnTo>
                <a:lnTo>
                  <a:pt x="104628" y="108331"/>
                </a:lnTo>
                <a:lnTo>
                  <a:pt x="85578" y="75673"/>
                </a:lnTo>
                <a:close/>
              </a:path>
              <a:path w="171450" h="1069975">
                <a:moveTo>
                  <a:pt x="85578" y="0"/>
                </a:moveTo>
                <a:lnTo>
                  <a:pt x="2393" y="142494"/>
                </a:lnTo>
                <a:lnTo>
                  <a:pt x="0" y="149687"/>
                </a:lnTo>
                <a:lnTo>
                  <a:pt x="488" y="156987"/>
                </a:lnTo>
                <a:lnTo>
                  <a:pt x="3643" y="163550"/>
                </a:lnTo>
                <a:lnTo>
                  <a:pt x="9251" y="168528"/>
                </a:lnTo>
                <a:lnTo>
                  <a:pt x="16446" y="170993"/>
                </a:lnTo>
                <a:lnTo>
                  <a:pt x="23760" y="170529"/>
                </a:lnTo>
                <a:lnTo>
                  <a:pt x="30360" y="167350"/>
                </a:lnTo>
                <a:lnTo>
                  <a:pt x="35413" y="161671"/>
                </a:lnTo>
                <a:lnTo>
                  <a:pt x="66528" y="108331"/>
                </a:lnTo>
                <a:lnTo>
                  <a:pt x="66528" y="37846"/>
                </a:lnTo>
                <a:lnTo>
                  <a:pt x="107671" y="37846"/>
                </a:lnTo>
                <a:lnTo>
                  <a:pt x="85578" y="0"/>
                </a:lnTo>
                <a:close/>
              </a:path>
              <a:path w="171450" h="1069975">
                <a:moveTo>
                  <a:pt x="107671" y="37846"/>
                </a:moveTo>
                <a:lnTo>
                  <a:pt x="104628" y="37846"/>
                </a:lnTo>
                <a:lnTo>
                  <a:pt x="104628" y="108331"/>
                </a:lnTo>
                <a:lnTo>
                  <a:pt x="135743" y="161671"/>
                </a:lnTo>
                <a:lnTo>
                  <a:pt x="140795" y="167350"/>
                </a:lnTo>
                <a:lnTo>
                  <a:pt x="147395" y="170529"/>
                </a:lnTo>
                <a:lnTo>
                  <a:pt x="154709" y="170993"/>
                </a:lnTo>
                <a:lnTo>
                  <a:pt x="161905" y="168528"/>
                </a:lnTo>
                <a:lnTo>
                  <a:pt x="167512" y="163550"/>
                </a:lnTo>
                <a:lnTo>
                  <a:pt x="170668" y="156987"/>
                </a:lnTo>
                <a:lnTo>
                  <a:pt x="171156" y="149687"/>
                </a:lnTo>
                <a:lnTo>
                  <a:pt x="168763" y="142494"/>
                </a:lnTo>
                <a:lnTo>
                  <a:pt x="107671" y="37846"/>
                </a:lnTo>
                <a:close/>
              </a:path>
              <a:path w="171450" h="1069975">
                <a:moveTo>
                  <a:pt x="104628" y="37846"/>
                </a:moveTo>
                <a:lnTo>
                  <a:pt x="66528" y="37846"/>
                </a:lnTo>
                <a:lnTo>
                  <a:pt x="66528" y="108331"/>
                </a:lnTo>
                <a:lnTo>
                  <a:pt x="85578" y="75673"/>
                </a:lnTo>
                <a:lnTo>
                  <a:pt x="69068" y="47371"/>
                </a:lnTo>
                <a:lnTo>
                  <a:pt x="104628" y="47371"/>
                </a:lnTo>
                <a:lnTo>
                  <a:pt x="104628" y="37846"/>
                </a:lnTo>
                <a:close/>
              </a:path>
              <a:path w="171450" h="1069975">
                <a:moveTo>
                  <a:pt x="104628" y="47371"/>
                </a:moveTo>
                <a:lnTo>
                  <a:pt x="102088" y="47371"/>
                </a:lnTo>
                <a:lnTo>
                  <a:pt x="85578" y="75673"/>
                </a:lnTo>
                <a:lnTo>
                  <a:pt x="104628" y="108331"/>
                </a:lnTo>
                <a:lnTo>
                  <a:pt x="104628" y="47371"/>
                </a:lnTo>
                <a:close/>
              </a:path>
              <a:path w="171450" h="1069975">
                <a:moveTo>
                  <a:pt x="102088" y="47371"/>
                </a:moveTo>
                <a:lnTo>
                  <a:pt x="69068" y="47371"/>
                </a:lnTo>
                <a:lnTo>
                  <a:pt x="85578" y="75673"/>
                </a:lnTo>
                <a:lnTo>
                  <a:pt x="102088" y="47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9512" y="5393446"/>
            <a:ext cx="6765290" cy="9829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200" spc="-10" dirty="0">
                <a:latin typeface="Calibri"/>
                <a:cs typeface="Calibri"/>
              </a:rPr>
              <a:t>Database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Tier</a:t>
            </a:r>
            <a:endParaRPr sz="2200">
              <a:latin typeface="Calibri"/>
              <a:cs typeface="Calibri"/>
            </a:endParaRPr>
          </a:p>
          <a:p>
            <a:pPr marL="2331085">
              <a:lnSpc>
                <a:spcPct val="100000"/>
              </a:lnSpc>
              <a:spcBef>
                <a:spcPts val="1240"/>
              </a:spcBef>
              <a:tabLst>
                <a:tab pos="3881754" algn="l"/>
                <a:tab pos="5589905" algn="l"/>
              </a:tabLst>
            </a:pPr>
            <a:r>
              <a:rPr sz="1800" spc="-5" dirty="0">
                <a:latin typeface="Calibri"/>
                <a:cs typeface="Calibri"/>
              </a:rPr>
              <a:t>Key-Value	</a:t>
            </a:r>
            <a:r>
              <a:rPr sz="2700" spc="-7" baseline="4629" dirty="0">
                <a:latin typeface="Calibri"/>
                <a:cs typeface="Calibri"/>
              </a:rPr>
              <a:t>Document	</a:t>
            </a:r>
            <a:r>
              <a:rPr sz="1800" spc="-5" dirty="0">
                <a:latin typeface="Calibri"/>
                <a:cs typeface="Calibri"/>
              </a:rPr>
              <a:t>RDBMS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9512" y="2661666"/>
            <a:ext cx="13195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Middle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Tier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1374" y="452103"/>
            <a:ext cx="779382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6BA342"/>
                </a:solidFill>
              </a:rPr>
              <a:t>Aggregation </a:t>
            </a:r>
            <a:r>
              <a:rPr sz="3600" spc="50" dirty="0">
                <a:solidFill>
                  <a:srgbClr val="6BA342"/>
                </a:solidFill>
              </a:rPr>
              <a:t>in </a:t>
            </a:r>
            <a:r>
              <a:rPr sz="3600" spc="55" dirty="0">
                <a:solidFill>
                  <a:srgbClr val="6BA342"/>
                </a:solidFill>
              </a:rPr>
              <a:t>Nutshell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615949" y="1330707"/>
            <a:ext cx="7811134" cy="3365537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510"/>
              </a:spcBef>
              <a:buClr>
                <a:srgbClr val="6BA342"/>
              </a:buClr>
              <a:buSzPct val="83928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800" spc="-145" dirty="0">
                <a:solidFill>
                  <a:srgbClr val="625F5E"/>
                </a:solidFill>
                <a:latin typeface="Calibri"/>
                <a:cs typeface="Calibri"/>
              </a:rPr>
              <a:t>We're </a:t>
            </a:r>
            <a:r>
              <a:rPr sz="2800" spc="-25" dirty="0">
                <a:solidFill>
                  <a:srgbClr val="625F5E"/>
                </a:solidFill>
                <a:latin typeface="Calibri"/>
                <a:cs typeface="Calibri"/>
              </a:rPr>
              <a:t>storing </a:t>
            </a:r>
            <a:r>
              <a:rPr sz="2800" spc="-55" dirty="0">
                <a:solidFill>
                  <a:srgbClr val="625F5E"/>
                </a:solidFill>
                <a:latin typeface="Calibri"/>
                <a:cs typeface="Calibri"/>
              </a:rPr>
              <a:t>our </a:t>
            </a:r>
            <a:r>
              <a:rPr sz="2800" spc="-40" dirty="0">
                <a:solidFill>
                  <a:srgbClr val="625F5E"/>
                </a:solidFill>
                <a:latin typeface="Calibri"/>
                <a:cs typeface="Calibri"/>
              </a:rPr>
              <a:t>data </a:t>
            </a:r>
            <a:r>
              <a:rPr sz="2800" spc="25" dirty="0">
                <a:solidFill>
                  <a:srgbClr val="625F5E"/>
                </a:solidFill>
                <a:latin typeface="Calibri"/>
                <a:cs typeface="Calibri"/>
              </a:rPr>
              <a:t>in</a:t>
            </a:r>
            <a:r>
              <a:rPr sz="2800" spc="-190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625F5E"/>
                </a:solidFill>
                <a:latin typeface="Calibri"/>
                <a:cs typeface="Calibri"/>
              </a:rPr>
              <a:t>MongoDB</a:t>
            </a:r>
            <a:endParaRPr sz="2800" dirty="0">
              <a:latin typeface="Calibri"/>
              <a:cs typeface="Calibri"/>
            </a:endParaRPr>
          </a:p>
          <a:p>
            <a:pPr marL="266700" marR="921385" indent="-254000">
              <a:lnSpc>
                <a:spcPct val="105000"/>
              </a:lnSpc>
              <a:spcBef>
                <a:spcPts val="1245"/>
              </a:spcBef>
              <a:buClr>
                <a:srgbClr val="6BA342"/>
              </a:buClr>
              <a:buSzPct val="83928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800" spc="-45" dirty="0">
                <a:solidFill>
                  <a:srgbClr val="625F5E"/>
                </a:solidFill>
                <a:latin typeface="Calibri"/>
                <a:cs typeface="Calibri"/>
              </a:rPr>
              <a:t>Our </a:t>
            </a:r>
            <a:r>
              <a:rPr sz="2800" spc="-25" dirty="0">
                <a:solidFill>
                  <a:srgbClr val="625F5E"/>
                </a:solidFill>
                <a:latin typeface="Calibri"/>
                <a:cs typeface="Calibri"/>
              </a:rPr>
              <a:t>applications </a:t>
            </a:r>
            <a:r>
              <a:rPr sz="2800" spc="-40" dirty="0">
                <a:solidFill>
                  <a:srgbClr val="625F5E"/>
                </a:solidFill>
                <a:latin typeface="Calibri"/>
                <a:cs typeface="Calibri"/>
              </a:rPr>
              <a:t>need </a:t>
            </a:r>
            <a:r>
              <a:rPr sz="2800" spc="-35" dirty="0">
                <a:solidFill>
                  <a:srgbClr val="625F5E"/>
                </a:solidFill>
                <a:latin typeface="Calibri"/>
                <a:cs typeface="Calibri"/>
              </a:rPr>
              <a:t>to </a:t>
            </a:r>
            <a:r>
              <a:rPr sz="2800" spc="-45" dirty="0">
                <a:solidFill>
                  <a:srgbClr val="625F5E"/>
                </a:solidFill>
                <a:latin typeface="Calibri"/>
                <a:cs typeface="Calibri"/>
              </a:rPr>
              <a:t>run </a:t>
            </a:r>
            <a:r>
              <a:rPr sz="2800" spc="-20" dirty="0">
                <a:solidFill>
                  <a:srgbClr val="625F5E"/>
                </a:solidFill>
                <a:latin typeface="Calibri"/>
                <a:cs typeface="Calibri"/>
              </a:rPr>
              <a:t>ad-hoc </a:t>
            </a:r>
            <a:r>
              <a:rPr sz="2800" spc="-45" dirty="0">
                <a:solidFill>
                  <a:srgbClr val="625F5E"/>
                </a:solidFill>
                <a:latin typeface="Calibri"/>
                <a:cs typeface="Calibri"/>
              </a:rPr>
              <a:t>queries</a:t>
            </a:r>
            <a:r>
              <a:rPr sz="2800" spc="-41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90" dirty="0">
                <a:solidFill>
                  <a:srgbClr val="625F5E"/>
                </a:solidFill>
                <a:latin typeface="Calibri"/>
                <a:cs typeface="Calibri"/>
              </a:rPr>
              <a:t>for  </a:t>
            </a:r>
            <a:r>
              <a:rPr sz="2800" spc="-40" dirty="0">
                <a:solidFill>
                  <a:srgbClr val="625F5E"/>
                </a:solidFill>
                <a:latin typeface="Calibri"/>
                <a:cs typeface="Calibri"/>
              </a:rPr>
              <a:t>grouping,</a:t>
            </a:r>
            <a:r>
              <a:rPr sz="2800" spc="-310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625F5E"/>
                </a:solidFill>
                <a:latin typeface="Calibri"/>
                <a:cs typeface="Calibri"/>
              </a:rPr>
              <a:t>summarizations,</a:t>
            </a:r>
            <a:r>
              <a:rPr sz="2800" spc="-310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625F5E"/>
                </a:solidFill>
                <a:latin typeface="Calibri"/>
                <a:cs typeface="Calibri"/>
              </a:rPr>
              <a:t>reporting,</a:t>
            </a:r>
            <a:r>
              <a:rPr sz="2800" spc="-310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100" dirty="0">
                <a:solidFill>
                  <a:srgbClr val="625F5E"/>
                </a:solidFill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266700" marR="5080" indent="-254000">
              <a:lnSpc>
                <a:spcPct val="108000"/>
              </a:lnSpc>
              <a:spcBef>
                <a:spcPts val="1145"/>
              </a:spcBef>
              <a:buClr>
                <a:srgbClr val="6BA342"/>
              </a:buClr>
              <a:buSzPct val="83928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800" spc="-125" dirty="0">
                <a:solidFill>
                  <a:srgbClr val="625F5E"/>
                </a:solidFill>
                <a:latin typeface="Calibri"/>
                <a:cs typeface="Calibri"/>
              </a:rPr>
              <a:t>We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625F5E"/>
                </a:solidFill>
                <a:latin typeface="Calibri"/>
                <a:cs typeface="Calibri"/>
              </a:rPr>
              <a:t>must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625F5E"/>
                </a:solidFill>
                <a:latin typeface="Calibri"/>
                <a:cs typeface="Calibri"/>
              </a:rPr>
              <a:t>have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625F5E"/>
                </a:solidFill>
                <a:latin typeface="Calibri"/>
                <a:cs typeface="Calibri"/>
              </a:rPr>
              <a:t>a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625F5E"/>
                </a:solidFill>
                <a:latin typeface="Calibri"/>
                <a:cs typeface="Calibri"/>
              </a:rPr>
              <a:t>way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625F5E"/>
                </a:solidFill>
                <a:latin typeface="Calibri"/>
                <a:cs typeface="Calibri"/>
              </a:rPr>
              <a:t>to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625F5E"/>
                </a:solidFill>
                <a:latin typeface="Calibri"/>
                <a:cs typeface="Calibri"/>
              </a:rPr>
              <a:t>reshape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625F5E"/>
                </a:solidFill>
                <a:latin typeface="Calibri"/>
                <a:cs typeface="Calibri"/>
              </a:rPr>
              <a:t>data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25F5E"/>
                </a:solidFill>
                <a:latin typeface="Calibri"/>
                <a:cs typeface="Calibri"/>
              </a:rPr>
              <a:t>easily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625F5E"/>
                </a:solidFill>
                <a:latin typeface="Calibri"/>
                <a:cs typeface="Calibri"/>
              </a:rPr>
              <a:t>to</a:t>
            </a:r>
            <a:r>
              <a:rPr sz="2800" spc="-9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625F5E"/>
                </a:solidFill>
                <a:latin typeface="Calibri"/>
                <a:cs typeface="Calibri"/>
              </a:rPr>
              <a:t>support  </a:t>
            </a:r>
            <a:r>
              <a:rPr sz="2800" spc="-40" dirty="0">
                <a:solidFill>
                  <a:srgbClr val="625F5E"/>
                </a:solidFill>
                <a:latin typeface="Calibri"/>
                <a:cs typeface="Calibri"/>
              </a:rPr>
              <a:t>these </a:t>
            </a:r>
            <a:r>
              <a:rPr sz="2800" spc="-20" dirty="0">
                <a:solidFill>
                  <a:srgbClr val="625F5E"/>
                </a:solidFill>
                <a:latin typeface="Calibri"/>
                <a:cs typeface="Calibri"/>
              </a:rPr>
              <a:t>access</a:t>
            </a:r>
            <a:r>
              <a:rPr sz="2800" spc="-14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625F5E"/>
                </a:solidFill>
                <a:latin typeface="Calibri"/>
                <a:cs typeface="Calibri"/>
              </a:rPr>
              <a:t>patterns</a:t>
            </a:r>
            <a:endParaRPr sz="2800" dirty="0">
              <a:latin typeface="Calibri"/>
              <a:cs typeface="Calibri"/>
            </a:endParaRPr>
          </a:p>
          <a:p>
            <a:pPr marL="266700" indent="-254000">
              <a:lnSpc>
                <a:spcPct val="100000"/>
              </a:lnSpc>
              <a:spcBef>
                <a:spcPts val="1410"/>
              </a:spcBef>
              <a:buClr>
                <a:srgbClr val="6BA342"/>
              </a:buClr>
              <a:buSzPct val="83928"/>
              <a:buFont typeface="Arial"/>
              <a:buChar char="•"/>
              <a:tabLst>
                <a:tab pos="268605" algn="l"/>
                <a:tab pos="269240" algn="l"/>
              </a:tabLst>
            </a:pPr>
            <a:r>
              <a:rPr sz="2800" spc="-60" dirty="0">
                <a:solidFill>
                  <a:srgbClr val="625F5E"/>
                </a:solidFill>
                <a:latin typeface="Calibri"/>
                <a:cs typeface="Calibri"/>
              </a:rPr>
              <a:t>You </a:t>
            </a:r>
            <a:r>
              <a:rPr sz="2800" spc="-5" dirty="0">
                <a:solidFill>
                  <a:srgbClr val="625F5E"/>
                </a:solidFill>
                <a:latin typeface="Calibri"/>
                <a:cs typeface="Calibri"/>
              </a:rPr>
              <a:t>can </a:t>
            </a:r>
            <a:r>
              <a:rPr sz="2800" spc="-20" dirty="0">
                <a:solidFill>
                  <a:srgbClr val="625F5E"/>
                </a:solidFill>
                <a:latin typeface="Calibri"/>
                <a:cs typeface="Calibri"/>
              </a:rPr>
              <a:t>use </a:t>
            </a:r>
            <a:r>
              <a:rPr lang="en-US" sz="2800" spc="-20" dirty="0" smtClean="0">
                <a:solidFill>
                  <a:srgbClr val="625F5E"/>
                </a:solidFill>
                <a:latin typeface="Calibri"/>
                <a:cs typeface="Calibri"/>
              </a:rPr>
              <a:t>the a</a:t>
            </a:r>
            <a:r>
              <a:rPr sz="2800" spc="-20" dirty="0" smtClean="0">
                <a:solidFill>
                  <a:srgbClr val="625F5E"/>
                </a:solidFill>
                <a:latin typeface="Calibri"/>
                <a:cs typeface="Calibri"/>
              </a:rPr>
              <a:t>ggregation </a:t>
            </a:r>
            <a:r>
              <a:rPr lang="en-US" sz="2800" spc="-50" dirty="0">
                <a:solidFill>
                  <a:srgbClr val="625F5E"/>
                </a:solidFill>
                <a:latin typeface="Calibri"/>
                <a:cs typeface="Calibri"/>
              </a:rPr>
              <a:t>f</a:t>
            </a:r>
            <a:r>
              <a:rPr sz="2800" spc="-50" dirty="0" smtClean="0">
                <a:solidFill>
                  <a:srgbClr val="625F5E"/>
                </a:solidFill>
                <a:latin typeface="Calibri"/>
                <a:cs typeface="Calibri"/>
              </a:rPr>
              <a:t>ramework </a:t>
            </a:r>
            <a:r>
              <a:rPr sz="2800" spc="-55" dirty="0">
                <a:solidFill>
                  <a:srgbClr val="625F5E"/>
                </a:solidFill>
                <a:latin typeface="Calibri"/>
                <a:cs typeface="Calibri"/>
              </a:rPr>
              <a:t>for</a:t>
            </a:r>
            <a:r>
              <a:rPr sz="2800" spc="-385" dirty="0">
                <a:solidFill>
                  <a:srgbClr val="625F5E"/>
                </a:solidFill>
                <a:latin typeface="Calibri"/>
                <a:cs typeface="Calibri"/>
              </a:rPr>
              <a:t> </a:t>
            </a:r>
            <a:r>
              <a:rPr sz="2800" spc="-40" dirty="0" smtClean="0">
                <a:solidFill>
                  <a:srgbClr val="625F5E"/>
                </a:solidFill>
                <a:latin typeface="Calibri"/>
                <a:cs typeface="Calibri"/>
              </a:rPr>
              <a:t>this</a:t>
            </a:r>
            <a:endParaRPr lang="en-US" sz="2800" spc="-40" dirty="0" smtClean="0">
              <a:solidFill>
                <a:srgbClr val="625F5E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3027</TotalTime>
  <Words>3421</Words>
  <Application>Microsoft Macintosh PowerPoint</Application>
  <PresentationFormat>On-screen Show (4:3)</PresentationFormat>
  <Paragraphs>733</Paragraphs>
  <Slides>82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Clarity</vt:lpstr>
      <vt:lpstr>CS595—Big Data Technologies</vt:lpstr>
      <vt:lpstr>Architecture</vt:lpstr>
      <vt:lpstr>Architecture</vt:lpstr>
      <vt:lpstr>Architecture</vt:lpstr>
      <vt:lpstr>Architecture</vt:lpstr>
      <vt:lpstr>MongoDB Architecture</vt:lpstr>
      <vt:lpstr>Aggregation Framework</vt:lpstr>
      <vt:lpstr>Analytics in MongoDB?</vt:lpstr>
      <vt:lpstr>Aggregation in Nutshell</vt:lpstr>
      <vt:lpstr>Aggregation Framework</vt:lpstr>
      <vt:lpstr>What is an Aggregation Pipeline?</vt:lpstr>
      <vt:lpstr>Aggregation Framework</vt:lpstr>
      <vt:lpstr>Aggregation Pipeline</vt:lpstr>
      <vt:lpstr>Aggregation Pipeline</vt:lpstr>
      <vt:lpstr>Pipeline Operators</vt:lpstr>
      <vt:lpstr>$match</vt:lpstr>
      <vt:lpstr>Matching FieldValues</vt:lpstr>
      <vt:lpstr>{ $match : { language : "Russian" } }</vt:lpstr>
      <vt:lpstr>{ $match : { pages : { $gt : 1000 }, language : "Russian" } }</vt:lpstr>
      <vt:lpstr>$project</vt:lpstr>
      <vt:lpstr>Selecting and Excluding Fields</vt:lpstr>
      <vt:lpstr>Including and Excluding Fields</vt:lpstr>
      <vt:lpstr>Renaming and Computing Fields</vt:lpstr>
      <vt:lpstr>Renaming and Computing Fields</vt:lpstr>
      <vt:lpstr>Renaming and Computing Fields</vt:lpstr>
      <vt:lpstr>Creating Sub-Document Fields</vt:lpstr>
      <vt:lpstr>Creating Sub-Document Fields</vt:lpstr>
      <vt:lpstr>$group</vt:lpstr>
      <vt:lpstr>Calculating An Average</vt:lpstr>
      <vt:lpstr>$group: {_id: "$language”, avgPages: { $avg:"$pages"}}</vt:lpstr>
      <vt:lpstr>Summing Fields and Counting</vt:lpstr>
      <vt:lpstr>$unwind</vt:lpstr>
      <vt:lpstr>$unwind Operator</vt:lpstr>
      <vt:lpstr>Collecting Distinct Values</vt:lpstr>
      <vt:lpstr>$sort, $limit, $skip</vt:lpstr>
      <vt:lpstr>$sort, $limit, $skip</vt:lpstr>
      <vt:lpstr>SQL to Aggregation Mapping</vt:lpstr>
      <vt:lpstr>Examples</vt:lpstr>
      <vt:lpstr>Example Cont.</vt:lpstr>
      <vt:lpstr>Example Cont.</vt:lpstr>
      <vt:lpstr>Example Cont.</vt:lpstr>
      <vt:lpstr>Polyglot Persistence</vt:lpstr>
      <vt:lpstr>pol●y●glot - Adjective Knowing or using several languages</vt:lpstr>
      <vt:lpstr>pol●y●glot - Adjective Knowing or using several languages</vt:lpstr>
      <vt:lpstr>Polyglot Persistence The continued or prolonged existence of  something using several languages</vt:lpstr>
      <vt:lpstr>PowerPoint Presentation</vt:lpstr>
      <vt:lpstr>Polyglot Persistence</vt:lpstr>
      <vt:lpstr>Relational Database (RDBMS) Storage </vt:lpstr>
      <vt:lpstr>Why Use an RDBMS</vt:lpstr>
      <vt:lpstr>RDBMS Limitations</vt:lpstr>
      <vt:lpstr>NoSQL Benefits</vt:lpstr>
      <vt:lpstr>But The RDBMS Is Far From Dead</vt:lpstr>
      <vt:lpstr>Multiple Technology Data Storage</vt:lpstr>
      <vt:lpstr>CS595—Big Data Technologies</vt:lpstr>
      <vt:lpstr>Single Engine Data Storage </vt:lpstr>
      <vt:lpstr>Polyglot Data Storage </vt:lpstr>
      <vt:lpstr>The Big Picture </vt:lpstr>
      <vt:lpstr>NoSQL Impact </vt:lpstr>
      <vt:lpstr>NoSQL Stores and Categories </vt:lpstr>
      <vt:lpstr>Taxonomy</vt:lpstr>
      <vt:lpstr>Key-­Value Stores</vt:lpstr>
      <vt:lpstr>distributed hash tables</vt:lpstr>
      <vt:lpstr>Performance  Scalability  Flexibility  Complexity  Functionality</vt:lpstr>
      <vt:lpstr>PowerPoint Presentation</vt:lpstr>
      <vt:lpstr>Column-­Oriented Stores</vt:lpstr>
      <vt:lpstr>semi-­structured</vt:lpstr>
      <vt:lpstr>Performance  Scalability  Flexibility  Complexity  Functionality</vt:lpstr>
      <vt:lpstr>Cassandra  HBase</vt:lpstr>
      <vt:lpstr>Document-­‐Oriented Stores</vt:lpstr>
      <vt:lpstr>also semi-­‐structured</vt:lpstr>
      <vt:lpstr>PowerPoint Presentation</vt:lpstr>
      <vt:lpstr>PowerPoint Presentation</vt:lpstr>
      <vt:lpstr>Graph Databases</vt:lpstr>
      <vt:lpstr>graph theory</vt:lpstr>
      <vt:lpstr>Performance  Scalability  Flexibility  Complexity  Functionality</vt:lpstr>
      <vt:lpstr>AllegroGraph  Neo4J</vt:lpstr>
      <vt:lpstr>Relational Databases</vt:lpstr>
      <vt:lpstr>Performance  Scalability  Flexibility  Complexity  Functionality</vt:lpstr>
      <vt:lpstr>Well known layers</vt:lpstr>
      <vt:lpstr>Common data tier design</vt:lpstr>
      <vt:lpstr>Data access with reusable and seamless services</vt:lpstr>
      <vt:lpstr>Putting all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77</cp:revision>
  <cp:lastPrinted>2017-11-27T23:24:54Z</cp:lastPrinted>
  <dcterms:created xsi:type="dcterms:W3CDTF">2017-11-19T20:14:10Z</dcterms:created>
  <dcterms:modified xsi:type="dcterms:W3CDTF">2018-04-18T15:54:15Z</dcterms:modified>
</cp:coreProperties>
</file>