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70" r:id="rId5"/>
    <p:sldId id="271" r:id="rId6"/>
    <p:sldId id="272" r:id="rId7"/>
    <p:sldId id="273" r:id="rId8"/>
    <p:sldId id="275" r:id="rId9"/>
    <p:sldId id="274" r:id="rId10"/>
    <p:sldId id="280" r:id="rId11"/>
    <p:sldId id="276" r:id="rId12"/>
    <p:sldId id="281" r:id="rId13"/>
    <p:sldId id="278"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11FB7"/>
    <a:srgbClr val="3524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4/27/2018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4/27/2018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rounakbanik/the-movies-dataset/data" TargetMode="External"/><Relationship Id="rId2" Type="http://schemas.openxmlformats.org/officeDocument/2006/relationships/hyperlink" Target="https://www.kaggle.com/tomiandrep/imdb-filmid/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CCD9-7FD2-44AB-979A-7EC1BAEA56CE}"/>
              </a:ext>
            </a:extLst>
          </p:cNvPr>
          <p:cNvSpPr>
            <a:spLocks noGrp="1"/>
          </p:cNvSpPr>
          <p:nvPr>
            <p:ph type="ctrTitle"/>
          </p:nvPr>
        </p:nvSpPr>
        <p:spPr>
          <a:xfrm>
            <a:off x="2417779" y="0"/>
            <a:ext cx="8637073" cy="2541431"/>
          </a:xfrm>
        </p:spPr>
        <p:txBody>
          <a:bodyPr>
            <a:normAutofit/>
          </a:bodyPr>
          <a:lstStyle/>
          <a:p>
            <a:r>
              <a:rPr lang="en-US" sz="4000" dirty="0"/>
              <a:t>CS595-01 Final Project: Big data pipeline (ETL)</a:t>
            </a:r>
          </a:p>
        </p:txBody>
      </p:sp>
      <p:sp>
        <p:nvSpPr>
          <p:cNvPr id="3" name="Subtitle 2">
            <a:extLst>
              <a:ext uri="{FF2B5EF4-FFF2-40B4-BE49-F238E27FC236}">
                <a16:creationId xmlns:a16="http://schemas.microsoft.com/office/drawing/2014/main" id="{48E5DE49-7D6A-4C9C-914A-2C1F4F4DCCD5}"/>
              </a:ext>
            </a:extLst>
          </p:cNvPr>
          <p:cNvSpPr>
            <a:spLocks noGrp="1"/>
          </p:cNvSpPr>
          <p:nvPr>
            <p:ph type="subTitle" idx="1"/>
          </p:nvPr>
        </p:nvSpPr>
        <p:spPr>
          <a:xfrm>
            <a:off x="2417779" y="3941752"/>
            <a:ext cx="8637072" cy="1173174"/>
          </a:xfrm>
        </p:spPr>
        <p:txBody>
          <a:bodyPr>
            <a:normAutofit/>
          </a:bodyPr>
          <a:lstStyle/>
          <a:p>
            <a:r>
              <a:rPr lang="en-US" dirty="0"/>
              <a:t>Created by: </a:t>
            </a:r>
          </a:p>
          <a:p>
            <a:r>
              <a:rPr lang="en-US" dirty="0"/>
              <a:t>Sameer Gadne - A20392126</a:t>
            </a:r>
          </a:p>
        </p:txBody>
      </p:sp>
    </p:spTree>
    <p:extLst>
      <p:ext uri="{BB962C8B-B14F-4D97-AF65-F5344CB8AC3E}">
        <p14:creationId xmlns:p14="http://schemas.microsoft.com/office/powerpoint/2010/main" val="52612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Provenance</a:t>
            </a:r>
          </a:p>
        </p:txBody>
      </p:sp>
      <p:sp>
        <p:nvSpPr>
          <p:cNvPr id="3" name="Content Placeholder 2">
            <a:extLst>
              <a:ext uri="{FF2B5EF4-FFF2-40B4-BE49-F238E27FC236}">
                <a16:creationId xmlns:a16="http://schemas.microsoft.com/office/drawing/2014/main" id="{A5D1100A-6943-4F55-B947-1AB249E9B955}"/>
              </a:ext>
            </a:extLst>
          </p:cNvPr>
          <p:cNvSpPr>
            <a:spLocks noGrp="1"/>
          </p:cNvSpPr>
          <p:nvPr>
            <p:ph idx="1"/>
          </p:nvPr>
        </p:nvSpPr>
        <p:spPr>
          <a:xfrm>
            <a:off x="1451579" y="1978407"/>
            <a:ext cx="9603275" cy="4030507"/>
          </a:xfrm>
        </p:spPr>
        <p:txBody>
          <a:bodyPr>
            <a:normAutofit/>
          </a:bodyPr>
          <a:lstStyle/>
          <a:p>
            <a:r>
              <a:rPr lang="en-US" sz="2100" b="1" i="1" dirty="0">
                <a:latin typeface="Cambria Math" panose="02040503050406030204" pitchFamily="18" charset="0"/>
                <a:ea typeface="Cambria Math" panose="02040503050406030204" pitchFamily="18" charset="0"/>
              </a:rPr>
              <a:t>For an output tuple t  in the result of the query q over the database instance I:</a:t>
            </a:r>
          </a:p>
          <a:p>
            <a:r>
              <a:rPr lang="en-US" sz="2100" b="1" i="1" u="sng" dirty="0">
                <a:latin typeface="Cambria Math" panose="02040503050406030204" pitchFamily="18" charset="0"/>
                <a:ea typeface="Cambria Math" panose="02040503050406030204" pitchFamily="18" charset="0"/>
              </a:rPr>
              <a:t>Why  Provenance Why(</a:t>
            </a:r>
            <a:r>
              <a:rPr lang="en-US" sz="2100" b="1" i="1" u="sng" dirty="0" err="1">
                <a:latin typeface="Cambria Math" panose="02040503050406030204" pitchFamily="18" charset="0"/>
                <a:ea typeface="Cambria Math" panose="02040503050406030204" pitchFamily="18" charset="0"/>
              </a:rPr>
              <a:t>q,t,I</a:t>
            </a:r>
            <a:r>
              <a:rPr lang="en-US" sz="2100" b="1" i="1" u="sng" dirty="0">
                <a:latin typeface="Cambria Math" panose="02040503050406030204" pitchFamily="18" charset="0"/>
                <a:ea typeface="Cambria Math" panose="02040503050406030204" pitchFamily="18" charset="0"/>
              </a:rPr>
              <a:t>):</a:t>
            </a:r>
          </a:p>
          <a:p>
            <a:pPr marL="457200" lvl="1" indent="0">
              <a:buNone/>
            </a:pPr>
            <a:r>
              <a:rPr lang="en-US" sz="1900" b="1" i="1" dirty="0">
                <a:latin typeface="Cambria Math" panose="02040503050406030204" pitchFamily="18" charset="0"/>
                <a:ea typeface="Cambria Math" panose="02040503050406030204" pitchFamily="18" charset="0"/>
              </a:rPr>
              <a:t>		{{</a:t>
            </a:r>
            <a:r>
              <a:rPr lang="en-US" sz="2000" b="1" i="1" dirty="0">
                <a:latin typeface="Calibri" panose="020F0502020204030204" pitchFamily="34" charset="0"/>
                <a:ea typeface="Calibri" panose="020F0502020204030204" pitchFamily="34" charset="0"/>
                <a:cs typeface="Times New Roman" panose="02020603050405020304" pitchFamily="18" charset="0"/>
              </a:rPr>
              <a:t>m</a:t>
            </a:r>
            <a:r>
              <a:rPr lang="en-US" sz="2000" b="1" i="1" baseline="-25000" dirty="0">
                <a:latin typeface="Calibri" panose="020F0502020204030204" pitchFamily="34" charset="0"/>
                <a:ea typeface="Calibri" panose="020F0502020204030204" pitchFamily="34" charset="0"/>
                <a:cs typeface="Times New Roman" panose="02020603050405020304" pitchFamily="18" charset="0"/>
              </a:rPr>
              <a:t>i</a:t>
            </a:r>
            <a:r>
              <a:rPr lang="en-US" sz="2000" b="1" i="1" dirty="0">
                <a:latin typeface="Calibri" panose="020F0502020204030204" pitchFamily="34" charset="0"/>
                <a:ea typeface="Calibri" panose="020F0502020204030204" pitchFamily="34" charset="0"/>
                <a:cs typeface="Times New Roman" panose="02020603050405020304" pitchFamily="18" charset="0"/>
              </a:rPr>
              <a:t>, </a:t>
            </a:r>
            <a:r>
              <a:rPr lang="en-US" sz="2000" b="1" i="1" dirty="0" err="1">
                <a:latin typeface="Calibri" panose="020F0502020204030204" pitchFamily="34" charset="0"/>
                <a:ea typeface="Calibri" panose="020F0502020204030204" pitchFamily="34" charset="0"/>
                <a:cs typeface="Times New Roman" panose="02020603050405020304" pitchFamily="18" charset="0"/>
              </a:rPr>
              <a:t>i</a:t>
            </a:r>
            <a:r>
              <a:rPr lang="en-US" sz="2000" b="1" i="1" baseline="-25000" dirty="0" err="1">
                <a:latin typeface="Calibri" panose="020F0502020204030204" pitchFamily="34" charset="0"/>
                <a:ea typeface="Calibri" panose="020F0502020204030204" pitchFamily="34" charset="0"/>
                <a:cs typeface="Times New Roman" panose="02020603050405020304" pitchFamily="18" charset="0"/>
              </a:rPr>
              <a:t>j</a:t>
            </a:r>
            <a:r>
              <a:rPr lang="en-US" sz="1900" b="1" i="1" dirty="0">
                <a:latin typeface="Cambria Math" panose="02040503050406030204" pitchFamily="18" charset="0"/>
                <a:ea typeface="Cambria Math" panose="02040503050406030204" pitchFamily="18" charset="0"/>
              </a:rPr>
              <a:t>}}</a:t>
            </a:r>
          </a:p>
          <a:p>
            <a:pPr marL="457200" lvl="1" indent="0">
              <a:buNone/>
            </a:pPr>
            <a:endParaRPr lang="en-US" sz="1900" b="1" i="1" dirty="0">
              <a:latin typeface="Cambria Math" panose="02040503050406030204" pitchFamily="18" charset="0"/>
              <a:ea typeface="Cambria Math" panose="02040503050406030204" pitchFamily="18" charset="0"/>
            </a:endParaRPr>
          </a:p>
          <a:p>
            <a:r>
              <a:rPr lang="en-US" sz="2100" b="1" i="1" u="sng" dirty="0">
                <a:latin typeface="Cambria Math" panose="02040503050406030204" pitchFamily="18" charset="0"/>
                <a:ea typeface="Cambria Math" panose="02040503050406030204" pitchFamily="18" charset="0"/>
              </a:rPr>
              <a:t>Minimal Why  Provenance </a:t>
            </a:r>
            <a:r>
              <a:rPr lang="en-US" sz="2100" b="1" i="1" u="sng" dirty="0" err="1">
                <a:latin typeface="Cambria Math" panose="02040503050406030204" pitchFamily="18" charset="0"/>
                <a:ea typeface="Cambria Math" panose="02040503050406030204" pitchFamily="18" charset="0"/>
              </a:rPr>
              <a:t>MWhy</a:t>
            </a:r>
            <a:r>
              <a:rPr lang="en-US" sz="2100" b="1" i="1" u="sng" dirty="0">
                <a:latin typeface="Cambria Math" panose="02040503050406030204" pitchFamily="18" charset="0"/>
                <a:ea typeface="Cambria Math" panose="02040503050406030204" pitchFamily="18" charset="0"/>
              </a:rPr>
              <a:t>(</a:t>
            </a:r>
            <a:r>
              <a:rPr lang="en-US" sz="2100" b="1" i="1" u="sng" dirty="0" err="1">
                <a:latin typeface="Cambria Math" panose="02040503050406030204" pitchFamily="18" charset="0"/>
                <a:ea typeface="Cambria Math" panose="02040503050406030204" pitchFamily="18" charset="0"/>
              </a:rPr>
              <a:t>q,t,I</a:t>
            </a:r>
            <a:r>
              <a:rPr lang="en-US" sz="2100" b="1" i="1" u="sng" dirty="0">
                <a:latin typeface="Cambria Math" panose="02040503050406030204" pitchFamily="18" charset="0"/>
                <a:ea typeface="Cambria Math" panose="02040503050406030204" pitchFamily="18" charset="0"/>
              </a:rPr>
              <a:t>): </a:t>
            </a:r>
          </a:p>
          <a:p>
            <a:pPr marL="457200" lvl="1" indent="0">
              <a:buNone/>
            </a:pPr>
            <a:r>
              <a:rPr lang="en-US" b="1" i="1" dirty="0">
                <a:latin typeface="Cambria Math" panose="02040503050406030204" pitchFamily="18" charset="0"/>
                <a:ea typeface="Cambria Math" panose="02040503050406030204" pitchFamily="18" charset="0"/>
              </a:rPr>
              <a:t>		{{</a:t>
            </a:r>
            <a:r>
              <a:rPr lang="en-US" b="1" i="1" dirty="0">
                <a:latin typeface="Calibri" panose="020F0502020204030204" pitchFamily="34" charset="0"/>
                <a:ea typeface="Calibri" panose="020F0502020204030204" pitchFamily="34" charset="0"/>
                <a:cs typeface="Times New Roman" panose="02020603050405020304" pitchFamily="18" charset="0"/>
              </a:rPr>
              <a:t>m</a:t>
            </a:r>
            <a:r>
              <a:rPr lang="en-US" b="1" i="1" baseline="-25000" dirty="0">
                <a:latin typeface="Calibri" panose="020F0502020204030204" pitchFamily="34" charset="0"/>
                <a:ea typeface="Calibri" panose="020F0502020204030204" pitchFamily="34" charset="0"/>
                <a:cs typeface="Times New Roman" panose="02020603050405020304" pitchFamily="18" charset="0"/>
              </a:rPr>
              <a:t>i</a:t>
            </a:r>
            <a:r>
              <a:rPr lang="en-US" b="1" i="1" dirty="0">
                <a:latin typeface="Calibri" panose="020F0502020204030204" pitchFamily="34" charset="0"/>
                <a:ea typeface="Calibri" panose="020F0502020204030204" pitchFamily="34" charset="0"/>
                <a:cs typeface="Times New Roman" panose="02020603050405020304" pitchFamily="18" charset="0"/>
              </a:rPr>
              <a:t>, </a:t>
            </a:r>
            <a:r>
              <a:rPr lang="en-US" b="1" i="1" dirty="0" err="1">
                <a:latin typeface="Calibri" panose="020F0502020204030204" pitchFamily="34" charset="0"/>
                <a:ea typeface="Calibri" panose="020F0502020204030204" pitchFamily="34" charset="0"/>
                <a:cs typeface="Times New Roman" panose="02020603050405020304" pitchFamily="18" charset="0"/>
              </a:rPr>
              <a:t>i</a:t>
            </a:r>
            <a:r>
              <a:rPr lang="en-US" b="1" i="1" baseline="-25000" dirty="0" err="1">
                <a:latin typeface="Calibri" panose="020F0502020204030204" pitchFamily="34" charset="0"/>
                <a:ea typeface="Calibri" panose="020F0502020204030204" pitchFamily="34" charset="0"/>
                <a:cs typeface="Times New Roman" panose="02020603050405020304" pitchFamily="18" charset="0"/>
              </a:rPr>
              <a:t>j</a:t>
            </a:r>
            <a:r>
              <a:rPr lang="en-US" b="1" i="1" dirty="0">
                <a:latin typeface="Cambria Math" panose="02040503050406030204" pitchFamily="18" charset="0"/>
                <a:ea typeface="Cambria Math" panose="02040503050406030204" pitchFamily="18" charset="0"/>
              </a:rPr>
              <a:t>}}</a:t>
            </a:r>
          </a:p>
          <a:p>
            <a:pPr marL="457200" lvl="1" indent="0">
              <a:buNone/>
            </a:pPr>
            <a:endParaRPr lang="en-US" sz="1900" b="1" i="1" u="sng" dirty="0">
              <a:latin typeface="Cambria Math" panose="02040503050406030204" pitchFamily="18" charset="0"/>
              <a:ea typeface="Cambria Math" panose="02040503050406030204" pitchFamily="18" charset="0"/>
            </a:endParaRPr>
          </a:p>
          <a:p>
            <a:r>
              <a:rPr lang="en-US" sz="2100" b="1" i="1" u="sng" dirty="0">
                <a:latin typeface="Cambria Math" panose="02040503050406030204" pitchFamily="18" charset="0"/>
                <a:ea typeface="Cambria Math" panose="02040503050406030204" pitchFamily="18" charset="0"/>
              </a:rPr>
              <a:t>Provenance </a:t>
            </a:r>
            <a:r>
              <a:rPr lang="en-US" sz="2100" b="1" i="1" u="sng" dirty="0" err="1">
                <a:latin typeface="Cambria Math" panose="02040503050406030204" pitchFamily="18" charset="0"/>
                <a:ea typeface="Cambria Math" panose="02040503050406030204" pitchFamily="18" charset="0"/>
              </a:rPr>
              <a:t>Polymials</a:t>
            </a:r>
            <a:r>
              <a:rPr lang="en-US" sz="2100" b="1" i="1" u="sng" dirty="0">
                <a:latin typeface="Cambria Math" panose="02040503050406030204" pitchFamily="18" charset="0"/>
                <a:ea typeface="Cambria Math" panose="02040503050406030204" pitchFamily="18" charset="0"/>
              </a:rPr>
              <a:t>: </a:t>
            </a:r>
          </a:p>
          <a:p>
            <a:pPr marL="1828800" lvl="4" indent="0">
              <a:buNone/>
            </a:pPr>
            <a:r>
              <a:rPr lang="en-US" sz="1600" b="1" i="1" dirty="0">
                <a:latin typeface="Calibri" panose="020F0502020204030204" pitchFamily="34" charset="0"/>
                <a:ea typeface="Calibri" panose="020F0502020204030204" pitchFamily="34" charset="0"/>
                <a:cs typeface="Times New Roman" panose="02020603050405020304" pitchFamily="18" charset="0"/>
              </a:rPr>
              <a:t>m</a:t>
            </a:r>
            <a:r>
              <a:rPr lang="en-US" sz="1600" b="1" i="1" baseline="-25000" dirty="0">
                <a:latin typeface="Calibri" panose="020F0502020204030204" pitchFamily="34" charset="0"/>
                <a:ea typeface="Calibri" panose="020F0502020204030204" pitchFamily="34" charset="0"/>
                <a:cs typeface="Times New Roman" panose="02020603050405020304" pitchFamily="18" charset="0"/>
              </a:rPr>
              <a:t>i</a:t>
            </a:r>
            <a:r>
              <a:rPr lang="en-US" sz="1600" b="1" i="1" dirty="0">
                <a:latin typeface="Calibri" panose="020F0502020204030204" pitchFamily="34" charset="0"/>
                <a:ea typeface="Calibri" panose="020F0502020204030204" pitchFamily="34" charset="0"/>
                <a:cs typeface="Times New Roman" panose="02020603050405020304" pitchFamily="18" charset="0"/>
              </a:rPr>
              <a:t> X </a:t>
            </a:r>
            <a:r>
              <a:rPr lang="en-US" sz="1600" b="1" i="1" dirty="0" err="1">
                <a:latin typeface="Calibri" panose="020F0502020204030204" pitchFamily="34" charset="0"/>
                <a:ea typeface="Calibri" panose="020F0502020204030204" pitchFamily="34" charset="0"/>
                <a:cs typeface="Times New Roman" panose="02020603050405020304" pitchFamily="18" charset="0"/>
              </a:rPr>
              <a:t>i</a:t>
            </a:r>
            <a:r>
              <a:rPr lang="en-US" sz="1600" b="1" i="1" baseline="-25000" dirty="0" err="1">
                <a:latin typeface="Calibri" panose="020F0502020204030204" pitchFamily="34" charset="0"/>
                <a:ea typeface="Calibri" panose="020F0502020204030204" pitchFamily="34" charset="0"/>
                <a:cs typeface="Times New Roman" panose="02020603050405020304" pitchFamily="18" charset="0"/>
              </a:rPr>
              <a:t>j</a:t>
            </a:r>
            <a:endParaRPr lang="en-US" sz="1300" i="1" u="sng"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12840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Big data processing pipeline/workflow [</a:t>
            </a:r>
            <a:r>
              <a:rPr lang="en-US" dirty="0" err="1"/>
              <a:t>etl</a:t>
            </a:r>
            <a:r>
              <a:rPr lang="en-US" dirty="0"/>
              <a:t>]</a:t>
            </a:r>
          </a:p>
        </p:txBody>
      </p:sp>
      <p:sp>
        <p:nvSpPr>
          <p:cNvPr id="3" name="Rectangle: Diagonal Corners Rounded 2">
            <a:extLst>
              <a:ext uri="{FF2B5EF4-FFF2-40B4-BE49-F238E27FC236}">
                <a16:creationId xmlns:a16="http://schemas.microsoft.com/office/drawing/2014/main" id="{A89CCDF1-3880-4E13-BFAD-BAF64B9CD36A}"/>
              </a:ext>
            </a:extLst>
          </p:cNvPr>
          <p:cNvSpPr/>
          <p:nvPr/>
        </p:nvSpPr>
        <p:spPr>
          <a:xfrm>
            <a:off x="102633" y="3046450"/>
            <a:ext cx="1539552" cy="988557"/>
          </a:xfrm>
          <a:prstGeom prst="round2DiagRect">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7CAB67-7DCD-43E9-8B71-7D55466FF5A6}"/>
              </a:ext>
            </a:extLst>
          </p:cNvPr>
          <p:cNvSpPr txBox="1"/>
          <p:nvPr/>
        </p:nvSpPr>
        <p:spPr>
          <a:xfrm>
            <a:off x="55978" y="3102346"/>
            <a:ext cx="1604867" cy="861774"/>
          </a:xfrm>
          <a:prstGeom prst="rect">
            <a:avLst/>
          </a:prstGeom>
          <a:noFill/>
        </p:spPr>
        <p:txBody>
          <a:bodyPr wrap="square" rtlCol="0">
            <a:spAutoFit/>
          </a:bodyPr>
          <a:lstStyle/>
          <a:p>
            <a:pPr algn="ctr"/>
            <a:r>
              <a:rPr lang="en-US" dirty="0">
                <a:solidFill>
                  <a:schemeClr val="bg1">
                    <a:lumMod val="95000"/>
                  </a:schemeClr>
                </a:solidFill>
              </a:rPr>
              <a:t>Data Ingestion </a:t>
            </a:r>
          </a:p>
          <a:p>
            <a:pPr algn="ctr"/>
            <a:r>
              <a:rPr lang="en-US" dirty="0">
                <a:solidFill>
                  <a:schemeClr val="bg1">
                    <a:lumMod val="95000"/>
                  </a:schemeClr>
                </a:solidFill>
              </a:rPr>
              <a:t> </a:t>
            </a:r>
          </a:p>
          <a:p>
            <a:pPr algn="ctr"/>
            <a:r>
              <a:rPr lang="en-US" sz="1400" dirty="0">
                <a:solidFill>
                  <a:schemeClr val="bg1">
                    <a:lumMod val="95000"/>
                  </a:schemeClr>
                </a:solidFill>
              </a:rPr>
              <a:t> (Download files)</a:t>
            </a:r>
          </a:p>
        </p:txBody>
      </p:sp>
      <p:sp>
        <p:nvSpPr>
          <p:cNvPr id="6" name="Rectangle: Diagonal Corners Rounded 5">
            <a:extLst>
              <a:ext uri="{FF2B5EF4-FFF2-40B4-BE49-F238E27FC236}">
                <a16:creationId xmlns:a16="http://schemas.microsoft.com/office/drawing/2014/main" id="{7F530542-AB25-4F75-B54B-DF1A35DF392C}"/>
              </a:ext>
            </a:extLst>
          </p:cNvPr>
          <p:cNvSpPr/>
          <p:nvPr/>
        </p:nvSpPr>
        <p:spPr>
          <a:xfrm>
            <a:off x="2195801" y="3046450"/>
            <a:ext cx="1539552" cy="988557"/>
          </a:xfrm>
          <a:prstGeom prst="round2DiagRect">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1E628CB-2E63-4ED7-82B3-8432D2CCE381}"/>
              </a:ext>
            </a:extLst>
          </p:cNvPr>
          <p:cNvSpPr txBox="1"/>
          <p:nvPr/>
        </p:nvSpPr>
        <p:spPr>
          <a:xfrm>
            <a:off x="2177136" y="3186325"/>
            <a:ext cx="1604867" cy="646331"/>
          </a:xfrm>
          <a:prstGeom prst="rect">
            <a:avLst/>
          </a:prstGeom>
          <a:noFill/>
        </p:spPr>
        <p:txBody>
          <a:bodyPr wrap="square" rtlCol="0">
            <a:spAutoFit/>
          </a:bodyPr>
          <a:lstStyle/>
          <a:p>
            <a:pPr algn="ctr"/>
            <a:r>
              <a:rPr lang="en-US" dirty="0">
                <a:solidFill>
                  <a:schemeClr val="bg1">
                    <a:lumMod val="95000"/>
                  </a:schemeClr>
                </a:solidFill>
              </a:rPr>
              <a:t>Copy to Cloud Environment</a:t>
            </a:r>
          </a:p>
        </p:txBody>
      </p:sp>
      <p:sp>
        <p:nvSpPr>
          <p:cNvPr id="9" name="TextBox 8">
            <a:extLst>
              <a:ext uri="{FF2B5EF4-FFF2-40B4-BE49-F238E27FC236}">
                <a16:creationId xmlns:a16="http://schemas.microsoft.com/office/drawing/2014/main" id="{D5599288-1DC4-4AFC-AA37-C4718E9E9449}"/>
              </a:ext>
            </a:extLst>
          </p:cNvPr>
          <p:cNvSpPr txBox="1"/>
          <p:nvPr/>
        </p:nvSpPr>
        <p:spPr>
          <a:xfrm>
            <a:off x="4316960" y="3102346"/>
            <a:ext cx="1604867" cy="861774"/>
          </a:xfrm>
          <a:prstGeom prst="rect">
            <a:avLst/>
          </a:prstGeom>
          <a:noFill/>
        </p:spPr>
        <p:txBody>
          <a:bodyPr wrap="square" rtlCol="0">
            <a:spAutoFit/>
          </a:bodyPr>
          <a:lstStyle/>
          <a:p>
            <a:r>
              <a:rPr lang="en-US" dirty="0">
                <a:solidFill>
                  <a:schemeClr val="bg1">
                    <a:lumMod val="95000"/>
                  </a:schemeClr>
                </a:solidFill>
              </a:rPr>
              <a:t>Data Ingestion </a:t>
            </a:r>
          </a:p>
          <a:p>
            <a:r>
              <a:rPr lang="en-US" dirty="0">
                <a:solidFill>
                  <a:schemeClr val="bg1">
                    <a:lumMod val="95000"/>
                  </a:schemeClr>
                </a:solidFill>
              </a:rPr>
              <a:t> </a:t>
            </a:r>
          </a:p>
          <a:p>
            <a:r>
              <a:rPr lang="en-US" sz="1400" dirty="0">
                <a:solidFill>
                  <a:schemeClr val="bg1">
                    <a:lumMod val="95000"/>
                  </a:schemeClr>
                </a:solidFill>
              </a:rPr>
              <a:t> (Download files)</a:t>
            </a:r>
          </a:p>
        </p:txBody>
      </p:sp>
      <p:sp>
        <p:nvSpPr>
          <p:cNvPr id="13" name="Rectangle: Diagonal Corners Rounded 12">
            <a:extLst>
              <a:ext uri="{FF2B5EF4-FFF2-40B4-BE49-F238E27FC236}">
                <a16:creationId xmlns:a16="http://schemas.microsoft.com/office/drawing/2014/main" id="{4E0BF381-A7AC-4F64-9A9A-8D3D98B19DEA}"/>
              </a:ext>
            </a:extLst>
          </p:cNvPr>
          <p:cNvSpPr/>
          <p:nvPr/>
        </p:nvSpPr>
        <p:spPr>
          <a:xfrm>
            <a:off x="4288969" y="3046450"/>
            <a:ext cx="1539552" cy="988557"/>
          </a:xfrm>
          <a:prstGeom prst="round2DiagRect">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CCBF79C-44A7-4027-B7B3-8A365466EB09}"/>
              </a:ext>
            </a:extLst>
          </p:cNvPr>
          <p:cNvSpPr txBox="1"/>
          <p:nvPr/>
        </p:nvSpPr>
        <p:spPr>
          <a:xfrm>
            <a:off x="4264081" y="3186323"/>
            <a:ext cx="1604867" cy="646331"/>
          </a:xfrm>
          <a:prstGeom prst="rect">
            <a:avLst/>
          </a:prstGeom>
          <a:noFill/>
        </p:spPr>
        <p:txBody>
          <a:bodyPr wrap="square" rtlCol="0">
            <a:spAutoFit/>
          </a:bodyPr>
          <a:lstStyle/>
          <a:p>
            <a:pPr algn="ctr"/>
            <a:r>
              <a:rPr lang="en-US" dirty="0">
                <a:solidFill>
                  <a:schemeClr val="bg1">
                    <a:lumMod val="95000"/>
                  </a:schemeClr>
                </a:solidFill>
              </a:rPr>
              <a:t>Data Preprocessing</a:t>
            </a:r>
            <a:endParaRPr lang="en-US" sz="1400" dirty="0">
              <a:solidFill>
                <a:schemeClr val="bg1">
                  <a:lumMod val="95000"/>
                </a:schemeClr>
              </a:solidFill>
            </a:endParaRPr>
          </a:p>
        </p:txBody>
      </p:sp>
      <p:sp>
        <p:nvSpPr>
          <p:cNvPr id="15" name="Rectangle: Diagonal Corners Rounded 14">
            <a:extLst>
              <a:ext uri="{FF2B5EF4-FFF2-40B4-BE49-F238E27FC236}">
                <a16:creationId xmlns:a16="http://schemas.microsoft.com/office/drawing/2014/main" id="{5F7DDF12-5422-41ED-8350-FD262C6B2F91}"/>
              </a:ext>
            </a:extLst>
          </p:cNvPr>
          <p:cNvSpPr/>
          <p:nvPr/>
        </p:nvSpPr>
        <p:spPr>
          <a:xfrm>
            <a:off x="6382137" y="3046450"/>
            <a:ext cx="1539552" cy="988557"/>
          </a:xfrm>
          <a:prstGeom prst="round2DiagRect">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FC848D9-215F-407B-8062-FA24456FF037}"/>
              </a:ext>
            </a:extLst>
          </p:cNvPr>
          <p:cNvSpPr txBox="1"/>
          <p:nvPr/>
        </p:nvSpPr>
        <p:spPr>
          <a:xfrm>
            <a:off x="6354142" y="3186324"/>
            <a:ext cx="1604867" cy="646331"/>
          </a:xfrm>
          <a:prstGeom prst="rect">
            <a:avLst/>
          </a:prstGeom>
          <a:noFill/>
        </p:spPr>
        <p:txBody>
          <a:bodyPr wrap="square" rtlCol="0">
            <a:spAutoFit/>
          </a:bodyPr>
          <a:lstStyle/>
          <a:p>
            <a:pPr algn="ctr"/>
            <a:r>
              <a:rPr lang="en-US" dirty="0">
                <a:solidFill>
                  <a:schemeClr val="bg1">
                    <a:lumMod val="95000"/>
                  </a:schemeClr>
                </a:solidFill>
              </a:rPr>
              <a:t>Data Transformation</a:t>
            </a:r>
            <a:endParaRPr lang="en-US" sz="1400" dirty="0">
              <a:solidFill>
                <a:schemeClr val="bg1">
                  <a:lumMod val="95000"/>
                </a:schemeClr>
              </a:solidFill>
            </a:endParaRPr>
          </a:p>
        </p:txBody>
      </p:sp>
      <p:sp>
        <p:nvSpPr>
          <p:cNvPr id="17" name="Rectangle: Diagonal Corners Rounded 16">
            <a:extLst>
              <a:ext uri="{FF2B5EF4-FFF2-40B4-BE49-F238E27FC236}">
                <a16:creationId xmlns:a16="http://schemas.microsoft.com/office/drawing/2014/main" id="{F6A7C73F-59B9-4BDC-88CD-4D811F7A9723}"/>
              </a:ext>
            </a:extLst>
          </p:cNvPr>
          <p:cNvSpPr/>
          <p:nvPr/>
        </p:nvSpPr>
        <p:spPr>
          <a:xfrm>
            <a:off x="8475305" y="3046450"/>
            <a:ext cx="1539552" cy="988557"/>
          </a:xfrm>
          <a:prstGeom prst="round2DiagRect">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Diagonal Corners Rounded 18">
            <a:extLst>
              <a:ext uri="{FF2B5EF4-FFF2-40B4-BE49-F238E27FC236}">
                <a16:creationId xmlns:a16="http://schemas.microsoft.com/office/drawing/2014/main" id="{D16608B2-D3B2-44DC-BF6D-0FA3085EA019}"/>
              </a:ext>
            </a:extLst>
          </p:cNvPr>
          <p:cNvSpPr/>
          <p:nvPr/>
        </p:nvSpPr>
        <p:spPr>
          <a:xfrm>
            <a:off x="10559143" y="2188028"/>
            <a:ext cx="1539552" cy="988557"/>
          </a:xfrm>
          <a:prstGeom prst="round2DiagRect">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E13C93-8B6B-4AE5-A7F1-0CF05CF8F09B}"/>
              </a:ext>
            </a:extLst>
          </p:cNvPr>
          <p:cNvSpPr txBox="1"/>
          <p:nvPr/>
        </p:nvSpPr>
        <p:spPr>
          <a:xfrm>
            <a:off x="10549812" y="2197265"/>
            <a:ext cx="1604867" cy="1200329"/>
          </a:xfrm>
          <a:prstGeom prst="rect">
            <a:avLst/>
          </a:prstGeom>
          <a:noFill/>
        </p:spPr>
        <p:txBody>
          <a:bodyPr wrap="square" rtlCol="0">
            <a:spAutoFit/>
          </a:bodyPr>
          <a:lstStyle/>
          <a:p>
            <a:pPr algn="ctr"/>
            <a:r>
              <a:rPr lang="en-US" dirty="0">
                <a:solidFill>
                  <a:schemeClr val="bg1">
                    <a:lumMod val="95000"/>
                  </a:schemeClr>
                </a:solidFill>
              </a:rPr>
              <a:t>Data Mining &amp; Analysis</a:t>
            </a:r>
          </a:p>
          <a:p>
            <a:pPr algn="ctr"/>
            <a:r>
              <a:rPr lang="en-US" dirty="0">
                <a:solidFill>
                  <a:schemeClr val="bg1">
                    <a:lumMod val="95000"/>
                  </a:schemeClr>
                </a:solidFill>
              </a:rPr>
              <a:t>[R script] </a:t>
            </a:r>
          </a:p>
          <a:p>
            <a:r>
              <a:rPr lang="en-US" dirty="0">
                <a:solidFill>
                  <a:schemeClr val="bg1">
                    <a:lumMod val="95000"/>
                  </a:schemeClr>
                </a:solidFill>
              </a:rPr>
              <a:t> </a:t>
            </a:r>
            <a:endParaRPr lang="en-US" sz="1400" dirty="0">
              <a:solidFill>
                <a:schemeClr val="bg1">
                  <a:lumMod val="95000"/>
                </a:schemeClr>
              </a:solidFill>
            </a:endParaRPr>
          </a:p>
        </p:txBody>
      </p:sp>
      <p:sp>
        <p:nvSpPr>
          <p:cNvPr id="21" name="TextBox 20">
            <a:extLst>
              <a:ext uri="{FF2B5EF4-FFF2-40B4-BE49-F238E27FC236}">
                <a16:creationId xmlns:a16="http://schemas.microsoft.com/office/drawing/2014/main" id="{37E6DBD8-6B50-4B5A-94B6-806E02CF8271}"/>
              </a:ext>
            </a:extLst>
          </p:cNvPr>
          <p:cNvSpPr txBox="1"/>
          <p:nvPr/>
        </p:nvSpPr>
        <p:spPr>
          <a:xfrm>
            <a:off x="8353999" y="3176585"/>
            <a:ext cx="1769710" cy="646331"/>
          </a:xfrm>
          <a:prstGeom prst="rect">
            <a:avLst/>
          </a:prstGeom>
          <a:noFill/>
        </p:spPr>
        <p:txBody>
          <a:bodyPr wrap="square" rtlCol="0">
            <a:spAutoFit/>
          </a:bodyPr>
          <a:lstStyle/>
          <a:p>
            <a:pPr algn="ctr"/>
            <a:r>
              <a:rPr lang="en-US" dirty="0">
                <a:solidFill>
                  <a:schemeClr val="bg1">
                    <a:lumMod val="95000"/>
                  </a:schemeClr>
                </a:solidFill>
              </a:rPr>
              <a:t>Data </a:t>
            </a:r>
          </a:p>
          <a:p>
            <a:pPr algn="ctr"/>
            <a:r>
              <a:rPr lang="en-US" dirty="0">
                <a:solidFill>
                  <a:schemeClr val="bg1">
                    <a:lumMod val="95000"/>
                  </a:schemeClr>
                </a:solidFill>
              </a:rPr>
              <a:t>Post-processing</a:t>
            </a:r>
            <a:endParaRPr lang="en-US" sz="1400" dirty="0">
              <a:solidFill>
                <a:schemeClr val="bg1">
                  <a:lumMod val="95000"/>
                </a:schemeClr>
              </a:solidFill>
            </a:endParaRPr>
          </a:p>
        </p:txBody>
      </p:sp>
      <p:sp>
        <p:nvSpPr>
          <p:cNvPr id="22" name="Flowchart: Magnetic Disk 21">
            <a:extLst>
              <a:ext uri="{FF2B5EF4-FFF2-40B4-BE49-F238E27FC236}">
                <a16:creationId xmlns:a16="http://schemas.microsoft.com/office/drawing/2014/main" id="{2B70E954-8E1B-44F6-AF94-E5CC47B317DF}"/>
              </a:ext>
            </a:extLst>
          </p:cNvPr>
          <p:cNvSpPr/>
          <p:nvPr/>
        </p:nvSpPr>
        <p:spPr>
          <a:xfrm>
            <a:off x="10532700" y="3764415"/>
            <a:ext cx="1426031" cy="1143483"/>
          </a:xfrm>
          <a:prstGeom prst="flowChartMagneticDisk">
            <a:avLst/>
          </a:prstGeom>
          <a:solidFill>
            <a:srgbClr val="311F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27C0B08-CF40-4E8C-B1D7-1B755199392B}"/>
              </a:ext>
            </a:extLst>
          </p:cNvPr>
          <p:cNvSpPr txBox="1"/>
          <p:nvPr/>
        </p:nvSpPr>
        <p:spPr>
          <a:xfrm>
            <a:off x="10489163" y="4070750"/>
            <a:ext cx="1604867" cy="800219"/>
          </a:xfrm>
          <a:prstGeom prst="rect">
            <a:avLst/>
          </a:prstGeom>
          <a:noFill/>
        </p:spPr>
        <p:txBody>
          <a:bodyPr wrap="square" rtlCol="0">
            <a:spAutoFit/>
          </a:bodyPr>
          <a:lstStyle/>
          <a:p>
            <a:pPr algn="ctr"/>
            <a:r>
              <a:rPr lang="en-US" dirty="0">
                <a:solidFill>
                  <a:schemeClr val="bg1">
                    <a:lumMod val="95000"/>
                  </a:schemeClr>
                </a:solidFill>
              </a:rPr>
              <a:t>Hive table</a:t>
            </a:r>
          </a:p>
          <a:p>
            <a:pPr algn="ctr"/>
            <a:endParaRPr lang="en-US" sz="1400" dirty="0">
              <a:solidFill>
                <a:schemeClr val="bg1">
                  <a:lumMod val="95000"/>
                </a:schemeClr>
              </a:solidFill>
            </a:endParaRPr>
          </a:p>
          <a:p>
            <a:pPr algn="ctr"/>
            <a:r>
              <a:rPr lang="en-US" sz="1400" dirty="0">
                <a:solidFill>
                  <a:schemeClr val="bg1">
                    <a:lumMod val="95000"/>
                  </a:schemeClr>
                </a:solidFill>
              </a:rPr>
              <a:t>[</a:t>
            </a:r>
            <a:r>
              <a:rPr lang="en-US" sz="1400" dirty="0" err="1">
                <a:solidFill>
                  <a:schemeClr val="bg1">
                    <a:lumMod val="95000"/>
                  </a:schemeClr>
                </a:solidFill>
              </a:rPr>
              <a:t>IMDB_Movies</a:t>
            </a:r>
            <a:r>
              <a:rPr lang="en-US" sz="1400" dirty="0">
                <a:solidFill>
                  <a:schemeClr val="bg1">
                    <a:lumMod val="95000"/>
                  </a:schemeClr>
                </a:solidFill>
              </a:rPr>
              <a:t>]</a:t>
            </a:r>
          </a:p>
        </p:txBody>
      </p:sp>
      <p:sp>
        <p:nvSpPr>
          <p:cNvPr id="24" name="Arrow: Right 23">
            <a:extLst>
              <a:ext uri="{FF2B5EF4-FFF2-40B4-BE49-F238E27FC236}">
                <a16:creationId xmlns:a16="http://schemas.microsoft.com/office/drawing/2014/main" id="{9D891AEE-2645-4FE5-9C6E-64589F2E9D59}"/>
              </a:ext>
            </a:extLst>
          </p:cNvPr>
          <p:cNvSpPr/>
          <p:nvPr/>
        </p:nvSpPr>
        <p:spPr>
          <a:xfrm>
            <a:off x="1642185" y="3429000"/>
            <a:ext cx="534951"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073FCA30-20F8-4F49-B5B0-DB58B6FD3F59}"/>
              </a:ext>
            </a:extLst>
          </p:cNvPr>
          <p:cNvSpPr/>
          <p:nvPr/>
        </p:nvSpPr>
        <p:spPr>
          <a:xfrm>
            <a:off x="5844073" y="3431857"/>
            <a:ext cx="534951"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B97E894B-6142-40C9-9C0B-B44DF24211E0}"/>
              </a:ext>
            </a:extLst>
          </p:cNvPr>
          <p:cNvSpPr/>
          <p:nvPr/>
        </p:nvSpPr>
        <p:spPr>
          <a:xfrm>
            <a:off x="3754014" y="3429000"/>
            <a:ext cx="534951"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44F7050-2521-4B3C-B6FF-1028E92DF1EC}"/>
              </a:ext>
            </a:extLst>
          </p:cNvPr>
          <p:cNvSpPr/>
          <p:nvPr/>
        </p:nvSpPr>
        <p:spPr>
          <a:xfrm>
            <a:off x="7949675" y="3429000"/>
            <a:ext cx="534951" cy="293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BECE9834-88C1-42CF-ADD1-8A73955E7039}"/>
              </a:ext>
            </a:extLst>
          </p:cNvPr>
          <p:cNvSpPr/>
          <p:nvPr/>
        </p:nvSpPr>
        <p:spPr>
          <a:xfrm rot="20342737">
            <a:off x="9987250" y="2978566"/>
            <a:ext cx="583564" cy="27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5332637-DD75-4A6B-AAC2-235E543268E2}"/>
              </a:ext>
            </a:extLst>
          </p:cNvPr>
          <p:cNvSpPr/>
          <p:nvPr/>
        </p:nvSpPr>
        <p:spPr>
          <a:xfrm rot="1565059">
            <a:off x="9969172" y="3793741"/>
            <a:ext cx="583564" cy="27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77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74441"/>
            <a:ext cx="9603275" cy="1049235"/>
          </a:xfrm>
        </p:spPr>
        <p:txBody>
          <a:bodyPr/>
          <a:lstStyle/>
          <a:p>
            <a:r>
              <a:rPr lang="en-US" dirty="0"/>
              <a:t>Output/results:</a:t>
            </a:r>
          </a:p>
        </p:txBody>
      </p:sp>
      <p:pic>
        <p:nvPicPr>
          <p:cNvPr id="3" name="Picture 2">
            <a:extLst>
              <a:ext uri="{FF2B5EF4-FFF2-40B4-BE49-F238E27FC236}">
                <a16:creationId xmlns:a16="http://schemas.microsoft.com/office/drawing/2014/main" id="{8A4F0EE4-995E-4856-8B6F-171E3CB59573}"/>
              </a:ext>
            </a:extLst>
          </p:cNvPr>
          <p:cNvPicPr>
            <a:picLocks noChangeAspect="1"/>
          </p:cNvPicPr>
          <p:nvPr/>
        </p:nvPicPr>
        <p:blipFill>
          <a:blip r:embed="rId2"/>
          <a:stretch>
            <a:fillRect/>
          </a:stretch>
        </p:blipFill>
        <p:spPr>
          <a:xfrm>
            <a:off x="3261711" y="1915497"/>
            <a:ext cx="2908300" cy="2181225"/>
          </a:xfrm>
          <a:prstGeom prst="rect">
            <a:avLst/>
          </a:prstGeom>
        </p:spPr>
      </p:pic>
      <p:pic>
        <p:nvPicPr>
          <p:cNvPr id="4" name="Picture 3">
            <a:extLst>
              <a:ext uri="{FF2B5EF4-FFF2-40B4-BE49-F238E27FC236}">
                <a16:creationId xmlns:a16="http://schemas.microsoft.com/office/drawing/2014/main" id="{3CEB79BE-5F8A-4486-8F7C-F0E205AA5370}"/>
              </a:ext>
            </a:extLst>
          </p:cNvPr>
          <p:cNvPicPr>
            <a:picLocks noChangeAspect="1"/>
          </p:cNvPicPr>
          <p:nvPr/>
        </p:nvPicPr>
        <p:blipFill>
          <a:blip r:embed="rId3"/>
          <a:stretch>
            <a:fillRect/>
          </a:stretch>
        </p:blipFill>
        <p:spPr>
          <a:xfrm>
            <a:off x="6488192" y="1915497"/>
            <a:ext cx="2908300" cy="2181225"/>
          </a:xfrm>
          <a:prstGeom prst="rect">
            <a:avLst/>
          </a:prstGeom>
        </p:spPr>
      </p:pic>
      <p:pic>
        <p:nvPicPr>
          <p:cNvPr id="5" name="Picture 4">
            <a:extLst>
              <a:ext uri="{FF2B5EF4-FFF2-40B4-BE49-F238E27FC236}">
                <a16:creationId xmlns:a16="http://schemas.microsoft.com/office/drawing/2014/main" id="{FC670DB9-BBC6-446F-95B9-6BBDB0D9FC21}"/>
              </a:ext>
            </a:extLst>
          </p:cNvPr>
          <p:cNvPicPr>
            <a:picLocks noChangeAspect="1"/>
          </p:cNvPicPr>
          <p:nvPr/>
        </p:nvPicPr>
        <p:blipFill>
          <a:blip r:embed="rId4"/>
          <a:stretch>
            <a:fillRect/>
          </a:stretch>
        </p:blipFill>
        <p:spPr>
          <a:xfrm>
            <a:off x="3261711" y="4244527"/>
            <a:ext cx="2908300" cy="2181225"/>
          </a:xfrm>
          <a:prstGeom prst="rect">
            <a:avLst/>
          </a:prstGeom>
        </p:spPr>
      </p:pic>
      <p:pic>
        <p:nvPicPr>
          <p:cNvPr id="6" name="Picture 5">
            <a:extLst>
              <a:ext uri="{FF2B5EF4-FFF2-40B4-BE49-F238E27FC236}">
                <a16:creationId xmlns:a16="http://schemas.microsoft.com/office/drawing/2014/main" id="{5A316210-B3AD-477C-A78E-024ECB54E4AE}"/>
              </a:ext>
            </a:extLst>
          </p:cNvPr>
          <p:cNvPicPr>
            <a:picLocks noChangeAspect="1"/>
          </p:cNvPicPr>
          <p:nvPr/>
        </p:nvPicPr>
        <p:blipFill>
          <a:blip r:embed="rId5"/>
          <a:stretch>
            <a:fillRect/>
          </a:stretch>
        </p:blipFill>
        <p:spPr>
          <a:xfrm>
            <a:off x="6488192" y="4244526"/>
            <a:ext cx="2908300" cy="2181225"/>
          </a:xfrm>
          <a:prstGeom prst="rect">
            <a:avLst/>
          </a:prstGeom>
        </p:spPr>
      </p:pic>
    </p:spTree>
    <p:extLst>
      <p:ext uri="{BB962C8B-B14F-4D97-AF65-F5344CB8AC3E}">
        <p14:creationId xmlns:p14="http://schemas.microsoft.com/office/powerpoint/2010/main" val="128655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74441"/>
            <a:ext cx="9603275" cy="1049235"/>
          </a:xfrm>
        </p:spPr>
        <p:txBody>
          <a:bodyPr/>
          <a:lstStyle/>
          <a:p>
            <a:r>
              <a:rPr lang="en-US" dirty="0"/>
              <a:t>Output/results:</a:t>
            </a:r>
          </a:p>
        </p:txBody>
      </p:sp>
      <p:pic>
        <p:nvPicPr>
          <p:cNvPr id="7" name="Picture 6">
            <a:extLst>
              <a:ext uri="{FF2B5EF4-FFF2-40B4-BE49-F238E27FC236}">
                <a16:creationId xmlns:a16="http://schemas.microsoft.com/office/drawing/2014/main" id="{E5674CF9-30F5-465C-A37E-FA5E684C9E53}"/>
              </a:ext>
            </a:extLst>
          </p:cNvPr>
          <p:cNvPicPr>
            <a:picLocks noChangeAspect="1"/>
          </p:cNvPicPr>
          <p:nvPr/>
        </p:nvPicPr>
        <p:blipFill>
          <a:blip r:embed="rId2"/>
          <a:stretch>
            <a:fillRect/>
          </a:stretch>
        </p:blipFill>
        <p:spPr>
          <a:xfrm>
            <a:off x="3187700" y="1915497"/>
            <a:ext cx="2908300" cy="2181225"/>
          </a:xfrm>
          <a:prstGeom prst="rect">
            <a:avLst/>
          </a:prstGeom>
        </p:spPr>
      </p:pic>
      <p:pic>
        <p:nvPicPr>
          <p:cNvPr id="8" name="Picture 7">
            <a:extLst>
              <a:ext uri="{FF2B5EF4-FFF2-40B4-BE49-F238E27FC236}">
                <a16:creationId xmlns:a16="http://schemas.microsoft.com/office/drawing/2014/main" id="{6D3B13DA-FB89-4734-8991-D8A21015EC71}"/>
              </a:ext>
            </a:extLst>
          </p:cNvPr>
          <p:cNvPicPr>
            <a:picLocks noChangeAspect="1"/>
          </p:cNvPicPr>
          <p:nvPr/>
        </p:nvPicPr>
        <p:blipFill>
          <a:blip r:embed="rId3"/>
          <a:stretch>
            <a:fillRect/>
          </a:stretch>
        </p:blipFill>
        <p:spPr>
          <a:xfrm>
            <a:off x="3187700" y="4244526"/>
            <a:ext cx="2908300" cy="2181225"/>
          </a:xfrm>
          <a:prstGeom prst="rect">
            <a:avLst/>
          </a:prstGeom>
        </p:spPr>
      </p:pic>
      <p:pic>
        <p:nvPicPr>
          <p:cNvPr id="9" name="Picture 8">
            <a:extLst>
              <a:ext uri="{FF2B5EF4-FFF2-40B4-BE49-F238E27FC236}">
                <a16:creationId xmlns:a16="http://schemas.microsoft.com/office/drawing/2014/main" id="{9A75A14A-FF42-47D9-91DF-5EA529C86D40}"/>
              </a:ext>
            </a:extLst>
          </p:cNvPr>
          <p:cNvPicPr>
            <a:picLocks noChangeAspect="1"/>
          </p:cNvPicPr>
          <p:nvPr/>
        </p:nvPicPr>
        <p:blipFill>
          <a:blip r:embed="rId4"/>
          <a:stretch>
            <a:fillRect/>
          </a:stretch>
        </p:blipFill>
        <p:spPr>
          <a:xfrm>
            <a:off x="6492875" y="1915497"/>
            <a:ext cx="2908300" cy="2181225"/>
          </a:xfrm>
          <a:prstGeom prst="rect">
            <a:avLst/>
          </a:prstGeom>
        </p:spPr>
      </p:pic>
      <p:pic>
        <p:nvPicPr>
          <p:cNvPr id="10" name="Picture 9">
            <a:extLst>
              <a:ext uri="{FF2B5EF4-FFF2-40B4-BE49-F238E27FC236}">
                <a16:creationId xmlns:a16="http://schemas.microsoft.com/office/drawing/2014/main" id="{19C84F79-B883-4B1E-A7BB-85FE6088BAC6}"/>
              </a:ext>
            </a:extLst>
          </p:cNvPr>
          <p:cNvPicPr>
            <a:picLocks noChangeAspect="1"/>
          </p:cNvPicPr>
          <p:nvPr/>
        </p:nvPicPr>
        <p:blipFill>
          <a:blip r:embed="rId5"/>
          <a:stretch>
            <a:fillRect/>
          </a:stretch>
        </p:blipFill>
        <p:spPr>
          <a:xfrm>
            <a:off x="6492875" y="4244526"/>
            <a:ext cx="2908300" cy="2181225"/>
          </a:xfrm>
          <a:prstGeom prst="rect">
            <a:avLst/>
          </a:prstGeom>
        </p:spPr>
      </p:pic>
    </p:spTree>
    <p:extLst>
      <p:ext uri="{BB962C8B-B14F-4D97-AF65-F5344CB8AC3E}">
        <p14:creationId xmlns:p14="http://schemas.microsoft.com/office/powerpoint/2010/main" val="227087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92B0-352C-43B9-9D14-AF2E1BF48136}"/>
              </a:ext>
            </a:extLst>
          </p:cNvPr>
          <p:cNvSpPr>
            <a:spLocks noGrp="1"/>
          </p:cNvSpPr>
          <p:nvPr>
            <p:ph type="title"/>
          </p:nvPr>
        </p:nvSpPr>
        <p:spPr>
          <a:xfrm>
            <a:off x="1454239" y="1084326"/>
            <a:ext cx="8643154" cy="1887950"/>
          </a:xfrm>
        </p:spPr>
        <p:txBody>
          <a:bodyPr/>
          <a:lstStyle/>
          <a:p>
            <a:pPr algn="ctr"/>
            <a:r>
              <a:rPr lang="en-US" dirty="0"/>
              <a:t>Thank you !</a:t>
            </a:r>
          </a:p>
        </p:txBody>
      </p:sp>
    </p:spTree>
    <p:extLst>
      <p:ext uri="{BB962C8B-B14F-4D97-AF65-F5344CB8AC3E}">
        <p14:creationId xmlns:p14="http://schemas.microsoft.com/office/powerpoint/2010/main" val="23206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Overview</a:t>
            </a:r>
          </a:p>
        </p:txBody>
      </p:sp>
      <p:sp>
        <p:nvSpPr>
          <p:cNvPr id="3" name="Content Placeholder 2">
            <a:extLst>
              <a:ext uri="{FF2B5EF4-FFF2-40B4-BE49-F238E27FC236}">
                <a16:creationId xmlns:a16="http://schemas.microsoft.com/office/drawing/2014/main" id="{57704D97-58DB-485B-B7D7-BBB060450FBF}"/>
              </a:ext>
            </a:extLst>
          </p:cNvPr>
          <p:cNvSpPr>
            <a:spLocks noGrp="1"/>
          </p:cNvSpPr>
          <p:nvPr>
            <p:ph idx="1"/>
          </p:nvPr>
        </p:nvSpPr>
        <p:spPr>
          <a:xfrm>
            <a:off x="1451579" y="1978407"/>
            <a:ext cx="9603275" cy="4030507"/>
          </a:xfrm>
        </p:spPr>
        <p:txBody>
          <a:bodyPr>
            <a:normAutofit fontScale="85000" lnSpcReduction="10000"/>
          </a:bodyPr>
          <a:lstStyle/>
          <a:p>
            <a:pPr lvl="0"/>
            <a:r>
              <a:rPr lang="en-US" sz="2100" u="sng" dirty="0"/>
              <a:t>Application subject area:</a:t>
            </a:r>
            <a:r>
              <a:rPr lang="en-US" dirty="0"/>
              <a:t> </a:t>
            </a:r>
          </a:p>
          <a:p>
            <a:pPr lvl="1"/>
            <a:r>
              <a:rPr lang="en-US" dirty="0"/>
              <a:t>Entertainment &amp; Movies</a:t>
            </a:r>
          </a:p>
          <a:p>
            <a:pPr marL="457200" lvl="1" indent="0">
              <a:buNone/>
            </a:pPr>
            <a:endParaRPr lang="en-US" u="sng" dirty="0"/>
          </a:p>
          <a:p>
            <a:r>
              <a:rPr lang="en-US" u="sng" dirty="0"/>
              <a:t>End Goal:</a:t>
            </a:r>
          </a:p>
          <a:p>
            <a:pPr lvl="1"/>
            <a:r>
              <a:rPr lang="en-US" dirty="0"/>
              <a:t>Build a data processing pipeline using Big Data technologies to ingest, curate, transform, load and use techniques to explore data and derive insights on Movies data from IMDB.</a:t>
            </a:r>
          </a:p>
          <a:p>
            <a:pPr marL="457200" lvl="1" indent="0">
              <a:buNone/>
            </a:pPr>
            <a:endParaRPr lang="en-US" dirty="0"/>
          </a:p>
          <a:p>
            <a:r>
              <a:rPr lang="en-US" u="sng" dirty="0"/>
              <a:t>Approach:</a:t>
            </a:r>
          </a:p>
          <a:p>
            <a:pPr lvl="1"/>
            <a:r>
              <a:rPr lang="en-US" b="1" dirty="0"/>
              <a:t>Data Ingestion:</a:t>
            </a:r>
            <a:r>
              <a:rPr lang="en-US" dirty="0"/>
              <a:t> HDFS commands to move data on to Hadoop ecosystem</a:t>
            </a:r>
          </a:p>
          <a:p>
            <a:pPr lvl="1"/>
            <a:r>
              <a:rPr lang="en-US" b="1" dirty="0"/>
              <a:t>Data Curation &amp; Transformation:</a:t>
            </a:r>
            <a:r>
              <a:rPr lang="en-US" dirty="0"/>
              <a:t> Spark SQL (using Data Frames)</a:t>
            </a:r>
          </a:p>
          <a:p>
            <a:pPr lvl="1"/>
            <a:r>
              <a:rPr lang="en-US" b="1" dirty="0"/>
              <a:t>Database:</a:t>
            </a:r>
            <a:r>
              <a:rPr lang="en-US" dirty="0"/>
              <a:t> Hive</a:t>
            </a:r>
          </a:p>
          <a:p>
            <a:pPr lvl="1"/>
            <a:r>
              <a:rPr lang="en-US" b="1" dirty="0"/>
              <a:t>Data Mining &amp; Analysis:</a:t>
            </a:r>
            <a:r>
              <a:rPr lang="en-US" dirty="0"/>
              <a:t> HQL on Big Data and R</a:t>
            </a:r>
          </a:p>
        </p:txBody>
      </p:sp>
    </p:spTree>
    <p:extLst>
      <p:ext uri="{BB962C8B-B14F-4D97-AF65-F5344CB8AC3E}">
        <p14:creationId xmlns:p14="http://schemas.microsoft.com/office/powerpoint/2010/main" val="107554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Dataset details</a:t>
            </a:r>
          </a:p>
        </p:txBody>
      </p:sp>
      <p:sp>
        <p:nvSpPr>
          <p:cNvPr id="3" name="Content Placeholder 2">
            <a:extLst>
              <a:ext uri="{FF2B5EF4-FFF2-40B4-BE49-F238E27FC236}">
                <a16:creationId xmlns:a16="http://schemas.microsoft.com/office/drawing/2014/main" id="{57704D97-58DB-485B-B7D7-BBB060450FBF}"/>
              </a:ext>
            </a:extLst>
          </p:cNvPr>
          <p:cNvSpPr>
            <a:spLocks noGrp="1"/>
          </p:cNvSpPr>
          <p:nvPr>
            <p:ph idx="1"/>
          </p:nvPr>
        </p:nvSpPr>
        <p:spPr>
          <a:xfrm>
            <a:off x="1451579" y="1978407"/>
            <a:ext cx="9603275" cy="4030507"/>
          </a:xfrm>
        </p:spPr>
        <p:txBody>
          <a:bodyPr>
            <a:normAutofit fontScale="92500" lnSpcReduction="20000"/>
          </a:bodyPr>
          <a:lstStyle/>
          <a:p>
            <a:pPr lvl="0"/>
            <a:r>
              <a:rPr lang="en-US" sz="2100" u="sng" dirty="0"/>
              <a:t>Data set Source: </a:t>
            </a:r>
          </a:p>
          <a:p>
            <a:pPr lvl="1"/>
            <a:r>
              <a:rPr lang="en-US" dirty="0"/>
              <a:t>IMDB &amp; Movie Lens Movies dataset from Kaggle</a:t>
            </a:r>
          </a:p>
          <a:p>
            <a:pPr marL="457200" lvl="1" indent="0">
              <a:buNone/>
            </a:pPr>
            <a:endParaRPr lang="en-US" dirty="0"/>
          </a:p>
          <a:p>
            <a:pPr lvl="1"/>
            <a:r>
              <a:rPr lang="en-US" u="sng" dirty="0">
                <a:hlinkClick r:id="rId2"/>
              </a:rPr>
              <a:t>https://www.kaggle.com/tomiandrep/imdb-filmid/data</a:t>
            </a:r>
            <a:endParaRPr lang="en-US" dirty="0"/>
          </a:p>
          <a:p>
            <a:pPr lvl="1"/>
            <a:r>
              <a:rPr lang="en-US" dirty="0"/>
              <a:t>Data set of 1,000 most popular movies on IMDB in the 10 years [2006-2016]. The data points included are: Title, Genre, Description, Director, Actors, Year, Runtime, Rating, Votes, Revenue, Metascore.</a:t>
            </a:r>
            <a:endParaRPr lang="en-US" sz="2200" dirty="0"/>
          </a:p>
          <a:p>
            <a:pPr marL="457200" lvl="1" indent="0">
              <a:buNone/>
            </a:pPr>
            <a:r>
              <a:rPr lang="en-US" dirty="0"/>
              <a:t> </a:t>
            </a:r>
          </a:p>
          <a:p>
            <a:pPr lvl="1"/>
            <a:r>
              <a:rPr lang="en-US" u="sng" dirty="0">
                <a:hlinkClick r:id="rId3"/>
              </a:rPr>
              <a:t>https://www.kaggle.com/rounakbanik/the-movies-dataset/data</a:t>
            </a:r>
            <a:endParaRPr lang="en-US" dirty="0"/>
          </a:p>
          <a:p>
            <a:pPr lvl="1"/>
            <a:r>
              <a:rPr lang="en-US" dirty="0"/>
              <a:t>The main Movies Metadata file. Contains information on 45,000 movies featured in the Full Movie Lens dataset. Features include posters, backdrops, budget, revenue, release dates, languages, production countries and companies.</a:t>
            </a:r>
            <a:endParaRPr lang="en-US" sz="2200" dirty="0"/>
          </a:p>
          <a:p>
            <a:pPr marL="457200" lvl="1" indent="0">
              <a:buNone/>
            </a:pPr>
            <a:r>
              <a:rPr lang="en-US" dirty="0"/>
              <a:t> </a:t>
            </a:r>
          </a:p>
        </p:txBody>
      </p:sp>
    </p:spTree>
    <p:extLst>
      <p:ext uri="{BB962C8B-B14F-4D97-AF65-F5344CB8AC3E}">
        <p14:creationId xmlns:p14="http://schemas.microsoft.com/office/powerpoint/2010/main" val="215616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89E0260-34D4-4C53-9BD5-9F62D21963CF}"/>
              </a:ext>
            </a:extLst>
          </p:cNvPr>
          <p:cNvSpPr>
            <a:spLocks noGrp="1"/>
          </p:cNvSpPr>
          <p:nvPr>
            <p:ph sz="half" idx="1"/>
          </p:nvPr>
        </p:nvSpPr>
        <p:spPr/>
        <p:txBody>
          <a:bodyPr/>
          <a:lstStyle/>
          <a:p>
            <a:r>
              <a:rPr lang="en-US" dirty="0"/>
              <a:t>Movie Lens Dataset</a:t>
            </a:r>
          </a:p>
          <a:p>
            <a:endParaRPr lang="en-US" dirty="0"/>
          </a:p>
        </p:txBody>
      </p:sp>
      <p:sp>
        <p:nvSpPr>
          <p:cNvPr id="11" name="Content Placeholder 10">
            <a:extLst>
              <a:ext uri="{FF2B5EF4-FFF2-40B4-BE49-F238E27FC236}">
                <a16:creationId xmlns:a16="http://schemas.microsoft.com/office/drawing/2014/main" id="{9ED31B41-4E2E-4F34-BD0E-35D497C4B5C0}"/>
              </a:ext>
            </a:extLst>
          </p:cNvPr>
          <p:cNvSpPr>
            <a:spLocks noGrp="1"/>
          </p:cNvSpPr>
          <p:nvPr>
            <p:ph sz="half" idx="2"/>
          </p:nvPr>
        </p:nvSpPr>
        <p:spPr/>
        <p:txBody>
          <a:bodyPr/>
          <a:lstStyle/>
          <a:p>
            <a:r>
              <a:rPr lang="en-US" dirty="0"/>
              <a:t>IMDB Dataset</a:t>
            </a:r>
          </a:p>
        </p:txBody>
      </p:sp>
      <p:sp>
        <p:nvSpPr>
          <p:cNvPr id="14" name="Title 1">
            <a:extLst>
              <a:ext uri="{FF2B5EF4-FFF2-40B4-BE49-F238E27FC236}">
                <a16:creationId xmlns:a16="http://schemas.microsoft.com/office/drawing/2014/main" id="{6C0667F2-BEF9-40A3-B76E-98C143670094}"/>
              </a:ext>
            </a:extLst>
          </p:cNvPr>
          <p:cNvSpPr>
            <a:spLocks noGrp="1"/>
          </p:cNvSpPr>
          <p:nvPr>
            <p:ph type="title"/>
          </p:nvPr>
        </p:nvSpPr>
        <p:spPr>
          <a:xfrm>
            <a:off x="1451579" y="765110"/>
            <a:ext cx="9603275" cy="1049235"/>
          </a:xfrm>
        </p:spPr>
        <p:txBody>
          <a:bodyPr/>
          <a:lstStyle/>
          <a:p>
            <a:r>
              <a:rPr lang="en-US" dirty="0"/>
              <a:t>Source schema</a:t>
            </a:r>
          </a:p>
        </p:txBody>
      </p:sp>
      <p:graphicFrame>
        <p:nvGraphicFramePr>
          <p:cNvPr id="19" name="Object 18">
            <a:extLst>
              <a:ext uri="{FF2B5EF4-FFF2-40B4-BE49-F238E27FC236}">
                <a16:creationId xmlns:a16="http://schemas.microsoft.com/office/drawing/2014/main" id="{6D6F7DF0-4BF9-49DA-BB9A-856A924760A6}"/>
              </a:ext>
            </a:extLst>
          </p:cNvPr>
          <p:cNvGraphicFramePr>
            <a:graphicFrameLocks noChangeAspect="1"/>
          </p:cNvGraphicFramePr>
          <p:nvPr>
            <p:extLst>
              <p:ext uri="{D42A27DB-BD31-4B8C-83A1-F6EECF244321}">
                <p14:modId xmlns:p14="http://schemas.microsoft.com/office/powerpoint/2010/main" val="960944065"/>
              </p:ext>
            </p:extLst>
          </p:nvPr>
        </p:nvGraphicFramePr>
        <p:xfrm>
          <a:off x="1776747" y="2455629"/>
          <a:ext cx="4443078" cy="3554646"/>
        </p:xfrm>
        <a:graphic>
          <a:graphicData uri="http://schemas.openxmlformats.org/presentationml/2006/ole">
            <mc:AlternateContent xmlns:mc="http://schemas.openxmlformats.org/markup-compatibility/2006">
              <mc:Choice xmlns:v="urn:schemas-microsoft-com:vml" Requires="v">
                <p:oleObj spid="_x0000_s2175" name="Worksheet" r:id="rId3" imgW="7139975" imgH="4587256" progId="Excel.Sheet.12">
                  <p:embed/>
                </p:oleObj>
              </mc:Choice>
              <mc:Fallback>
                <p:oleObj name="Worksheet" r:id="rId3" imgW="7139975" imgH="4587256" progId="Excel.Sheet.12">
                  <p:embed/>
                  <p:pic>
                    <p:nvPicPr>
                      <p:cNvPr id="0" name=""/>
                      <p:cNvPicPr/>
                      <p:nvPr/>
                    </p:nvPicPr>
                    <p:blipFill>
                      <a:blip r:embed="rId4"/>
                      <a:stretch>
                        <a:fillRect/>
                      </a:stretch>
                    </p:blipFill>
                    <p:spPr>
                      <a:xfrm>
                        <a:off x="1776747" y="2455629"/>
                        <a:ext cx="4443078" cy="3554646"/>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8B5FF0D5-9225-476C-90A1-94BC3BD55A01}"/>
              </a:ext>
            </a:extLst>
          </p:cNvPr>
          <p:cNvGraphicFramePr>
            <a:graphicFrameLocks noChangeAspect="1"/>
          </p:cNvGraphicFramePr>
          <p:nvPr>
            <p:extLst>
              <p:ext uri="{D42A27DB-BD31-4B8C-83A1-F6EECF244321}">
                <p14:modId xmlns:p14="http://schemas.microsoft.com/office/powerpoint/2010/main" val="2544415903"/>
              </p:ext>
            </p:extLst>
          </p:nvPr>
        </p:nvGraphicFramePr>
        <p:xfrm>
          <a:off x="6762308" y="2455628"/>
          <a:ext cx="5137763" cy="2259247"/>
        </p:xfrm>
        <a:graphic>
          <a:graphicData uri="http://schemas.openxmlformats.org/presentationml/2006/ole">
            <mc:AlternateContent xmlns:mc="http://schemas.openxmlformats.org/markup-compatibility/2006">
              <mc:Choice xmlns:v="urn:schemas-microsoft-com:vml" Requires="v">
                <p:oleObj spid="_x0000_s2176" name="Worksheet" r:id="rId5" imgW="8244911" imgH="2392554" progId="Excel.Sheet.12">
                  <p:embed/>
                </p:oleObj>
              </mc:Choice>
              <mc:Fallback>
                <p:oleObj name="Worksheet" r:id="rId5" imgW="8244911" imgH="2392554" progId="Excel.Sheet.12">
                  <p:embed/>
                  <p:pic>
                    <p:nvPicPr>
                      <p:cNvPr id="0" name=""/>
                      <p:cNvPicPr/>
                      <p:nvPr/>
                    </p:nvPicPr>
                    <p:blipFill>
                      <a:blip r:embed="rId6"/>
                      <a:stretch>
                        <a:fillRect/>
                      </a:stretch>
                    </p:blipFill>
                    <p:spPr>
                      <a:xfrm>
                        <a:off x="6762308" y="2455628"/>
                        <a:ext cx="5137763" cy="2259247"/>
                      </a:xfrm>
                      <a:prstGeom prst="rect">
                        <a:avLst/>
                      </a:prstGeom>
                    </p:spPr>
                  </p:pic>
                </p:oleObj>
              </mc:Fallback>
            </mc:AlternateContent>
          </a:graphicData>
        </a:graphic>
      </p:graphicFrame>
    </p:spTree>
    <p:extLst>
      <p:ext uri="{BB962C8B-B14F-4D97-AF65-F5344CB8AC3E}">
        <p14:creationId xmlns:p14="http://schemas.microsoft.com/office/powerpoint/2010/main" val="187869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Challenges</a:t>
            </a:r>
          </a:p>
        </p:txBody>
      </p:sp>
      <p:sp>
        <p:nvSpPr>
          <p:cNvPr id="3" name="Content Placeholder 2">
            <a:extLst>
              <a:ext uri="{FF2B5EF4-FFF2-40B4-BE49-F238E27FC236}">
                <a16:creationId xmlns:a16="http://schemas.microsoft.com/office/drawing/2014/main" id="{57704D97-58DB-485B-B7D7-BBB060450FBF}"/>
              </a:ext>
            </a:extLst>
          </p:cNvPr>
          <p:cNvSpPr>
            <a:spLocks noGrp="1"/>
          </p:cNvSpPr>
          <p:nvPr>
            <p:ph idx="1"/>
          </p:nvPr>
        </p:nvSpPr>
        <p:spPr>
          <a:xfrm>
            <a:off x="1451579" y="1978407"/>
            <a:ext cx="9603275" cy="4030507"/>
          </a:xfrm>
        </p:spPr>
        <p:txBody>
          <a:bodyPr>
            <a:normAutofit fontScale="92500" lnSpcReduction="10000"/>
          </a:bodyPr>
          <a:lstStyle/>
          <a:p>
            <a:pPr lvl="0"/>
            <a:r>
              <a:rPr lang="en-US" sz="2100" u="sng" dirty="0"/>
              <a:t>Issues identified: </a:t>
            </a:r>
          </a:p>
          <a:p>
            <a:pPr lvl="1"/>
            <a:r>
              <a:rPr lang="en-US" sz="1500" dirty="0"/>
              <a:t>Missing &amp; Null Values</a:t>
            </a:r>
          </a:p>
          <a:p>
            <a:pPr lvl="2"/>
            <a:r>
              <a:rPr lang="en-US" sz="1300" dirty="0"/>
              <a:t>For important attributes/features such as Movie Genre, Release Date, Production Company, Ratings, Runtime etc.</a:t>
            </a:r>
          </a:p>
          <a:p>
            <a:pPr marL="914400" lvl="2" indent="0">
              <a:buNone/>
            </a:pPr>
            <a:r>
              <a:rPr lang="en-US" sz="1300" dirty="0"/>
              <a:t>  </a:t>
            </a:r>
          </a:p>
          <a:p>
            <a:pPr lvl="1"/>
            <a:r>
              <a:rPr lang="en-US" sz="1500" dirty="0"/>
              <a:t>Outliers</a:t>
            </a:r>
          </a:p>
          <a:p>
            <a:pPr lvl="2"/>
            <a:r>
              <a:rPr lang="en-US" sz="1300" dirty="0"/>
              <a:t>Documentary films that do not have all the relevant features/attribute information in Movie Lens dataset</a:t>
            </a:r>
          </a:p>
          <a:p>
            <a:pPr marL="914400" lvl="2" indent="0">
              <a:buNone/>
            </a:pPr>
            <a:endParaRPr lang="en-US" sz="1300" dirty="0"/>
          </a:p>
          <a:p>
            <a:pPr lvl="1"/>
            <a:r>
              <a:rPr lang="en-US" sz="1500" dirty="0"/>
              <a:t>Entity Resolution</a:t>
            </a:r>
          </a:p>
          <a:p>
            <a:pPr lvl="2"/>
            <a:r>
              <a:rPr lang="en-US" sz="1300" dirty="0"/>
              <a:t>De-duplication of records based only on Movie title</a:t>
            </a:r>
          </a:p>
          <a:p>
            <a:pPr lvl="1"/>
            <a:endParaRPr lang="en-US" sz="1500" dirty="0"/>
          </a:p>
          <a:p>
            <a:pPr lvl="1"/>
            <a:r>
              <a:rPr lang="en-US" sz="1500" dirty="0"/>
              <a:t>Data Fusion</a:t>
            </a:r>
          </a:p>
          <a:p>
            <a:pPr lvl="2"/>
            <a:r>
              <a:rPr lang="en-US" sz="1300" dirty="0"/>
              <a:t>Resolving conflicting values for common attributes/features while merging the datasets </a:t>
            </a:r>
          </a:p>
          <a:p>
            <a:pPr marL="457200" lvl="1" indent="0">
              <a:buNone/>
            </a:pPr>
            <a:r>
              <a:rPr lang="en-US" dirty="0"/>
              <a:t> </a:t>
            </a:r>
          </a:p>
        </p:txBody>
      </p:sp>
    </p:spTree>
    <p:extLst>
      <p:ext uri="{BB962C8B-B14F-4D97-AF65-F5344CB8AC3E}">
        <p14:creationId xmlns:p14="http://schemas.microsoft.com/office/powerpoint/2010/main" val="19428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89E0260-34D4-4C53-9BD5-9F62D21963CF}"/>
              </a:ext>
            </a:extLst>
          </p:cNvPr>
          <p:cNvSpPr>
            <a:spLocks noGrp="1"/>
          </p:cNvSpPr>
          <p:nvPr>
            <p:ph sz="half" idx="1"/>
          </p:nvPr>
        </p:nvSpPr>
        <p:spPr/>
        <p:txBody>
          <a:bodyPr/>
          <a:lstStyle/>
          <a:p>
            <a:r>
              <a:rPr lang="en-US" dirty="0"/>
              <a:t>Movie Lens Dataset</a:t>
            </a:r>
          </a:p>
        </p:txBody>
      </p:sp>
      <p:sp>
        <p:nvSpPr>
          <p:cNvPr id="11" name="Content Placeholder 10">
            <a:extLst>
              <a:ext uri="{FF2B5EF4-FFF2-40B4-BE49-F238E27FC236}">
                <a16:creationId xmlns:a16="http://schemas.microsoft.com/office/drawing/2014/main" id="{9ED31B41-4E2E-4F34-BD0E-35D497C4B5C0}"/>
              </a:ext>
            </a:extLst>
          </p:cNvPr>
          <p:cNvSpPr>
            <a:spLocks noGrp="1"/>
          </p:cNvSpPr>
          <p:nvPr>
            <p:ph sz="half" idx="2"/>
          </p:nvPr>
        </p:nvSpPr>
        <p:spPr/>
        <p:txBody>
          <a:bodyPr/>
          <a:lstStyle/>
          <a:p>
            <a:r>
              <a:rPr lang="en-US" dirty="0"/>
              <a:t>IMDB Dataset</a:t>
            </a:r>
          </a:p>
        </p:txBody>
      </p:sp>
      <p:sp>
        <p:nvSpPr>
          <p:cNvPr id="14" name="Title 1">
            <a:extLst>
              <a:ext uri="{FF2B5EF4-FFF2-40B4-BE49-F238E27FC236}">
                <a16:creationId xmlns:a16="http://schemas.microsoft.com/office/drawing/2014/main" id="{6C0667F2-BEF9-40A3-B76E-98C143670094}"/>
              </a:ext>
            </a:extLst>
          </p:cNvPr>
          <p:cNvSpPr>
            <a:spLocks noGrp="1"/>
          </p:cNvSpPr>
          <p:nvPr>
            <p:ph type="title"/>
          </p:nvPr>
        </p:nvSpPr>
        <p:spPr>
          <a:xfrm>
            <a:off x="1451579" y="765110"/>
            <a:ext cx="9603275" cy="1049235"/>
          </a:xfrm>
        </p:spPr>
        <p:txBody>
          <a:bodyPr/>
          <a:lstStyle/>
          <a:p>
            <a:r>
              <a:rPr lang="en-US" dirty="0"/>
              <a:t>Schema Matching [source]</a:t>
            </a:r>
          </a:p>
        </p:txBody>
      </p:sp>
      <p:pic>
        <p:nvPicPr>
          <p:cNvPr id="7" name="Picture 6">
            <a:extLst>
              <a:ext uri="{FF2B5EF4-FFF2-40B4-BE49-F238E27FC236}">
                <a16:creationId xmlns:a16="http://schemas.microsoft.com/office/drawing/2014/main" id="{E018CE71-15EB-49B3-A8D7-E7FAEAEB9C92}"/>
              </a:ext>
            </a:extLst>
          </p:cNvPr>
          <p:cNvPicPr>
            <a:picLocks noChangeAspect="1"/>
          </p:cNvPicPr>
          <p:nvPr/>
        </p:nvPicPr>
        <p:blipFill>
          <a:blip r:embed="rId2"/>
          <a:stretch>
            <a:fillRect/>
          </a:stretch>
        </p:blipFill>
        <p:spPr>
          <a:xfrm>
            <a:off x="1749424" y="2396087"/>
            <a:ext cx="3044121" cy="3696803"/>
          </a:xfrm>
          <a:prstGeom prst="rect">
            <a:avLst/>
          </a:prstGeom>
        </p:spPr>
      </p:pic>
      <p:pic>
        <p:nvPicPr>
          <p:cNvPr id="29" name="Picture 28">
            <a:extLst>
              <a:ext uri="{FF2B5EF4-FFF2-40B4-BE49-F238E27FC236}">
                <a16:creationId xmlns:a16="http://schemas.microsoft.com/office/drawing/2014/main" id="{BC37C3FC-2B5B-4144-9751-C7EA37CB091E}"/>
              </a:ext>
            </a:extLst>
          </p:cNvPr>
          <p:cNvPicPr>
            <a:picLocks noChangeAspect="1"/>
          </p:cNvPicPr>
          <p:nvPr/>
        </p:nvPicPr>
        <p:blipFill>
          <a:blip r:embed="rId3"/>
          <a:stretch>
            <a:fillRect/>
          </a:stretch>
        </p:blipFill>
        <p:spPr>
          <a:xfrm>
            <a:off x="6754574" y="2386561"/>
            <a:ext cx="2313225" cy="3201687"/>
          </a:xfrm>
          <a:prstGeom prst="rect">
            <a:avLst/>
          </a:prstGeom>
        </p:spPr>
      </p:pic>
      <p:cxnSp>
        <p:nvCxnSpPr>
          <p:cNvPr id="35" name="Straight Arrow Connector 34">
            <a:extLst>
              <a:ext uri="{FF2B5EF4-FFF2-40B4-BE49-F238E27FC236}">
                <a16:creationId xmlns:a16="http://schemas.microsoft.com/office/drawing/2014/main" id="{DD5A4799-8295-423F-8380-5DA406F3709C}"/>
              </a:ext>
            </a:extLst>
          </p:cNvPr>
          <p:cNvCxnSpPr>
            <a:cxnSpLocks/>
          </p:cNvCxnSpPr>
          <p:nvPr/>
        </p:nvCxnSpPr>
        <p:spPr>
          <a:xfrm flipV="1">
            <a:off x="4772571" y="2978944"/>
            <a:ext cx="1982003" cy="76676"/>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FB5B09-4A5E-4672-9559-E8B3DACE08C0}"/>
              </a:ext>
            </a:extLst>
          </p:cNvPr>
          <p:cNvCxnSpPr>
            <a:cxnSpLocks/>
          </p:cNvCxnSpPr>
          <p:nvPr/>
        </p:nvCxnSpPr>
        <p:spPr>
          <a:xfrm flipV="1">
            <a:off x="4763046" y="3249093"/>
            <a:ext cx="1982003" cy="553233"/>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007961-CD2C-47C7-8B5C-361C2091485F}"/>
              </a:ext>
            </a:extLst>
          </p:cNvPr>
          <p:cNvCxnSpPr>
            <a:cxnSpLocks/>
          </p:cNvCxnSpPr>
          <p:nvPr/>
        </p:nvCxnSpPr>
        <p:spPr>
          <a:xfrm flipV="1">
            <a:off x="4783058" y="3535234"/>
            <a:ext cx="1971516" cy="425247"/>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420B791-1661-49E9-8CB0-657D8C2C4102}"/>
              </a:ext>
            </a:extLst>
          </p:cNvPr>
          <p:cNvCxnSpPr>
            <a:cxnSpLocks/>
          </p:cNvCxnSpPr>
          <p:nvPr/>
        </p:nvCxnSpPr>
        <p:spPr>
          <a:xfrm flipV="1">
            <a:off x="4792472" y="4237097"/>
            <a:ext cx="1971516" cy="425247"/>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38452F4-FC07-4A2F-9BEF-967270BD3148}"/>
              </a:ext>
            </a:extLst>
          </p:cNvPr>
          <p:cNvCxnSpPr>
            <a:cxnSpLocks/>
          </p:cNvCxnSpPr>
          <p:nvPr/>
        </p:nvCxnSpPr>
        <p:spPr>
          <a:xfrm flipV="1">
            <a:off x="4792583" y="4513289"/>
            <a:ext cx="1971405" cy="325166"/>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7C1168F-73F3-4BD1-AC50-E3910860C67C}"/>
              </a:ext>
            </a:extLst>
          </p:cNvPr>
          <p:cNvCxnSpPr>
            <a:cxnSpLocks/>
          </p:cNvCxnSpPr>
          <p:nvPr/>
        </p:nvCxnSpPr>
        <p:spPr>
          <a:xfrm flipV="1">
            <a:off x="4772975" y="4736210"/>
            <a:ext cx="2000538" cy="241100"/>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F970D3F-DB1D-4F2D-86BB-7B3DC568A76F}"/>
              </a:ext>
            </a:extLst>
          </p:cNvPr>
          <p:cNvCxnSpPr>
            <a:cxnSpLocks/>
          </p:cNvCxnSpPr>
          <p:nvPr/>
        </p:nvCxnSpPr>
        <p:spPr>
          <a:xfrm flipV="1">
            <a:off x="4782500" y="4993328"/>
            <a:ext cx="1981599" cy="880637"/>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05EA74A-46DE-4F69-9B42-FB6B8F46085A}"/>
              </a:ext>
            </a:extLst>
          </p:cNvPr>
          <p:cNvCxnSpPr>
            <a:cxnSpLocks/>
          </p:cNvCxnSpPr>
          <p:nvPr/>
        </p:nvCxnSpPr>
        <p:spPr>
          <a:xfrm flipV="1">
            <a:off x="4782389" y="5244666"/>
            <a:ext cx="1972185" cy="768742"/>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4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89E0260-34D4-4C53-9BD5-9F62D21963CF}"/>
              </a:ext>
            </a:extLst>
          </p:cNvPr>
          <p:cNvSpPr>
            <a:spLocks noGrp="1"/>
          </p:cNvSpPr>
          <p:nvPr>
            <p:ph sz="half" idx="1"/>
          </p:nvPr>
        </p:nvSpPr>
        <p:spPr/>
        <p:txBody>
          <a:bodyPr/>
          <a:lstStyle/>
          <a:p>
            <a:r>
              <a:rPr lang="en-US" dirty="0"/>
              <a:t>(Source) Movie Lens Dataset</a:t>
            </a:r>
          </a:p>
        </p:txBody>
      </p:sp>
      <p:sp>
        <p:nvSpPr>
          <p:cNvPr id="11" name="Content Placeholder 10">
            <a:extLst>
              <a:ext uri="{FF2B5EF4-FFF2-40B4-BE49-F238E27FC236}">
                <a16:creationId xmlns:a16="http://schemas.microsoft.com/office/drawing/2014/main" id="{9ED31B41-4E2E-4F34-BD0E-35D497C4B5C0}"/>
              </a:ext>
            </a:extLst>
          </p:cNvPr>
          <p:cNvSpPr>
            <a:spLocks noGrp="1"/>
          </p:cNvSpPr>
          <p:nvPr>
            <p:ph sz="half" idx="2"/>
          </p:nvPr>
        </p:nvSpPr>
        <p:spPr>
          <a:xfrm>
            <a:off x="5295082" y="2017343"/>
            <a:ext cx="4645152" cy="3441520"/>
          </a:xfrm>
        </p:spPr>
        <p:txBody>
          <a:bodyPr/>
          <a:lstStyle/>
          <a:p>
            <a:r>
              <a:rPr lang="en-US" dirty="0"/>
              <a:t>(Source) IMDB Dataset</a:t>
            </a:r>
          </a:p>
        </p:txBody>
      </p:sp>
      <p:sp>
        <p:nvSpPr>
          <p:cNvPr id="14" name="Title 1">
            <a:extLst>
              <a:ext uri="{FF2B5EF4-FFF2-40B4-BE49-F238E27FC236}">
                <a16:creationId xmlns:a16="http://schemas.microsoft.com/office/drawing/2014/main" id="{6C0667F2-BEF9-40A3-B76E-98C143670094}"/>
              </a:ext>
            </a:extLst>
          </p:cNvPr>
          <p:cNvSpPr>
            <a:spLocks noGrp="1"/>
          </p:cNvSpPr>
          <p:nvPr>
            <p:ph type="title"/>
          </p:nvPr>
        </p:nvSpPr>
        <p:spPr>
          <a:xfrm>
            <a:off x="1451579" y="765110"/>
            <a:ext cx="9603275" cy="1049235"/>
          </a:xfrm>
        </p:spPr>
        <p:txBody>
          <a:bodyPr/>
          <a:lstStyle/>
          <a:p>
            <a:r>
              <a:rPr lang="en-US" dirty="0"/>
              <a:t>Schema Matching [source TO Target]</a:t>
            </a:r>
          </a:p>
        </p:txBody>
      </p:sp>
      <p:pic>
        <p:nvPicPr>
          <p:cNvPr id="7" name="Picture 6">
            <a:extLst>
              <a:ext uri="{FF2B5EF4-FFF2-40B4-BE49-F238E27FC236}">
                <a16:creationId xmlns:a16="http://schemas.microsoft.com/office/drawing/2014/main" id="{E018CE71-15EB-49B3-A8D7-E7FAEAEB9C92}"/>
              </a:ext>
            </a:extLst>
          </p:cNvPr>
          <p:cNvPicPr>
            <a:picLocks noChangeAspect="1"/>
          </p:cNvPicPr>
          <p:nvPr/>
        </p:nvPicPr>
        <p:blipFill>
          <a:blip r:embed="rId2"/>
          <a:stretch>
            <a:fillRect/>
          </a:stretch>
        </p:blipFill>
        <p:spPr>
          <a:xfrm>
            <a:off x="1858037" y="2396087"/>
            <a:ext cx="3044121" cy="3696803"/>
          </a:xfrm>
          <a:prstGeom prst="rect">
            <a:avLst/>
          </a:prstGeom>
        </p:spPr>
      </p:pic>
      <p:pic>
        <p:nvPicPr>
          <p:cNvPr id="29" name="Picture 28">
            <a:extLst>
              <a:ext uri="{FF2B5EF4-FFF2-40B4-BE49-F238E27FC236}">
                <a16:creationId xmlns:a16="http://schemas.microsoft.com/office/drawing/2014/main" id="{BC37C3FC-2B5B-4144-9751-C7EA37CB091E}"/>
              </a:ext>
            </a:extLst>
          </p:cNvPr>
          <p:cNvPicPr>
            <a:picLocks noChangeAspect="1"/>
          </p:cNvPicPr>
          <p:nvPr/>
        </p:nvPicPr>
        <p:blipFill>
          <a:blip r:embed="rId3"/>
          <a:stretch>
            <a:fillRect/>
          </a:stretch>
        </p:blipFill>
        <p:spPr>
          <a:xfrm>
            <a:off x="5703979" y="2386561"/>
            <a:ext cx="2313225" cy="3201687"/>
          </a:xfrm>
          <a:prstGeom prst="rect">
            <a:avLst/>
          </a:prstGeom>
        </p:spPr>
      </p:pic>
      <p:cxnSp>
        <p:nvCxnSpPr>
          <p:cNvPr id="35" name="Straight Arrow Connector 34">
            <a:extLst>
              <a:ext uri="{FF2B5EF4-FFF2-40B4-BE49-F238E27FC236}">
                <a16:creationId xmlns:a16="http://schemas.microsoft.com/office/drawing/2014/main" id="{DD5A4799-8295-423F-8380-5DA406F3709C}"/>
              </a:ext>
            </a:extLst>
          </p:cNvPr>
          <p:cNvCxnSpPr>
            <a:cxnSpLocks/>
          </p:cNvCxnSpPr>
          <p:nvPr/>
        </p:nvCxnSpPr>
        <p:spPr>
          <a:xfrm flipV="1">
            <a:off x="4876507" y="3039575"/>
            <a:ext cx="827472" cy="27143"/>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FFB5B09-4A5E-4672-9559-E8B3DACE08C0}"/>
              </a:ext>
            </a:extLst>
          </p:cNvPr>
          <p:cNvCxnSpPr>
            <a:cxnSpLocks/>
          </p:cNvCxnSpPr>
          <p:nvPr/>
        </p:nvCxnSpPr>
        <p:spPr>
          <a:xfrm flipV="1">
            <a:off x="4876507" y="3249096"/>
            <a:ext cx="817947" cy="552916"/>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007961-CD2C-47C7-8B5C-361C2091485F}"/>
              </a:ext>
            </a:extLst>
          </p:cNvPr>
          <p:cNvCxnSpPr>
            <a:cxnSpLocks/>
          </p:cNvCxnSpPr>
          <p:nvPr/>
        </p:nvCxnSpPr>
        <p:spPr>
          <a:xfrm flipV="1">
            <a:off x="4876507" y="3535235"/>
            <a:ext cx="827472" cy="405199"/>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420B791-1661-49E9-8CB0-657D8C2C4102}"/>
              </a:ext>
            </a:extLst>
          </p:cNvPr>
          <p:cNvCxnSpPr>
            <a:cxnSpLocks/>
          </p:cNvCxnSpPr>
          <p:nvPr/>
        </p:nvCxnSpPr>
        <p:spPr>
          <a:xfrm flipV="1">
            <a:off x="4870533" y="4237099"/>
            <a:ext cx="842860" cy="421757"/>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38452F4-FC07-4A2F-9BEF-967270BD3148}"/>
              </a:ext>
            </a:extLst>
          </p:cNvPr>
          <p:cNvCxnSpPr>
            <a:cxnSpLocks/>
          </p:cNvCxnSpPr>
          <p:nvPr/>
        </p:nvCxnSpPr>
        <p:spPr>
          <a:xfrm flipV="1">
            <a:off x="4870533" y="4513291"/>
            <a:ext cx="842860" cy="296351"/>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7C1168F-73F3-4BD1-AC50-E3910860C67C}"/>
              </a:ext>
            </a:extLst>
          </p:cNvPr>
          <p:cNvCxnSpPr>
            <a:cxnSpLocks/>
          </p:cNvCxnSpPr>
          <p:nvPr/>
        </p:nvCxnSpPr>
        <p:spPr>
          <a:xfrm flipV="1">
            <a:off x="4870533" y="4736212"/>
            <a:ext cx="852385" cy="230449"/>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F970D3F-DB1D-4F2D-86BB-7B3DC568A76F}"/>
              </a:ext>
            </a:extLst>
          </p:cNvPr>
          <p:cNvCxnSpPr>
            <a:cxnSpLocks/>
          </p:cNvCxnSpPr>
          <p:nvPr/>
        </p:nvCxnSpPr>
        <p:spPr>
          <a:xfrm flipV="1">
            <a:off x="4870478" y="4993330"/>
            <a:ext cx="843026" cy="834751"/>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05EA74A-46DE-4F69-9B42-FB6B8F46085A}"/>
              </a:ext>
            </a:extLst>
          </p:cNvPr>
          <p:cNvCxnSpPr>
            <a:cxnSpLocks/>
          </p:cNvCxnSpPr>
          <p:nvPr/>
        </p:nvCxnSpPr>
        <p:spPr>
          <a:xfrm flipV="1">
            <a:off x="4870478" y="5210868"/>
            <a:ext cx="842915" cy="790456"/>
          </a:xfrm>
          <a:prstGeom prst="straightConnector1">
            <a:avLst/>
          </a:prstGeom>
          <a:ln w="31750" cmpd="sng">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0">
            <a:extLst>
              <a:ext uri="{FF2B5EF4-FFF2-40B4-BE49-F238E27FC236}">
                <a16:creationId xmlns:a16="http://schemas.microsoft.com/office/drawing/2014/main" id="{F4F6C700-8457-49A5-8020-C02670A9D52E}"/>
              </a:ext>
            </a:extLst>
          </p:cNvPr>
          <p:cNvSpPr txBox="1">
            <a:spLocks/>
          </p:cNvSpPr>
          <p:nvPr/>
        </p:nvSpPr>
        <p:spPr>
          <a:xfrm>
            <a:off x="8747843" y="2023808"/>
            <a:ext cx="4645152" cy="34415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(Target) Dataset</a:t>
            </a:r>
          </a:p>
        </p:txBody>
      </p:sp>
      <p:cxnSp>
        <p:nvCxnSpPr>
          <p:cNvPr id="49" name="Straight Arrow Connector 48">
            <a:extLst>
              <a:ext uri="{FF2B5EF4-FFF2-40B4-BE49-F238E27FC236}">
                <a16:creationId xmlns:a16="http://schemas.microsoft.com/office/drawing/2014/main" id="{F2612A53-5441-4C4E-A712-7C7F6F5E52BB}"/>
              </a:ext>
            </a:extLst>
          </p:cNvPr>
          <p:cNvCxnSpPr>
            <a:cxnSpLocks/>
          </p:cNvCxnSpPr>
          <p:nvPr/>
        </p:nvCxnSpPr>
        <p:spPr>
          <a:xfrm flipV="1">
            <a:off x="4876507" y="2717827"/>
            <a:ext cx="4237766" cy="732242"/>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6101100-EBF5-4EFA-BEE5-D4D2FC150E02}"/>
              </a:ext>
            </a:extLst>
          </p:cNvPr>
          <p:cNvCxnSpPr>
            <a:cxnSpLocks/>
          </p:cNvCxnSpPr>
          <p:nvPr/>
        </p:nvCxnSpPr>
        <p:spPr>
          <a:xfrm flipV="1">
            <a:off x="8017204" y="2957394"/>
            <a:ext cx="1105527" cy="59888"/>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70A8C28-F5F5-456B-8667-86BB91FC0B7F}"/>
              </a:ext>
            </a:extLst>
          </p:cNvPr>
          <p:cNvCxnSpPr>
            <a:cxnSpLocks/>
          </p:cNvCxnSpPr>
          <p:nvPr/>
        </p:nvCxnSpPr>
        <p:spPr>
          <a:xfrm flipV="1">
            <a:off x="7994625" y="3149337"/>
            <a:ext cx="1150112" cy="98502"/>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4E02486-6686-46B6-9DBA-A0065F9C3058}"/>
              </a:ext>
            </a:extLst>
          </p:cNvPr>
          <p:cNvCxnSpPr>
            <a:cxnSpLocks/>
          </p:cNvCxnSpPr>
          <p:nvPr/>
        </p:nvCxnSpPr>
        <p:spPr>
          <a:xfrm flipV="1">
            <a:off x="4876507" y="3353657"/>
            <a:ext cx="4268230" cy="605010"/>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BB31A7B-72E4-4D1B-8AFC-929932A8C7FC}"/>
              </a:ext>
            </a:extLst>
          </p:cNvPr>
          <p:cNvCxnSpPr>
            <a:cxnSpLocks/>
          </p:cNvCxnSpPr>
          <p:nvPr/>
        </p:nvCxnSpPr>
        <p:spPr>
          <a:xfrm flipV="1">
            <a:off x="4871045" y="3777882"/>
            <a:ext cx="4273692" cy="880974"/>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8012A1E-FF0A-435B-9CA8-7D449C0304CF}"/>
              </a:ext>
            </a:extLst>
          </p:cNvPr>
          <p:cNvCxnSpPr>
            <a:cxnSpLocks/>
          </p:cNvCxnSpPr>
          <p:nvPr/>
        </p:nvCxnSpPr>
        <p:spPr>
          <a:xfrm flipV="1">
            <a:off x="7992735" y="4152934"/>
            <a:ext cx="1145010" cy="316512"/>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1595AEF-65B6-4FF2-9783-C8918DFA8E9C}"/>
              </a:ext>
            </a:extLst>
          </p:cNvPr>
          <p:cNvCxnSpPr>
            <a:cxnSpLocks/>
          </p:cNvCxnSpPr>
          <p:nvPr/>
        </p:nvCxnSpPr>
        <p:spPr>
          <a:xfrm flipV="1">
            <a:off x="7992735" y="4362397"/>
            <a:ext cx="1152002" cy="373815"/>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62A5D53-BD67-4FCE-819B-6E32973D7C66}"/>
              </a:ext>
            </a:extLst>
          </p:cNvPr>
          <p:cNvCxnSpPr>
            <a:cxnSpLocks/>
          </p:cNvCxnSpPr>
          <p:nvPr/>
        </p:nvCxnSpPr>
        <p:spPr>
          <a:xfrm flipV="1">
            <a:off x="7993565" y="4558154"/>
            <a:ext cx="1144180" cy="398089"/>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BFCA62B-B2D5-4225-ACD7-6BDDC56F5BF1}"/>
              </a:ext>
            </a:extLst>
          </p:cNvPr>
          <p:cNvCxnSpPr>
            <a:cxnSpLocks/>
          </p:cNvCxnSpPr>
          <p:nvPr/>
        </p:nvCxnSpPr>
        <p:spPr>
          <a:xfrm flipV="1">
            <a:off x="7992735" y="4767616"/>
            <a:ext cx="1140563" cy="398090"/>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3492119-07A2-4F0F-9271-23C07BD5B4D2}"/>
              </a:ext>
            </a:extLst>
          </p:cNvPr>
          <p:cNvPicPr>
            <a:picLocks noChangeAspect="1"/>
          </p:cNvPicPr>
          <p:nvPr/>
        </p:nvPicPr>
        <p:blipFill>
          <a:blip r:embed="rId4"/>
          <a:stretch>
            <a:fillRect/>
          </a:stretch>
        </p:blipFill>
        <p:spPr>
          <a:xfrm>
            <a:off x="9144737" y="2417660"/>
            <a:ext cx="1911388" cy="2471140"/>
          </a:xfrm>
          <a:prstGeom prst="rect">
            <a:avLst/>
          </a:prstGeom>
        </p:spPr>
      </p:pic>
      <p:cxnSp>
        <p:nvCxnSpPr>
          <p:cNvPr id="57" name="Straight Arrow Connector 56">
            <a:extLst>
              <a:ext uri="{FF2B5EF4-FFF2-40B4-BE49-F238E27FC236}">
                <a16:creationId xmlns:a16="http://schemas.microsoft.com/office/drawing/2014/main" id="{7509E4A0-5021-4AFE-BF27-96CFD15223A6}"/>
              </a:ext>
            </a:extLst>
          </p:cNvPr>
          <p:cNvCxnSpPr>
            <a:cxnSpLocks/>
          </p:cNvCxnSpPr>
          <p:nvPr/>
        </p:nvCxnSpPr>
        <p:spPr>
          <a:xfrm flipV="1">
            <a:off x="7986885" y="3968246"/>
            <a:ext cx="1157852" cy="262096"/>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CF0FFFF-878E-417C-B517-74771E22EBDF}"/>
              </a:ext>
            </a:extLst>
          </p:cNvPr>
          <p:cNvCxnSpPr>
            <a:cxnSpLocks/>
          </p:cNvCxnSpPr>
          <p:nvPr/>
        </p:nvCxnSpPr>
        <p:spPr>
          <a:xfrm flipV="1">
            <a:off x="7993565" y="3563119"/>
            <a:ext cx="1151172" cy="181449"/>
          </a:xfrm>
          <a:prstGeom prst="straightConnector1">
            <a:avLst/>
          </a:prstGeom>
          <a:ln w="31750" cmpd="sng">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87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Schema Mapping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D1100A-6943-4F55-B947-1AB249E9B955}"/>
                  </a:ext>
                </a:extLst>
              </p:cNvPr>
              <p:cNvSpPr>
                <a:spLocks noGrp="1"/>
              </p:cNvSpPr>
              <p:nvPr>
                <p:ph idx="1"/>
              </p:nvPr>
            </p:nvSpPr>
            <p:spPr>
              <a:xfrm>
                <a:off x="1451579" y="1978407"/>
                <a:ext cx="9603275" cy="4030507"/>
              </a:xfrm>
            </p:spPr>
            <p:txBody>
              <a:bodyPr>
                <a:normAutofit lnSpcReduction="10000"/>
              </a:bodyPr>
              <a:lstStyle/>
              <a:p>
                <a:r>
                  <a:rPr lang="en-US" sz="2100" b="1" i="1" u="sng" dirty="0">
                    <a:latin typeface="Cambria Math" panose="02040503050406030204" pitchFamily="18" charset="0"/>
                    <a:ea typeface="Cambria Math" panose="02040503050406030204" pitchFamily="18" charset="0"/>
                  </a:rPr>
                  <a:t>St-tgds:</a:t>
                </a:r>
              </a:p>
              <a:p>
                <a:endParaRPr lang="en-US" sz="2100" i="1" u="sng" dirty="0">
                  <a:latin typeface="Cambria Math" panose="02040503050406030204" pitchFamily="18" charset="0"/>
                  <a:ea typeface="Cambria Math" panose="02040503050406030204" pitchFamily="18" charset="0"/>
                </a:endParaRPr>
              </a:p>
              <a:p>
                <a:r>
                  <a:rPr lang="en-US" sz="2100" i="1" u="sng" dirty="0">
                    <a:latin typeface="Cambria Math" panose="02040503050406030204" pitchFamily="18" charset="0"/>
                    <a:ea typeface="Cambria Math" panose="02040503050406030204" pitchFamily="18" charset="0"/>
                  </a:rPr>
                  <a:t>Constraint c1:</a:t>
                </a:r>
              </a:p>
              <a:p>
                <a:pPr marL="0" indent="0">
                  <a:buNone/>
                </a:pPr>
                <a14:m>
                  <m:oMathPara xmlns:m="http://schemas.openxmlformats.org/officeDocument/2006/math">
                    <m:oMathParaPr>
                      <m:jc m:val="left"/>
                    </m:oMathParaPr>
                    <m:oMath xmlns:m="http://schemas.openxmlformats.org/officeDocument/2006/math">
                      <m:r>
                        <a:rPr lang="en-US" sz="2100" i="1" smtClean="0">
                          <a:latin typeface="Cambria Math" panose="02040503050406030204" pitchFamily="18" charset="0"/>
                          <a:ea typeface="Cambria Math" panose="02040503050406030204" pitchFamily="18" charset="0"/>
                        </a:rPr>
                        <m:t>∀ :</m:t>
                      </m:r>
                      <m:r>
                        <a:rPr lang="en-US" sz="2100" i="1" smtClean="0">
                          <a:latin typeface="Cambria Math" panose="02040503050406030204" pitchFamily="18" charset="0"/>
                          <a:ea typeface="Cambria Math" panose="02040503050406030204" pitchFamily="18" charset="0"/>
                        </a:rPr>
                        <m:t>𝑀𝑜𝑣𝑖𝑒</m:t>
                      </m:r>
                      <m:r>
                        <a:rPr lang="en-US" sz="2100" b="0" i="1" smtClean="0">
                          <a:latin typeface="Cambria Math" panose="02040503050406030204" pitchFamily="18" charset="0"/>
                          <a:ea typeface="Cambria Math" panose="02040503050406030204" pitchFamily="18" charset="0"/>
                        </a:rPr>
                        <m:t>_</m:t>
                      </m:r>
                      <m:r>
                        <a:rPr lang="en-US" sz="2100" i="1" smtClean="0">
                          <a:latin typeface="Cambria Math" panose="02040503050406030204" pitchFamily="18" charset="0"/>
                          <a:ea typeface="Cambria Math" panose="02040503050406030204" pitchFamily="18" charset="0"/>
                        </a:rPr>
                        <m:t>𝐿𝑒𝑛𝑠</m:t>
                      </m:r>
                      <m:d>
                        <m:dPr>
                          <m:ctrlPr>
                            <a:rPr lang="en-US" sz="2100" i="1">
                              <a:latin typeface="Cambria Math" panose="02040503050406030204" pitchFamily="18" charset="0"/>
                              <a:ea typeface="Cambria Math" panose="02040503050406030204" pitchFamily="18" charset="0"/>
                            </a:rPr>
                          </m:ctrlPr>
                        </m:dPr>
                        <m:e>
                          <m:r>
                            <a:rPr lang="en-US" sz="2100" i="1">
                              <a:latin typeface="Cambria Math" panose="02040503050406030204" pitchFamily="18" charset="0"/>
                              <a:ea typeface="Cambria Math" panose="02040503050406030204" pitchFamily="18" charset="0"/>
                            </a:rPr>
                            <m:t>𝑔</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𝑖</m:t>
                          </m:r>
                          <m:r>
                            <a:rPr lang="en-US" sz="2100" i="1">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𝑡</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𝑜</m:t>
                          </m:r>
                          <m:r>
                            <a:rPr lang="en-US" sz="2100" i="1">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𝑑</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𝑟</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𝑛</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𝑣</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𝑐</m:t>
                          </m:r>
                        </m:e>
                      </m:d>
                      <m:r>
                        <a:rPr lang="en-US" sz="2100" b="0" i="1" smtClean="0">
                          <a:latin typeface="Cambria Math" panose="02040503050406030204" pitchFamily="18" charset="0"/>
                          <a:ea typeface="Cambria Math" panose="02040503050406030204" pitchFamily="18" charset="0"/>
                        </a:rPr>
                        <m:t> ∧ </m:t>
                      </m:r>
                      <m:r>
                        <a:rPr lang="en-US" sz="2100" b="0" i="1" smtClean="0">
                          <a:latin typeface="Cambria Math" panose="02040503050406030204" pitchFamily="18" charset="0"/>
                          <a:ea typeface="Cambria Math" panose="02040503050406030204" pitchFamily="18" charset="0"/>
                        </a:rPr>
                        <m:t>𝐼𝑀𝐷𝐵</m:t>
                      </m:r>
                      <m:d>
                        <m:dPr>
                          <m:ctrlPr>
                            <a:rPr lang="en-US" sz="2100" b="0" i="1" smtClean="0">
                              <a:latin typeface="Cambria Math" panose="02040503050406030204" pitchFamily="18" charset="0"/>
                              <a:ea typeface="Cambria Math" panose="02040503050406030204" pitchFamily="18" charset="0"/>
                            </a:rPr>
                          </m:ctrlPr>
                        </m:dPr>
                        <m:e>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𝑔</m:t>
                              </m:r>
                            </m:e>
                            <m:sup>
                              <m:r>
                                <a:rPr lang="en-US" sz="2100" b="0" i="1" smtClean="0">
                                  <a:latin typeface="Cambria Math" panose="02040503050406030204" pitchFamily="18" charset="0"/>
                                  <a:ea typeface="Cambria Math" panose="02040503050406030204" pitchFamily="18" charset="0"/>
                                </a:rPr>
                                <m:t>′</m:t>
                              </m:r>
                            </m:sup>
                          </m:sSup>
                          <m:r>
                            <a:rPr lang="en-US" sz="2100" b="0" i="1" smtClean="0">
                              <a:latin typeface="Cambria Math" panose="02040503050406030204" pitchFamily="18" charset="0"/>
                              <a:ea typeface="Cambria Math" panose="02040503050406030204" pitchFamily="18" charset="0"/>
                            </a:rPr>
                            <m:t>,</m:t>
                          </m:r>
                          <m:r>
                            <a:rPr lang="en-US" sz="2100" b="0" i="1" smtClean="0">
                              <a:solidFill>
                                <a:srgbClr val="FF0000"/>
                              </a:solidFill>
                              <a:latin typeface="Cambria Math" panose="02040503050406030204" pitchFamily="18" charset="0"/>
                              <a:ea typeface="Cambria Math" panose="02040503050406030204" pitchFamily="18" charset="0"/>
                            </a:rPr>
                            <m:t>𝑡</m:t>
                          </m:r>
                          <m:r>
                            <a:rPr lang="en-US" sz="2100" b="0" i="1" smtClean="0">
                              <a:latin typeface="Cambria Math" panose="02040503050406030204" pitchFamily="18" charset="0"/>
                              <a:ea typeface="Cambria Math" panose="02040503050406030204" pitchFamily="18" charset="0"/>
                            </a:rPr>
                            <m:t>,</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𝑜</m:t>
                              </m:r>
                            </m:e>
                            <m:sup>
                              <m:r>
                                <a:rPr lang="en-US" sz="2100" b="0" i="1" smtClean="0">
                                  <a:latin typeface="Cambria Math" panose="02040503050406030204" pitchFamily="18" charset="0"/>
                                  <a:ea typeface="Cambria Math" panose="02040503050406030204" pitchFamily="18" charset="0"/>
                                </a:rPr>
                                <m:t>′</m:t>
                              </m:r>
                            </m:sup>
                          </m:sSup>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𝑒</m:t>
                          </m:r>
                          <m:r>
                            <a:rPr lang="en-US" sz="2100" b="0" i="1" smtClean="0">
                              <a:latin typeface="Cambria Math" panose="02040503050406030204" pitchFamily="18" charset="0"/>
                              <a:ea typeface="Cambria Math" panose="02040503050406030204" pitchFamily="18" charset="0"/>
                            </a:rPr>
                            <m:t>,</m:t>
                          </m:r>
                          <m:r>
                            <a:rPr lang="en-US" sz="2100" b="0" i="1" smtClean="0">
                              <a:solidFill>
                                <a:srgbClr val="FF0000"/>
                              </a:solidFill>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𝑟</m:t>
                              </m:r>
                            </m:e>
                            <m:sup>
                              <m:r>
                                <a:rPr lang="en-US" sz="2100" b="0" i="1" smtClean="0">
                                  <a:latin typeface="Cambria Math" panose="02040503050406030204" pitchFamily="18" charset="0"/>
                                  <a:ea typeface="Cambria Math" panose="02040503050406030204" pitchFamily="18" charset="0"/>
                                </a:rPr>
                                <m:t>′</m:t>
                              </m:r>
                            </m:sup>
                          </m:sSup>
                          <m:r>
                            <a:rPr lang="en-US" sz="2100" b="0" i="1" smtClean="0">
                              <a:latin typeface="Cambria Math" panose="02040503050406030204" pitchFamily="18" charset="0"/>
                              <a:ea typeface="Cambria Math" panose="02040503050406030204" pitchFamily="18" charset="0"/>
                            </a:rPr>
                            <m:t>,</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𝑛</m:t>
                              </m:r>
                            </m:e>
                            <m:sup>
                              <m:r>
                                <a:rPr lang="en-US" sz="2100" b="0" i="1" smtClean="0">
                                  <a:latin typeface="Cambria Math" panose="02040503050406030204" pitchFamily="18" charset="0"/>
                                  <a:ea typeface="Cambria Math" panose="02040503050406030204" pitchFamily="18" charset="0"/>
                                </a:rPr>
                                <m:t>′</m:t>
                              </m:r>
                            </m:sup>
                          </m:sSup>
                          <m:r>
                            <a:rPr lang="en-US" sz="2100" b="0" i="1" smtClean="0">
                              <a:latin typeface="Cambria Math" panose="02040503050406030204" pitchFamily="18" charset="0"/>
                              <a:ea typeface="Cambria Math" panose="02040503050406030204" pitchFamily="18" charset="0"/>
                            </a:rPr>
                            <m:t>,</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𝑣</m:t>
                              </m:r>
                            </m:e>
                            <m:sup>
                              <m:r>
                                <a:rPr lang="en-US" sz="2100" b="0" i="1" smtClean="0">
                                  <a:latin typeface="Cambria Math" panose="02040503050406030204" pitchFamily="18" charset="0"/>
                                  <a:ea typeface="Cambria Math" panose="02040503050406030204" pitchFamily="18" charset="0"/>
                                </a:rPr>
                                <m:t>′</m:t>
                              </m:r>
                            </m:sup>
                          </m:sSup>
                          <m:r>
                            <a:rPr lang="en-US" sz="2100" b="0" i="1" smtClean="0">
                              <a:latin typeface="Cambria Math" panose="02040503050406030204" pitchFamily="18" charset="0"/>
                              <a:ea typeface="Cambria Math" panose="02040503050406030204" pitchFamily="18" charset="0"/>
                            </a:rPr>
                            <m:t>,</m:t>
                          </m:r>
                          <m:sSup>
                            <m:sSupPr>
                              <m:ctrlPr>
                                <a:rPr lang="en-US" sz="2100" b="0" i="1" smtClean="0">
                                  <a:latin typeface="Cambria Math" panose="02040503050406030204" pitchFamily="18" charset="0"/>
                                  <a:ea typeface="Cambria Math" panose="02040503050406030204" pitchFamily="18" charset="0"/>
                                </a:rPr>
                              </m:ctrlPr>
                            </m:sSupPr>
                            <m:e>
                              <m:r>
                                <a:rPr lang="en-US" sz="2100" b="0" i="1" smtClean="0">
                                  <a:latin typeface="Cambria Math" panose="02040503050406030204" pitchFamily="18" charset="0"/>
                                  <a:ea typeface="Cambria Math" panose="02040503050406030204" pitchFamily="18" charset="0"/>
                                </a:rPr>
                                <m:t>𝑐</m:t>
                              </m:r>
                            </m:e>
                            <m:sup>
                              <m:r>
                                <a:rPr lang="en-US" sz="2100" b="0" i="1" smtClean="0">
                                  <a:latin typeface="Cambria Math" panose="02040503050406030204" pitchFamily="18" charset="0"/>
                                  <a:ea typeface="Cambria Math" panose="02040503050406030204" pitchFamily="18" charset="0"/>
                                </a:rPr>
                                <m:t>′</m:t>
                              </m:r>
                            </m:sup>
                          </m:sSup>
                        </m:e>
                      </m:d>
                      <m:r>
                        <a:rPr lang="en-US" sz="2100" b="0" i="1" smtClean="0">
                          <a:latin typeface="Cambria Math" panose="02040503050406030204" pitchFamily="18" charset="0"/>
                          <a:ea typeface="Cambria Math" panose="02040503050406030204" pitchFamily="18" charset="0"/>
                        </a:rPr>
                        <m:t> ∧ </m:t>
                      </m:r>
                      <m:r>
                        <a:rPr lang="en-US" sz="2100" b="0" i="1" smtClean="0">
                          <a:latin typeface="Cambria Math" panose="02040503050406030204" pitchFamily="18" charset="0"/>
                          <a:ea typeface="Cambria Math" panose="02040503050406030204" pitchFamily="18" charset="0"/>
                        </a:rPr>
                        <m:t>𝑦𝑒𝑎𝑟</m:t>
                      </m:r>
                      <m:d>
                        <m:dPr>
                          <m:ctrlPr>
                            <a:rPr lang="en-US" sz="2100" b="0" i="1" smtClean="0">
                              <a:latin typeface="Cambria Math" panose="02040503050406030204" pitchFamily="18" charset="0"/>
                              <a:ea typeface="Cambria Math" panose="02040503050406030204" pitchFamily="18" charset="0"/>
                            </a:rPr>
                          </m:ctrlPr>
                        </m:dPr>
                        <m:e>
                          <m:r>
                            <a:rPr lang="en-US" sz="2100" b="0" i="1" smtClean="0">
                              <a:latin typeface="Cambria Math" panose="02040503050406030204" pitchFamily="18" charset="0"/>
                              <a:ea typeface="Cambria Math" panose="02040503050406030204" pitchFamily="18" charset="0"/>
                            </a:rPr>
                            <m:t>𝑑</m:t>
                          </m:r>
                        </m:e>
                      </m:d>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𝐼𝑀𝐷𝐵</m:t>
                      </m:r>
                      <m:r>
                        <a:rPr lang="en-US" sz="2100" i="1">
                          <a:latin typeface="Cambria Math" panose="02040503050406030204" pitchFamily="18" charset="0"/>
                          <a:ea typeface="Cambria Math" panose="02040503050406030204" pitchFamily="18" charset="0"/>
                        </a:rPr>
                        <m:t>_</m:t>
                      </m:r>
                      <m:r>
                        <a:rPr lang="en-US" sz="2100" i="1">
                          <a:latin typeface="Cambria Math" panose="02040503050406030204" pitchFamily="18" charset="0"/>
                          <a:ea typeface="Cambria Math" panose="02040503050406030204" pitchFamily="18" charset="0"/>
                        </a:rPr>
                        <m:t>𝑀𝑜𝑣𝑖𝑒𝑠</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𝑖</m:t>
                      </m:r>
                      <m:r>
                        <a:rPr lang="en-US" sz="2100" i="1">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𝑡</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𝑜</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𝑒</m:t>
                      </m:r>
                      <m:r>
                        <a:rPr lang="en-US" sz="2100" i="1">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𝑑</m:t>
                      </m:r>
                      <m:r>
                        <a:rPr lang="en-US" sz="2100" i="1" smtClean="0">
                          <a:solidFill>
                            <a:schemeClr val="tx1"/>
                          </a:solidFill>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𝑦</m:t>
                      </m:r>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𝑟</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𝑛</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𝑣</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𝑐</m:t>
                      </m:r>
                      <m:r>
                        <a:rPr lang="en-US" sz="2100" i="1">
                          <a:latin typeface="Cambria Math" panose="02040503050406030204" pitchFamily="18" charset="0"/>
                          <a:ea typeface="Cambria Math" panose="02040503050406030204" pitchFamily="18" charset="0"/>
                        </a:rPr>
                        <m:t>′)</m:t>
                      </m:r>
                    </m:oMath>
                  </m:oMathPara>
                </a14:m>
                <a:endParaRPr lang="en-US" sz="2100" u="sng" dirty="0"/>
              </a:p>
              <a:p>
                <a:pPr marL="0" lvl="0" indent="0">
                  <a:buNone/>
                </a:pPr>
                <a:endParaRPr lang="en-US" sz="2100" b="0" dirty="0">
                  <a:ea typeface="Cambria Math" panose="02040503050406030204" pitchFamily="18" charset="0"/>
                </a:endParaRPr>
              </a:p>
              <a:p>
                <a:r>
                  <a:rPr lang="en-US" sz="2100" i="1" u="sng" dirty="0">
                    <a:latin typeface="Cambria Math" panose="02040503050406030204" pitchFamily="18" charset="0"/>
                    <a:ea typeface="Cambria Math" panose="02040503050406030204" pitchFamily="18" charset="0"/>
                  </a:rPr>
                  <a:t>Constraint c2:</a:t>
                </a:r>
                <a:endParaRPr lang="en-US" sz="210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100" i="1">
                          <a:latin typeface="Cambria Math" panose="02040503050406030204" pitchFamily="18" charset="0"/>
                          <a:ea typeface="Cambria Math" panose="02040503050406030204" pitchFamily="18" charset="0"/>
                        </a:rPr>
                        <m:t>∀ :</m:t>
                      </m:r>
                      <m:r>
                        <a:rPr lang="en-US" sz="2100" i="1">
                          <a:latin typeface="Cambria Math" panose="02040503050406030204" pitchFamily="18" charset="0"/>
                          <a:ea typeface="Cambria Math" panose="02040503050406030204" pitchFamily="18" charset="0"/>
                        </a:rPr>
                        <m:t>𝑀𝑜𝑣𝑖𝑒</m:t>
                      </m:r>
                      <m:r>
                        <a:rPr lang="en-US" sz="2100" b="0" i="1" smtClean="0">
                          <a:latin typeface="Cambria Math" panose="02040503050406030204" pitchFamily="18" charset="0"/>
                          <a:ea typeface="Cambria Math" panose="02040503050406030204" pitchFamily="18" charset="0"/>
                        </a:rPr>
                        <m:t>_</m:t>
                      </m:r>
                      <m:r>
                        <a:rPr lang="en-US" sz="2100" i="1">
                          <a:latin typeface="Cambria Math" panose="02040503050406030204" pitchFamily="18" charset="0"/>
                          <a:ea typeface="Cambria Math" panose="02040503050406030204" pitchFamily="18" charset="0"/>
                        </a:rPr>
                        <m:t>𝐿𝑒𝑛𝑠</m:t>
                      </m:r>
                      <m:d>
                        <m:dPr>
                          <m:ctrlPr>
                            <a:rPr lang="en-US" sz="2100" i="1">
                              <a:latin typeface="Cambria Math" panose="02040503050406030204" pitchFamily="18" charset="0"/>
                              <a:ea typeface="Cambria Math" panose="02040503050406030204" pitchFamily="18" charset="0"/>
                            </a:rPr>
                          </m:ctrlPr>
                        </m:dPr>
                        <m:e>
                          <m:r>
                            <a:rPr lang="en-US" sz="2100" i="1">
                              <a:latin typeface="Cambria Math" panose="02040503050406030204" pitchFamily="18" charset="0"/>
                              <a:ea typeface="Cambria Math" panose="02040503050406030204" pitchFamily="18" charset="0"/>
                            </a:rPr>
                            <m:t>𝑔</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𝑖</m:t>
                          </m:r>
                          <m:r>
                            <a:rPr lang="en-US" sz="2100" i="1">
                              <a:latin typeface="Cambria Math" panose="02040503050406030204" pitchFamily="18" charset="0"/>
                              <a:ea typeface="Cambria Math" panose="02040503050406030204" pitchFamily="18" charset="0"/>
                            </a:rPr>
                            <m:t>,</m:t>
                          </m:r>
                          <m:r>
                            <a:rPr lang="en-US" sz="2100" i="1">
                              <a:solidFill>
                                <a:srgbClr val="FF0000"/>
                              </a:solidFill>
                              <a:latin typeface="Cambria Math" panose="02040503050406030204" pitchFamily="18" charset="0"/>
                              <a:ea typeface="Cambria Math" panose="02040503050406030204" pitchFamily="18" charset="0"/>
                            </a:rPr>
                            <m:t>𝑡</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𝑜</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𝑑</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𝑟</m:t>
                          </m:r>
                          <m:r>
                            <a:rPr lang="en-US" sz="2100" i="1">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𝑛</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𝑣</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𝑐</m:t>
                          </m:r>
                        </m:e>
                      </m:d>
                      <m:r>
                        <a:rPr lang="en-US" sz="2100" i="1">
                          <a:latin typeface="Cambria Math" panose="02040503050406030204" pitchFamily="18" charset="0"/>
                          <a:ea typeface="Cambria Math" panose="02040503050406030204" pitchFamily="18" charset="0"/>
                        </a:rPr>
                        <m:t> ∧ </m:t>
                      </m:r>
                      <m:r>
                        <a:rPr lang="en-US" sz="2100" i="1">
                          <a:latin typeface="Cambria Math" panose="02040503050406030204" pitchFamily="18" charset="0"/>
                          <a:ea typeface="Cambria Math" panose="02040503050406030204" pitchFamily="18" charset="0"/>
                        </a:rPr>
                        <m:t>𝐼𝑀𝐷𝐵</m:t>
                      </m:r>
                      <m:d>
                        <m:dPr>
                          <m:ctrlPr>
                            <a:rPr lang="en-US" sz="2100" i="1">
                              <a:latin typeface="Cambria Math" panose="02040503050406030204" pitchFamily="18" charset="0"/>
                              <a:ea typeface="Cambria Math" panose="02040503050406030204" pitchFamily="18" charset="0"/>
                            </a:rPr>
                          </m:ctrlPr>
                        </m:dPr>
                        <m:e>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𝑔</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r>
                            <a:rPr lang="en-US" sz="2100" i="1">
                              <a:solidFill>
                                <a:srgbClr val="FF0000"/>
                              </a:solidFill>
                              <a:latin typeface="Cambria Math" panose="02040503050406030204" pitchFamily="18" charset="0"/>
                              <a:ea typeface="Cambria Math" panose="02040503050406030204" pitchFamily="18" charset="0"/>
                            </a:rPr>
                            <m:t>𝑡</m:t>
                          </m:r>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𝑜</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𝑒</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𝑦</m:t>
                          </m:r>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𝑟</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r>
                            <a:rPr lang="en-US" sz="2100" b="0" i="1" smtClean="0">
                              <a:solidFill>
                                <a:srgbClr val="FF0000"/>
                              </a:solidFill>
                              <a:latin typeface="Cambria Math" panose="02040503050406030204" pitchFamily="18" charset="0"/>
                              <a:ea typeface="Cambria Math" panose="02040503050406030204" pitchFamily="18" charset="0"/>
                            </a:rPr>
                            <m:t>𝑛</m:t>
                          </m:r>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𝑣</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𝑐</m:t>
                              </m:r>
                            </m:e>
                            <m:sup>
                              <m:r>
                                <a:rPr lang="en-US" sz="2100" i="1">
                                  <a:latin typeface="Cambria Math" panose="02040503050406030204" pitchFamily="18" charset="0"/>
                                  <a:ea typeface="Cambria Math" panose="02040503050406030204" pitchFamily="18" charset="0"/>
                                </a:rPr>
                                <m:t>′</m:t>
                              </m:r>
                            </m:sup>
                          </m:sSup>
                        </m:e>
                      </m:d>
                      <m:r>
                        <a:rPr lang="en-US" sz="2100" i="1">
                          <a:latin typeface="Cambria Math" panose="02040503050406030204" pitchFamily="18" charset="0"/>
                          <a:ea typeface="Cambria Math" panose="02040503050406030204" pitchFamily="18" charset="0"/>
                        </a:rPr>
                        <m:t> ∧ </m:t>
                      </m:r>
                      <m:r>
                        <a:rPr lang="en-US" sz="2100" i="1">
                          <a:latin typeface="Cambria Math" panose="02040503050406030204" pitchFamily="18" charset="0"/>
                          <a:ea typeface="Cambria Math" panose="02040503050406030204" pitchFamily="18" charset="0"/>
                        </a:rPr>
                        <m:t>𝑦𝑒𝑎𝑟</m:t>
                      </m:r>
                      <m:d>
                        <m:dPr>
                          <m:ctrlPr>
                            <a:rPr lang="en-US" sz="2100" i="1">
                              <a:latin typeface="Cambria Math" panose="02040503050406030204" pitchFamily="18" charset="0"/>
                              <a:ea typeface="Cambria Math" panose="02040503050406030204" pitchFamily="18" charset="0"/>
                            </a:rPr>
                          </m:ctrlPr>
                        </m:dPr>
                        <m:e>
                          <m:r>
                            <a:rPr lang="en-US" sz="2100" i="1">
                              <a:latin typeface="Cambria Math" panose="02040503050406030204" pitchFamily="18" charset="0"/>
                              <a:ea typeface="Cambria Math" panose="02040503050406030204" pitchFamily="18" charset="0"/>
                            </a:rPr>
                            <m:t>𝑑</m:t>
                          </m:r>
                        </m:e>
                      </m:d>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𝑦</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𝐼𝑀𝐷𝐵</m:t>
                      </m:r>
                      <m:r>
                        <a:rPr lang="en-US" sz="2100" i="1">
                          <a:latin typeface="Cambria Math" panose="02040503050406030204" pitchFamily="18" charset="0"/>
                          <a:ea typeface="Cambria Math" panose="02040503050406030204" pitchFamily="18" charset="0"/>
                        </a:rPr>
                        <m:t>_</m:t>
                      </m:r>
                      <m:r>
                        <a:rPr lang="en-US" sz="2100" i="1">
                          <a:latin typeface="Cambria Math" panose="02040503050406030204" pitchFamily="18" charset="0"/>
                          <a:ea typeface="Cambria Math" panose="02040503050406030204" pitchFamily="18" charset="0"/>
                        </a:rPr>
                        <m:t>𝑀𝑜𝑣𝑖𝑒𝑠</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𝑖</m:t>
                      </m:r>
                      <m:r>
                        <a:rPr lang="en-US" sz="2100" i="1">
                          <a:latin typeface="Cambria Math" panose="02040503050406030204" pitchFamily="18" charset="0"/>
                          <a:ea typeface="Cambria Math" panose="02040503050406030204" pitchFamily="18" charset="0"/>
                        </a:rPr>
                        <m:t>,</m:t>
                      </m:r>
                      <m:r>
                        <a:rPr lang="en-US" sz="2100" i="1" smtClean="0">
                          <a:solidFill>
                            <a:srgbClr val="FF0000"/>
                          </a:solidFill>
                          <a:latin typeface="Cambria Math" panose="02040503050406030204" pitchFamily="18" charset="0"/>
                          <a:ea typeface="Cambria Math" panose="02040503050406030204" pitchFamily="18" charset="0"/>
                        </a:rPr>
                        <m:t>𝑡</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𝑜</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𝑒</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𝑑</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𝑦</m:t>
                      </m:r>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𝑟</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r>
                        <a:rPr lang="en-US" sz="2100" b="0" i="1" smtClean="0">
                          <a:solidFill>
                            <a:srgbClr val="FF0000"/>
                          </a:solidFill>
                          <a:latin typeface="Cambria Math" panose="02040503050406030204" pitchFamily="18" charset="0"/>
                          <a:ea typeface="Cambria Math" panose="02040503050406030204" pitchFamily="18" charset="0"/>
                        </a:rPr>
                        <m:t>𝑛</m:t>
                      </m:r>
                      <m:r>
                        <a:rPr lang="en-US" sz="2100" i="1">
                          <a:latin typeface="Cambria Math" panose="02040503050406030204" pitchFamily="18" charset="0"/>
                          <a:ea typeface="Cambria Math" panose="02040503050406030204" pitchFamily="18" charset="0"/>
                        </a:rPr>
                        <m:t>,</m:t>
                      </m:r>
                      <m:sSup>
                        <m:sSupPr>
                          <m:ctrlPr>
                            <a:rPr lang="en-US" sz="2100" i="1">
                              <a:latin typeface="Cambria Math" panose="02040503050406030204" pitchFamily="18" charset="0"/>
                              <a:ea typeface="Cambria Math" panose="02040503050406030204" pitchFamily="18" charset="0"/>
                            </a:rPr>
                          </m:ctrlPr>
                        </m:sSupPr>
                        <m:e>
                          <m:r>
                            <a:rPr lang="en-US" sz="2100" i="1">
                              <a:latin typeface="Cambria Math" panose="02040503050406030204" pitchFamily="18" charset="0"/>
                              <a:ea typeface="Cambria Math" panose="02040503050406030204" pitchFamily="18" charset="0"/>
                            </a:rPr>
                            <m:t>𝑣</m:t>
                          </m:r>
                        </m:e>
                        <m:sup>
                          <m:r>
                            <a:rPr lang="en-US" sz="2100" i="1">
                              <a:latin typeface="Cambria Math" panose="02040503050406030204" pitchFamily="18" charset="0"/>
                              <a:ea typeface="Cambria Math" panose="02040503050406030204" pitchFamily="18" charset="0"/>
                            </a:rPr>
                            <m:t>′</m:t>
                          </m:r>
                        </m:sup>
                      </m:sSup>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ea typeface="Cambria Math" panose="02040503050406030204" pitchFamily="18" charset="0"/>
                        </a:rPr>
                        <m:t>𝑐</m:t>
                      </m:r>
                      <m:r>
                        <a:rPr lang="en-US" sz="2100" i="1">
                          <a:latin typeface="Cambria Math" panose="02040503050406030204" pitchFamily="18" charset="0"/>
                          <a:ea typeface="Cambria Math" panose="02040503050406030204" pitchFamily="18" charset="0"/>
                        </a:rPr>
                        <m:t>′)</m:t>
                      </m:r>
                    </m:oMath>
                  </m:oMathPara>
                </a14:m>
                <a:endParaRPr lang="en-US" sz="2100" u="sng" dirty="0"/>
              </a:p>
            </p:txBody>
          </p:sp>
        </mc:Choice>
        <mc:Fallback xmlns="">
          <p:sp>
            <p:nvSpPr>
              <p:cNvPr id="3" name="Content Placeholder 2">
                <a:extLst>
                  <a:ext uri="{FF2B5EF4-FFF2-40B4-BE49-F238E27FC236}">
                    <a16:creationId xmlns:a16="http://schemas.microsoft.com/office/drawing/2014/main" id="{A5D1100A-6943-4F55-B947-1AB249E9B955}"/>
                  </a:ext>
                </a:extLst>
              </p:cNvPr>
              <p:cNvSpPr>
                <a:spLocks noGrp="1" noRot="1" noChangeAspect="1" noMove="1" noResize="1" noEditPoints="1" noAdjustHandles="1" noChangeArrowheads="1" noChangeShapeType="1" noTextEdit="1"/>
              </p:cNvSpPr>
              <p:nvPr>
                <p:ph idx="1"/>
              </p:nvPr>
            </p:nvSpPr>
            <p:spPr>
              <a:xfrm>
                <a:off x="1451579" y="1978407"/>
                <a:ext cx="9603275" cy="4030507"/>
              </a:xfrm>
              <a:blipFill>
                <a:blip r:embed="rId2"/>
                <a:stretch>
                  <a:fillRect l="-635" t="-1059"/>
                </a:stretch>
              </a:blipFill>
            </p:spPr>
            <p:txBody>
              <a:bodyPr/>
              <a:lstStyle/>
              <a:p>
                <a:r>
                  <a:rPr lang="en-US">
                    <a:noFill/>
                  </a:rPr>
                  <a:t> </a:t>
                </a:r>
              </a:p>
            </p:txBody>
          </p:sp>
        </mc:Fallback>
      </mc:AlternateContent>
    </p:spTree>
    <p:extLst>
      <p:ext uri="{BB962C8B-B14F-4D97-AF65-F5344CB8AC3E}">
        <p14:creationId xmlns:p14="http://schemas.microsoft.com/office/powerpoint/2010/main" val="95397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063F-7DFE-4450-90C9-AEF087844048}"/>
              </a:ext>
            </a:extLst>
          </p:cNvPr>
          <p:cNvSpPr>
            <a:spLocks noGrp="1"/>
          </p:cNvSpPr>
          <p:nvPr>
            <p:ph type="title"/>
          </p:nvPr>
        </p:nvSpPr>
        <p:spPr>
          <a:xfrm>
            <a:off x="1451579" y="765110"/>
            <a:ext cx="9603275" cy="1049235"/>
          </a:xfrm>
        </p:spPr>
        <p:txBody>
          <a:bodyPr/>
          <a:lstStyle/>
          <a:p>
            <a:r>
              <a:rPr lang="en-US" dirty="0"/>
              <a:t>Resolution/Approach</a:t>
            </a:r>
          </a:p>
        </p:txBody>
      </p:sp>
      <p:sp>
        <p:nvSpPr>
          <p:cNvPr id="3" name="Content Placeholder 2">
            <a:extLst>
              <a:ext uri="{FF2B5EF4-FFF2-40B4-BE49-F238E27FC236}">
                <a16:creationId xmlns:a16="http://schemas.microsoft.com/office/drawing/2014/main" id="{57704D97-58DB-485B-B7D7-BBB060450FBF}"/>
              </a:ext>
            </a:extLst>
          </p:cNvPr>
          <p:cNvSpPr>
            <a:spLocks noGrp="1"/>
          </p:cNvSpPr>
          <p:nvPr>
            <p:ph idx="1"/>
          </p:nvPr>
        </p:nvSpPr>
        <p:spPr>
          <a:xfrm>
            <a:off x="1451579" y="1978407"/>
            <a:ext cx="9603275" cy="4030507"/>
          </a:xfrm>
        </p:spPr>
        <p:txBody>
          <a:bodyPr>
            <a:normAutofit fontScale="70000" lnSpcReduction="20000"/>
          </a:bodyPr>
          <a:lstStyle/>
          <a:p>
            <a:pPr lvl="0"/>
            <a:r>
              <a:rPr lang="en-US" sz="2100" u="sng" dirty="0"/>
              <a:t>Issues identified: </a:t>
            </a:r>
          </a:p>
          <a:p>
            <a:pPr lvl="1"/>
            <a:r>
              <a:rPr lang="en-US" sz="1500" dirty="0"/>
              <a:t>Missing &amp; Null Values</a:t>
            </a:r>
          </a:p>
          <a:p>
            <a:pPr lvl="2"/>
            <a:r>
              <a:rPr lang="en-US" sz="1300" dirty="0"/>
              <a:t>For important attributes/features such as Movie Genre, Release Date, Production Company, Ratings, Runtime etc.</a:t>
            </a:r>
          </a:p>
          <a:p>
            <a:pPr lvl="3">
              <a:buFont typeface="Wingdings" panose="05000000000000000000" pitchFamily="2" charset="2"/>
              <a:buChar char="Ø"/>
            </a:pPr>
            <a:r>
              <a:rPr lang="en-US" sz="1300" strike="sngStrike" dirty="0">
                <a:solidFill>
                  <a:srgbClr val="009900"/>
                </a:solidFill>
              </a:rPr>
              <a:t>For Date attributes such as Release Date we imputed a default High End Date (9999-12-31 [YYYY-MM-DD])</a:t>
            </a:r>
            <a:r>
              <a:rPr lang="en-US" sz="1200" strike="sngStrike" dirty="0">
                <a:solidFill>
                  <a:srgbClr val="009900"/>
                </a:solidFill>
              </a:rPr>
              <a:t> </a:t>
            </a:r>
          </a:p>
          <a:p>
            <a:pPr marL="914400" lvl="2" indent="0">
              <a:buNone/>
            </a:pPr>
            <a:r>
              <a:rPr lang="en-US" sz="1300" dirty="0"/>
              <a:t>  </a:t>
            </a:r>
          </a:p>
          <a:p>
            <a:pPr lvl="1"/>
            <a:r>
              <a:rPr lang="en-US" sz="1500" dirty="0"/>
              <a:t>Outliers</a:t>
            </a:r>
          </a:p>
          <a:p>
            <a:pPr lvl="2"/>
            <a:r>
              <a:rPr lang="en-US" sz="1300" dirty="0"/>
              <a:t>Documentary films that do not have all the relevant features/attribute information in Movie Lens dataset</a:t>
            </a:r>
          </a:p>
          <a:p>
            <a:pPr lvl="3">
              <a:buFont typeface="Wingdings" panose="05000000000000000000" pitchFamily="2" charset="2"/>
              <a:buChar char="Ø"/>
            </a:pPr>
            <a:r>
              <a:rPr lang="en-US" sz="1300" dirty="0">
                <a:solidFill>
                  <a:srgbClr val="009900"/>
                </a:solidFill>
              </a:rPr>
              <a:t>There were no relevant records in the IMDB dataset corresponding to documentary films from Movie Lens dataset</a:t>
            </a:r>
          </a:p>
          <a:p>
            <a:pPr marL="914400" lvl="2" indent="0">
              <a:buNone/>
            </a:pPr>
            <a:endParaRPr lang="en-US" sz="1300" dirty="0"/>
          </a:p>
          <a:p>
            <a:pPr lvl="1"/>
            <a:r>
              <a:rPr lang="en-US" sz="1500" dirty="0"/>
              <a:t>Entity Resolution</a:t>
            </a:r>
          </a:p>
          <a:p>
            <a:pPr lvl="2"/>
            <a:r>
              <a:rPr lang="en-US" sz="1300" dirty="0"/>
              <a:t>De-duplication of records based only on Movie title</a:t>
            </a:r>
          </a:p>
          <a:p>
            <a:pPr lvl="3">
              <a:buFont typeface="Wingdings" panose="05000000000000000000" pitchFamily="2" charset="2"/>
              <a:buChar char="Ø"/>
            </a:pPr>
            <a:r>
              <a:rPr lang="en-US" sz="1300" dirty="0">
                <a:solidFill>
                  <a:srgbClr val="009900"/>
                </a:solidFill>
              </a:rPr>
              <a:t>Feature extraction to extract the Release Year from the Release Date attribute in Movie Lens dataset and perform join on Movie Title as well as Movie Release Year or on Movie Title and Runtime between IMDB &amp; Movie Lens (source) datasets   </a:t>
            </a:r>
          </a:p>
          <a:p>
            <a:pPr lvl="1"/>
            <a:endParaRPr lang="en-US" sz="1500" dirty="0"/>
          </a:p>
          <a:p>
            <a:pPr lvl="1"/>
            <a:r>
              <a:rPr lang="en-US" sz="1500" dirty="0"/>
              <a:t>Data Fusion</a:t>
            </a:r>
          </a:p>
          <a:p>
            <a:pPr lvl="2"/>
            <a:r>
              <a:rPr lang="en-US" sz="1300" dirty="0"/>
              <a:t>Resolving conflicting values for common attributes/features while merging the datasets </a:t>
            </a:r>
          </a:p>
          <a:p>
            <a:pPr lvl="3">
              <a:buFont typeface="Wingdings" panose="05000000000000000000" pitchFamily="2" charset="2"/>
              <a:buChar char="Ø"/>
            </a:pPr>
            <a:r>
              <a:rPr lang="en-US" sz="1300" dirty="0">
                <a:solidFill>
                  <a:srgbClr val="009900"/>
                </a:solidFill>
              </a:rPr>
              <a:t>For Numeric attributes 		</a:t>
            </a:r>
            <a:r>
              <a:rPr lang="en-US" sz="1300" dirty="0">
                <a:solidFill>
                  <a:srgbClr val="009900"/>
                </a:solidFill>
                <a:sym typeface="Wingdings" panose="05000000000000000000" pitchFamily="2" charset="2"/>
              </a:rPr>
              <a:t> Average</a:t>
            </a:r>
          </a:p>
          <a:p>
            <a:pPr lvl="3">
              <a:buFont typeface="Wingdings" panose="05000000000000000000" pitchFamily="2" charset="2"/>
              <a:buChar char="Ø"/>
            </a:pPr>
            <a:r>
              <a:rPr lang="en-US" sz="1300" dirty="0">
                <a:solidFill>
                  <a:srgbClr val="009900"/>
                </a:solidFill>
                <a:sym typeface="Wingdings" panose="05000000000000000000" pitchFamily="2" charset="2"/>
              </a:rPr>
              <a:t>For String attributes 		 Trust based (based on attribute from either dataset)</a:t>
            </a:r>
            <a:endParaRPr lang="en-US" sz="1300" dirty="0">
              <a:solidFill>
                <a:srgbClr val="009900"/>
              </a:solidFill>
            </a:endParaRPr>
          </a:p>
          <a:p>
            <a:pPr lvl="3">
              <a:buFont typeface="Wingdings" panose="05000000000000000000" pitchFamily="2" charset="2"/>
              <a:buChar char="Ø"/>
            </a:pPr>
            <a:r>
              <a:rPr lang="en-US" sz="1300" dirty="0">
                <a:solidFill>
                  <a:srgbClr val="009900"/>
                </a:solidFill>
              </a:rPr>
              <a:t>For missing/Null attributes 	</a:t>
            </a:r>
            <a:r>
              <a:rPr lang="en-US" sz="1300" dirty="0">
                <a:solidFill>
                  <a:srgbClr val="009900"/>
                </a:solidFill>
                <a:sym typeface="Wingdings" panose="05000000000000000000" pitchFamily="2" charset="2"/>
              </a:rPr>
              <a:t> Use the value from other dataset (if available)</a:t>
            </a:r>
            <a:r>
              <a:rPr lang="en-US" sz="1300" dirty="0">
                <a:solidFill>
                  <a:srgbClr val="009900"/>
                </a:solidFill>
              </a:rPr>
              <a:t>   </a:t>
            </a:r>
          </a:p>
          <a:p>
            <a:pPr marL="457200" lvl="1" indent="0">
              <a:buNone/>
            </a:pPr>
            <a:endParaRPr lang="en-US" dirty="0"/>
          </a:p>
        </p:txBody>
      </p:sp>
    </p:spTree>
    <p:extLst>
      <p:ext uri="{BB962C8B-B14F-4D97-AF65-F5344CB8AC3E}">
        <p14:creationId xmlns:p14="http://schemas.microsoft.com/office/powerpoint/2010/main" val="21525979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8374</TotalTime>
  <Words>620</Words>
  <Application>Microsoft Office PowerPoint</Application>
  <PresentationFormat>Widescreen</PresentationFormat>
  <Paragraphs>107</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Cambria Math</vt:lpstr>
      <vt:lpstr>Gill Sans MT</vt:lpstr>
      <vt:lpstr>Times New Roman</vt:lpstr>
      <vt:lpstr>Wingdings</vt:lpstr>
      <vt:lpstr>Gallery</vt:lpstr>
      <vt:lpstr>Worksheet</vt:lpstr>
      <vt:lpstr>CS595-01 Final Project: Big data pipeline (ETL)</vt:lpstr>
      <vt:lpstr>Overview</vt:lpstr>
      <vt:lpstr>Dataset details</vt:lpstr>
      <vt:lpstr>Source schema</vt:lpstr>
      <vt:lpstr>Challenges</vt:lpstr>
      <vt:lpstr>Schema Matching [source]</vt:lpstr>
      <vt:lpstr>Schema Matching [source TO Target]</vt:lpstr>
      <vt:lpstr>Schema Mapping</vt:lpstr>
      <vt:lpstr>Resolution/Approach</vt:lpstr>
      <vt:lpstr>Provenance</vt:lpstr>
      <vt:lpstr>Big data processing pipeline/workflow [etl]</vt:lpstr>
      <vt:lpstr>Output/results:</vt:lpstr>
      <vt:lpstr>Output/results: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CS542-04 Project: Simulate Link-State Routing Algorithm</dc:title>
  <dc:creator>Sameer Gadne</dc:creator>
  <cp:lastModifiedBy>Sameer Gadne</cp:lastModifiedBy>
  <cp:revision>54</cp:revision>
  <dcterms:created xsi:type="dcterms:W3CDTF">2017-11-10T19:23:12Z</dcterms:created>
  <dcterms:modified xsi:type="dcterms:W3CDTF">2018-04-28T02:22:56Z</dcterms:modified>
</cp:coreProperties>
</file>