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15F"/>
    <a:srgbClr val="CEA6C7"/>
    <a:srgbClr val="683756"/>
    <a:srgbClr val="762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0D2A8-C46B-40BB-9B27-7C25950603C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3B6A8-B04C-463F-909E-717A8BA1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3B6A8-B04C-463F-909E-717A8BA14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7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3B6A8-B04C-463F-909E-717A8BA14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3B6A8-B04C-463F-909E-717A8BA14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387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23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0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1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C107-1D6A-473A-80F6-F177398616F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2A5184-FDAD-4845-830B-FDD58384C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8333" y="434104"/>
            <a:ext cx="9155370" cy="238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kỳ: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thông minh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160" y="3080929"/>
            <a:ext cx="8791575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nhà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Tập thể nhóm 4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2: </a:t>
            </a:r>
            <a:r>
              <a:rPr lang="en-US" dirty="0" err="1" smtClean="0"/>
              <a:t>Thiết</a:t>
            </a:r>
            <a:r>
              <a:rPr lang="en-US" dirty="0" smtClean="0"/>
              <a:t> kế phần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36"/>
            <a:ext cx="8596668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92" y="1656091"/>
            <a:ext cx="6153776" cy="4429391"/>
          </a:xfrm>
          <a:prstGeom prst="rect">
            <a:avLst/>
          </a:prstGeom>
        </p:spPr>
      </p:pic>
      <p:pic>
        <p:nvPicPr>
          <p:cNvPr id="5" name="Picture 2" descr="Icon - Miha_1.-Bút, màu, và dụng cụ vẽ - Abby - Đồ làm bánh, nấu ăn và pha  ch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07" y="60960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2: </a:t>
            </a:r>
            <a:r>
              <a:rPr lang="en-US" dirty="0" err="1" smtClean="0"/>
              <a:t>Thiết</a:t>
            </a:r>
            <a:r>
              <a:rPr lang="en-US" dirty="0" smtClean="0"/>
              <a:t> kế phần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36"/>
            <a:ext cx="8596668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9823" y="1649536"/>
            <a:ext cx="7176024" cy="5208464"/>
          </a:xfrm>
          <a:prstGeom prst="rect">
            <a:avLst/>
          </a:prstGeom>
        </p:spPr>
      </p:pic>
      <p:pic>
        <p:nvPicPr>
          <p:cNvPr id="6" name="Picture 2" descr="Icon - Miha_1.-Bút, màu, và dụng cụ vẽ - Abby - Đồ làm bánh, nấu ăn và pha  ch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07" y="60960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5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3: Hiện thực giải thuật thông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969"/>
            <a:ext cx="8596668" cy="388077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giá nhà/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chọn: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tuyến tính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biến (Linear Regression)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hình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tắc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8659" y="2884233"/>
            <a:ext cx="2428875" cy="685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377534" y="2853967"/>
            <a:ext cx="2886075" cy="1628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1716" y="5104406"/>
            <a:ext cx="3003908" cy="78711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927861" y="5891522"/>
            <a:ext cx="2295525" cy="895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8706" y="2563083"/>
                <a:ext cx="360036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 Giá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mục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thực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tế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 Tập dữ liệu đầu vào với các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 hồi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là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tắc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quá trình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luyện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độ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số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06" y="2563083"/>
                <a:ext cx="3600366" cy="2031325"/>
              </a:xfrm>
              <a:prstGeom prst="rect">
                <a:avLst/>
              </a:prstGeom>
              <a:blipFill>
                <a:blip r:embed="rId6"/>
                <a:stretch>
                  <a:fillRect l="-152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3: Hiện thực giải thuật thông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02"/>
            <a:ext cx="8596668" cy="388077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điểm: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trường hợp chúng ta muốn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thuật đơn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công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dễ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giải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tương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ổn với các bài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nhiều biến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tích, số phòng,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trí,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Nó có thể kiểm tra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 ảnh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các biến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lập lên biến phụ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xác định các biến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nhất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Yêu cầu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tuyến tính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biến để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Có thể bị ảnh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3: Hiện thực giải thuật thông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828"/>
            <a:ext cx="8596668" cy="388077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trí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đặt: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chi tiết bài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lúc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83337" y="3340971"/>
            <a:ext cx="4409308" cy="1683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3: Hiện thực giải thuật thông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828"/>
            <a:ext cx="8596668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Nhà: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VN_housing_dataset.csv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GiaChungCu.csv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lý: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Nhà: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FreshDataNha3.csv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Chung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ChungCuTinhChinh2.csv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07" y="1270000"/>
            <a:ext cx="6154994" cy="2249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07" y="3519948"/>
            <a:ext cx="6154994" cy="2182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3: Hiện thực giải thuật thông minh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90"/>
            <a:ext cx="8596668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tập: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80%, Test 20%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luyện: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39" y="1838224"/>
            <a:ext cx="7546216" cy="100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39" y="4275233"/>
            <a:ext cx="6935168" cy="1571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6339" y="6096000"/>
            <a:ext cx="754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luyện trên tập FreshDataNha3.csv (Nhà)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3: Hiện thực giải thuật thông minh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9690"/>
            <a:ext cx="8596668" cy="3880773"/>
          </a:xfrm>
        </p:spPr>
        <p:txBody>
          <a:bodyPr/>
          <a:lstStyle/>
          <a:p>
            <a:r>
              <a:rPr lang="en-US" b="1" dirty="0" smtClean="0"/>
              <a:t>Kết </a:t>
            </a:r>
            <a:r>
              <a:rPr lang="en-US" b="1" dirty="0" err="1" smtClean="0"/>
              <a:t>quả</a:t>
            </a:r>
            <a:r>
              <a:rPr lang="en-US" b="1" dirty="0"/>
              <a:t>: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So </a:t>
            </a:r>
            <a:r>
              <a:rPr lang="en-US" b="1" dirty="0" err="1" smtClean="0"/>
              <a:t>sánh</a:t>
            </a:r>
            <a:r>
              <a:rPr lang="en-US" b="1" dirty="0" smtClean="0"/>
              <a:t> kết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dự</a:t>
            </a:r>
            <a:r>
              <a:rPr lang="en-US" b="1" dirty="0" smtClean="0"/>
              <a:t> </a:t>
            </a:r>
            <a:r>
              <a:rPr lang="en-US" b="1" dirty="0" err="1" smtClean="0"/>
              <a:t>đoán</a:t>
            </a:r>
            <a:r>
              <a:rPr lang="en-US" b="1" dirty="0" smtClean="0"/>
              <a:t> và giá trong tập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3320" y="4614132"/>
            <a:ext cx="356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luyện trên tập 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FreshDataNha3.csv (Nhà)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7" y="1379690"/>
            <a:ext cx="4033882" cy="1601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44" y="1379691"/>
            <a:ext cx="4528710" cy="1601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341" y="3422817"/>
            <a:ext cx="5096028" cy="3327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6" y="609599"/>
            <a:ext cx="559185" cy="5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4: Hướng phát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157"/>
            <a:ext cx="8596668" cy="3880773"/>
          </a:xfrm>
        </p:spPr>
        <p:txBody>
          <a:bodyPr/>
          <a:lstStyle/>
          <a:p>
            <a:r>
              <a:rPr lang="en-US" b="1" dirty="0" err="1" smtClean="0"/>
              <a:t>Khiểm</a:t>
            </a:r>
            <a:r>
              <a:rPr lang="en-US" b="1" dirty="0" smtClean="0"/>
              <a:t> </a:t>
            </a:r>
            <a:r>
              <a:rPr lang="en-US" b="1" dirty="0" err="1" smtClean="0"/>
              <a:t>khuyết</a:t>
            </a:r>
            <a:r>
              <a:rPr lang="en-US" b="1" dirty="0" smtClean="0"/>
              <a:t>: </a:t>
            </a:r>
            <a:r>
              <a:rPr lang="en-US" dirty="0" smtClean="0"/>
              <a:t>Tập dữ liệu chỉ tập </a:t>
            </a:r>
            <a:r>
              <a:rPr lang="en-US" dirty="0" err="1" smtClean="0"/>
              <a:t>trung</a:t>
            </a:r>
            <a:r>
              <a:rPr lang="en-US" dirty="0" smtClean="0"/>
              <a:t> ở một </a:t>
            </a:r>
            <a:r>
              <a:rPr lang="en-US" dirty="0" err="1" smtClean="0"/>
              <a:t>tỉnh</a:t>
            </a:r>
            <a:r>
              <a:rPr lang="en-US" dirty="0" smtClean="0"/>
              <a:t> và còn thiếu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các trường hợp</a:t>
            </a:r>
          </a:p>
          <a:p>
            <a:r>
              <a:rPr lang="en-US" b="1" dirty="0" err="1" smtClean="0"/>
              <a:t>Khắc</a:t>
            </a:r>
            <a:r>
              <a:rPr lang="en-US" b="1" dirty="0" smtClean="0"/>
              <a:t> phục: </a:t>
            </a:r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nhiều dữ liệu,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/>
              <a:t> </a:t>
            </a:r>
            <a:r>
              <a:rPr lang="en-US" dirty="0" smtClean="0"/>
              <a:t>và phân tích, gộp dữ liệu để </a:t>
            </a:r>
            <a:r>
              <a:rPr lang="en-US" dirty="0" err="1" smtClean="0"/>
              <a:t>lựa</a:t>
            </a:r>
            <a:r>
              <a:rPr lang="en-US" dirty="0" smtClean="0"/>
              <a:t> chọn những dữ liệu nào cần học và sử dụng trong </a:t>
            </a:r>
            <a:r>
              <a:rPr lang="en-US" dirty="0" err="1" smtClean="0"/>
              <a:t>giai</a:t>
            </a:r>
            <a:r>
              <a:rPr lang="en-US" dirty="0" smtClean="0"/>
              <a:t> đoạn nhất định trong tương </a:t>
            </a:r>
            <a:r>
              <a:rPr lang="en-US" dirty="0" err="1" smtClean="0"/>
              <a:t>lai</a:t>
            </a:r>
            <a:endParaRPr lang="en-US" dirty="0" smtClean="0"/>
          </a:p>
          <a:p>
            <a:r>
              <a:rPr lang="en-US" dirty="0" smtClean="0"/>
              <a:t>Ghi nhận lại dữ liệu của </a:t>
            </a:r>
            <a:r>
              <a:rPr lang="en-US" dirty="0" err="1" smtClean="0"/>
              <a:t>người</a:t>
            </a:r>
            <a:r>
              <a:rPr lang="en-US" dirty="0" smtClean="0"/>
              <a:t> dùng trong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load </a:t>
            </a:r>
            <a:r>
              <a:rPr lang="en-US" dirty="0" err="1" smtClean="0"/>
              <a:t>từ</a:t>
            </a:r>
            <a:r>
              <a:rPr lang="en-US" dirty="0" smtClean="0"/>
              <a:t> SQL Server: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4" y="3646139"/>
            <a:ext cx="8173948" cy="108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2" y="609600"/>
            <a:ext cx="578727" cy="5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5: Demo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613832"/>
            <a:ext cx="7302910" cy="39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8530"/>
            <a:ext cx="8596668" cy="1320800"/>
          </a:xfrm>
        </p:spPr>
        <p:txBody>
          <a:bodyPr/>
          <a:lstStyle/>
          <a:p>
            <a:r>
              <a:rPr lang="en-US" dirty="0" smtClean="0"/>
              <a:t>Thông tin nhóm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4526"/>
              </p:ext>
            </p:extLst>
          </p:nvPr>
        </p:nvGraphicFramePr>
        <p:xfrm>
          <a:off x="677334" y="1348930"/>
          <a:ext cx="9349707" cy="473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420">
                  <a:extLst>
                    <a:ext uri="{9D8B030D-6E8A-4147-A177-3AD203B41FA5}">
                      <a16:colId xmlns:a16="http://schemas.microsoft.com/office/drawing/2014/main" val="1247593446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val="3336865521"/>
                    </a:ext>
                  </a:extLst>
                </a:gridCol>
                <a:gridCol w="4499126">
                  <a:extLst>
                    <a:ext uri="{9D8B030D-6E8A-4147-A177-3AD203B41FA5}">
                      <a16:colId xmlns:a16="http://schemas.microsoft.com/office/drawing/2014/main" val="751764230"/>
                    </a:ext>
                  </a:extLst>
                </a:gridCol>
              </a:tblGrid>
              <a:tr h="618955">
                <a:tc>
                  <a:txBody>
                    <a:bodyPr/>
                    <a:lstStyle/>
                    <a:p>
                      <a:r>
                        <a:rPr lang="en-US" dirty="0" smtClean="0"/>
                        <a:t>MSSV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và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Phân</a:t>
                      </a:r>
                      <a:r>
                        <a:rPr lang="en-US" baseline="0" dirty="0" smtClean="0"/>
                        <a:t> công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065266"/>
                  </a:ext>
                </a:extLst>
              </a:tr>
              <a:tr h="618955">
                <a:tc>
                  <a:txBody>
                    <a:bodyPr/>
                    <a:lstStyle/>
                    <a:p>
                      <a:r>
                        <a:rPr lang="en-US" dirty="0" smtClean="0"/>
                        <a:t>N20DCCN034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Lâm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năng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ký</a:t>
                      </a:r>
                      <a:r>
                        <a:rPr lang="en-US" baseline="0" dirty="0" smtClean="0"/>
                        <a:t>, quên </a:t>
                      </a:r>
                      <a:r>
                        <a:rPr lang="en-US" baseline="0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khẩu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trang</a:t>
                      </a:r>
                      <a:r>
                        <a:rPr lang="en-US" baseline="0" dirty="0" smtClean="0"/>
                        <a:t> home, tìm kiếm,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lọc</a:t>
                      </a:r>
                      <a:r>
                        <a:rPr lang="en-US" baseline="0" dirty="0" smtClean="0"/>
                        <a:t>, yêu </a:t>
                      </a:r>
                      <a:r>
                        <a:rPr lang="en-US" baseline="0" dirty="0" err="1" smtClean="0"/>
                        <a:t>thích</a:t>
                      </a:r>
                      <a:r>
                        <a:rPr lang="en-US" baseline="0" dirty="0" smtClean="0"/>
                        <a:t> bài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, xem chi tiết bài.</a:t>
                      </a:r>
                    </a:p>
                    <a:p>
                      <a:r>
                        <a:rPr lang="en-US" baseline="0" dirty="0" smtClean="0"/>
                        <a:t>+ Tổng hợp code, </a:t>
                      </a:r>
                      <a:r>
                        <a:rPr lang="en-US" baseline="0" dirty="0" err="1" smtClean="0"/>
                        <a:t>điều</a:t>
                      </a:r>
                      <a:r>
                        <a:rPr lang="en-US" baseline="0" dirty="0" smtClean="0"/>
                        <a:t> chỉnh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kế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29517"/>
                  </a:ext>
                </a:extLst>
              </a:tr>
              <a:tr h="618955">
                <a:tc>
                  <a:txBody>
                    <a:bodyPr/>
                    <a:lstStyle/>
                    <a:p>
                      <a:r>
                        <a:rPr lang="en-US" dirty="0" smtClean="0"/>
                        <a:t>N20DCCN035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</a:t>
                      </a:r>
                      <a:r>
                        <a:rPr lang="en-US" baseline="0" dirty="0" smtClean="0"/>
                        <a:t> 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năng </a:t>
                      </a:r>
                      <a:r>
                        <a:rPr lang="en-US" baseline="0" dirty="0" err="1" smtClean="0"/>
                        <a:t>người</a:t>
                      </a:r>
                      <a:r>
                        <a:rPr lang="en-US" baseline="0" dirty="0" smtClean="0"/>
                        <a:t> dùng: xem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sách bài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sách yêu </a:t>
                      </a:r>
                      <a:r>
                        <a:rPr lang="en-US" baseline="0" dirty="0" err="1" smtClean="0"/>
                        <a:t>thích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đăng</a:t>
                      </a:r>
                      <a:r>
                        <a:rPr lang="en-US" baseline="0" dirty="0" smtClean="0"/>
                        <a:t> bài (nhà/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cư</a:t>
                      </a:r>
                      <a:r>
                        <a:rPr lang="en-US" baseline="0" dirty="0" smtClean="0"/>
                        <a:t>), gỡ bài.</a:t>
                      </a:r>
                    </a:p>
                    <a:p>
                      <a:r>
                        <a:rPr lang="en-US" baseline="0" dirty="0" smtClean="0"/>
                        <a:t>+ Thực hiện giải thuật thông minh </a:t>
                      </a:r>
                      <a:r>
                        <a:rPr lang="en-US" baseline="0" dirty="0" err="1" smtClean="0"/>
                        <a:t>dự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đoán</a:t>
                      </a:r>
                      <a:r>
                        <a:rPr lang="en-US" baseline="0" dirty="0" smtClean="0"/>
                        <a:t> giá và kiểm </a:t>
                      </a:r>
                      <a:r>
                        <a:rPr lang="en-US" baseline="0" dirty="0" smtClean="0"/>
                        <a:t>thử, </a:t>
                      </a:r>
                      <a:r>
                        <a:rPr lang="en-US" baseline="0" dirty="0" err="1" smtClean="0"/>
                        <a:t>đánh</a:t>
                      </a:r>
                      <a:r>
                        <a:rPr lang="en-US" baseline="0" dirty="0" smtClean="0"/>
                        <a:t> giá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Soạn</a:t>
                      </a:r>
                      <a:r>
                        <a:rPr lang="en-US" baseline="0" dirty="0" smtClean="0"/>
                        <a:t> báo </a:t>
                      </a:r>
                      <a:r>
                        <a:rPr lang="en-US" baseline="0" dirty="0" err="1" smtClean="0"/>
                        <a:t>cáo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powerpoint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27162"/>
                  </a:ext>
                </a:extLst>
              </a:tr>
              <a:tr h="618955">
                <a:tc>
                  <a:txBody>
                    <a:bodyPr/>
                    <a:lstStyle/>
                    <a:p>
                      <a:r>
                        <a:rPr lang="en-US" dirty="0" smtClean="0"/>
                        <a:t>N20DCCN045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Nguyễn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Làm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năng xem thông tin cá nhân, đổi </a:t>
                      </a:r>
                      <a:r>
                        <a:rPr lang="en-US" baseline="0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khẩu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+ Làm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năng Admin: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lý </a:t>
                      </a:r>
                      <a:r>
                        <a:rPr lang="en-US" baseline="0" dirty="0" err="1" smtClean="0"/>
                        <a:t>tài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khoản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chức</a:t>
                      </a:r>
                      <a:r>
                        <a:rPr lang="en-US" baseline="0" dirty="0" smtClean="0"/>
                        <a:t> năng </a:t>
                      </a:r>
                      <a:r>
                        <a:rPr lang="en-US" baseline="0" dirty="0" err="1" smtClean="0"/>
                        <a:t>quản</a:t>
                      </a:r>
                      <a:r>
                        <a:rPr lang="en-US" baseline="0" dirty="0" smtClean="0"/>
                        <a:t> lý bài </a:t>
                      </a:r>
                      <a:r>
                        <a:rPr lang="en-US" baseline="0" dirty="0" err="1" smtClean="0"/>
                        <a:t>đăng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6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về website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82571"/>
            <a:ext cx="8596668" cy="354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là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 để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trở nên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lợi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có thể tìm kiếm,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và mua bất động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sách của mình.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chi tiết về các loại nhà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khác nhau,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trí,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tích, giá cả,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hình ảnh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99" y="3331907"/>
            <a:ext cx="47815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cần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 thông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đề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thì một thành phần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mà nhiều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đến nhất là giá cả. Với những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từng mua nhà qua, chưa tìm hiểu qua giá cả thị trường của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muốn mua thì có thể sẽ mua phải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với giá quá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Cũng như những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nhà, nếu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tìm hiểu về giá cả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thì có thể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với giá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khó có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giá quá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với thị trường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mất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về giá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Vậy câu hỏi cũng như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đặt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là: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có thể mua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với giá cả hợp lí nhất, hiểu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nhất?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98" y="1170037"/>
            <a:ext cx="673866" cy="53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5" y="1238865"/>
            <a:ext cx="5595646" cy="132080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cầu =&gt; Hiện thực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753" y="230807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Phần 1: Phân tích yêu cầu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Phần 2: </a:t>
            </a:r>
            <a:r>
              <a:rPr lang="en-US" sz="2800" dirty="0" err="1" smtClean="0">
                <a:solidFill>
                  <a:schemeClr val="tx1"/>
                </a:solidFill>
              </a:rPr>
              <a:t>Thiết</a:t>
            </a:r>
            <a:r>
              <a:rPr lang="en-US" sz="2800" dirty="0" smtClean="0">
                <a:solidFill>
                  <a:schemeClr val="tx1"/>
                </a:solidFill>
              </a:rPr>
              <a:t> kế phần </a:t>
            </a:r>
            <a:r>
              <a:rPr lang="en-US" sz="2800" dirty="0" err="1" smtClean="0">
                <a:solidFill>
                  <a:schemeClr val="tx1"/>
                </a:solidFill>
              </a:rPr>
              <a:t>mềm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Phần 3: Hiện thực giải thuật thông minh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Phần 4: Hướng phát </a:t>
            </a:r>
            <a:r>
              <a:rPr lang="en-US" sz="2800" dirty="0" err="1" smtClean="0">
                <a:solidFill>
                  <a:schemeClr val="tx1"/>
                </a:solidFill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Phần 5: Demo </a:t>
            </a:r>
            <a:r>
              <a:rPr lang="en-US" sz="2800" dirty="0" err="1" smtClean="0">
                <a:solidFill>
                  <a:schemeClr val="tx1"/>
                </a:solidFill>
              </a:rPr>
              <a:t>dự</a:t>
            </a:r>
            <a:r>
              <a:rPr lang="en-US" sz="2800" dirty="0" smtClean="0">
                <a:solidFill>
                  <a:schemeClr val="tx1"/>
                </a:solidFill>
              </a:rPr>
              <a:t> án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1: Phân tích yêu 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388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đổi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quản lý trang web bao gồm cả công việc quản lý tài khoản và duyệt bài đăng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vãng lai: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người chưa đăng nhập trang web, chỉ tìm kiếm nhà hoặc chung cư, không có nhu cầu đăng tin hay yêu thích (follow) bài đăng</a:t>
            </a:r>
          </a:p>
          <a:p>
            <a:pPr marL="0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(user):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có tài khoản trong hệ thống được lưu trữ thông tin cá nhân trong database, có thể đăng tin và yêu thích bài đăng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9" y="4062568"/>
            <a:ext cx="3972233" cy="2555563"/>
          </a:xfrm>
          <a:prstGeom prst="rect">
            <a:avLst/>
          </a:prstGeom>
        </p:spPr>
      </p:pic>
      <p:pic>
        <p:nvPicPr>
          <p:cNvPr id="3082" name="Picture 10" descr="Image result for icon private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1" y="4739148"/>
            <a:ext cx="1828801" cy="19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01815" y="4231864"/>
            <a:ext cx="107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A31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login</a:t>
            </a:r>
            <a:endParaRPr lang="en-US" dirty="0">
              <a:solidFill>
                <a:srgbClr val="7A31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6" name="Picture 14" descr="Image result for icon kính lú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40" y="4318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83" y="1539209"/>
            <a:ext cx="5841452" cy="460595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admin: admin có thể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dùng và reset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khi nhận báo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(chưa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có thể xem thông tin về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giá, thông tin chủ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nhiên để có thể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nhà, yêu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thì phải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vào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hàng dùng cách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số điện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của chủ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liên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dùng có thể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bài về nhà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Mỗi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phải có ít nhất 3 hình ảnh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nhà. Khi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thì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gửi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phê duyệt.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muốn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nữa thì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dùng có thể gỡ bài.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ghi nhận những bài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nhà phục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tương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683" y="774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Phần 1: Phân tích yêu cầu</a:t>
            </a:r>
            <a:endParaRPr lang="en-US" dirty="0"/>
          </a:p>
        </p:txBody>
      </p:sp>
      <p:pic>
        <p:nvPicPr>
          <p:cNvPr id="5" name="Picture 14" descr="Image result for icon kính lú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089" y="59644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5" y="1872618"/>
            <a:ext cx="3274142" cy="276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70" y="1159338"/>
            <a:ext cx="8596668" cy="388077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kết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năng: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home: tìm kiếm nhà,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sách nhà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Xem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chi tiết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Xem thông tin cá nhân, chỉnh sửa một số thông tin, đổi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7670" y="4989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Phần 1: Phân tích yêu cầu</a:t>
            </a:r>
            <a:endParaRPr lang="en-US" dirty="0"/>
          </a:p>
        </p:txBody>
      </p:sp>
      <p:pic>
        <p:nvPicPr>
          <p:cNvPr id="5" name="Picture 14" descr="Image result for icon kính lú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47" y="321138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354"/>
              </p:ext>
            </p:extLst>
          </p:nvPr>
        </p:nvGraphicFramePr>
        <p:xfrm>
          <a:off x="757084" y="3913240"/>
          <a:ext cx="864255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245">
                  <a:extLst>
                    <a:ext uri="{9D8B030D-6E8A-4147-A177-3AD203B41FA5}">
                      <a16:colId xmlns:a16="http://schemas.microsoft.com/office/drawing/2014/main" val="635333234"/>
                    </a:ext>
                  </a:extLst>
                </a:gridCol>
                <a:gridCol w="6131309">
                  <a:extLst>
                    <a:ext uri="{9D8B030D-6E8A-4147-A177-3AD203B41FA5}">
                      <a16:colId xmlns:a16="http://schemas.microsoft.com/office/drawing/2014/main" val="3523205697"/>
                    </a:ext>
                  </a:extLst>
                </a:gridCol>
              </a:tblGrid>
              <a:tr h="365338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Người</a:t>
                      </a:r>
                      <a:r>
                        <a:rPr lang="en-US" baseline="0" dirty="0" smtClean="0"/>
                        <a:t> dùng (user)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23715"/>
                  </a:ext>
                </a:extLst>
              </a:tr>
              <a:tr h="241719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(reset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Duyệt bài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nhà: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thông tin nhà ở, hình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chụp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thông tin liên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ý giá nhà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Xem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sách bài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đã duyệt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Gỡ bài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Lưu các nhà yêu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để xem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sau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Xem các bài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yêu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thích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yêu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bài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trong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sách yêu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thích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3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6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Phần 2: </a:t>
            </a:r>
            <a:r>
              <a:rPr lang="en-US" dirty="0" err="1" smtClean="0"/>
              <a:t>Thiết</a:t>
            </a:r>
            <a:r>
              <a:rPr lang="en-US" dirty="0" smtClean="0"/>
              <a:t> kế phần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157"/>
            <a:ext cx="8596668" cy="388077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thực thể: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Id_bài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đề, loại kiến trúc (NHA/ CHUNGCU),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chỉ,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giấy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không), số phòng ngủ, tình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nội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tích, dài,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giá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thông tin chi tiết,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duyệt, 1- đã duyệt, 2-đã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3-đã gỡ), chủ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(cá nhân/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ngày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ngày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(NULL),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Nhà: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loại hình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hẻm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mặt tiền),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hướng ban công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Tên,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tính, Ngày Sinh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điện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en-US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có/ không).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ảnh: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Id_hình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nguồn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id_bài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sách yêu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Id_bài</a:t>
            </a: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67089"/>
              </p:ext>
            </p:extLst>
          </p:nvPr>
        </p:nvGraphicFramePr>
        <p:xfrm>
          <a:off x="5613124" y="4503269"/>
          <a:ext cx="35210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28">
                  <a:extLst>
                    <a:ext uri="{9D8B030D-6E8A-4147-A177-3AD203B41FA5}">
                      <a16:colId xmlns:a16="http://schemas.microsoft.com/office/drawing/2014/main" val="835206434"/>
                    </a:ext>
                  </a:extLst>
                </a:gridCol>
                <a:gridCol w="2229116">
                  <a:extLst>
                    <a:ext uri="{9D8B030D-6E8A-4147-A177-3AD203B41FA5}">
                      <a16:colId xmlns:a16="http://schemas.microsoft.com/office/drawing/2014/main" val="3178222163"/>
                    </a:ext>
                  </a:extLst>
                </a:gridCol>
              </a:tblGrid>
              <a:tr h="3485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chú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thích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06358"/>
                  </a:ext>
                </a:extLst>
              </a:tr>
              <a:tr h="3485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028745"/>
                  </a:ext>
                </a:extLst>
              </a:tr>
              <a:tr h="34855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ngoại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30084"/>
                  </a:ext>
                </a:extLst>
              </a:tr>
              <a:tr h="348558">
                <a:tc>
                  <a:txBody>
                    <a:bodyPr/>
                    <a:lstStyle/>
                    <a:p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nghiêng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duy</a:t>
                      </a:r>
                      <a:r>
                        <a:rPr lang="en-US" baseline="0" dirty="0" smtClean="0"/>
                        <a:t> nhất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64649"/>
                  </a:ext>
                </a:extLst>
              </a:tr>
              <a:tr h="601621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nghiêng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gạch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tương </a:t>
                      </a:r>
                      <a:r>
                        <a:rPr lang="en-US" baseline="0" dirty="0" err="1" smtClean="0"/>
                        <a:t>đương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92428"/>
                  </a:ext>
                </a:extLst>
              </a:tr>
            </a:tbl>
          </a:graphicData>
        </a:graphic>
      </p:graphicFrame>
      <p:pic>
        <p:nvPicPr>
          <p:cNvPr id="7170" name="Picture 2" descr="Icon - Miha_1.-Bút, màu, và dụng cụ vẽ - Abby - Đồ làm bánh, nấu ăn và pha  ch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07" y="60960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1629</Words>
  <Application>Microsoft Office PowerPoint</Application>
  <PresentationFormat>Widescreen</PresentationFormat>
  <Paragraphs>154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Báo cáo cuối kỳ: hệ thống thông minh</vt:lpstr>
      <vt:lpstr>Thông tin nhóm 4</vt:lpstr>
      <vt:lpstr>Giới thiệu về website bán nhà</vt:lpstr>
      <vt:lpstr>Tại sao cần chức năng thông minh cho việc bán nhà?</vt:lpstr>
      <vt:lpstr>Nhu cầu =&gt; Hiện thực</vt:lpstr>
      <vt:lpstr>Phần 1: Phân tích yêu cầu</vt:lpstr>
      <vt:lpstr>PowerPoint Presentation</vt:lpstr>
      <vt:lpstr>PowerPoint Presentation</vt:lpstr>
      <vt:lpstr>Phần 2: Thiết kế phần mềm</vt:lpstr>
      <vt:lpstr>Phần 2: Thiết kế phần mềm</vt:lpstr>
      <vt:lpstr>Phần 2: Thiết kế phần mềm</vt:lpstr>
      <vt:lpstr>Phần 3: Hiện thực giải thuật thông minh</vt:lpstr>
      <vt:lpstr>Phần 3: Hiện thực giải thuật thông minh</vt:lpstr>
      <vt:lpstr>Phần 3: Hiện thực giải thuật thông minh</vt:lpstr>
      <vt:lpstr>Phần 3: Hiện thực giải thuật thông minh</vt:lpstr>
      <vt:lpstr>Phần 3: Hiện thực giải thuật thông minh</vt:lpstr>
      <vt:lpstr>Phần 3: Hiện thực giải thuật thông minh</vt:lpstr>
      <vt:lpstr>Phần 4: Hướng phát triển</vt:lpstr>
      <vt:lpstr>Phần 5: 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kỳ: hệ thống thông minh</dc:title>
  <dc:creator>Admin</dc:creator>
  <cp:lastModifiedBy>Admin</cp:lastModifiedBy>
  <cp:revision>32</cp:revision>
  <dcterms:created xsi:type="dcterms:W3CDTF">2023-11-03T23:03:57Z</dcterms:created>
  <dcterms:modified xsi:type="dcterms:W3CDTF">2023-11-04T04:02:57Z</dcterms:modified>
</cp:coreProperties>
</file>