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5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881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55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9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659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57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6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13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637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7ECD4B-606D-46EE-B3FD-6070FD1F2782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BC1C32-1092-4D6D-A977-13321375467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631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ACFE-A31C-4469-BF65-47B24F3ED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Жизненный цикл (</a:t>
            </a:r>
            <a:r>
              <a:rPr lang="ru-RU" sz="36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software</a:t>
            </a:r>
            <a:r>
              <a:rPr lang="ru-RU" sz="3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life</a:t>
            </a:r>
            <a:r>
              <a:rPr lang="ru-RU" sz="3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cycle</a:t>
            </a:r>
            <a:r>
              <a:rPr lang="ru-RU" sz="3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)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085AC1-1127-421D-B564-CD5A60E29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Митин Кирилл 20П-3</a:t>
            </a:r>
          </a:p>
        </p:txBody>
      </p:sp>
    </p:spTree>
    <p:extLst>
      <p:ext uri="{BB962C8B-B14F-4D97-AF65-F5344CB8AC3E}">
        <p14:creationId xmlns:p14="http://schemas.microsoft.com/office/powerpoint/2010/main" val="338171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272D4E-4D22-4013-B049-85AA24E1680B}"/>
              </a:ext>
            </a:extLst>
          </p:cNvPr>
          <p:cNvSpPr txBox="1"/>
          <p:nvPr/>
        </p:nvSpPr>
        <p:spPr>
          <a:xfrm>
            <a:off x="4186989" y="2623619"/>
            <a:ext cx="4475748" cy="161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410"/>
              </a:spcAft>
            </a:pP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КОНЕЦ</a:t>
            </a:r>
            <a:endParaRPr lang="ru-RU" sz="9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4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BC80A0-CDDF-4220-B243-78944C46497A}"/>
              </a:ext>
            </a:extLst>
          </p:cNvPr>
          <p:cNvSpPr txBox="1"/>
          <p:nvPr/>
        </p:nvSpPr>
        <p:spPr>
          <a:xfrm>
            <a:off x="1058778" y="149800"/>
            <a:ext cx="10860505" cy="1589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marR="3810" indent="-6350" algn="just">
              <a:lnSpc>
                <a:spcPct val="103000"/>
              </a:lnSpc>
              <a:spcAft>
                <a:spcPts val="67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Жизненный цикл (</a:t>
            </a:r>
            <a:r>
              <a:rPr lang="ru-RU" sz="24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software</a:t>
            </a:r>
            <a:r>
              <a:rPr lang="ru-RU" sz="24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life</a:t>
            </a:r>
            <a:r>
              <a:rPr lang="ru-RU" sz="24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cycle</a:t>
            </a:r>
            <a:r>
              <a:rPr lang="ru-RU" sz="24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) – это совокупность процессов (</a:t>
            </a:r>
            <a:r>
              <a:rPr lang="ru-RU" sz="24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software</a:t>
            </a:r>
            <a:r>
              <a:rPr lang="ru-RU" sz="24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process</a:t>
            </a:r>
            <a:r>
              <a:rPr lang="ru-RU" sz="24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), которая связана с последовательным изменением состояния программного обеспечения от формирования исходных требований к нему до полного изъятия его из эксплуатации. 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15E5C-5571-48E4-BDCE-07DCD7246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58" y="2280063"/>
            <a:ext cx="6660268" cy="376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9E8B7-EC5B-4F52-A349-F4FBC4E8D261}"/>
              </a:ext>
            </a:extLst>
          </p:cNvPr>
          <p:cNvSpPr txBox="1"/>
          <p:nvPr/>
        </p:nvSpPr>
        <p:spPr>
          <a:xfrm>
            <a:off x="834188" y="266951"/>
            <a:ext cx="11085095" cy="526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655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Основные процессы жизненного цикла </a:t>
            </a: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приобретения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предприятия-покупателя, которое приобретает программный продукт.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поставки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предприятия-поставщика, которое снабжает покупателя программным продуктом.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2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разработки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предприятия-разработчика, которое разрабатывает принцип построения программного обеспечения и программный продукт.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1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эксплуатации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персонала эксплуатации, который обеспечивает обслуживание вычислительной системы в процессе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еѐ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функционирования в интересах пользователей.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сопровождения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персонала  сопровождения, который обеспечивает инсталляцию и удаление программного продукта, его сопровождение, что представляет собой  поддержку текущего состояния и функциональную пригодность, а также действия по управлению модификациями. </a:t>
            </a:r>
          </a:p>
        </p:txBody>
      </p:sp>
    </p:spTree>
    <p:extLst>
      <p:ext uri="{BB962C8B-B14F-4D97-AF65-F5344CB8AC3E}">
        <p14:creationId xmlns:p14="http://schemas.microsoft.com/office/powerpoint/2010/main" val="14359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2ED432-8E46-413C-8D10-364B6FAB6ED8}"/>
              </a:ext>
            </a:extLst>
          </p:cNvPr>
          <p:cNvSpPr txBox="1"/>
          <p:nvPr/>
        </p:nvSpPr>
        <p:spPr>
          <a:xfrm>
            <a:off x="834189" y="301390"/>
            <a:ext cx="11357811" cy="2234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41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Вспомогательные процессы жизненного цикла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2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Вспомогательные процессы используются и выполняются по мере необходимости. Вспомогательный процесс инициируется другим процессом и поддерживает реализацию этого процесса с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определѐнной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целью, чтобы обеспечивать должное  качество проекта программного обеспечения.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10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 документирования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для записи результатов выполнения какого-либо из процессов жизненного цикла.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C52CF5-21AB-4B05-84B4-BF92C17F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120028"/>
            <a:ext cx="3505200" cy="4436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167DE-C5B9-4146-AE20-C5AEAF179FFC}"/>
              </a:ext>
            </a:extLst>
          </p:cNvPr>
          <p:cNvSpPr txBox="1"/>
          <p:nvPr/>
        </p:nvSpPr>
        <p:spPr>
          <a:xfrm>
            <a:off x="834189" y="2535400"/>
            <a:ext cx="7283116" cy="2875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" marR="36830" indent="-6350" algn="just">
              <a:lnSpc>
                <a:spcPct val="112000"/>
              </a:lnSpc>
              <a:spcAft>
                <a:spcPts val="410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управления конфигурацией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Определяет действия по управлению конфигурацией.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3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обеспечения качества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для объективной гарантии, что программный продукт и процессы жизненного цикла соответствуют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определѐнным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требованиям к ним и придерживаются  установленных замыслов. Совместная оценка, верификация, проверки, аттестации могут быть использованы как способы гарантии качества. </a:t>
            </a:r>
          </a:p>
        </p:txBody>
      </p:sp>
    </p:spTree>
    <p:extLst>
      <p:ext uri="{BB962C8B-B14F-4D97-AF65-F5344CB8AC3E}">
        <p14:creationId xmlns:p14="http://schemas.microsoft.com/office/powerpoint/2010/main" val="423119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5A30E-5CBD-43FB-ADCA-C415EAE5A2D4}"/>
              </a:ext>
            </a:extLst>
          </p:cNvPr>
          <p:cNvSpPr txBox="1"/>
          <p:nvPr/>
        </p:nvSpPr>
        <p:spPr>
          <a:xfrm>
            <a:off x="786062" y="311233"/>
            <a:ext cx="11133221" cy="5786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" marR="36830" indent="-6350" algn="just">
              <a:lnSpc>
                <a:spcPct val="112000"/>
              </a:lnSpc>
              <a:spcAft>
                <a:spcPts val="41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верификации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(для покупателя, поставщика, независимой стороны) для верификации программного продукта с различной глубиной зависимости от проекта программного обеспечения.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30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аттестации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(покупателя, поставщика, независимой стороны) для подтверждения качества программного продукта по общепринятой или официальной процедуре.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2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совместной оценки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действия для оценки состояния и результатов чего-нибудь в программном продукте или проекте программного обеспечения. Этот процесс может быть использован любыми двумя сторонами, где одна сторона (проверяющая, рецензирующая) проверяет (рецензирует) другую сторону (проверяемую) на совместном форуме.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0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проверки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деятельность для определения соответствия с требованиями, замыслами и контрактом. Этот процесс может быть использован любыми двумя сторонами, где одна сторона (проверяющая) проверяет программный продукт или деятельность другой стороны (проверяемой).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решения проблем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Определяет процесс анализа и устранения проблем (включая несоответствия), какова бы ни была их природа или источник, которые были обнаружены на протяжении разработки, эксплуатации, сопровождения или других процессов жизненного цикла. </a:t>
            </a:r>
          </a:p>
        </p:txBody>
      </p:sp>
    </p:spTree>
    <p:extLst>
      <p:ext uri="{BB962C8B-B14F-4D97-AF65-F5344CB8AC3E}">
        <p14:creationId xmlns:p14="http://schemas.microsoft.com/office/powerpoint/2010/main" val="331154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40923-5943-4F4C-986C-DCBF4A417D1A}"/>
              </a:ext>
            </a:extLst>
          </p:cNvPr>
          <p:cNvSpPr txBox="1"/>
          <p:nvPr/>
        </p:nvSpPr>
        <p:spPr>
          <a:xfrm>
            <a:off x="770021" y="229728"/>
            <a:ext cx="11309684" cy="2182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42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Организационные процессы жизненного цикла </a:t>
            </a:r>
          </a:p>
          <a:p>
            <a:pPr marL="26670" marR="36830" indent="-6350" algn="just">
              <a:lnSpc>
                <a:spcPct val="112000"/>
              </a:lnSpc>
              <a:spcAft>
                <a:spcPts val="195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Организационные процессы выполняются с целью создания и обеспечения деятельности, включающей в себя связанные процессы жизненного цикла и персонал, а также совершенствование структуры и процессов. Организационные процессы инвариантны относительно конкретных проектов, однако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извлечѐнные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 этих проектов уроки способствуют совершенствованию организации-разработчика.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E64ED-F18A-4B76-AAF1-2AF29160C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2" y="2345488"/>
            <a:ext cx="6640544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DA494-D358-450D-B742-170F3426E580}"/>
              </a:ext>
            </a:extLst>
          </p:cNvPr>
          <p:cNvSpPr txBox="1"/>
          <p:nvPr/>
        </p:nvSpPr>
        <p:spPr>
          <a:xfrm>
            <a:off x="834189" y="144761"/>
            <a:ext cx="11213432" cy="1966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655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Модели жизненного цикла </a:t>
            </a: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жизненного цикла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формализованная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упрощѐнная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структура, которая определяет последовательность выполнения практических этапов и их взаимосвязи на протяжении жизненного цикла программного средства.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Этап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представляет собой логически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завершѐнную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часть жизненного цикла.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8C78E-5F66-4E14-BAB0-12A1D14E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90" y="2068397"/>
            <a:ext cx="11213431" cy="136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4.1. Водопадная модель жизненного цикла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Водопадная модель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waterfall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model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является классической моделью жизненного цикла. Эта модель (рис. 5-2) предполагает, что переход к следующему этапу осуществляется только после полного завершения работ предыдущего этапа.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13753">
            <a:extLst>
              <a:ext uri="{FF2B5EF4-FFF2-40B4-BE49-F238E27FC236}">
                <a16:creationId xmlns:a16="http://schemas.microsoft.com/office/drawing/2014/main" id="{4C0C311C-177B-4CC8-85EA-03469DDE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37" y="3429000"/>
            <a:ext cx="5919536" cy="322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CFC99C-7DF0-4762-8131-4EFE1066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695" y="5521815"/>
            <a:ext cx="76681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7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E38A0-47B2-4888-9221-961E8E712985}"/>
              </a:ext>
            </a:extLst>
          </p:cNvPr>
          <p:cNvSpPr txBox="1"/>
          <p:nvPr/>
        </p:nvSpPr>
        <p:spPr>
          <a:xfrm>
            <a:off x="802105" y="146422"/>
            <a:ext cx="11261558" cy="153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655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Основные сведения об этапах разработки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2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ПС начинается с этапа формулирования требований к нему. На этом этапе  необходимо получить документ, достаточно точно определяющий задачи разработчиков. Этот документ часто называют спецификацией требований, или внешним описанием ПС.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B461F-A3BA-4EBB-8476-4E0D2A587D3F}"/>
              </a:ext>
            </a:extLst>
          </p:cNvPr>
          <p:cNvSpPr txBox="1"/>
          <p:nvPr/>
        </p:nvSpPr>
        <p:spPr>
          <a:xfrm>
            <a:off x="802105" y="1678188"/>
            <a:ext cx="11261558" cy="2442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655"/>
              </a:spcAft>
            </a:pPr>
            <a:r>
              <a:rPr lang="ru-RU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5.1.1. Функциональная спецификация  </a:t>
            </a: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спецификация состоит из трех частей: </a:t>
            </a:r>
          </a:p>
          <a:p>
            <a:pPr marL="342900" marR="36830" lvl="0" indent="-342900" algn="just" fontAlgn="base">
              <a:lnSpc>
                <a:spcPct val="112000"/>
              </a:lnSpc>
              <a:spcAft>
                <a:spcPts val="9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ru-RU" sz="1800" u="none" strike="noStrik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внешней информационной среды. </a:t>
            </a:r>
          </a:p>
          <a:p>
            <a:pPr marL="342900" marR="36830" lvl="0" indent="-342900" algn="just" fontAlgn="base">
              <a:lnSpc>
                <a:spcPct val="112000"/>
              </a:lnSpc>
              <a:spcAft>
                <a:spcPts val="65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ru-RU" sz="1800" u="none" strike="noStrik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 функций ПС, определённых на множестве состояний этой информационной среды (такие функции называют внешними).</a:t>
            </a:r>
          </a:p>
          <a:p>
            <a:pPr marL="342900" marR="36830" lvl="0" indent="-342900" algn="just" fontAlgn="base">
              <a:lnSpc>
                <a:spcPct val="112000"/>
              </a:lnSpc>
              <a:spcAft>
                <a:spcPts val="665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ru-RU" sz="1800" u="none" strike="noStrik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нежелательных (исключительных) ситуаций, которые могут возникнуть при выполнении программ ПС, и реакций на эти ситуации.</a:t>
            </a: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02C03-07DE-42D7-AEB1-2B995F8A1CF9}"/>
              </a:ext>
            </a:extLst>
          </p:cNvPr>
          <p:cNvSpPr txBox="1"/>
          <p:nvPr/>
        </p:nvSpPr>
        <p:spPr>
          <a:xfrm>
            <a:off x="802104" y="4018550"/>
            <a:ext cx="11261557" cy="2099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42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5.2. Анализ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направлен на описание задачи. Описание должно быть полным, непротиворечивым, реально проверяемым, пригодным для чтения и обозрения всеми заинтересованными сторонами.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Этап требует очень тесного контакта разработчиков с пользователями, так как возможные неточности и ошибки, вероятнее всего, приведут к краху проекта.  </a:t>
            </a:r>
          </a:p>
          <a:p>
            <a:pPr marL="8255" marR="3810" indent="-6350" algn="just">
              <a:lnSpc>
                <a:spcPct val="103000"/>
              </a:lnSpc>
              <a:spcAft>
                <a:spcPts val="67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Анализ объясняет, что делает система, а не то, как она это делает.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7409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67959-D295-405A-A2B5-8F7DA97A09AF}"/>
              </a:ext>
            </a:extLst>
          </p:cNvPr>
          <p:cNvSpPr txBox="1"/>
          <p:nvPr/>
        </p:nvSpPr>
        <p:spPr>
          <a:xfrm>
            <a:off x="753979" y="0"/>
            <a:ext cx="11325726" cy="140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420"/>
              </a:spcAft>
            </a:pPr>
            <a:r>
              <a:rPr lang="ru-RU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5.3. Проектирование </a:t>
            </a:r>
          </a:p>
          <a:p>
            <a:pPr marL="26670" marR="36830" indent="-6350" algn="just">
              <a:lnSpc>
                <a:spcPct val="112000"/>
              </a:lnSpc>
              <a:spcAft>
                <a:spcPts val="530"/>
              </a:spcAft>
            </a:pP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проектирования не должен предшествовать анализу, но должен начинаться сразу после появления некоторой приемлемой модели поведения. </a:t>
            </a:r>
          </a:p>
          <a:p>
            <a:pPr marL="8255" marR="3810" indent="-6350" algn="just">
              <a:lnSpc>
                <a:spcPct val="103000"/>
              </a:lnSpc>
              <a:spcAft>
                <a:spcPts val="670"/>
              </a:spcAft>
            </a:pPr>
            <a:r>
              <a:rPr lang="ru-RU" sz="180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Проектирование объясняет, как ПС будет удовлетворять предъявленным к нему требованиям.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E1B65-DC3C-4C63-A505-7AB73B9886D4}"/>
              </a:ext>
            </a:extLst>
          </p:cNvPr>
          <p:cNvSpPr txBox="1"/>
          <p:nvPr/>
        </p:nvSpPr>
        <p:spPr>
          <a:xfrm>
            <a:off x="753979" y="1561166"/>
            <a:ext cx="11438021" cy="1682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54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5.4. Реализация (кодирование) и эволюция </a:t>
            </a:r>
          </a:p>
          <a:p>
            <a:pPr marL="8255" marR="3810" indent="-6350" algn="just">
              <a:lnSpc>
                <a:spcPct val="103000"/>
              </a:lnSpc>
              <a:spcAft>
                <a:spcPts val="42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Реализация и эволюция – это создание компонентов и итеративное совершенствование для получения целевого ПС.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этом этапе разработанные ранее логические и физические модели системы реализуются в виде реальных программных объектов, объектов пользовательского интерфейса, баз  данных и других программных объектов.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E5DF8-F17E-4E25-A005-30A1F2CD50CE}"/>
              </a:ext>
            </a:extLst>
          </p:cNvPr>
          <p:cNvSpPr txBox="1"/>
          <p:nvPr/>
        </p:nvSpPr>
        <p:spPr>
          <a:xfrm>
            <a:off x="753978" y="3244063"/>
            <a:ext cx="11101137" cy="73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54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5.5. Сопровождение </a:t>
            </a:r>
          </a:p>
          <a:p>
            <a:pPr marL="8255" marR="3810" indent="-6350" algn="just">
              <a:lnSpc>
                <a:spcPct val="103000"/>
              </a:lnSpc>
              <a:spcAft>
                <a:spcPts val="67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Сопровождение – это деятельность по управлению эволюцией ПС в ходе его эксплуатации.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3574C-0F11-4CF8-8229-96EF20CC3624}"/>
              </a:ext>
            </a:extLst>
          </p:cNvPr>
          <p:cNvSpPr txBox="1"/>
          <p:nvPr/>
        </p:nvSpPr>
        <p:spPr>
          <a:xfrm>
            <a:off x="753978" y="3952363"/>
            <a:ext cx="11325726" cy="2688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" indent="-6350">
              <a:lnSpc>
                <a:spcPct val="111000"/>
              </a:lnSpc>
              <a:spcAft>
                <a:spcPts val="41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5.6. Тестирование </a:t>
            </a:r>
          </a:p>
          <a:p>
            <a:pPr marL="26670" marR="36830" indent="-6350" algn="just">
              <a:lnSpc>
                <a:spcPct val="112000"/>
              </a:lnSpc>
              <a:spcAft>
                <a:spcPts val="66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планировании работ по тестированию ПС из огромного количества возможных тестов выбирается малая, но реально выполнимая часть. И как бы тщательно ни выполнились эти отобранные тесты, все до единой ошибки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всѐ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равно не найти. Даже если в программе действительно не останется ошибок, об этом никогда не узнать: ведь этого нельзя ни доказать, ни проверить. </a:t>
            </a:r>
          </a:p>
          <a:p>
            <a:pPr marL="26670" marR="36830" indent="-6350" algn="just">
              <a:lnSpc>
                <a:spcPct val="112000"/>
              </a:lnSpc>
              <a:spcAft>
                <a:spcPts val="40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протестировать программу означает, что до окончания тестирования в ней не должно остаться ни одной не выявленной ошибки. Будут ли ошибки исправлены – это уже другой вопрос, но все имеющиеся проблемы должны быть известны и правильно поняты. </a:t>
            </a:r>
          </a:p>
        </p:txBody>
      </p:sp>
    </p:spTree>
    <p:extLst>
      <p:ext uri="{BB962C8B-B14F-4D97-AF65-F5344CB8AC3E}">
        <p14:creationId xmlns:p14="http://schemas.microsoft.com/office/powerpoint/2010/main" val="5066937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19</TotalTime>
  <Words>937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Tahoma</vt:lpstr>
      <vt:lpstr>Times New Roman</vt:lpstr>
      <vt:lpstr>Уголки</vt:lpstr>
      <vt:lpstr>Жизненный цикл (software life cycle)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(software life cycle)</dc:title>
  <dc:creator>mitya.jpg@gmail.com</dc:creator>
  <cp:lastModifiedBy>mitya.jpg@gmail.com</cp:lastModifiedBy>
  <cp:revision>1</cp:revision>
  <dcterms:created xsi:type="dcterms:W3CDTF">2023-01-18T04:26:29Z</dcterms:created>
  <dcterms:modified xsi:type="dcterms:W3CDTF">2023-01-18T04:45:32Z</dcterms:modified>
</cp:coreProperties>
</file>